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07BCF-F2D2-436C-8660-CD5403DA365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AA3689D-E1B1-402C-A4FB-325FDE9E74A6}">
      <dgm:prSet/>
      <dgm:spPr/>
      <dgm:t>
        <a:bodyPr/>
        <a:lstStyle/>
        <a:p>
          <a:r>
            <a:rPr lang="pt-BR"/>
            <a:t>Equipe</a:t>
          </a:r>
          <a:endParaRPr lang="en-US"/>
        </a:p>
      </dgm:t>
    </dgm:pt>
    <dgm:pt modelId="{593A308C-9928-4653-B282-979E5CC5D4AF}" type="parTrans" cxnId="{25584F3A-37F8-4ABB-8E27-8046BD63D52A}">
      <dgm:prSet/>
      <dgm:spPr/>
      <dgm:t>
        <a:bodyPr/>
        <a:lstStyle/>
        <a:p>
          <a:endParaRPr lang="en-US"/>
        </a:p>
      </dgm:t>
    </dgm:pt>
    <dgm:pt modelId="{06DAD806-2D71-47A3-AED5-A8F5975C181D}" type="sibTrans" cxnId="{25584F3A-37F8-4ABB-8E27-8046BD63D52A}">
      <dgm:prSet/>
      <dgm:spPr/>
      <dgm:t>
        <a:bodyPr/>
        <a:lstStyle/>
        <a:p>
          <a:endParaRPr lang="en-US"/>
        </a:p>
      </dgm:t>
    </dgm:pt>
    <dgm:pt modelId="{428B3E39-C28E-4B19-BB29-786CCF20B786}">
      <dgm:prSet/>
      <dgm:spPr/>
      <dgm:t>
        <a:bodyPr/>
        <a:lstStyle/>
        <a:p>
          <a:r>
            <a:rPr lang="pt-BR"/>
            <a:t>Problema</a:t>
          </a:r>
          <a:endParaRPr lang="en-US"/>
        </a:p>
      </dgm:t>
    </dgm:pt>
    <dgm:pt modelId="{1F71280B-7DDA-41F0-B7F4-757D9F347767}" type="parTrans" cxnId="{AD662E57-8503-4BD9-A334-975773EDEE41}">
      <dgm:prSet/>
      <dgm:spPr/>
      <dgm:t>
        <a:bodyPr/>
        <a:lstStyle/>
        <a:p>
          <a:endParaRPr lang="en-US"/>
        </a:p>
      </dgm:t>
    </dgm:pt>
    <dgm:pt modelId="{5622EE9C-432A-4714-9CC6-8F097E61F7A6}" type="sibTrans" cxnId="{AD662E57-8503-4BD9-A334-975773EDEE41}">
      <dgm:prSet/>
      <dgm:spPr/>
      <dgm:t>
        <a:bodyPr/>
        <a:lstStyle/>
        <a:p>
          <a:endParaRPr lang="en-US"/>
        </a:p>
      </dgm:t>
    </dgm:pt>
    <dgm:pt modelId="{9B05B557-A0D7-4916-93F7-1DFAEA847A01}">
      <dgm:prSet/>
      <dgm:spPr/>
      <dgm:t>
        <a:bodyPr/>
        <a:lstStyle/>
        <a:p>
          <a:r>
            <a:rPr lang="pt-BR" dirty="0"/>
            <a:t>Público Alvo</a:t>
          </a:r>
          <a:endParaRPr lang="en-US" dirty="0"/>
        </a:p>
      </dgm:t>
    </dgm:pt>
    <dgm:pt modelId="{CAC0FB4D-E135-431B-85EC-A1C35D7DB822}" type="parTrans" cxnId="{E3DB5063-60D5-4867-9C94-7BACF23A9D33}">
      <dgm:prSet/>
      <dgm:spPr/>
      <dgm:t>
        <a:bodyPr/>
        <a:lstStyle/>
        <a:p>
          <a:endParaRPr lang="en-US"/>
        </a:p>
      </dgm:t>
    </dgm:pt>
    <dgm:pt modelId="{6852BA9E-3518-44DF-9B45-FED2454FE9BB}" type="sibTrans" cxnId="{E3DB5063-60D5-4867-9C94-7BACF23A9D33}">
      <dgm:prSet/>
      <dgm:spPr/>
      <dgm:t>
        <a:bodyPr/>
        <a:lstStyle/>
        <a:p>
          <a:endParaRPr lang="en-US"/>
        </a:p>
      </dgm:t>
    </dgm:pt>
    <dgm:pt modelId="{DB2A2567-1CCF-40AE-9E30-6B39DBB1C61A}">
      <dgm:prSet/>
      <dgm:spPr/>
      <dgm:t>
        <a:bodyPr/>
        <a:lstStyle/>
        <a:p>
          <a:r>
            <a:rPr lang="pt-BR"/>
            <a:t>Pesquisa</a:t>
          </a:r>
          <a:endParaRPr lang="en-US"/>
        </a:p>
      </dgm:t>
    </dgm:pt>
    <dgm:pt modelId="{DD25F7D7-8201-4326-8098-FAC9F9CAE5B5}" type="parTrans" cxnId="{CA2128BD-ECF5-4259-8C13-11107184BDD1}">
      <dgm:prSet/>
      <dgm:spPr/>
      <dgm:t>
        <a:bodyPr/>
        <a:lstStyle/>
        <a:p>
          <a:endParaRPr lang="en-US"/>
        </a:p>
      </dgm:t>
    </dgm:pt>
    <dgm:pt modelId="{ED99D22D-D38D-4EBF-B91F-6086CA1BA614}" type="sibTrans" cxnId="{CA2128BD-ECF5-4259-8C13-11107184BDD1}">
      <dgm:prSet/>
      <dgm:spPr/>
      <dgm:t>
        <a:bodyPr/>
        <a:lstStyle/>
        <a:p>
          <a:endParaRPr lang="en-US"/>
        </a:p>
      </dgm:t>
    </dgm:pt>
    <dgm:pt modelId="{04AC4BEE-83EA-4321-AFC2-AEF055F3BB5D}">
      <dgm:prSet/>
      <dgm:spPr/>
      <dgm:t>
        <a:bodyPr/>
        <a:lstStyle/>
        <a:p>
          <a:r>
            <a:rPr lang="pt-BR" dirty="0"/>
            <a:t>Solução Proposta – Tecnologia </a:t>
          </a:r>
          <a:endParaRPr lang="en-US" dirty="0"/>
        </a:p>
      </dgm:t>
    </dgm:pt>
    <dgm:pt modelId="{FBDB748C-75B1-4C93-B4F3-640D78491EA5}" type="parTrans" cxnId="{B7AB356A-4DF8-4BB9-B332-E51A68B37A95}">
      <dgm:prSet/>
      <dgm:spPr/>
      <dgm:t>
        <a:bodyPr/>
        <a:lstStyle/>
        <a:p>
          <a:endParaRPr lang="en-US"/>
        </a:p>
      </dgm:t>
    </dgm:pt>
    <dgm:pt modelId="{5E7447F2-A732-4788-B362-D7144B0FA1EE}" type="sibTrans" cxnId="{B7AB356A-4DF8-4BB9-B332-E51A68B37A95}">
      <dgm:prSet/>
      <dgm:spPr/>
      <dgm:t>
        <a:bodyPr/>
        <a:lstStyle/>
        <a:p>
          <a:endParaRPr lang="en-US"/>
        </a:p>
      </dgm:t>
    </dgm:pt>
    <dgm:pt modelId="{B7D7E1DF-3EED-44A9-9B89-7DBFFE2B941A}">
      <dgm:prSet/>
      <dgm:spPr/>
      <dgm:t>
        <a:bodyPr/>
        <a:lstStyle/>
        <a:p>
          <a:r>
            <a:rPr lang="en-US" dirty="0"/>
            <a:t>Business Model Canvas</a:t>
          </a:r>
        </a:p>
      </dgm:t>
    </dgm:pt>
    <dgm:pt modelId="{88B9DA43-724A-4D0B-920E-83FEA78AEDBE}" type="parTrans" cxnId="{75F4633C-381C-419C-8FCC-D438FA2BCF63}">
      <dgm:prSet/>
      <dgm:spPr/>
      <dgm:t>
        <a:bodyPr/>
        <a:lstStyle/>
        <a:p>
          <a:endParaRPr lang="en-US"/>
        </a:p>
      </dgm:t>
    </dgm:pt>
    <dgm:pt modelId="{654DEBD7-8CC1-4921-BBFC-85A69148C319}" type="sibTrans" cxnId="{75F4633C-381C-419C-8FCC-D438FA2BCF63}">
      <dgm:prSet/>
      <dgm:spPr/>
      <dgm:t>
        <a:bodyPr/>
        <a:lstStyle/>
        <a:p>
          <a:endParaRPr lang="en-US"/>
        </a:p>
      </dgm:t>
    </dgm:pt>
    <dgm:pt modelId="{B0EA10AD-38D3-4082-BAF6-5BACA8A0AD46}">
      <dgm:prSet/>
      <dgm:spPr/>
      <dgm:t>
        <a:bodyPr/>
        <a:lstStyle/>
        <a:p>
          <a:r>
            <a:rPr lang="pt-BR"/>
            <a:t>Diferencial</a:t>
          </a:r>
          <a:endParaRPr lang="en-US"/>
        </a:p>
      </dgm:t>
    </dgm:pt>
    <dgm:pt modelId="{041472CF-5343-4A16-836D-ED18E518C32F}" type="sibTrans" cxnId="{C6059FA1-5C8F-47A2-BF69-C3331CE00111}">
      <dgm:prSet/>
      <dgm:spPr/>
      <dgm:t>
        <a:bodyPr/>
        <a:lstStyle/>
        <a:p>
          <a:endParaRPr lang="en-US"/>
        </a:p>
      </dgm:t>
    </dgm:pt>
    <dgm:pt modelId="{136FFDA4-F97F-4C0A-A81E-C77350EC5A72}" type="parTrans" cxnId="{C6059FA1-5C8F-47A2-BF69-C3331CE00111}">
      <dgm:prSet/>
      <dgm:spPr/>
      <dgm:t>
        <a:bodyPr/>
        <a:lstStyle/>
        <a:p>
          <a:endParaRPr lang="en-US"/>
        </a:p>
      </dgm:t>
    </dgm:pt>
    <dgm:pt modelId="{3C0F0B7F-2E49-43B6-BBC2-34D24531FD08}" type="pres">
      <dgm:prSet presAssocID="{05407BCF-F2D2-436C-8660-CD5403DA3659}" presName="linear" presStyleCnt="0">
        <dgm:presLayoutVars>
          <dgm:animLvl val="lvl"/>
          <dgm:resizeHandles val="exact"/>
        </dgm:presLayoutVars>
      </dgm:prSet>
      <dgm:spPr/>
    </dgm:pt>
    <dgm:pt modelId="{71366341-DFAE-416A-BEBF-A3FBE4A38B27}" type="pres">
      <dgm:prSet presAssocID="{BAA3689D-E1B1-402C-A4FB-325FDE9E74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2F612A72-073C-4A89-B308-F21405128B3B}" type="pres">
      <dgm:prSet presAssocID="{06DAD806-2D71-47A3-AED5-A8F5975C181D}" presName="spacer" presStyleCnt="0"/>
      <dgm:spPr/>
    </dgm:pt>
    <dgm:pt modelId="{FE58E87A-F983-43AE-A6C8-671ACD644B67}" type="pres">
      <dgm:prSet presAssocID="{428B3E39-C28E-4B19-BB29-786CCF20B78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EFD66FD-0ACC-4A6B-B308-F0C504C80BF8}" type="pres">
      <dgm:prSet presAssocID="{5622EE9C-432A-4714-9CC6-8F097E61F7A6}" presName="spacer" presStyleCnt="0"/>
      <dgm:spPr/>
    </dgm:pt>
    <dgm:pt modelId="{1D5F7D03-E203-4D76-8182-010ED0528C98}" type="pres">
      <dgm:prSet presAssocID="{9B05B557-A0D7-4916-93F7-1DFAEA847A0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8B1AC48-8CA7-4610-A637-F17B7280FC98}" type="pres">
      <dgm:prSet presAssocID="{6852BA9E-3518-44DF-9B45-FED2454FE9BB}" presName="spacer" presStyleCnt="0"/>
      <dgm:spPr/>
    </dgm:pt>
    <dgm:pt modelId="{6175AC45-D98F-4556-8635-BFAC24FBE723}" type="pres">
      <dgm:prSet presAssocID="{DB2A2567-1CCF-40AE-9E30-6B39DBB1C61A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9F55802-3F01-4F3B-8514-D3D206EF37C4}" type="pres">
      <dgm:prSet presAssocID="{ED99D22D-D38D-4EBF-B91F-6086CA1BA614}" presName="spacer" presStyleCnt="0"/>
      <dgm:spPr/>
    </dgm:pt>
    <dgm:pt modelId="{9C6E72B2-7078-44A1-B3DA-1170104B1A09}" type="pres">
      <dgm:prSet presAssocID="{04AC4BEE-83EA-4321-AFC2-AEF055F3BB5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1569C1E-BDF5-4E45-A35B-4479082BB4D7}" type="pres">
      <dgm:prSet presAssocID="{5E7447F2-A732-4788-B362-D7144B0FA1EE}" presName="spacer" presStyleCnt="0"/>
      <dgm:spPr/>
    </dgm:pt>
    <dgm:pt modelId="{FE2E2585-5DF4-4A02-81DE-977746910330}" type="pres">
      <dgm:prSet presAssocID="{B0EA10AD-38D3-4082-BAF6-5BACA8A0AD4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719C473B-6BF9-4E1B-8CF1-9DA737635C60}" type="pres">
      <dgm:prSet presAssocID="{041472CF-5343-4A16-836D-ED18E518C32F}" presName="spacer" presStyleCnt="0"/>
      <dgm:spPr/>
    </dgm:pt>
    <dgm:pt modelId="{C2BBF700-91B7-48A7-A438-5BE110E85391}" type="pres">
      <dgm:prSet presAssocID="{B7D7E1DF-3EED-44A9-9B89-7DBFFE2B94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25584F3A-37F8-4ABB-8E27-8046BD63D52A}" srcId="{05407BCF-F2D2-436C-8660-CD5403DA3659}" destId="{BAA3689D-E1B1-402C-A4FB-325FDE9E74A6}" srcOrd="0" destOrd="0" parTransId="{593A308C-9928-4653-B282-979E5CC5D4AF}" sibTransId="{06DAD806-2D71-47A3-AED5-A8F5975C181D}"/>
    <dgm:cxn modelId="{75F4633C-381C-419C-8FCC-D438FA2BCF63}" srcId="{05407BCF-F2D2-436C-8660-CD5403DA3659}" destId="{B7D7E1DF-3EED-44A9-9B89-7DBFFE2B941A}" srcOrd="6" destOrd="0" parTransId="{88B9DA43-724A-4D0B-920E-83FEA78AEDBE}" sibTransId="{654DEBD7-8CC1-4921-BBFC-85A69148C319}"/>
    <dgm:cxn modelId="{C242E462-0E48-403E-9B7B-617F426DE01E}" type="presOf" srcId="{B7D7E1DF-3EED-44A9-9B89-7DBFFE2B941A}" destId="{C2BBF700-91B7-48A7-A438-5BE110E85391}" srcOrd="0" destOrd="0" presId="urn:microsoft.com/office/officeart/2005/8/layout/vList2"/>
    <dgm:cxn modelId="{E3DB5063-60D5-4867-9C94-7BACF23A9D33}" srcId="{05407BCF-F2D2-436C-8660-CD5403DA3659}" destId="{9B05B557-A0D7-4916-93F7-1DFAEA847A01}" srcOrd="2" destOrd="0" parTransId="{CAC0FB4D-E135-431B-85EC-A1C35D7DB822}" sibTransId="{6852BA9E-3518-44DF-9B45-FED2454FE9BB}"/>
    <dgm:cxn modelId="{B7AB356A-4DF8-4BB9-B332-E51A68B37A95}" srcId="{05407BCF-F2D2-436C-8660-CD5403DA3659}" destId="{04AC4BEE-83EA-4321-AFC2-AEF055F3BB5D}" srcOrd="4" destOrd="0" parTransId="{FBDB748C-75B1-4C93-B4F3-640D78491EA5}" sibTransId="{5E7447F2-A732-4788-B362-D7144B0FA1EE}"/>
    <dgm:cxn modelId="{AD662E57-8503-4BD9-A334-975773EDEE41}" srcId="{05407BCF-F2D2-436C-8660-CD5403DA3659}" destId="{428B3E39-C28E-4B19-BB29-786CCF20B786}" srcOrd="1" destOrd="0" parTransId="{1F71280B-7DDA-41F0-B7F4-757D9F347767}" sibTransId="{5622EE9C-432A-4714-9CC6-8F097E61F7A6}"/>
    <dgm:cxn modelId="{200EBB98-E35B-4F72-B9D8-7EB3A6CC7393}" type="presOf" srcId="{BAA3689D-E1B1-402C-A4FB-325FDE9E74A6}" destId="{71366341-DFAE-416A-BEBF-A3FBE4A38B27}" srcOrd="0" destOrd="0" presId="urn:microsoft.com/office/officeart/2005/8/layout/vList2"/>
    <dgm:cxn modelId="{68E8629B-1920-4125-8DDB-AD3B6F94BE7B}" type="presOf" srcId="{428B3E39-C28E-4B19-BB29-786CCF20B786}" destId="{FE58E87A-F983-43AE-A6C8-671ACD644B67}" srcOrd="0" destOrd="0" presId="urn:microsoft.com/office/officeart/2005/8/layout/vList2"/>
    <dgm:cxn modelId="{C6059FA1-5C8F-47A2-BF69-C3331CE00111}" srcId="{05407BCF-F2D2-436C-8660-CD5403DA3659}" destId="{B0EA10AD-38D3-4082-BAF6-5BACA8A0AD46}" srcOrd="5" destOrd="0" parTransId="{136FFDA4-F97F-4C0A-A81E-C77350EC5A72}" sibTransId="{041472CF-5343-4A16-836D-ED18E518C32F}"/>
    <dgm:cxn modelId="{8208C8A4-A23B-40F8-81D2-A5EF83366EBF}" type="presOf" srcId="{04AC4BEE-83EA-4321-AFC2-AEF055F3BB5D}" destId="{9C6E72B2-7078-44A1-B3DA-1170104B1A09}" srcOrd="0" destOrd="0" presId="urn:microsoft.com/office/officeart/2005/8/layout/vList2"/>
    <dgm:cxn modelId="{0A669AAB-E8C3-4897-8D4D-99CBC20AF85A}" type="presOf" srcId="{9B05B557-A0D7-4916-93F7-1DFAEA847A01}" destId="{1D5F7D03-E203-4D76-8182-010ED0528C98}" srcOrd="0" destOrd="0" presId="urn:microsoft.com/office/officeart/2005/8/layout/vList2"/>
    <dgm:cxn modelId="{61E611B9-31BC-490F-AA71-6EB012580748}" type="presOf" srcId="{05407BCF-F2D2-436C-8660-CD5403DA3659}" destId="{3C0F0B7F-2E49-43B6-BBC2-34D24531FD08}" srcOrd="0" destOrd="0" presId="urn:microsoft.com/office/officeart/2005/8/layout/vList2"/>
    <dgm:cxn modelId="{CA2128BD-ECF5-4259-8C13-11107184BDD1}" srcId="{05407BCF-F2D2-436C-8660-CD5403DA3659}" destId="{DB2A2567-1CCF-40AE-9E30-6B39DBB1C61A}" srcOrd="3" destOrd="0" parTransId="{DD25F7D7-8201-4326-8098-FAC9F9CAE5B5}" sibTransId="{ED99D22D-D38D-4EBF-B91F-6086CA1BA614}"/>
    <dgm:cxn modelId="{A12C7FBD-A806-4301-BA0A-2A26D2069821}" type="presOf" srcId="{B0EA10AD-38D3-4082-BAF6-5BACA8A0AD46}" destId="{FE2E2585-5DF4-4A02-81DE-977746910330}" srcOrd="0" destOrd="0" presId="urn:microsoft.com/office/officeart/2005/8/layout/vList2"/>
    <dgm:cxn modelId="{0CDCA3E7-4AC6-4F6C-9C88-C435D196BCD5}" type="presOf" srcId="{DB2A2567-1CCF-40AE-9E30-6B39DBB1C61A}" destId="{6175AC45-D98F-4556-8635-BFAC24FBE723}" srcOrd="0" destOrd="0" presId="urn:microsoft.com/office/officeart/2005/8/layout/vList2"/>
    <dgm:cxn modelId="{2C92D10C-41CB-4767-B8F0-C4AF984F65D7}" type="presParOf" srcId="{3C0F0B7F-2E49-43B6-BBC2-34D24531FD08}" destId="{71366341-DFAE-416A-BEBF-A3FBE4A38B27}" srcOrd="0" destOrd="0" presId="urn:microsoft.com/office/officeart/2005/8/layout/vList2"/>
    <dgm:cxn modelId="{CA6C71F0-483A-44F9-A671-EC279DFE1CB1}" type="presParOf" srcId="{3C0F0B7F-2E49-43B6-BBC2-34D24531FD08}" destId="{2F612A72-073C-4A89-B308-F21405128B3B}" srcOrd="1" destOrd="0" presId="urn:microsoft.com/office/officeart/2005/8/layout/vList2"/>
    <dgm:cxn modelId="{A67A0AAD-F32C-4C6E-B239-08DCB74C4D13}" type="presParOf" srcId="{3C0F0B7F-2E49-43B6-BBC2-34D24531FD08}" destId="{FE58E87A-F983-43AE-A6C8-671ACD644B67}" srcOrd="2" destOrd="0" presId="urn:microsoft.com/office/officeart/2005/8/layout/vList2"/>
    <dgm:cxn modelId="{A198D8F5-F672-4256-B037-88829A21E1E8}" type="presParOf" srcId="{3C0F0B7F-2E49-43B6-BBC2-34D24531FD08}" destId="{AEFD66FD-0ACC-4A6B-B308-F0C504C80BF8}" srcOrd="3" destOrd="0" presId="urn:microsoft.com/office/officeart/2005/8/layout/vList2"/>
    <dgm:cxn modelId="{35B726DD-A0A9-4038-B59B-65EB61226122}" type="presParOf" srcId="{3C0F0B7F-2E49-43B6-BBC2-34D24531FD08}" destId="{1D5F7D03-E203-4D76-8182-010ED0528C98}" srcOrd="4" destOrd="0" presId="urn:microsoft.com/office/officeart/2005/8/layout/vList2"/>
    <dgm:cxn modelId="{0C5FD044-78C1-43DD-8E59-65957C60458B}" type="presParOf" srcId="{3C0F0B7F-2E49-43B6-BBC2-34D24531FD08}" destId="{18B1AC48-8CA7-4610-A637-F17B7280FC98}" srcOrd="5" destOrd="0" presId="urn:microsoft.com/office/officeart/2005/8/layout/vList2"/>
    <dgm:cxn modelId="{5EE7EA03-3984-4BFA-B47C-26D7104EAEF3}" type="presParOf" srcId="{3C0F0B7F-2E49-43B6-BBC2-34D24531FD08}" destId="{6175AC45-D98F-4556-8635-BFAC24FBE723}" srcOrd="6" destOrd="0" presId="urn:microsoft.com/office/officeart/2005/8/layout/vList2"/>
    <dgm:cxn modelId="{46DCA18D-5A17-4898-A611-6F095CEE33C8}" type="presParOf" srcId="{3C0F0B7F-2E49-43B6-BBC2-34D24531FD08}" destId="{49F55802-3F01-4F3B-8514-D3D206EF37C4}" srcOrd="7" destOrd="0" presId="urn:microsoft.com/office/officeart/2005/8/layout/vList2"/>
    <dgm:cxn modelId="{38854188-7DA4-4CC4-A196-69D83B4E960F}" type="presParOf" srcId="{3C0F0B7F-2E49-43B6-BBC2-34D24531FD08}" destId="{9C6E72B2-7078-44A1-B3DA-1170104B1A09}" srcOrd="8" destOrd="0" presId="urn:microsoft.com/office/officeart/2005/8/layout/vList2"/>
    <dgm:cxn modelId="{38D603C9-CA9A-408D-8502-B775A217C61A}" type="presParOf" srcId="{3C0F0B7F-2E49-43B6-BBC2-34D24531FD08}" destId="{D1569C1E-BDF5-4E45-A35B-4479082BB4D7}" srcOrd="9" destOrd="0" presId="urn:microsoft.com/office/officeart/2005/8/layout/vList2"/>
    <dgm:cxn modelId="{F0E33A23-67B4-4CD0-88C0-7155F5732BB5}" type="presParOf" srcId="{3C0F0B7F-2E49-43B6-BBC2-34D24531FD08}" destId="{FE2E2585-5DF4-4A02-81DE-977746910330}" srcOrd="10" destOrd="0" presId="urn:microsoft.com/office/officeart/2005/8/layout/vList2"/>
    <dgm:cxn modelId="{65DE4A6C-5822-43AF-9A7A-97D91E473F11}" type="presParOf" srcId="{3C0F0B7F-2E49-43B6-BBC2-34D24531FD08}" destId="{719C473B-6BF9-4E1B-8CF1-9DA737635C60}" srcOrd="11" destOrd="0" presId="urn:microsoft.com/office/officeart/2005/8/layout/vList2"/>
    <dgm:cxn modelId="{87F05FDB-BAAD-4DB6-86D3-7153371FFA61}" type="presParOf" srcId="{3C0F0B7F-2E49-43B6-BBC2-34D24531FD08}" destId="{C2BBF700-91B7-48A7-A438-5BE110E85391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66341-DFAE-416A-BEBF-A3FBE4A38B27}">
      <dsp:nvSpPr>
        <dsp:cNvPr id="0" name=""/>
        <dsp:cNvSpPr/>
      </dsp:nvSpPr>
      <dsp:spPr>
        <a:xfrm>
          <a:off x="0" y="15989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Equipe</a:t>
          </a:r>
          <a:endParaRPr lang="en-US" sz="2800" kern="1200"/>
        </a:p>
      </dsp:txBody>
      <dsp:txXfrm>
        <a:off x="32784" y="192678"/>
        <a:ext cx="4632162" cy="606012"/>
      </dsp:txXfrm>
    </dsp:sp>
    <dsp:sp modelId="{FE58E87A-F983-43AE-A6C8-671ACD644B67}">
      <dsp:nvSpPr>
        <dsp:cNvPr id="0" name=""/>
        <dsp:cNvSpPr/>
      </dsp:nvSpPr>
      <dsp:spPr>
        <a:xfrm>
          <a:off x="0" y="91211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Problema</a:t>
          </a:r>
          <a:endParaRPr lang="en-US" sz="2800" kern="1200"/>
        </a:p>
      </dsp:txBody>
      <dsp:txXfrm>
        <a:off x="32784" y="944898"/>
        <a:ext cx="4632162" cy="606012"/>
      </dsp:txXfrm>
    </dsp:sp>
    <dsp:sp modelId="{1D5F7D03-E203-4D76-8182-010ED0528C98}">
      <dsp:nvSpPr>
        <dsp:cNvPr id="0" name=""/>
        <dsp:cNvSpPr/>
      </dsp:nvSpPr>
      <dsp:spPr>
        <a:xfrm>
          <a:off x="0" y="166433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Público Alvo</a:t>
          </a:r>
          <a:endParaRPr lang="en-US" sz="2800" kern="1200" dirty="0"/>
        </a:p>
      </dsp:txBody>
      <dsp:txXfrm>
        <a:off x="32784" y="1697118"/>
        <a:ext cx="4632162" cy="606012"/>
      </dsp:txXfrm>
    </dsp:sp>
    <dsp:sp modelId="{6175AC45-D98F-4556-8635-BFAC24FBE723}">
      <dsp:nvSpPr>
        <dsp:cNvPr id="0" name=""/>
        <dsp:cNvSpPr/>
      </dsp:nvSpPr>
      <dsp:spPr>
        <a:xfrm>
          <a:off x="0" y="241655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Pesquisa</a:t>
          </a:r>
          <a:endParaRPr lang="en-US" sz="2800" kern="1200"/>
        </a:p>
      </dsp:txBody>
      <dsp:txXfrm>
        <a:off x="32784" y="2449338"/>
        <a:ext cx="4632162" cy="606012"/>
      </dsp:txXfrm>
    </dsp:sp>
    <dsp:sp modelId="{9C6E72B2-7078-44A1-B3DA-1170104B1A09}">
      <dsp:nvSpPr>
        <dsp:cNvPr id="0" name=""/>
        <dsp:cNvSpPr/>
      </dsp:nvSpPr>
      <dsp:spPr>
        <a:xfrm>
          <a:off x="0" y="316877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Solução Proposta – Tecnologia </a:t>
          </a:r>
          <a:endParaRPr lang="en-US" sz="2800" kern="1200" dirty="0"/>
        </a:p>
      </dsp:txBody>
      <dsp:txXfrm>
        <a:off x="32784" y="3201558"/>
        <a:ext cx="4632162" cy="606012"/>
      </dsp:txXfrm>
    </dsp:sp>
    <dsp:sp modelId="{FE2E2585-5DF4-4A02-81DE-977746910330}">
      <dsp:nvSpPr>
        <dsp:cNvPr id="0" name=""/>
        <dsp:cNvSpPr/>
      </dsp:nvSpPr>
      <dsp:spPr>
        <a:xfrm>
          <a:off x="0" y="392099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Diferencial</a:t>
          </a:r>
          <a:endParaRPr lang="en-US" sz="2800" kern="1200"/>
        </a:p>
      </dsp:txBody>
      <dsp:txXfrm>
        <a:off x="32784" y="3953778"/>
        <a:ext cx="4632162" cy="606012"/>
      </dsp:txXfrm>
    </dsp:sp>
    <dsp:sp modelId="{C2BBF700-91B7-48A7-A438-5BE110E85391}">
      <dsp:nvSpPr>
        <dsp:cNvPr id="0" name=""/>
        <dsp:cNvSpPr/>
      </dsp:nvSpPr>
      <dsp:spPr>
        <a:xfrm>
          <a:off x="0" y="4673214"/>
          <a:ext cx="4697730" cy="6715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Business Model Canvas</a:t>
          </a:r>
        </a:p>
      </dsp:txBody>
      <dsp:txXfrm>
        <a:off x="32784" y="4705998"/>
        <a:ext cx="4632162" cy="6060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836D8-0E20-47B9-9780-44FAA33A7281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2DB6FE-22E9-4865-9E9D-1BD0C67E69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6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endParaRPr sz="1408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8205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Proposition</a:t>
            </a:r>
          </a:p>
          <a:p>
            <a:r>
              <a:rPr lang="en-US" dirty="0"/>
              <a:t>==================</a:t>
            </a:r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</a:t>
            </a:r>
            <a:r>
              <a:rPr lang="en-US" dirty="0" err="1"/>
              <a:t>diferenciação</a:t>
            </a:r>
            <a:r>
              <a:rPr lang="en-US" dirty="0"/>
              <a:t> : null</a:t>
            </a:r>
          </a:p>
          <a:p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melhorias</a:t>
            </a:r>
            <a:r>
              <a:rPr lang="en-US" dirty="0"/>
              <a:t> e </a:t>
            </a:r>
            <a:r>
              <a:rPr lang="en-US" dirty="0" err="1"/>
              <a:t>gerar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: null</a:t>
            </a:r>
          </a:p>
          <a:p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segura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decisões</a:t>
            </a:r>
            <a:r>
              <a:rPr lang="en-US" dirty="0"/>
              <a:t> </a:t>
            </a:r>
            <a:r>
              <a:rPr lang="en-US" dirty="0" err="1"/>
              <a:t>estratégicas</a:t>
            </a:r>
            <a:r>
              <a:rPr lang="en-US" dirty="0"/>
              <a:t> : null</a:t>
            </a:r>
          </a:p>
          <a:p>
            <a:r>
              <a:rPr lang="en-US" dirty="0" err="1"/>
              <a:t>Investir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conhecimento</a:t>
            </a:r>
            <a:r>
              <a:rPr lang="en-US" dirty="0"/>
              <a:t> : null</a:t>
            </a:r>
          </a:p>
          <a:p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conhecimentos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melhorar</a:t>
            </a:r>
            <a:r>
              <a:rPr lang="en-US" dirty="0"/>
              <a:t> o </a:t>
            </a:r>
            <a:r>
              <a:rPr lang="en-US" dirty="0" err="1"/>
              <a:t>trabalho</a:t>
            </a:r>
            <a:r>
              <a:rPr lang="en-US" dirty="0"/>
              <a:t> : null</a:t>
            </a:r>
          </a:p>
          <a:p>
            <a:r>
              <a:rPr lang="en-US" dirty="0" err="1"/>
              <a:t>Repensar</a:t>
            </a:r>
            <a:r>
              <a:rPr lang="en-US" dirty="0"/>
              <a:t> a forma de </a:t>
            </a:r>
            <a:r>
              <a:rPr lang="en-US" dirty="0" err="1"/>
              <a:t>trabalho</a:t>
            </a:r>
            <a:r>
              <a:rPr lang="en-US" dirty="0"/>
              <a:t> : null</a:t>
            </a:r>
          </a:p>
          <a:p>
            <a:r>
              <a:rPr lang="en-US" dirty="0" err="1"/>
              <a:t>Repensar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: null</a:t>
            </a:r>
          </a:p>
          <a:p>
            <a:r>
              <a:rPr lang="en-US" dirty="0" err="1"/>
              <a:t>Retorno</a:t>
            </a:r>
            <a:r>
              <a:rPr lang="en-US" dirty="0"/>
              <a:t> do </a:t>
            </a:r>
            <a:r>
              <a:rPr lang="en-US" dirty="0" err="1"/>
              <a:t>investimento</a:t>
            </a:r>
            <a:r>
              <a:rPr lang="en-US" dirty="0"/>
              <a:t> : null</a:t>
            </a:r>
          </a:p>
          <a:p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além</a:t>
            </a:r>
            <a:r>
              <a:rPr lang="en-US" dirty="0"/>
              <a:t> do </a:t>
            </a:r>
            <a:r>
              <a:rPr lang="en-US" dirty="0" err="1"/>
              <a:t>cenário</a:t>
            </a:r>
            <a:r>
              <a:rPr lang="en-US" dirty="0"/>
              <a:t> </a:t>
            </a:r>
            <a:r>
              <a:rPr lang="en-US" dirty="0" err="1"/>
              <a:t>atual</a:t>
            </a:r>
            <a:r>
              <a:rPr lang="en-US" dirty="0"/>
              <a:t> : null</a:t>
            </a:r>
          </a:p>
          <a:p>
            <a:r>
              <a:rPr lang="en-US" dirty="0" err="1"/>
              <a:t>força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impulsionar</a:t>
            </a:r>
            <a:r>
              <a:rPr lang="en-US" dirty="0"/>
              <a:t> </a:t>
            </a:r>
            <a:r>
              <a:rPr lang="en-US" dirty="0" err="1"/>
              <a:t>negócios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Customer Segments</a:t>
            </a:r>
          </a:p>
          <a:p>
            <a:r>
              <a:rPr lang="en-US" dirty="0"/>
              <a:t>=================</a:t>
            </a:r>
          </a:p>
          <a:p>
            <a:r>
              <a:rPr lang="en-US" dirty="0" err="1"/>
              <a:t>Empresas</a:t>
            </a:r>
            <a:r>
              <a:rPr lang="en-US" dirty="0"/>
              <a:t> com </a:t>
            </a:r>
            <a:r>
              <a:rPr lang="en-US" dirty="0" err="1"/>
              <a:t>desejo</a:t>
            </a:r>
            <a:r>
              <a:rPr lang="en-US" dirty="0"/>
              <a:t> de </a:t>
            </a:r>
            <a:r>
              <a:rPr lang="en-US" dirty="0" err="1"/>
              <a:t>expansão</a:t>
            </a:r>
            <a:r>
              <a:rPr lang="en-US" dirty="0"/>
              <a:t> : null</a:t>
            </a:r>
          </a:p>
          <a:p>
            <a:r>
              <a:rPr lang="en-US" dirty="0" err="1"/>
              <a:t>Grandes</a:t>
            </a:r>
            <a:r>
              <a:rPr lang="en-US" dirty="0"/>
              <a:t> </a:t>
            </a:r>
            <a:r>
              <a:rPr lang="en-US" dirty="0" err="1"/>
              <a:t>Empresas</a:t>
            </a:r>
            <a:r>
              <a:rPr lang="en-US" dirty="0"/>
              <a:t> : Mercado </a:t>
            </a:r>
            <a:r>
              <a:rPr lang="en-US" dirty="0" err="1"/>
              <a:t>especializado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TI</a:t>
            </a:r>
          </a:p>
          <a:p>
            <a:r>
              <a:rPr lang="en-US" dirty="0" err="1"/>
              <a:t>Energia</a:t>
            </a:r>
            <a:endParaRPr lang="en-US" dirty="0"/>
          </a:p>
          <a:p>
            <a:r>
              <a:rPr lang="en-US" dirty="0" err="1"/>
              <a:t>Financeiro</a:t>
            </a:r>
            <a:endParaRPr lang="en-US" dirty="0"/>
          </a:p>
          <a:p>
            <a:r>
              <a:rPr lang="en-US" dirty="0"/>
              <a:t>Novo </a:t>
            </a:r>
            <a:r>
              <a:rPr lang="en-US" dirty="0" err="1"/>
              <a:t>empreendedor</a:t>
            </a:r>
            <a:r>
              <a:rPr lang="en-US" dirty="0"/>
              <a:t> / </a:t>
            </a:r>
            <a:r>
              <a:rPr lang="en-US" dirty="0" err="1"/>
              <a:t>investidor</a:t>
            </a:r>
            <a:r>
              <a:rPr lang="en-US" dirty="0"/>
              <a:t> : null</a:t>
            </a:r>
          </a:p>
          <a:p>
            <a:r>
              <a:rPr lang="en-US" dirty="0" err="1"/>
              <a:t>Profisisonais</a:t>
            </a:r>
            <a:r>
              <a:rPr lang="en-US" dirty="0"/>
              <a:t> da </a:t>
            </a:r>
            <a:r>
              <a:rPr lang="en-US" dirty="0" err="1"/>
              <a:t>área</a:t>
            </a:r>
            <a:r>
              <a:rPr lang="en-US" dirty="0"/>
              <a:t> : null</a:t>
            </a:r>
          </a:p>
          <a:p>
            <a:r>
              <a:rPr lang="en-US" dirty="0"/>
              <a:t>Startups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Channels</a:t>
            </a:r>
          </a:p>
          <a:p>
            <a:r>
              <a:rPr lang="en-US" dirty="0"/>
              <a:t>========</a:t>
            </a:r>
          </a:p>
          <a:p>
            <a:r>
              <a:rPr lang="en-US" dirty="0" err="1"/>
              <a:t>Aliados</a:t>
            </a:r>
            <a:r>
              <a:rPr lang="en-US" dirty="0"/>
              <a:t> de </a:t>
            </a:r>
            <a:r>
              <a:rPr lang="en-US" dirty="0" err="1"/>
              <a:t>propósito</a:t>
            </a:r>
            <a:r>
              <a:rPr lang="en-US" dirty="0"/>
              <a:t> : null</a:t>
            </a:r>
          </a:p>
          <a:p>
            <a:r>
              <a:rPr lang="en-US" dirty="0" err="1"/>
              <a:t>Cursos</a:t>
            </a:r>
            <a:endParaRPr lang="en-US" dirty="0"/>
          </a:p>
          <a:p>
            <a:r>
              <a:rPr lang="en-US" dirty="0" err="1"/>
              <a:t>Palestras</a:t>
            </a:r>
            <a:r>
              <a:rPr lang="en-US" dirty="0"/>
              <a:t> : null</a:t>
            </a:r>
          </a:p>
          <a:p>
            <a:r>
              <a:rPr lang="en-US" dirty="0"/>
              <a:t>Ex-</a:t>
            </a:r>
            <a:r>
              <a:rPr lang="en-US" dirty="0" err="1"/>
              <a:t>clientes</a:t>
            </a:r>
            <a:r>
              <a:rPr lang="en-US" dirty="0"/>
              <a:t> : null</a:t>
            </a:r>
          </a:p>
          <a:p>
            <a:r>
              <a:rPr lang="en-US" dirty="0" err="1"/>
              <a:t>Imprensa</a:t>
            </a:r>
            <a:r>
              <a:rPr lang="en-US" dirty="0"/>
              <a:t> : null</a:t>
            </a:r>
          </a:p>
          <a:p>
            <a:r>
              <a:rPr lang="en-US" dirty="0"/>
              <a:t>Internet : Site</a:t>
            </a:r>
          </a:p>
          <a:p>
            <a:r>
              <a:rPr lang="en-US" dirty="0" err="1"/>
              <a:t>facebook</a:t>
            </a:r>
            <a:endParaRPr lang="en-US" dirty="0"/>
          </a:p>
          <a:p>
            <a:r>
              <a:rPr lang="en-US" dirty="0"/>
              <a:t>blog</a:t>
            </a:r>
          </a:p>
          <a:p>
            <a:r>
              <a:rPr lang="en-US" dirty="0"/>
              <a:t>twitter</a:t>
            </a:r>
          </a:p>
          <a:p>
            <a:r>
              <a:rPr lang="en-US" dirty="0" err="1"/>
              <a:t>Pinterest</a:t>
            </a:r>
            <a:endParaRPr lang="en-US" dirty="0"/>
          </a:p>
          <a:p>
            <a:r>
              <a:rPr lang="en-US" dirty="0" err="1"/>
              <a:t>Youtube</a:t>
            </a:r>
            <a:endParaRPr lang="en-US" dirty="0"/>
          </a:p>
          <a:p>
            <a:r>
              <a:rPr lang="en-US" dirty="0"/>
              <a:t>Network : null</a:t>
            </a:r>
          </a:p>
          <a:p>
            <a:r>
              <a:rPr lang="en-US" dirty="0" err="1"/>
              <a:t>Programas</a:t>
            </a:r>
            <a:r>
              <a:rPr lang="en-US" dirty="0"/>
              <a:t> </a:t>
            </a:r>
            <a:r>
              <a:rPr lang="en-US" dirty="0" err="1"/>
              <a:t>empresariais</a:t>
            </a:r>
            <a:r>
              <a:rPr lang="en-US" dirty="0"/>
              <a:t> : null</a:t>
            </a:r>
          </a:p>
          <a:p>
            <a:r>
              <a:rPr lang="en-US" dirty="0" err="1"/>
              <a:t>Representante</a:t>
            </a:r>
            <a:r>
              <a:rPr lang="en-US" dirty="0"/>
              <a:t> </a:t>
            </a:r>
            <a:r>
              <a:rPr lang="en-US" dirty="0" err="1"/>
              <a:t>comercial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Customer Relationships</a:t>
            </a:r>
          </a:p>
          <a:p>
            <a:r>
              <a:rPr lang="en-US" dirty="0"/>
              <a:t>======================</a:t>
            </a:r>
          </a:p>
          <a:p>
            <a:r>
              <a:rPr lang="en-US" dirty="0"/>
              <a:t>CRM com </a:t>
            </a:r>
            <a:r>
              <a:rPr lang="en-US" dirty="0" err="1"/>
              <a:t>datas</a:t>
            </a:r>
            <a:r>
              <a:rPr lang="en-US" dirty="0"/>
              <a:t> </a:t>
            </a:r>
            <a:r>
              <a:rPr lang="en-US" dirty="0" err="1"/>
              <a:t>comemorativas</a:t>
            </a:r>
            <a:r>
              <a:rPr lang="en-US" dirty="0"/>
              <a:t> </a:t>
            </a:r>
            <a:r>
              <a:rPr lang="en-US" dirty="0" err="1"/>
              <a:t>valorizando</a:t>
            </a:r>
            <a:r>
              <a:rPr lang="en-US" dirty="0"/>
              <a:t> </a:t>
            </a:r>
            <a:r>
              <a:rPr lang="en-US" dirty="0" err="1"/>
              <a:t>pessoas</a:t>
            </a:r>
            <a:r>
              <a:rPr lang="en-US" dirty="0"/>
              <a:t> : null</a:t>
            </a:r>
          </a:p>
          <a:p>
            <a:r>
              <a:rPr lang="en-US" dirty="0"/>
              <a:t>Dados </a:t>
            </a:r>
            <a:r>
              <a:rPr lang="en-US" dirty="0" err="1"/>
              <a:t>sobre</a:t>
            </a:r>
            <a:r>
              <a:rPr lang="en-US" dirty="0"/>
              <a:t> o </a:t>
            </a:r>
            <a:r>
              <a:rPr lang="en-US" dirty="0" err="1"/>
              <a:t>segmento</a:t>
            </a:r>
            <a:r>
              <a:rPr lang="en-US" dirty="0"/>
              <a:t> : null</a:t>
            </a:r>
          </a:p>
          <a:p>
            <a:r>
              <a:rPr lang="en-US" dirty="0" err="1"/>
              <a:t>Horas</a:t>
            </a:r>
            <a:r>
              <a:rPr lang="en-US" dirty="0"/>
              <a:t> de </a:t>
            </a:r>
            <a:r>
              <a:rPr lang="en-US" dirty="0" err="1"/>
              <a:t>consultoria</a:t>
            </a:r>
            <a:r>
              <a:rPr lang="en-US" dirty="0"/>
              <a:t> : null</a:t>
            </a:r>
          </a:p>
          <a:p>
            <a:r>
              <a:rPr lang="en-US" dirty="0"/>
              <a:t>Upgrade de </a:t>
            </a:r>
            <a:r>
              <a:rPr lang="en-US" dirty="0" err="1"/>
              <a:t>serviço</a:t>
            </a:r>
            <a:r>
              <a:rPr lang="en-US" dirty="0"/>
              <a:t> : null</a:t>
            </a:r>
          </a:p>
          <a:p>
            <a:r>
              <a:rPr lang="en-US" dirty="0" err="1"/>
              <a:t>Visita</a:t>
            </a:r>
            <a:r>
              <a:rPr lang="en-US" dirty="0"/>
              <a:t> 1 </a:t>
            </a:r>
            <a:r>
              <a:rPr lang="en-US" dirty="0" err="1"/>
              <a:t>ano</a:t>
            </a:r>
            <a:r>
              <a:rPr lang="en-US" dirty="0"/>
              <a:t>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resultados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Key Resources</a:t>
            </a:r>
          </a:p>
          <a:p>
            <a:r>
              <a:rPr lang="en-US" dirty="0"/>
              <a:t>=============</a:t>
            </a:r>
          </a:p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Física</a:t>
            </a:r>
            <a:r>
              <a:rPr lang="en-US" dirty="0"/>
              <a:t> : null</a:t>
            </a:r>
          </a:p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física</a:t>
            </a:r>
            <a:r>
              <a:rPr lang="en-US" dirty="0"/>
              <a:t> : null</a:t>
            </a:r>
          </a:p>
          <a:p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err="1"/>
              <a:t>atualizadas</a:t>
            </a:r>
            <a:r>
              <a:rPr lang="en-US" dirty="0"/>
              <a:t> : null</a:t>
            </a:r>
          </a:p>
          <a:p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dirty="0" err="1"/>
              <a:t>Glóbulo</a:t>
            </a:r>
            <a:r>
              <a:rPr lang="en-US" dirty="0"/>
              <a:t> : null</a:t>
            </a:r>
          </a:p>
          <a:p>
            <a:r>
              <a:rPr lang="en-US" dirty="0"/>
              <a:t>New... : null</a:t>
            </a:r>
          </a:p>
          <a:p>
            <a:r>
              <a:rPr lang="en-US" dirty="0" err="1"/>
              <a:t>Pessoas</a:t>
            </a:r>
            <a:r>
              <a:rPr lang="en-US" dirty="0"/>
              <a:t> : null</a:t>
            </a:r>
          </a:p>
          <a:p>
            <a:r>
              <a:rPr lang="en-US" dirty="0" err="1"/>
              <a:t>representante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Key Activities</a:t>
            </a:r>
          </a:p>
          <a:p>
            <a:r>
              <a:rPr lang="en-US" dirty="0"/>
              <a:t>==============</a:t>
            </a:r>
          </a:p>
          <a:p>
            <a:r>
              <a:rPr lang="en-US" dirty="0" err="1"/>
              <a:t>Aplicar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 no CRM : null</a:t>
            </a:r>
          </a:p>
          <a:p>
            <a:r>
              <a:rPr lang="en-US" dirty="0" err="1"/>
              <a:t>Aplicar</a:t>
            </a:r>
            <a:r>
              <a:rPr lang="en-US" dirty="0"/>
              <a:t> o </a:t>
            </a:r>
            <a:r>
              <a:rPr lang="en-US" dirty="0" err="1"/>
              <a:t>metodo</a:t>
            </a:r>
            <a:r>
              <a:rPr lang="en-US" dirty="0"/>
              <a:t> : null</a:t>
            </a:r>
          </a:p>
          <a:p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Glóbulo</a:t>
            </a:r>
            <a:r>
              <a:rPr lang="en-US" dirty="0"/>
              <a:t> : null</a:t>
            </a:r>
          </a:p>
          <a:p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Informações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internet : null</a:t>
            </a:r>
          </a:p>
          <a:p>
            <a:r>
              <a:rPr lang="en-US" dirty="0" err="1"/>
              <a:t>Desenvolver</a:t>
            </a:r>
            <a:r>
              <a:rPr lang="en-US" dirty="0"/>
              <a:t> </a:t>
            </a:r>
            <a:r>
              <a:rPr lang="en-US" dirty="0" err="1"/>
              <a:t>programas</a:t>
            </a:r>
            <a:r>
              <a:rPr lang="en-US" dirty="0"/>
              <a:t> de </a:t>
            </a:r>
            <a:r>
              <a:rPr lang="en-US" dirty="0" err="1"/>
              <a:t>cursos</a:t>
            </a:r>
            <a:r>
              <a:rPr lang="en-US" dirty="0"/>
              <a:t>/</a:t>
            </a:r>
            <a:r>
              <a:rPr lang="en-US" dirty="0" err="1"/>
              <a:t>palestra</a:t>
            </a:r>
            <a:r>
              <a:rPr lang="en-US" dirty="0"/>
              <a:t> : null</a:t>
            </a:r>
          </a:p>
          <a:p>
            <a:r>
              <a:rPr lang="en-US" dirty="0" err="1"/>
              <a:t>Gerar</a:t>
            </a:r>
            <a:r>
              <a:rPr lang="en-US" dirty="0"/>
              <a:t> dados e </a:t>
            </a:r>
            <a:r>
              <a:rPr lang="en-US" dirty="0" err="1"/>
              <a:t>análises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segmentos</a:t>
            </a:r>
            <a:r>
              <a:rPr lang="en-US" dirty="0"/>
              <a:t> : null</a:t>
            </a:r>
          </a:p>
          <a:p>
            <a:r>
              <a:rPr lang="en-US" dirty="0" err="1"/>
              <a:t>Inscrição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prêmios</a:t>
            </a:r>
            <a:r>
              <a:rPr lang="en-US" dirty="0"/>
              <a:t> : null</a:t>
            </a:r>
          </a:p>
          <a:p>
            <a:r>
              <a:rPr lang="en-US" dirty="0" err="1"/>
              <a:t>Internacionalização</a:t>
            </a:r>
            <a:r>
              <a:rPr lang="en-US" dirty="0"/>
              <a:t> : null</a:t>
            </a:r>
          </a:p>
          <a:p>
            <a:r>
              <a:rPr lang="en-US" dirty="0" err="1"/>
              <a:t>Nivel</a:t>
            </a:r>
            <a:r>
              <a:rPr lang="en-US" dirty="0"/>
              <a:t> 3 PMI : null</a:t>
            </a:r>
          </a:p>
          <a:p>
            <a:r>
              <a:rPr lang="en-US" dirty="0" err="1"/>
              <a:t>Participação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 : null</a:t>
            </a:r>
          </a:p>
          <a:p>
            <a:r>
              <a:rPr lang="en-US" dirty="0" err="1"/>
              <a:t>Projeto</a:t>
            </a:r>
            <a:r>
              <a:rPr lang="en-US" dirty="0"/>
              <a:t> Social : null</a:t>
            </a:r>
          </a:p>
          <a:p>
            <a:r>
              <a:rPr lang="en-US" dirty="0" err="1"/>
              <a:t>Prospecção</a:t>
            </a:r>
            <a:r>
              <a:rPr lang="en-US" dirty="0"/>
              <a:t> de </a:t>
            </a:r>
            <a:r>
              <a:rPr lang="en-US" dirty="0" err="1"/>
              <a:t>novos</a:t>
            </a:r>
            <a:r>
              <a:rPr lang="en-US" dirty="0"/>
              <a:t> </a:t>
            </a:r>
            <a:r>
              <a:rPr lang="en-US" dirty="0" err="1"/>
              <a:t>clientes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Key Partnerships</a:t>
            </a:r>
          </a:p>
          <a:p>
            <a:r>
              <a:rPr lang="en-US" dirty="0"/>
              <a:t>================</a:t>
            </a:r>
          </a:p>
          <a:p>
            <a:r>
              <a:rPr lang="en-US" dirty="0" err="1"/>
              <a:t>Aliados</a:t>
            </a:r>
            <a:r>
              <a:rPr lang="en-US" dirty="0"/>
              <a:t> de </a:t>
            </a:r>
            <a:r>
              <a:rPr lang="en-US" dirty="0" err="1"/>
              <a:t>Propósito</a:t>
            </a:r>
            <a:r>
              <a:rPr lang="en-US" dirty="0"/>
              <a:t> : null</a:t>
            </a:r>
          </a:p>
          <a:p>
            <a:r>
              <a:rPr lang="en-US" dirty="0" err="1"/>
              <a:t>Espaços</a:t>
            </a:r>
            <a:r>
              <a:rPr lang="en-US" dirty="0"/>
              <a:t> de </a:t>
            </a:r>
            <a:r>
              <a:rPr lang="en-US" dirty="0" err="1"/>
              <a:t>cowork</a:t>
            </a:r>
            <a:r>
              <a:rPr lang="en-US" dirty="0"/>
              <a:t> : null</a:t>
            </a:r>
          </a:p>
          <a:p>
            <a:r>
              <a:rPr lang="en-US" dirty="0"/>
              <a:t>Ex-</a:t>
            </a:r>
            <a:r>
              <a:rPr lang="en-US" dirty="0" err="1"/>
              <a:t>clientes</a:t>
            </a:r>
            <a:r>
              <a:rPr lang="en-US" dirty="0"/>
              <a:t> : null</a:t>
            </a:r>
          </a:p>
          <a:p>
            <a:r>
              <a:rPr lang="en-US" dirty="0" err="1"/>
              <a:t>Instituições</a:t>
            </a:r>
            <a:r>
              <a:rPr lang="en-US" dirty="0"/>
              <a:t> de </a:t>
            </a:r>
            <a:r>
              <a:rPr lang="en-US" dirty="0" err="1"/>
              <a:t>classe</a:t>
            </a:r>
            <a:r>
              <a:rPr lang="en-US" dirty="0"/>
              <a:t> : </a:t>
            </a:r>
            <a:r>
              <a:rPr lang="en-US" dirty="0" err="1"/>
              <a:t>Sebrae</a:t>
            </a:r>
            <a:endParaRPr lang="en-US" dirty="0"/>
          </a:p>
          <a:p>
            <a:endParaRPr lang="en-US" dirty="0"/>
          </a:p>
          <a:p>
            <a:r>
              <a:rPr lang="en-US" dirty="0"/>
              <a:t>ACIF</a:t>
            </a:r>
          </a:p>
          <a:p>
            <a:endParaRPr lang="en-US" dirty="0"/>
          </a:p>
          <a:p>
            <a:r>
              <a:rPr lang="en-US" dirty="0"/>
              <a:t>ADVB</a:t>
            </a:r>
          </a:p>
          <a:p>
            <a:r>
              <a:rPr lang="en-US" dirty="0" err="1"/>
              <a:t>Instituições</a:t>
            </a:r>
            <a:r>
              <a:rPr lang="en-US" dirty="0"/>
              <a:t> de </a:t>
            </a:r>
            <a:r>
              <a:rPr lang="en-US" dirty="0" err="1"/>
              <a:t>ensino</a:t>
            </a:r>
            <a:r>
              <a:rPr lang="en-US" dirty="0"/>
              <a:t> : null</a:t>
            </a:r>
          </a:p>
          <a:p>
            <a:r>
              <a:rPr lang="en-US" dirty="0" err="1"/>
              <a:t>Investidores</a:t>
            </a:r>
            <a:r>
              <a:rPr lang="en-US" dirty="0"/>
              <a:t> : null</a:t>
            </a:r>
          </a:p>
          <a:p>
            <a:r>
              <a:rPr lang="en-US" dirty="0" err="1"/>
              <a:t>Mídia</a:t>
            </a:r>
            <a:r>
              <a:rPr lang="en-US" dirty="0"/>
              <a:t> : null</a:t>
            </a:r>
          </a:p>
          <a:p>
            <a:r>
              <a:rPr lang="en-US" dirty="0" err="1"/>
              <a:t>Sebrae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Revenue Streams</a:t>
            </a:r>
          </a:p>
          <a:p>
            <a:r>
              <a:rPr lang="en-US" dirty="0"/>
              <a:t>===============</a:t>
            </a:r>
          </a:p>
          <a:p>
            <a:r>
              <a:rPr lang="en-US" dirty="0" err="1"/>
              <a:t>Acompanhamento</a:t>
            </a:r>
            <a:r>
              <a:rPr lang="en-US" dirty="0"/>
              <a:t> de </a:t>
            </a:r>
            <a:r>
              <a:rPr lang="en-US" dirty="0" err="1"/>
              <a:t>serviços</a:t>
            </a:r>
            <a:r>
              <a:rPr lang="en-US" dirty="0"/>
              <a:t> de </a:t>
            </a:r>
            <a:r>
              <a:rPr lang="en-US" dirty="0" err="1"/>
              <a:t>terceiros</a:t>
            </a:r>
            <a:r>
              <a:rPr lang="en-US" dirty="0"/>
              <a:t> : null</a:t>
            </a:r>
          </a:p>
          <a:p>
            <a:r>
              <a:rPr lang="en-US" dirty="0" err="1"/>
              <a:t>Ação</a:t>
            </a:r>
            <a:r>
              <a:rPr lang="en-US" dirty="0"/>
              <a:t> </a:t>
            </a:r>
            <a:r>
              <a:rPr lang="en-US" dirty="0" err="1"/>
              <a:t>Pontual</a:t>
            </a:r>
            <a:r>
              <a:rPr lang="en-US" dirty="0"/>
              <a:t> : null</a:t>
            </a:r>
          </a:p>
          <a:p>
            <a:r>
              <a:rPr lang="en-US" dirty="0" err="1"/>
              <a:t>Consultoria</a:t>
            </a:r>
            <a:r>
              <a:rPr lang="en-US" dirty="0"/>
              <a:t> : null</a:t>
            </a:r>
          </a:p>
          <a:p>
            <a:r>
              <a:rPr lang="en-US" dirty="0" err="1"/>
              <a:t>Cursos</a:t>
            </a:r>
            <a:r>
              <a:rPr lang="en-US" dirty="0"/>
              <a:t> e </a:t>
            </a:r>
            <a:r>
              <a:rPr lang="en-US" dirty="0" err="1"/>
              <a:t>palestras</a:t>
            </a:r>
            <a:r>
              <a:rPr lang="en-US" dirty="0"/>
              <a:t> : null</a:t>
            </a:r>
          </a:p>
          <a:p>
            <a:r>
              <a:rPr lang="en-US" dirty="0" err="1"/>
              <a:t>Franquia</a:t>
            </a:r>
            <a:r>
              <a:rPr lang="en-US" dirty="0"/>
              <a:t> : null</a:t>
            </a:r>
          </a:p>
          <a:p>
            <a:r>
              <a:rPr lang="en-US" dirty="0" err="1"/>
              <a:t>Mentoria</a:t>
            </a:r>
            <a:r>
              <a:rPr lang="en-US" dirty="0"/>
              <a:t> : null</a:t>
            </a:r>
          </a:p>
          <a:p>
            <a:r>
              <a:rPr lang="en-US" dirty="0" err="1"/>
              <a:t>Pacotes</a:t>
            </a:r>
            <a:r>
              <a:rPr lang="en-US" dirty="0"/>
              <a:t> / </a:t>
            </a:r>
            <a:r>
              <a:rPr lang="en-US" dirty="0" err="1"/>
              <a:t>Módulos</a:t>
            </a:r>
            <a:r>
              <a:rPr lang="en-US" dirty="0"/>
              <a:t> : null</a:t>
            </a:r>
          </a:p>
          <a:p>
            <a:r>
              <a:rPr lang="en-US" dirty="0" err="1"/>
              <a:t>Projetos</a:t>
            </a:r>
            <a:r>
              <a:rPr lang="en-US" dirty="0"/>
              <a:t> Lei </a:t>
            </a:r>
            <a:r>
              <a:rPr lang="en-US" dirty="0" err="1"/>
              <a:t>Rouanet</a:t>
            </a:r>
            <a:r>
              <a:rPr lang="en-US" dirty="0"/>
              <a:t> : null</a:t>
            </a:r>
          </a:p>
          <a:p>
            <a:r>
              <a:rPr lang="en-US" dirty="0" err="1"/>
              <a:t>Projetos</a:t>
            </a:r>
            <a:r>
              <a:rPr lang="en-US" dirty="0"/>
              <a:t> de </a:t>
            </a:r>
            <a:r>
              <a:rPr lang="en-US" dirty="0" err="1"/>
              <a:t>risco</a:t>
            </a:r>
            <a:r>
              <a:rPr lang="en-US" dirty="0"/>
              <a:t> e </a:t>
            </a:r>
            <a:r>
              <a:rPr lang="en-US" dirty="0" err="1"/>
              <a:t>ganho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: null</a:t>
            </a:r>
          </a:p>
          <a:p>
            <a:r>
              <a:rPr lang="en-US" dirty="0"/>
              <a:t>Venda de </a:t>
            </a:r>
            <a:r>
              <a:rPr lang="en-US" dirty="0" err="1"/>
              <a:t>informação</a:t>
            </a:r>
            <a:r>
              <a:rPr lang="en-US" dirty="0"/>
              <a:t> </a:t>
            </a:r>
            <a:r>
              <a:rPr lang="en-US" dirty="0" err="1"/>
              <a:t>setorizada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  <a:p>
            <a:r>
              <a:rPr lang="en-US" dirty="0"/>
              <a:t>Cost Structure</a:t>
            </a:r>
          </a:p>
          <a:p>
            <a:r>
              <a:rPr lang="en-US" dirty="0"/>
              <a:t>==============</a:t>
            </a:r>
          </a:p>
          <a:p>
            <a:r>
              <a:rPr lang="en-US" dirty="0" err="1"/>
              <a:t>Atualização</a:t>
            </a:r>
            <a:r>
              <a:rPr lang="en-US" dirty="0"/>
              <a:t> da </a:t>
            </a:r>
            <a:r>
              <a:rPr lang="en-US" dirty="0" err="1"/>
              <a:t>Glóbulo</a:t>
            </a:r>
            <a:r>
              <a:rPr lang="en-US" dirty="0"/>
              <a:t> : null</a:t>
            </a:r>
          </a:p>
          <a:p>
            <a:r>
              <a:rPr lang="en-US" dirty="0" err="1"/>
              <a:t>Capacitação</a:t>
            </a:r>
            <a:r>
              <a:rPr lang="en-US" dirty="0"/>
              <a:t> : null</a:t>
            </a:r>
          </a:p>
          <a:p>
            <a:r>
              <a:rPr lang="en-US" dirty="0" err="1"/>
              <a:t>Comissões</a:t>
            </a:r>
            <a:endParaRPr lang="en-US" dirty="0"/>
          </a:p>
          <a:p>
            <a:r>
              <a:rPr lang="en-US" dirty="0"/>
              <a:t>PF / PJ : null</a:t>
            </a:r>
          </a:p>
          <a:p>
            <a:r>
              <a:rPr lang="en-US" dirty="0" err="1"/>
              <a:t>Custos</a:t>
            </a:r>
            <a:r>
              <a:rPr lang="en-US" dirty="0"/>
              <a:t> de </a:t>
            </a:r>
            <a:r>
              <a:rPr lang="en-US" dirty="0" err="1"/>
              <a:t>implementação</a:t>
            </a:r>
            <a:r>
              <a:rPr lang="en-US" dirty="0"/>
              <a:t> de </a:t>
            </a:r>
            <a:r>
              <a:rPr lang="en-US" dirty="0" err="1"/>
              <a:t>franquias</a:t>
            </a:r>
            <a:r>
              <a:rPr lang="en-US" dirty="0"/>
              <a:t> : null</a:t>
            </a:r>
          </a:p>
          <a:p>
            <a:r>
              <a:rPr lang="en-US" dirty="0" err="1"/>
              <a:t>Estrutura</a:t>
            </a:r>
            <a:r>
              <a:rPr lang="en-US" dirty="0"/>
              <a:t> </a:t>
            </a:r>
            <a:r>
              <a:rPr lang="en-US" dirty="0" err="1"/>
              <a:t>física</a:t>
            </a:r>
            <a:r>
              <a:rPr lang="en-US" dirty="0"/>
              <a:t> : null</a:t>
            </a:r>
          </a:p>
          <a:p>
            <a:r>
              <a:rPr lang="en-US" dirty="0" err="1"/>
              <a:t>Fornecedores</a:t>
            </a:r>
            <a:r>
              <a:rPr lang="en-US" dirty="0"/>
              <a:t> </a:t>
            </a:r>
            <a:r>
              <a:rPr lang="en-US" dirty="0" err="1"/>
              <a:t>eventuais</a:t>
            </a:r>
            <a:r>
              <a:rPr lang="en-US" dirty="0"/>
              <a:t> : null</a:t>
            </a:r>
          </a:p>
          <a:p>
            <a:r>
              <a:rPr lang="en-US" dirty="0" err="1"/>
              <a:t>Manutenção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: null</a:t>
            </a:r>
          </a:p>
          <a:p>
            <a:r>
              <a:rPr lang="en-US" dirty="0" err="1"/>
              <a:t>Pessoas</a:t>
            </a:r>
            <a:r>
              <a:rPr lang="en-US" dirty="0"/>
              <a:t> : null</a:t>
            </a:r>
          </a:p>
          <a:p>
            <a:r>
              <a:rPr lang="en-US" dirty="0"/>
              <a:t>Software : null</a:t>
            </a:r>
          </a:p>
          <a:p>
            <a:r>
              <a:rPr lang="en-US" dirty="0" err="1"/>
              <a:t>Viagens</a:t>
            </a:r>
            <a:r>
              <a:rPr lang="en-US" dirty="0"/>
              <a:t> : null</a:t>
            </a:r>
          </a:p>
          <a:p>
            <a:br>
              <a:rPr dirty="0"/>
            </a:b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8EB79-ABD4-4952-98CA-7172F78B112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41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7132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16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495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584202" y="813508"/>
            <a:ext cx="7953508" cy="46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  <a:defRPr sz="2492" b="1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593725" y="1278800"/>
            <a:ext cx="7953508" cy="18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Font typeface="Arial"/>
              <a:buNone/>
              <a:defRPr sz="975" b="0" i="0" u="none" strike="noStrike" cap="none">
                <a:solidFill>
                  <a:schemeClr val="accent4"/>
                </a:solidFill>
                <a:latin typeface="Lato"/>
                <a:ea typeface="Lato"/>
                <a:cs typeface="Lato"/>
                <a:sym typeface="Lato"/>
              </a:defRPr>
            </a:lvl1pPr>
            <a:lvl2pPr marL="685800" marR="0" lvl="1" indent="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5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255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ith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14845" y="563926"/>
            <a:ext cx="9158845" cy="629407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7" name="Rectangle 26"/>
          <p:cNvSpPr/>
          <p:nvPr userDrawn="1"/>
        </p:nvSpPr>
        <p:spPr>
          <a:xfrm>
            <a:off x="-14845" y="0"/>
            <a:ext cx="9158845" cy="548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7" name="Title 16"/>
          <p:cNvSpPr>
            <a:spLocks noGrp="1"/>
          </p:cNvSpPr>
          <p:nvPr>
            <p:ph type="title" hasCustomPrompt="1"/>
          </p:nvPr>
        </p:nvSpPr>
        <p:spPr>
          <a:xfrm>
            <a:off x="1369864" y="53132"/>
            <a:ext cx="6120680" cy="360040"/>
          </a:xfrm>
          <a:prstGeom prst="rect">
            <a:avLst/>
          </a:prstGeom>
        </p:spPr>
        <p:txBody>
          <a:bodyPr/>
          <a:lstStyle>
            <a:lvl1pPr algn="ctr">
              <a:defRPr sz="1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title</a:t>
            </a:r>
            <a:endParaRPr lang="fr-CH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548680"/>
            <a:ext cx="1814400" cy="4608512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dirty="0" smtClean="0">
                <a:solidFill>
                  <a:schemeClr val="dk1"/>
                </a:solidFill>
              </a:defRPr>
            </a:lvl1pPr>
            <a:lvl2pPr>
              <a:defRPr lang="en-US" sz="1800" dirty="0" smtClean="0">
                <a:solidFill>
                  <a:schemeClr val="dk1"/>
                </a:solidFill>
              </a:defRPr>
            </a:lvl2pPr>
            <a:lvl3pPr>
              <a:defRPr lang="en-US" sz="1800" dirty="0" smtClean="0">
                <a:solidFill>
                  <a:schemeClr val="dk1"/>
                </a:solidFill>
              </a:defRPr>
            </a:lvl3pPr>
            <a:lvl4pPr>
              <a:defRPr lang="en-US" sz="1800" dirty="0" smtClean="0">
                <a:solidFill>
                  <a:schemeClr val="dk1"/>
                </a:solidFill>
              </a:defRPr>
            </a:lvl4pPr>
            <a:lvl5pPr>
              <a:defRPr lang="fr-CH" sz="1800" dirty="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dirty="0" err="1"/>
              <a:t>partner_network</a:t>
            </a:r>
            <a:endParaRPr lang="fr-C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1828165" y="548682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key_activities</a:t>
            </a:r>
            <a:endParaRPr lang="fr-CH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660442" y="548680"/>
            <a:ext cx="18144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value_proposition</a:t>
            </a:r>
            <a:endParaRPr lang="fr-CH" sz="120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1832049" y="2867417"/>
            <a:ext cx="1814400" cy="2289776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pPr marL="0" lvl="0"/>
            <a:r>
              <a:rPr lang="fr-CH" sz="1200" dirty="0" err="1"/>
              <a:t>key_resources</a:t>
            </a:r>
            <a:endParaRPr lang="fr-CH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1" y="5157194"/>
            <a:ext cx="4557713" cy="1691649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cost_structure</a:t>
            </a:r>
            <a:endParaRPr lang="fr-CH" sz="1200" dirty="0"/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557486" y="5159367"/>
            <a:ext cx="4579200" cy="1692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revenue_streams</a:t>
            </a:r>
            <a:endParaRPr lang="fr-CH" sz="1200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5476149" y="548682"/>
            <a:ext cx="1814400" cy="2318737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customer_relationship</a:t>
            </a:r>
            <a:endParaRPr lang="fr-CH" sz="1200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20" hasCustomPrompt="1"/>
          </p:nvPr>
        </p:nvSpPr>
        <p:spPr>
          <a:xfrm>
            <a:off x="5479076" y="2867450"/>
            <a:ext cx="1814400" cy="22896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channels</a:t>
            </a:r>
            <a:endParaRPr lang="fr-CH" sz="1200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7299112" y="548680"/>
            <a:ext cx="1836000" cy="4608000"/>
          </a:xfrm>
          <a:prstGeom prst="rect">
            <a:avLst/>
          </a:prstGeom>
          <a:noFill/>
          <a:ln>
            <a:solidFill>
              <a:srgbClr val="96CDE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>
            <a:lvl1pPr marL="0" indent="0">
              <a:buNone/>
              <a:defRPr lang="en-US" sz="1200" smtClean="0">
                <a:solidFill>
                  <a:schemeClr val="dk1"/>
                </a:solidFill>
              </a:defRPr>
            </a:lvl1pPr>
            <a:lvl2pPr>
              <a:defRPr lang="en-US" sz="1800" smtClean="0">
                <a:solidFill>
                  <a:schemeClr val="dk1"/>
                </a:solidFill>
              </a:defRPr>
            </a:lvl2pPr>
            <a:lvl3pPr>
              <a:defRPr lang="en-US" sz="1800" smtClean="0">
                <a:solidFill>
                  <a:schemeClr val="dk1"/>
                </a:solidFill>
              </a:defRPr>
            </a:lvl3pPr>
            <a:lvl4pPr>
              <a:defRPr lang="en-US" sz="1800" smtClean="0">
                <a:solidFill>
                  <a:schemeClr val="dk1"/>
                </a:solidFill>
              </a:defRPr>
            </a:lvl4pPr>
            <a:lvl5pPr>
              <a:defRPr lang="fr-CH" sz="1800">
                <a:solidFill>
                  <a:schemeClr val="dk1"/>
                </a:solidFill>
              </a:defRPr>
            </a:lvl5pPr>
          </a:lstStyle>
          <a:p>
            <a:r>
              <a:rPr lang="fr-CH" sz="1200" dirty="0" err="1"/>
              <a:t>customer_segments</a:t>
            </a:r>
            <a:endParaRPr lang="fr-CH" sz="1200" dirty="0"/>
          </a:p>
        </p:txBody>
      </p:sp>
      <p:pic>
        <p:nvPicPr>
          <p:cNvPr id="1026" name="Picture 2" descr="C:\Users\boris\Dropbox\BMFoundry\02 BMWebApp\DEsign\Materials\report icons\report_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839890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boris\Dropbox\BMFoundry\02 BMWebApp\DEsign\Materials\report icons\report_cr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3" y="514752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boris\Dropbox\BMFoundry\02 BMWebApp\DEsign\Materials\report icons\report_cs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879" y="536871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boris\Dropbox\BMFoundry\02 BMWebApp\DEsign\Materials\report icons\report_cst.png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8" y="5157194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boris\Dropbox\BMFoundry\02 BMWebApp\DEsign\Materials\report icons\report_ka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5" y="563928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boris\Dropbox\BMFoundry\02 BMWebApp\DEsign\Materials\report icons\report_kp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5" y="563929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boris\Dropbox\BMFoundry\02 BMWebApp\DEsign\Materials\report icons\report_kr.png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7" y="2852938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boris\Dropbox\BMFoundry\02 BMWebApp\DEsign\Materials\report icons\report_rs.png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330" y="5157194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boris\Dropbox\BMFoundry\02 BMWebApp\DEsign\Materials\report icons\report_vp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5" y="536871"/>
            <a:ext cx="311993" cy="31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710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93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6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87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04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45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47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1893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10622-85E3-4737-8AB9-6C3A7583D14C}" type="datetimeFigureOut">
              <a:rPr lang="pt-BR" smtClean="0"/>
              <a:t>24/07/2024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3E49-7AC9-4D32-91E9-196BD8FE70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538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847AAFFF-BA41-45C2-68AB-FA5AC75A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pt-BR" sz="4500" dirty="0"/>
              <a:t>PITCH</a:t>
            </a:r>
            <a:br>
              <a:rPr lang="pt-BR" sz="4500" dirty="0"/>
            </a:br>
            <a:r>
              <a:rPr lang="pt-BR" sz="4500" dirty="0"/>
              <a:t> </a:t>
            </a:r>
            <a:br>
              <a:rPr lang="pt-BR" sz="4500" dirty="0"/>
            </a:br>
            <a:endParaRPr lang="pt-BR" sz="4500" dirty="0"/>
          </a:p>
        </p:txBody>
      </p:sp>
      <p:graphicFrame>
        <p:nvGraphicFramePr>
          <p:cNvPr id="17" name="Espaço Reservado para Conteúdo 6">
            <a:extLst>
              <a:ext uri="{FF2B5EF4-FFF2-40B4-BE49-F238E27FC236}">
                <a16:creationId xmlns:a16="http://schemas.microsoft.com/office/drawing/2014/main" id="{1850DAB3-48E1-E61B-8F1F-FFD70684E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405274"/>
              </p:ext>
            </p:extLst>
          </p:nvPr>
        </p:nvGraphicFramePr>
        <p:xfrm>
          <a:off x="3159252" y="732920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26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pPr>
              <a:buSzPct val="25000"/>
            </a:pPr>
            <a:r>
              <a:rPr lang="en-US" dirty="0">
                <a:latin typeface="Raleway"/>
                <a:ea typeface="Raleway"/>
                <a:cs typeface="Raleway"/>
                <a:sym typeface="Raleway"/>
              </a:rPr>
              <a:t>CANVAS: </a:t>
            </a:r>
            <a:r>
              <a:rPr lang="en-US" dirty="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NOME DA EMPRESA</a:t>
            </a:r>
          </a:p>
        </p:txBody>
      </p:sp>
      <p:cxnSp>
        <p:nvCxnSpPr>
          <p:cNvPr id="77" name="Shape 77"/>
          <p:cNvCxnSpPr/>
          <p:nvPr/>
        </p:nvCxnSpPr>
        <p:spPr>
          <a:xfrm>
            <a:off x="262202" y="656089"/>
            <a:ext cx="9906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cxnSp>
      <p:grpSp>
        <p:nvGrpSpPr>
          <p:cNvPr id="78" name="Shape 78"/>
          <p:cNvGrpSpPr/>
          <p:nvPr/>
        </p:nvGrpSpPr>
        <p:grpSpPr>
          <a:xfrm>
            <a:off x="288902" y="1322628"/>
            <a:ext cx="8615809" cy="4785998"/>
            <a:chOff x="669900" y="1322628"/>
            <a:chExt cx="8615809" cy="4785998"/>
          </a:xfrm>
        </p:grpSpPr>
        <p:grpSp>
          <p:nvGrpSpPr>
            <p:cNvPr id="79" name="Shape 79"/>
            <p:cNvGrpSpPr/>
            <p:nvPr/>
          </p:nvGrpSpPr>
          <p:grpSpPr>
            <a:xfrm>
              <a:off x="669900" y="1322628"/>
              <a:ext cx="8615809" cy="4785998"/>
              <a:chOff x="593724" y="1322625"/>
              <a:chExt cx="7953300" cy="3646475"/>
            </a:xfrm>
          </p:grpSpPr>
          <p:sp>
            <p:nvSpPr>
              <p:cNvPr id="80" name="Shape 80"/>
              <p:cNvSpPr/>
              <p:nvPr/>
            </p:nvSpPr>
            <p:spPr>
              <a:xfrm>
                <a:off x="593724" y="1322625"/>
                <a:ext cx="7953300" cy="3636300"/>
              </a:xfrm>
              <a:prstGeom prst="rect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lIns="44975" tIns="44975" rIns="44975" bIns="4497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</a:pPr>
                <a:endParaRPr sz="2000">
                  <a:solidFill>
                    <a:srgbClr val="000000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endParaRPr>
              </a:p>
            </p:txBody>
          </p:sp>
          <p:cxnSp>
            <p:nvCxnSpPr>
              <p:cNvPr id="81" name="Shape 81"/>
              <p:cNvCxnSpPr/>
              <p:nvPr/>
            </p:nvCxnSpPr>
            <p:spPr>
              <a:xfrm>
                <a:off x="613410" y="4053218"/>
                <a:ext cx="79194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2" name="Shape 82"/>
              <p:cNvCxnSpPr/>
              <p:nvPr/>
            </p:nvCxnSpPr>
            <p:spPr>
              <a:xfrm>
                <a:off x="6949327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3" name="Shape 83"/>
              <p:cNvCxnSpPr/>
              <p:nvPr/>
            </p:nvCxnSpPr>
            <p:spPr>
              <a:xfrm>
                <a:off x="2196686" y="1324132"/>
                <a:ext cx="0" cy="27198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4" name="Shape 84"/>
              <p:cNvCxnSpPr/>
              <p:nvPr/>
            </p:nvCxnSpPr>
            <p:spPr>
              <a:xfrm>
                <a:off x="3777150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5" name="Shape 85"/>
              <p:cNvCxnSpPr/>
              <p:nvPr/>
            </p:nvCxnSpPr>
            <p:spPr>
              <a:xfrm>
                <a:off x="5363239" y="1324132"/>
                <a:ext cx="0" cy="2720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6" name="Shape 86"/>
              <p:cNvCxnSpPr/>
              <p:nvPr/>
            </p:nvCxnSpPr>
            <p:spPr>
              <a:xfrm>
                <a:off x="2199498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7" name="Shape 87"/>
              <p:cNvCxnSpPr/>
              <p:nvPr/>
            </p:nvCxnSpPr>
            <p:spPr>
              <a:xfrm>
                <a:off x="5350584" y="2702555"/>
                <a:ext cx="1590000" cy="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  <p:cxnSp>
            <p:nvCxnSpPr>
              <p:cNvPr id="88" name="Shape 88"/>
              <p:cNvCxnSpPr/>
              <p:nvPr/>
            </p:nvCxnSpPr>
            <p:spPr>
              <a:xfrm rot="10800000">
                <a:off x="4573006" y="4055000"/>
                <a:ext cx="0" cy="914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53585F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cxnSp>
        </p:grpSp>
        <p:sp>
          <p:nvSpPr>
            <p:cNvPr id="89" name="Shape 89"/>
            <p:cNvSpPr/>
            <p:nvPr/>
          </p:nvSpPr>
          <p:spPr>
            <a:xfrm>
              <a:off x="7570432" y="1405147"/>
              <a:ext cx="1345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Segmentos de Clientes</a:t>
              </a:r>
            </a:p>
          </p:txBody>
        </p:sp>
        <p:sp>
          <p:nvSpPr>
            <p:cNvPr id="90" name="Shape 90"/>
            <p:cNvSpPr/>
            <p:nvPr/>
          </p:nvSpPr>
          <p:spPr>
            <a:xfrm>
              <a:off x="5866449" y="1409577"/>
              <a:ext cx="1168199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Relacionamento</a:t>
              </a:r>
            </a:p>
          </p:txBody>
        </p:sp>
        <p:sp>
          <p:nvSpPr>
            <p:cNvPr id="91" name="Shape 91"/>
            <p:cNvSpPr/>
            <p:nvPr/>
          </p:nvSpPr>
          <p:spPr>
            <a:xfrm>
              <a:off x="4159581" y="1405147"/>
              <a:ext cx="11307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Propostas de Valor</a:t>
              </a:r>
            </a:p>
          </p:txBody>
        </p:sp>
        <p:sp>
          <p:nvSpPr>
            <p:cNvPr id="92" name="Shape 92"/>
            <p:cNvSpPr/>
            <p:nvPr/>
          </p:nvSpPr>
          <p:spPr>
            <a:xfrm>
              <a:off x="2435206" y="1405147"/>
              <a:ext cx="10434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Atividades Chave</a:t>
              </a:r>
            </a:p>
          </p:txBody>
        </p:sp>
        <p:sp>
          <p:nvSpPr>
            <p:cNvPr id="93" name="Shape 93"/>
            <p:cNvSpPr/>
            <p:nvPr/>
          </p:nvSpPr>
          <p:spPr>
            <a:xfrm>
              <a:off x="710836" y="1381331"/>
              <a:ext cx="13452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Parcerias-Chave</a:t>
              </a:r>
            </a:p>
          </p:txBody>
        </p:sp>
        <p:sp>
          <p:nvSpPr>
            <p:cNvPr id="94" name="Shape 94"/>
            <p:cNvSpPr/>
            <p:nvPr/>
          </p:nvSpPr>
          <p:spPr>
            <a:xfrm>
              <a:off x="5034715" y="4988176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Fontes de Receitas</a:t>
              </a:r>
            </a:p>
          </p:txBody>
        </p:sp>
        <p:sp>
          <p:nvSpPr>
            <p:cNvPr id="95" name="Shape 95"/>
            <p:cNvSpPr/>
            <p:nvPr/>
          </p:nvSpPr>
          <p:spPr>
            <a:xfrm>
              <a:off x="704875" y="4988176"/>
              <a:ext cx="1168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Estrutura de Custos</a:t>
              </a:r>
            </a:p>
          </p:txBody>
        </p:sp>
        <p:sp>
          <p:nvSpPr>
            <p:cNvPr id="96" name="Shape 96"/>
            <p:cNvSpPr/>
            <p:nvPr/>
          </p:nvSpPr>
          <p:spPr>
            <a:xfrm>
              <a:off x="2435952" y="3212457"/>
              <a:ext cx="9909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Recursos Chave</a:t>
              </a:r>
            </a:p>
          </p:txBody>
        </p:sp>
        <p:sp>
          <p:nvSpPr>
            <p:cNvPr id="97" name="Shape 97"/>
            <p:cNvSpPr/>
            <p:nvPr/>
          </p:nvSpPr>
          <p:spPr>
            <a:xfrm>
              <a:off x="5859165" y="3212457"/>
              <a:ext cx="1057200" cy="188100"/>
            </a:xfrm>
            <a:prstGeom prst="rect">
              <a:avLst/>
            </a:prstGeom>
            <a:noFill/>
            <a:ln>
              <a:noFill/>
            </a:ln>
          </p:spPr>
          <p:txBody>
            <a:bodyPr lIns="44975" tIns="44975" rIns="44975" bIns="44975" anchor="ctr" anchorCtr="0">
              <a:noAutofit/>
            </a:bodyPr>
            <a:lstStyle/>
            <a:p>
              <a:pPr>
                <a:buClr>
                  <a:srgbClr val="A6AAA9"/>
                </a:buClr>
                <a:buSzPct val="25000"/>
              </a:pPr>
              <a:r>
                <a:rPr lang="en-US" sz="900" i="1">
                  <a:solidFill>
                    <a:srgbClr val="A6AAA9"/>
                  </a:solidFill>
                  <a:latin typeface="Raleway"/>
                  <a:ea typeface="Raleway"/>
                  <a:cs typeface="Raleway"/>
                  <a:sym typeface="Raleway"/>
                </a:rPr>
                <a:t>Canais</a:t>
              </a:r>
            </a:p>
          </p:txBody>
        </p:sp>
      </p:grpSp>
      <p:sp>
        <p:nvSpPr>
          <p:cNvPr id="98" name="Shape 98"/>
          <p:cNvSpPr/>
          <p:nvPr/>
        </p:nvSpPr>
        <p:spPr>
          <a:xfrm>
            <a:off x="7484740" y="3337628"/>
            <a:ext cx="1229400" cy="705000"/>
          </a:xfrm>
          <a:prstGeom prst="rect">
            <a:avLst/>
          </a:prstGeom>
          <a:solidFill>
            <a:srgbClr val="FFA924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2</a:t>
            </a:r>
          </a:p>
        </p:txBody>
      </p:sp>
      <p:sp>
        <p:nvSpPr>
          <p:cNvPr id="99" name="Shape 99"/>
          <p:cNvSpPr/>
          <p:nvPr/>
        </p:nvSpPr>
        <p:spPr>
          <a:xfrm>
            <a:off x="7418637" y="2110373"/>
            <a:ext cx="1229400" cy="705000"/>
          </a:xfrm>
          <a:prstGeom prst="rect">
            <a:avLst/>
          </a:prstGeom>
          <a:solidFill>
            <a:srgbClr val="D7FB01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0" name="Shape 100"/>
          <p:cNvSpPr/>
          <p:nvPr/>
        </p:nvSpPr>
        <p:spPr>
          <a:xfrm>
            <a:off x="3957312" y="269555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Cliente 1</a:t>
            </a:r>
          </a:p>
        </p:txBody>
      </p:sp>
      <p:sp>
        <p:nvSpPr>
          <p:cNvPr id="101" name="Shape 101"/>
          <p:cNvSpPr/>
          <p:nvPr/>
        </p:nvSpPr>
        <p:spPr>
          <a:xfrm>
            <a:off x="5633714" y="3457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Canal 1</a:t>
            </a:r>
          </a:p>
        </p:txBody>
      </p:sp>
      <p:sp>
        <p:nvSpPr>
          <p:cNvPr id="102" name="Shape 102"/>
          <p:cNvSpPr/>
          <p:nvPr/>
        </p:nvSpPr>
        <p:spPr>
          <a:xfrm>
            <a:off x="5709914" y="1933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Relacionamento</a:t>
            </a:r>
          </a:p>
        </p:txBody>
      </p:sp>
      <p:sp>
        <p:nvSpPr>
          <p:cNvPr id="103" name="Shape 103"/>
          <p:cNvSpPr/>
          <p:nvPr/>
        </p:nvSpPr>
        <p:spPr>
          <a:xfrm>
            <a:off x="6347289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Fonte de </a:t>
            </a: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Receita</a:t>
            </a:r>
            <a:endParaRPr lang="en-US" sz="10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4" name="Shape 104"/>
          <p:cNvSpPr/>
          <p:nvPr/>
        </p:nvSpPr>
        <p:spPr>
          <a:xfrm>
            <a:off x="1518912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Custo 1</a:t>
            </a:r>
          </a:p>
        </p:txBody>
      </p:sp>
      <p:sp>
        <p:nvSpPr>
          <p:cNvPr id="105" name="Shape 105"/>
          <p:cNvSpPr/>
          <p:nvPr/>
        </p:nvSpPr>
        <p:spPr>
          <a:xfrm>
            <a:off x="3045854" y="5133948"/>
            <a:ext cx="1229400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Custo 2</a:t>
            </a:r>
          </a:p>
        </p:txBody>
      </p:sp>
      <p:sp>
        <p:nvSpPr>
          <p:cNvPr id="106" name="Shape 106"/>
          <p:cNvSpPr/>
          <p:nvPr/>
        </p:nvSpPr>
        <p:spPr>
          <a:xfrm>
            <a:off x="2128514" y="35337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1</a:t>
            </a:r>
          </a:p>
        </p:txBody>
      </p:sp>
      <p:sp>
        <p:nvSpPr>
          <p:cNvPr id="107" name="Shape 107"/>
          <p:cNvSpPr/>
          <p:nvPr/>
        </p:nvSpPr>
        <p:spPr>
          <a:xfrm>
            <a:off x="2280914" y="23145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Atividade 2</a:t>
            </a:r>
          </a:p>
        </p:txBody>
      </p:sp>
      <p:sp>
        <p:nvSpPr>
          <p:cNvPr id="108" name="Shape 108"/>
          <p:cNvSpPr/>
          <p:nvPr/>
        </p:nvSpPr>
        <p:spPr>
          <a:xfrm>
            <a:off x="568795" y="2496490"/>
            <a:ext cx="1229400" cy="70499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Parceria</a:t>
            </a:r>
          </a:p>
        </p:txBody>
      </p:sp>
      <p:sp>
        <p:nvSpPr>
          <p:cNvPr id="109" name="Shape 109"/>
          <p:cNvSpPr/>
          <p:nvPr/>
        </p:nvSpPr>
        <p:spPr>
          <a:xfrm>
            <a:off x="5786114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Canal 2</a:t>
            </a:r>
          </a:p>
        </p:txBody>
      </p:sp>
      <p:sp>
        <p:nvSpPr>
          <p:cNvPr id="110" name="Shape 110"/>
          <p:cNvSpPr/>
          <p:nvPr/>
        </p:nvSpPr>
        <p:spPr>
          <a:xfrm>
            <a:off x="2357114" y="40671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>
                <a:latin typeface="Raleway"/>
                <a:ea typeface="Raleway"/>
                <a:cs typeface="Raleway"/>
                <a:sym typeface="Raleway"/>
              </a:rPr>
              <a:t>Recurso 2</a:t>
            </a:r>
          </a:p>
        </p:txBody>
      </p:sp>
      <p:sp>
        <p:nvSpPr>
          <p:cNvPr id="111" name="Shape 111"/>
          <p:cNvSpPr/>
          <p:nvPr/>
        </p:nvSpPr>
        <p:spPr>
          <a:xfrm>
            <a:off x="2128514" y="1704948"/>
            <a:ext cx="1229399" cy="7050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38100" dist="12699" dir="2700000" rotWithShape="0">
              <a:srgbClr val="000000">
                <a:alpha val="74900"/>
              </a:srgbClr>
            </a:outerShdw>
          </a:effectLst>
        </p:spPr>
        <p:txBody>
          <a:bodyPr lIns="89950" tIns="89950" rIns="89950" bIns="89950" anchor="ctr" anchorCtr="0">
            <a:noAutofit/>
          </a:bodyPr>
          <a:lstStyle/>
          <a:p>
            <a:pPr algn="ctr">
              <a:buClr>
                <a:srgbClr val="000000"/>
              </a:buClr>
              <a:buSzPct val="25000"/>
            </a:pPr>
            <a:r>
              <a:rPr lang="en-US" sz="1000" dirty="0" err="1">
                <a:latin typeface="Raleway"/>
                <a:ea typeface="Raleway"/>
                <a:cs typeface="Raleway"/>
                <a:sym typeface="Raleway"/>
              </a:rPr>
              <a:t>Atividade</a:t>
            </a:r>
            <a:r>
              <a:rPr lang="en-US" sz="1000" dirty="0">
                <a:latin typeface="Raleway"/>
                <a:ea typeface="Raleway"/>
                <a:cs typeface="Raleway"/>
                <a:sym typeface="Raleway"/>
              </a:rPr>
              <a:t>  1</a:t>
            </a:r>
          </a:p>
        </p:txBody>
      </p:sp>
    </p:spTree>
    <p:extLst>
      <p:ext uri="{BB962C8B-B14F-4D97-AF65-F5344CB8AC3E}">
        <p14:creationId xmlns:p14="http://schemas.microsoft.com/office/powerpoint/2010/main" val="460614075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FUNDAÇÃO FRITZ MULLER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Key Partnerships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Key Activities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Value Propositions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Key Resources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Cost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Revenue Streams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9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Customer Relationships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Channels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Customer Segments</a:t>
            </a:r>
          </a:p>
        </p:txBody>
      </p:sp>
      <p:sp>
        <p:nvSpPr>
          <p:cNvPr id="94" name="AutoShape 18"/>
          <p:cNvSpPr/>
          <p:nvPr/>
        </p:nvSpPr>
        <p:spPr>
          <a:xfrm>
            <a:off x="7596338" y="1556792"/>
            <a:ext cx="1091233" cy="504056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Empresas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Médias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de SC</a:t>
            </a:r>
          </a:p>
        </p:txBody>
      </p:sp>
      <p:sp>
        <p:nvSpPr>
          <p:cNvPr id="95" name="AutoShape 18"/>
          <p:cNvSpPr/>
          <p:nvPr/>
        </p:nvSpPr>
        <p:spPr>
          <a:xfrm>
            <a:off x="7596337" y="2246467"/>
            <a:ext cx="1091233" cy="519057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Pessoas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Físicas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de Alta e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Média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Gerências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96" name="AutoShape 18"/>
          <p:cNvSpPr/>
          <p:nvPr/>
        </p:nvSpPr>
        <p:spPr>
          <a:xfrm>
            <a:off x="7596338" y="2939481"/>
            <a:ext cx="1091233" cy="450976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Profissionais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de Mercado</a:t>
            </a:r>
          </a:p>
        </p:txBody>
      </p:sp>
      <p:sp>
        <p:nvSpPr>
          <p:cNvPr id="98" name="AutoShape 18"/>
          <p:cNvSpPr/>
          <p:nvPr/>
        </p:nvSpPr>
        <p:spPr>
          <a:xfrm>
            <a:off x="8028384" y="5661248"/>
            <a:ext cx="1008112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Comissões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FDC</a:t>
            </a: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99" name="AutoShape 18"/>
          <p:cNvSpPr/>
          <p:nvPr/>
        </p:nvSpPr>
        <p:spPr>
          <a:xfrm>
            <a:off x="4708857" y="5661248"/>
            <a:ext cx="936104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Mensalidades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PAEX 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0" name="AutoShape 18"/>
          <p:cNvSpPr/>
          <p:nvPr/>
        </p:nvSpPr>
        <p:spPr>
          <a:xfrm>
            <a:off x="5796136" y="5661248"/>
            <a:ext cx="1078292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Mensalidades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Especialização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1" name="AutoShape 18"/>
          <p:cNvSpPr/>
          <p:nvPr/>
        </p:nvSpPr>
        <p:spPr>
          <a:xfrm>
            <a:off x="7020272" y="5675225"/>
            <a:ext cx="906016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Pagamentos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Avulsos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2" name="AutoShape 18"/>
          <p:cNvSpPr/>
          <p:nvPr/>
        </p:nvSpPr>
        <p:spPr>
          <a:xfrm>
            <a:off x="5887706" y="3284986"/>
            <a:ext cx="978912" cy="402687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Direto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4" name="AutoShape 18"/>
          <p:cNvSpPr/>
          <p:nvPr/>
        </p:nvSpPr>
        <p:spPr>
          <a:xfrm>
            <a:off x="5911892" y="3759681"/>
            <a:ext cx="946114" cy="402687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Gestores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Regionais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7" name="AutoShape 18"/>
          <p:cNvSpPr/>
          <p:nvPr/>
        </p:nvSpPr>
        <p:spPr>
          <a:xfrm>
            <a:off x="5895466" y="1496926"/>
            <a:ext cx="1022710" cy="563922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Descontos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Progressivos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09" name="AutoShape 18"/>
          <p:cNvSpPr/>
          <p:nvPr/>
        </p:nvSpPr>
        <p:spPr>
          <a:xfrm>
            <a:off x="3923930" y="1520932"/>
            <a:ext cx="1260577" cy="467908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Programas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FDC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0" name="AutoShape 18"/>
          <p:cNvSpPr/>
          <p:nvPr/>
        </p:nvSpPr>
        <p:spPr>
          <a:xfrm>
            <a:off x="3958567" y="2132856"/>
            <a:ext cx="1218342" cy="432048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Especializações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1" name="AutoShape 18"/>
          <p:cNvSpPr/>
          <p:nvPr/>
        </p:nvSpPr>
        <p:spPr>
          <a:xfrm>
            <a:off x="3940318" y="2708920"/>
            <a:ext cx="1241843" cy="41397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Cursos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Curta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Duração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Parceiros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3" name="AutoShape 18"/>
          <p:cNvSpPr/>
          <p:nvPr/>
        </p:nvSpPr>
        <p:spPr>
          <a:xfrm>
            <a:off x="827586" y="5674171"/>
            <a:ext cx="593771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</a:rPr>
              <a:t>Royal-ties</a:t>
            </a: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6" name="AutoShape 18"/>
          <p:cNvSpPr/>
          <p:nvPr/>
        </p:nvSpPr>
        <p:spPr>
          <a:xfrm>
            <a:off x="189663" y="1412778"/>
            <a:ext cx="1218342" cy="366111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</a:rPr>
              <a:t>FDC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7" name="AutoShape 18"/>
          <p:cNvSpPr/>
          <p:nvPr/>
        </p:nvSpPr>
        <p:spPr>
          <a:xfrm>
            <a:off x="179514" y="1916834"/>
            <a:ext cx="1241843" cy="542455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Parceiros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Cursos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de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Curta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Duração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19" name="AutoShape 18"/>
          <p:cNvSpPr/>
          <p:nvPr/>
        </p:nvSpPr>
        <p:spPr>
          <a:xfrm>
            <a:off x="2195736" y="3140970"/>
            <a:ext cx="1008112" cy="498979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Contratos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com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Parceiros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0" name="AutoShape 18"/>
          <p:cNvSpPr/>
          <p:nvPr/>
        </p:nvSpPr>
        <p:spPr>
          <a:xfrm>
            <a:off x="2195736" y="3717032"/>
            <a:ext cx="1008112" cy="372182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Equipe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Logística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1" name="AutoShape 18"/>
          <p:cNvSpPr/>
          <p:nvPr/>
        </p:nvSpPr>
        <p:spPr>
          <a:xfrm>
            <a:off x="2195736" y="1124744"/>
            <a:ext cx="1010602" cy="504056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Relacionamento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com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Clientes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2" name="AutoShape 18"/>
          <p:cNvSpPr/>
          <p:nvPr/>
        </p:nvSpPr>
        <p:spPr>
          <a:xfrm>
            <a:off x="2195736" y="1740838"/>
            <a:ext cx="1010602" cy="392018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Logística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123" name="AutoShape 18"/>
          <p:cNvSpPr/>
          <p:nvPr/>
        </p:nvSpPr>
        <p:spPr>
          <a:xfrm>
            <a:off x="2195736" y="2228304"/>
            <a:ext cx="1010602" cy="336600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Controle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de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Qualidade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7" name="AutoShape 18"/>
          <p:cNvSpPr/>
          <p:nvPr/>
        </p:nvSpPr>
        <p:spPr>
          <a:xfrm>
            <a:off x="2195736" y="4221088"/>
            <a:ext cx="1080120" cy="372182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Equipe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Relacionamento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8" name="AutoShape 18"/>
          <p:cNvSpPr/>
          <p:nvPr/>
        </p:nvSpPr>
        <p:spPr>
          <a:xfrm>
            <a:off x="2195736" y="4725144"/>
            <a:ext cx="1008112" cy="372182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Prédio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+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Infraestrutura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49" name="AutoShape 18"/>
          <p:cNvSpPr/>
          <p:nvPr/>
        </p:nvSpPr>
        <p:spPr>
          <a:xfrm>
            <a:off x="1475656" y="5661248"/>
            <a:ext cx="936104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Honorários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Professores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0" name="AutoShape 18"/>
          <p:cNvSpPr/>
          <p:nvPr/>
        </p:nvSpPr>
        <p:spPr>
          <a:xfrm>
            <a:off x="2483768" y="5661248"/>
            <a:ext cx="648072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Logística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1" name="AutoShape 18"/>
          <p:cNvSpPr/>
          <p:nvPr/>
        </p:nvSpPr>
        <p:spPr>
          <a:xfrm>
            <a:off x="3203848" y="5661248"/>
            <a:ext cx="648072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</a:rPr>
              <a:t>RH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Próprio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2" name="AutoShape 18"/>
          <p:cNvSpPr/>
          <p:nvPr/>
        </p:nvSpPr>
        <p:spPr>
          <a:xfrm>
            <a:off x="35496" y="5661248"/>
            <a:ext cx="720080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 err="1">
                <a:solidFill>
                  <a:srgbClr val="000000"/>
                </a:solidFill>
                <a:latin typeface="Helvetica"/>
              </a:rPr>
              <a:t>Comissão</a:t>
            </a:r>
            <a:r>
              <a:rPr lang="en-US" sz="900" dirty="0">
                <a:solidFill>
                  <a:srgbClr val="000000"/>
                </a:solidFill>
                <a:latin typeface="Helvetica"/>
              </a:rPr>
              <a:t> </a:t>
            </a:r>
            <a:r>
              <a:rPr lang="en-US" sz="900" dirty="0" err="1">
                <a:solidFill>
                  <a:srgbClr val="000000"/>
                </a:solidFill>
                <a:latin typeface="Helvetica"/>
              </a:rPr>
              <a:t>Gestores</a:t>
            </a:r>
            <a:endParaRPr lang="en-US" sz="900" dirty="0">
              <a:solidFill>
                <a:srgbClr val="000000"/>
              </a:solidFill>
              <a:latin typeface="Helvetica"/>
            </a:endParaRP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  <p:sp>
        <p:nvSpPr>
          <p:cNvPr id="53" name="AutoShape 18"/>
          <p:cNvSpPr/>
          <p:nvPr/>
        </p:nvSpPr>
        <p:spPr>
          <a:xfrm>
            <a:off x="3923928" y="5661248"/>
            <a:ext cx="558280" cy="744364"/>
          </a:xfrm>
          <a:prstGeom prst="rect">
            <a:avLst/>
          </a:prstGeom>
          <a:solidFill>
            <a:srgbClr val="FFFF7F"/>
          </a:solidFill>
          <a:effectLst>
            <a:outerShdw blurRad="50800" dist="38100" dir="2700000" rotWithShape="0">
              <a:prstClr val="black">
                <a:alpha val="40000"/>
              </a:prstClr>
            </a:outerShdw>
          </a:effectLst>
        </p:spPr>
        <p:txBody>
          <a:bodyPr wrap="square" anchor="ctr">
            <a:normAutofit/>
          </a:bodyPr>
          <a:lstStyle/>
          <a:p>
            <a:pPr algn="ctr"/>
            <a:r>
              <a:rPr lang="en-US" sz="900" dirty="0">
                <a:solidFill>
                  <a:srgbClr val="000000"/>
                </a:solidFill>
                <a:latin typeface="Helvetica"/>
              </a:rPr>
              <a:t>Outros</a:t>
            </a:r>
          </a:p>
          <a:p>
            <a:pPr algn="ctr"/>
            <a:endParaRPr lang="en-US" sz="900" b="1" dirty="0">
              <a:solidFill>
                <a:srgbClr val="000000"/>
              </a:solidFill>
              <a:latin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925341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566</Words>
  <Application>Microsoft Office PowerPoint</Application>
  <PresentationFormat>Apresentação na tela (4:3)</PresentationFormat>
  <Paragraphs>188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Helvetica</vt:lpstr>
      <vt:lpstr>Helvetica Neue Light</vt:lpstr>
      <vt:lpstr>Lato</vt:lpstr>
      <vt:lpstr>Raleway</vt:lpstr>
      <vt:lpstr>Tema do Office 2013 - 2022</vt:lpstr>
      <vt:lpstr>PITCH   </vt:lpstr>
      <vt:lpstr>Apresentação do PowerPoint</vt:lpstr>
      <vt:lpstr>FUNDAÇÃO FRITZ MULLER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  10 minutos</dc:title>
  <dc:creator>Everaldo Artur Grahl</dc:creator>
  <cp:lastModifiedBy>EVERALDO</cp:lastModifiedBy>
  <cp:revision>5</cp:revision>
  <dcterms:created xsi:type="dcterms:W3CDTF">2022-06-10T18:38:03Z</dcterms:created>
  <dcterms:modified xsi:type="dcterms:W3CDTF">2024-07-24T17:54:08Z</dcterms:modified>
</cp:coreProperties>
</file>