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345" r:id="rId3"/>
    <p:sldId id="347" r:id="rId4"/>
    <p:sldId id="350" r:id="rId5"/>
    <p:sldId id="348" r:id="rId6"/>
    <p:sldId id="349" r:id="rId7"/>
    <p:sldId id="351" r:id="rId8"/>
    <p:sldId id="352" r:id="rId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ncipal" id="{AAF56DA2-33E8-46E4-8D3C-E1BEFA770077}">
          <p14:sldIdLst>
            <p14:sldId id="258"/>
            <p14:sldId id="345"/>
            <p14:sldId id="347"/>
            <p14:sldId id="350"/>
            <p14:sldId id="348"/>
            <p14:sldId id="349"/>
            <p14:sldId id="351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yce Martins" initials="JM" lastIdx="1" clrIdx="0">
    <p:extLst>
      <p:ext uri="{19B8F6BF-5375-455C-9EA6-DF929625EA0E}">
        <p15:presenceInfo xmlns:p15="http://schemas.microsoft.com/office/powerpoint/2012/main" userId="S::joyce@furb.br::414d039f-c051-4467-b3bd-b947395223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2"/>
    <a:srgbClr val="FFFF99"/>
    <a:srgbClr val="FFFFCC"/>
    <a:srgbClr val="CCECFF"/>
    <a:srgbClr val="FFB000"/>
    <a:srgbClr val="FF9900"/>
    <a:srgbClr val="008000"/>
    <a:srgbClr val="003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8D1F5-9879-44D0-93BC-9F2C6A6D1198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160C1-3DD0-44D0-A463-D56C1CDA5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69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160C1-3DD0-44D0-A463-D56C1CDA54E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873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4F490-4F5B-5A03-0E68-1E1D10602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EC71FA8-2538-4E3F-B13F-2178EAC351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BDFF2D2-5D07-5C8F-32D9-BEA417F66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3CF3AB-6B0B-B51A-03D4-A34B45D70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160C1-3DD0-44D0-A463-D56C1CDA54E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36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36646-A4EA-4197-9AFE-E0D49482D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B3010B-A0C3-430A-8B52-3D38BD8E4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C96FC3-344E-4496-899C-FC48162F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4964F2-4D0A-4A5B-8AE6-ADD1F347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310D59-FA78-4F16-B7E5-D89398F3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78724B-6F80-4CA7-BA0B-75F33061EC8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396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579A5-54B7-4337-A8A6-CAFF7200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66374D-9C8B-4C70-91A8-4A6994B7B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ADC179-10D1-44C6-8C4C-7047C4EB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C6CEEB-F40B-4977-A0C4-602C4463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1BD909-7824-41DE-B056-0C37B2D7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C871A-FF86-41CB-BF05-BA572B57972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587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22D46C-D3B7-4B61-B551-A924D5A16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3D4F30-E856-42B6-B5D2-E338A55E3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62D4F3-2789-4746-81DF-DE4B600E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0E283C-972B-4BD4-A44B-80C65002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DC83E3-0F57-458B-8AD8-2D435090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DF1DF-8371-4FC4-9FF1-105DBB01BB0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825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96229-95DE-43B4-A297-7E6459C3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5C673E-D293-4F5F-A67D-748FBE70D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C9BE1-CC80-460F-93D8-85FF9676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3D50D0-FF46-4F5F-859B-A0AA5ABE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342141-65D6-4C6C-8E1A-4D6C8ACC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D423AC-6E16-4215-B8E4-F5E2BC5DADD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4144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90BC3-41A7-4EB1-8E36-0115F4FE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DF7868-8078-495C-8AE8-1E226D151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3428BB-14C0-4656-BB84-4B323C02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97257C-56DC-4586-8CEE-732A9F3A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E3806A-9A8B-45D0-B774-4766A19B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C2430-2E32-4CAC-BE74-35C83E86C4F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5959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65EAB-7ECF-4DAC-AC17-725718F0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AB546D-32F3-4E77-BCAF-651E85FB8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0415AD-A383-43F6-9D75-5832B8330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92BC49-BA12-455F-834A-7B988187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A8EB5B-AB24-46E1-ADBA-4AB18B97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33DB64-45E0-40A1-8854-BE3148EF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0B92E-3EC3-4347-9279-36D8C56AA75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590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49CD0-C87B-4F51-BFD9-DF42CC57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D2801E-7A1C-427D-97B9-C2DEB0EE3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DBAB8B-073E-4C1C-A56D-9CB5AEA74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528681-08C3-440B-915F-D68DD71A1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C078BA-9744-4BB5-95D8-8F3540F2D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682383-3BF1-4054-9900-B2451FA0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931180-5110-480D-B649-E08381E3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44BF63-FCAA-4C85-A917-34076C4C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B4DF3-A317-41AE-B461-912609B2B0E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5762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A167C-9E3E-41A7-8858-E4AFFF88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CE3415-8BBC-4B44-A03D-FF29741C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E8DD7D-BF79-4EC6-8E00-FC0A0297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B27825-B100-4537-9114-BE8993FF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1B359-EA33-4DBC-AE76-1423AFEA224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9811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9CFCDF-2972-44D5-B21E-CB7FBA30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372721-EE09-4FBE-87BC-71523F98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46AEC3-F469-43CA-9965-FA40CCE7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8EF38-52FB-4FCF-B5BD-894AC50580D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9016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FD6FF-B145-40AD-B5A0-B6B419F4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C3B62E-34D9-450F-A194-72FB260D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6396D2-EF89-4EF1-8B92-A6E21B325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164AE6-CAF3-418B-8460-6D892F87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E4E583-F9D5-4257-B73C-A7B32394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EC1B7C-401C-4005-9E17-939F479E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32B74-6127-4251-907A-DE18FC797A9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6717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70D6D-3ECC-46DF-9590-816144B7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0430FE-9D19-4617-82AC-603B9922D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67A9C7-22ED-414B-89CD-298EC4438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5DFF5E-3762-42B6-ADA0-06574C6F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763D61-751A-4F35-906C-4BAA2FD2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6717C7-9596-4C38-BE5C-FF57CED8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F3EBD-B595-41C4-8DA8-C9DB1049391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6400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355FDE-6091-46ED-B16F-0EDA7B51E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319FB3B-3040-462A-9D99-04346DADB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3BD5DC2-EA48-4245-B4E7-4EF2E59490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 alt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B4FC89E-B27C-49C7-B127-518779B24B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 alt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984B1CB-72D1-4698-B7A9-2485EB2D7D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BC1D36-FE07-4AAA-8CB4-1BA567BC975E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4E7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Imagem 6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E1820400-861C-40FD-B005-68FAD27D6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88" y="404664"/>
            <a:ext cx="1529006" cy="1081772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38C3ED8F-E20E-41A7-84A1-0CF9D8A39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403" y="2348880"/>
            <a:ext cx="7824787" cy="3236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pt-BR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SISTEMAS OPERACIONAIS</a:t>
            </a:r>
          </a:p>
          <a:p>
            <a:pPr algn="ctr">
              <a:defRPr/>
            </a:pPr>
            <a:endParaRPr lang="pt-BR" sz="3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>
              <a:defRPr/>
            </a:pPr>
            <a:endParaRPr lang="pt-BR" sz="3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>
              <a:defRPr/>
            </a:pPr>
            <a:endParaRPr lang="pt-BR" sz="24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>
              <a:defRPr/>
            </a:pP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LINHA DO TEMPO</a:t>
            </a:r>
          </a:p>
          <a:p>
            <a:pPr algn="ctr">
              <a:defRPr/>
            </a:pPr>
            <a:endParaRPr lang="pt-BR" sz="24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Prof. Danton Cavalcanti Franco Junior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165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424EF9-5823-AC36-660E-F39C6273D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B74F64-8249-2D44-198A-86339DD9B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4E7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1BDFF9-2EE1-0683-7531-CF285C09F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40D992B-50C4-7E12-1669-DB3ECC56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Imagem 6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699E6274-FCBE-5348-4DE5-D8B14F3B5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87" y="404664"/>
            <a:ext cx="1529006" cy="1081772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88EBEF7B-4FED-D05D-0BA7-3CFE5D15C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197" y="2170583"/>
            <a:ext cx="7824787" cy="251683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pt-BR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Alunos:</a:t>
            </a:r>
          </a:p>
          <a:p>
            <a:pPr algn="ctr">
              <a:defRPr/>
            </a:pPr>
            <a:endParaRPr lang="pt-BR" sz="3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>
              <a:defRPr/>
            </a:pPr>
            <a:r>
              <a:rPr lang="pt-BR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Antônio José </a:t>
            </a:r>
            <a:r>
              <a:rPr lang="pt-BR" sz="3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Brogni</a:t>
            </a:r>
            <a:endParaRPr lang="pt-BR" sz="3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ctr">
              <a:defRPr/>
            </a:pPr>
            <a:r>
              <a:rPr lang="pt-BR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Lucas </a:t>
            </a:r>
            <a:r>
              <a:rPr lang="pt-BR" sz="3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Bauchspiess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20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AF8A-5085-D652-4160-5F5C9245B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9E1E7A0F-71F1-523A-F513-4137C50EC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EVOLUÇÃO DOS SISTEMAS OPERACIONAIS (SO’S)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C05F8598-9C31-4E9B-347C-BB911F656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B1DD88-A2E0-99BE-1ABF-B2EC0BC1E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4" t="30178" r="3581" b="29187"/>
          <a:stretch/>
        </p:blipFill>
        <p:spPr>
          <a:xfrm>
            <a:off x="0" y="1844825"/>
            <a:ext cx="9134538" cy="3168349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9F2964EA-D814-4311-2226-C49004C0CA7E}"/>
              </a:ext>
            </a:extLst>
          </p:cNvPr>
          <p:cNvSpPr/>
          <p:nvPr/>
        </p:nvSpPr>
        <p:spPr>
          <a:xfrm>
            <a:off x="156489" y="6284405"/>
            <a:ext cx="455071" cy="455071"/>
          </a:xfrm>
          <a:prstGeom prst="ellipse">
            <a:avLst/>
          </a:prstGeom>
          <a:ln>
            <a:solidFill>
              <a:srgbClr val="005B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rgbClr val="005BA2"/>
                </a:solidFill>
              </a:rPr>
              <a:t>1</a:t>
            </a:r>
            <a:endParaRPr lang="pt-BR" sz="1050" b="1" dirty="0">
              <a:solidFill>
                <a:srgbClr val="005B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84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599BF-3BB8-5C32-C272-F2D6A732C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584E4E94-7421-2001-BA00-1C7BB5756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FASE 0 – </a:t>
            </a:r>
            <a:r>
              <a:rPr kumimoji="1" lang="en-US" sz="2800" b="1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Programação</a:t>
            </a: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com Fios 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134CFABE-093F-5ECB-F4CE-36204DFAA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0D873DC-DC07-D43C-4310-0B566B11EBA5}"/>
              </a:ext>
            </a:extLst>
          </p:cNvPr>
          <p:cNvSpPr txBox="1"/>
          <p:nvPr/>
        </p:nvSpPr>
        <p:spPr>
          <a:xfrm>
            <a:off x="431540" y="1105778"/>
            <a:ext cx="8280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Período anterior a 1940;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Antes dessa década, haviam outros equipamentos que possuíam partes elétricas e mecânicas, porém, não possuíam sistemas operacionais ou lógica programada;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Muitas descobertas, acontecimentos e instrumentos anteriores a este período, tais como o ábaco contribuíram para o desenvolvimento das máquina que deram origem aos computadores atuais;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 segunda guerra mundial impulsionou o desenvolvimento do computador, uma vez que gerou uma necessidade de adaptação rápida e eficaz.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4932281-D604-6AD3-D557-4D7B8081E673}"/>
              </a:ext>
            </a:extLst>
          </p:cNvPr>
          <p:cNvSpPr/>
          <p:nvPr/>
        </p:nvSpPr>
        <p:spPr>
          <a:xfrm>
            <a:off x="156489" y="6284405"/>
            <a:ext cx="455071" cy="455071"/>
          </a:xfrm>
          <a:prstGeom prst="ellipse">
            <a:avLst/>
          </a:prstGeom>
          <a:ln>
            <a:solidFill>
              <a:srgbClr val="005B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rgbClr val="005BA2"/>
                </a:solidFill>
              </a:rPr>
              <a:t>2</a:t>
            </a:r>
            <a:endParaRPr lang="pt-BR" sz="1050" b="1" dirty="0">
              <a:solidFill>
                <a:srgbClr val="005B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05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809A5-FA88-4761-E4BB-25AF53C49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53C9E251-CA70-716D-7B21-F2569A1DC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FASE 0 – </a:t>
            </a:r>
            <a:r>
              <a:rPr kumimoji="1" lang="en-US" sz="2800" b="1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Programação</a:t>
            </a: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com Fios 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B8701D89-A1F8-9C61-7F76-E812475BC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6368A30-7DF0-59F0-61F5-A3952D103B7D}"/>
              </a:ext>
            </a:extLst>
          </p:cNvPr>
          <p:cNvSpPr txBox="1"/>
          <p:nvPr/>
        </p:nvSpPr>
        <p:spPr>
          <a:xfrm>
            <a:off x="431540" y="836712"/>
            <a:ext cx="8280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 Década de 1940 é considerada o “marco zero” da computação devido ao surgimento dos primeiros computadores eletrônicos programáveis. Surgimento do </a:t>
            </a:r>
            <a:r>
              <a:rPr lang="pt-BR" dirty="0" err="1"/>
              <a:t>Colossus</a:t>
            </a:r>
            <a:r>
              <a:rPr lang="pt-BR" dirty="0"/>
              <a:t>, usado pela Inglaterra para decifrar códigos nazistas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Programação manual, sem sistemas operacionais </a:t>
            </a:r>
            <a:r>
              <a:rPr lang="pt-B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 linguagens de programação avançadas. Os operadores interagiam diretamente com o hardware, configurando manualmente cada operação a ser realizada. Utilizava linguagem de máquina</a:t>
            </a:r>
            <a:r>
              <a:rPr lang="pt-BR" dirty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 programação se dava por meio de portas lógicas, cabos e pulsos elétricos e cartões perfurados, utilizando somente componentes elétricos e mecânicos para funcionamento;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C5A3211-8AA6-DF7F-DBDA-36F0BE1549F1}"/>
              </a:ext>
            </a:extLst>
          </p:cNvPr>
          <p:cNvSpPr/>
          <p:nvPr/>
        </p:nvSpPr>
        <p:spPr>
          <a:xfrm>
            <a:off x="156489" y="6284405"/>
            <a:ext cx="455071" cy="455071"/>
          </a:xfrm>
          <a:prstGeom prst="ellipse">
            <a:avLst/>
          </a:prstGeom>
          <a:ln>
            <a:solidFill>
              <a:srgbClr val="005B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rgbClr val="005BA2"/>
                </a:solidFill>
              </a:rPr>
              <a:t>3</a:t>
            </a:r>
            <a:endParaRPr lang="pt-BR" sz="1050" b="1" dirty="0">
              <a:solidFill>
                <a:srgbClr val="005B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4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44498-B819-E731-0BD7-8D1538CC7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3AAF7524-EA6C-7CF4-3921-DEBF16443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FASE 1 – </a:t>
            </a:r>
            <a:r>
              <a:rPr kumimoji="1" lang="en-US" sz="2800" b="1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Processamento</a:t>
            </a: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kumimoji="1" lang="en-US" sz="2800" b="1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em</a:t>
            </a: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batch 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5688D9A7-CDEA-8785-C0C5-AE36D457F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960DEEA-E7D7-12D3-3B5B-45DCBF5D5A93}"/>
              </a:ext>
            </a:extLst>
          </p:cNvPr>
          <p:cNvSpPr txBox="1"/>
          <p:nvPr/>
        </p:nvSpPr>
        <p:spPr>
          <a:xfrm>
            <a:off x="384024" y="3429000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Não existiam sistemas operacionais. Programas eram escritos em linguagem de máquina</a:t>
            </a:r>
            <a:r>
              <a:rPr lang="pt-B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inseridos manualmente em máquinas de computação por meio de cabos e fios.</a:t>
            </a: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velocidade limitada e a pequena capacidade da memória forçavam os programadores a escrever à mão.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CB93E097-C264-C6ED-BCA1-25952FCDB48F}"/>
              </a:ext>
            </a:extLst>
          </p:cNvPr>
          <p:cNvSpPr/>
          <p:nvPr/>
        </p:nvSpPr>
        <p:spPr>
          <a:xfrm>
            <a:off x="156489" y="6284405"/>
            <a:ext cx="455071" cy="455071"/>
          </a:xfrm>
          <a:prstGeom prst="ellipse">
            <a:avLst/>
          </a:prstGeom>
          <a:ln>
            <a:solidFill>
              <a:srgbClr val="005B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rgbClr val="005BA2"/>
                </a:solidFill>
              </a:rPr>
              <a:t>4</a:t>
            </a:r>
            <a:endParaRPr lang="pt-BR" sz="1050" b="1" dirty="0">
              <a:solidFill>
                <a:srgbClr val="005BA2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750D08-78FA-B2E1-E294-F78C494BAAD6}"/>
              </a:ext>
            </a:extLst>
          </p:cNvPr>
          <p:cNvSpPr txBox="1"/>
          <p:nvPr/>
        </p:nvSpPr>
        <p:spPr>
          <a:xfrm>
            <a:off x="384024" y="1373509"/>
            <a:ext cx="53351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Período entre 1940 e 1956, aproximadamente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Surgimento das válvulas eletrônicas (tubos a vácuo e utilização das mesmas para processamento de dados.</a:t>
            </a:r>
          </a:p>
        </p:txBody>
      </p:sp>
      <p:pic>
        <p:nvPicPr>
          <p:cNvPr id="2056" name="Picture 8" descr="Válvula termiônica – Wikipédia, a enciclopédia livre">
            <a:extLst>
              <a:ext uri="{FF2B5EF4-FFF2-40B4-BE49-F238E27FC236}">
                <a16:creationId xmlns:a16="http://schemas.microsoft.com/office/drawing/2014/main" id="{696999CC-2318-A8CF-CBD9-97373F70E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1" y="1373509"/>
            <a:ext cx="2900255" cy="14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8EDF899-10EC-9B14-9F3E-7BA11FC33E2D}"/>
              </a:ext>
            </a:extLst>
          </p:cNvPr>
          <p:cNvSpPr txBox="1"/>
          <p:nvPr/>
        </p:nvSpPr>
        <p:spPr>
          <a:xfrm>
            <a:off x="6505789" y="2785452"/>
            <a:ext cx="1327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Válvulas eletrônicas</a:t>
            </a:r>
          </a:p>
        </p:txBody>
      </p:sp>
    </p:spTree>
    <p:extLst>
      <p:ext uri="{BB962C8B-B14F-4D97-AF65-F5344CB8AC3E}">
        <p14:creationId xmlns:p14="http://schemas.microsoft.com/office/powerpoint/2010/main" val="321063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3FB21-E368-7AB9-D8BE-18109D12F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0B86D9F5-6124-4858-8AC4-4BC46F7C4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FASE 1 – </a:t>
            </a:r>
            <a:r>
              <a:rPr kumimoji="1" lang="en-US" sz="2800" b="1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Processamento</a:t>
            </a: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kumimoji="1" lang="en-US" sz="2800" b="1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em</a:t>
            </a: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batch 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7D6833B3-E39C-2984-EEE7-911F2D71D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B156A3-AE68-6331-1B61-D1937498CC3A}"/>
              </a:ext>
            </a:extLst>
          </p:cNvPr>
          <p:cNvSpPr txBox="1"/>
          <p:nvPr/>
        </p:nvSpPr>
        <p:spPr>
          <a:xfrm>
            <a:off x="384024" y="3389732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Aptos" panose="020B0004020202020204" pitchFamily="34" charset="0"/>
                <a:cs typeface="Times New Roman" panose="02020603050405020304" pitchFamily="18" charset="0"/>
              </a:rPr>
              <a:t>Como o ENIAC não armazenava programas em memória interna, os cartões perfurados serviam como memória externa, permitindo armazenamento e recuperação de dados.</a:t>
            </a: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Nesta fase, os computadores eram enormes e com pouca capacidade de armazenamento e processamento.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7DD00D9-48E7-79F5-88E7-624CB1302C7A}"/>
              </a:ext>
            </a:extLst>
          </p:cNvPr>
          <p:cNvSpPr/>
          <p:nvPr/>
        </p:nvSpPr>
        <p:spPr>
          <a:xfrm>
            <a:off x="156489" y="6284405"/>
            <a:ext cx="455071" cy="455071"/>
          </a:xfrm>
          <a:prstGeom prst="ellipse">
            <a:avLst/>
          </a:prstGeom>
          <a:ln>
            <a:solidFill>
              <a:srgbClr val="005B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rgbClr val="005BA2"/>
                </a:solidFill>
              </a:rPr>
              <a:t>5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EF775A7-E0A8-7898-803F-9EDE0EEADBCB}"/>
              </a:ext>
            </a:extLst>
          </p:cNvPr>
          <p:cNvSpPr txBox="1"/>
          <p:nvPr/>
        </p:nvSpPr>
        <p:spPr>
          <a:xfrm>
            <a:off x="384024" y="1556792"/>
            <a:ext cx="53351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Em 1943, surge o ENIAC, primeiro </a:t>
            </a:r>
            <a:r>
              <a:rPr lang="pt-B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computador digital eletrônico de propósito geral. Sua capacidade de processamento era suficiente apenas para realizar 5.000 adições, 357 multiplicações ou 38 divisões por segundo </a:t>
            </a:r>
            <a:endParaRPr lang="pt-BR" dirty="0"/>
          </a:p>
        </p:txBody>
      </p:sp>
      <p:pic>
        <p:nvPicPr>
          <p:cNvPr id="10" name="Picture 2" descr="ENIAC – Wikipédia, a enciclopédia livre">
            <a:extLst>
              <a:ext uri="{FF2B5EF4-FFF2-40B4-BE49-F238E27FC236}">
                <a16:creationId xmlns:a16="http://schemas.microsoft.com/office/drawing/2014/main" id="{8720E76A-0D81-FDF5-209F-A88E441B7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899" y="1062472"/>
            <a:ext cx="2786817" cy="209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B9837E-F556-1378-85AA-8543D6D0F0BE}"/>
              </a:ext>
            </a:extLst>
          </p:cNvPr>
          <p:cNvSpPr txBox="1"/>
          <p:nvPr/>
        </p:nvSpPr>
        <p:spPr>
          <a:xfrm>
            <a:off x="6660232" y="3158078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ENIAC, foto de 2006</a:t>
            </a:r>
          </a:p>
        </p:txBody>
      </p:sp>
    </p:spTree>
    <p:extLst>
      <p:ext uri="{BB962C8B-B14F-4D97-AF65-F5344CB8AC3E}">
        <p14:creationId xmlns:p14="http://schemas.microsoft.com/office/powerpoint/2010/main" val="337861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FF583-18D0-B6C7-7D39-7883E2F43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3">
            <a:extLst>
              <a:ext uri="{FF2B5EF4-FFF2-40B4-BE49-F238E27FC236}">
                <a16:creationId xmlns:a16="http://schemas.microsoft.com/office/drawing/2014/main" id="{469420B4-DE84-8530-8A90-2A5ADD9EC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0013"/>
            <a:ext cx="8766051" cy="60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defRPr/>
            </a:pP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FASE 1 – </a:t>
            </a:r>
            <a:r>
              <a:rPr kumimoji="1" lang="en-US" sz="2800" b="1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Processamento</a:t>
            </a: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</a:t>
            </a:r>
            <a:r>
              <a:rPr kumimoji="1" lang="en-US" sz="2800" b="1" dirty="0" err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em</a:t>
            </a:r>
            <a:r>
              <a:rPr kumimoji="1" 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batch </a:t>
            </a:r>
            <a:endParaRPr kumimoji="1" lang="en-US" sz="44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Line 114">
            <a:extLst>
              <a:ext uri="{FF2B5EF4-FFF2-40B4-BE49-F238E27FC236}">
                <a16:creationId xmlns:a16="http://schemas.microsoft.com/office/drawing/2014/main" id="{7FDD4C6D-EE16-5F38-7431-7E595F324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-9463" y="620688"/>
            <a:ext cx="9144000" cy="0"/>
          </a:xfrm>
          <a:prstGeom prst="line">
            <a:avLst/>
          </a:prstGeom>
          <a:noFill/>
          <a:ln w="38100">
            <a:solidFill>
              <a:srgbClr val="FF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5252F9-0C19-5347-B00C-E53C1A18B134}"/>
              </a:ext>
            </a:extLst>
          </p:cNvPr>
          <p:cNvSpPr txBox="1"/>
          <p:nvPr/>
        </p:nvSpPr>
        <p:spPr>
          <a:xfrm>
            <a:off x="156489" y="620688"/>
            <a:ext cx="82809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Aptos" panose="020B0004020202020204" pitchFamily="34" charset="0"/>
                <a:cs typeface="Times New Roman" panose="02020603050405020304" pitchFamily="18" charset="0"/>
              </a:rPr>
              <a:t>Principais equipamentos desta fase:</a:t>
            </a:r>
          </a:p>
          <a:p>
            <a:pPr algn="just"/>
            <a:endParaRPr lang="pt-BR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Aptos" panose="020B0004020202020204" pitchFamily="34" charset="0"/>
                <a:cs typeface="Times New Roman" panose="02020603050405020304" pitchFamily="18" charset="0"/>
              </a:rPr>
              <a:t>ENIAC (1945): Primeiro computador eletrônico de uso geral.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Aptos" panose="020B0004020202020204" pitchFamily="34" charset="0"/>
                <a:cs typeface="Times New Roman" panose="02020603050405020304" pitchFamily="18" charset="0"/>
              </a:rPr>
              <a:t>UNIVAC I (1951): Primeiro computador comercial de grande escala.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>
                <a:latin typeface="Aptos" panose="020B0004020202020204" pitchFamily="34" charset="0"/>
                <a:cs typeface="Times New Roman" panose="02020603050405020304" pitchFamily="18" charset="0"/>
              </a:rPr>
              <a:t>Colossus</a:t>
            </a:r>
            <a:r>
              <a:rPr lang="pt-BR" dirty="0">
                <a:latin typeface="Aptos" panose="020B0004020202020204" pitchFamily="34" charset="0"/>
                <a:cs typeface="Times New Roman" panose="02020603050405020304" pitchFamily="18" charset="0"/>
              </a:rPr>
              <a:t> (1943): Computador utilizado pela Inglaterra para quebrar códigos nazistas durante a Segunda Guerra Mundial.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Aptos" panose="020B0004020202020204" pitchFamily="34" charset="0"/>
                <a:cs typeface="Times New Roman" panose="02020603050405020304" pitchFamily="18" charset="0"/>
              </a:rPr>
              <a:t>EDSAC (1949): Primeiro computador a usar programação armazenada.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Aptos" panose="020B0004020202020204" pitchFamily="34" charset="0"/>
                <a:cs typeface="Times New Roman" panose="02020603050405020304" pitchFamily="18" charset="0"/>
              </a:rPr>
              <a:t>Harvard Mark I (1944): Computador eletromecânico de grande porte, precursor dos digitais.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Aptos" panose="020B0004020202020204" pitchFamily="34" charset="0"/>
                <a:cs typeface="Times New Roman" panose="02020603050405020304" pitchFamily="18" charset="0"/>
              </a:rPr>
              <a:t>IBM 701 (1952): Primeiro computador comercial da IBM.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Aptos" panose="020B0004020202020204" pitchFamily="34" charset="0"/>
                <a:cs typeface="Times New Roman" panose="02020603050405020304" pitchFamily="18" charset="0"/>
              </a:rPr>
              <a:t>Z3 (1941): Considerado o primeiro computador programável eletrônico do mundo.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4D1A69B-F7EC-5796-5F38-731BBF45F9E8}"/>
              </a:ext>
            </a:extLst>
          </p:cNvPr>
          <p:cNvSpPr/>
          <p:nvPr/>
        </p:nvSpPr>
        <p:spPr>
          <a:xfrm>
            <a:off x="156489" y="6284405"/>
            <a:ext cx="455071" cy="455071"/>
          </a:xfrm>
          <a:prstGeom prst="ellipse">
            <a:avLst/>
          </a:prstGeom>
          <a:ln>
            <a:solidFill>
              <a:srgbClr val="005B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>
                <a:solidFill>
                  <a:srgbClr val="005BA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5065840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481</Words>
  <Application>Microsoft Office PowerPoint</Application>
  <PresentationFormat>Apresentação na tela (4:3)</PresentationFormat>
  <Paragraphs>72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Aptos</vt:lpstr>
      <vt:lpstr>Arial</vt:lpstr>
      <vt:lpstr>Arial Narrow</vt:lpstr>
      <vt:lpstr>Calibri</vt:lpstr>
      <vt:lpstr>Verdana</vt:lpstr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Joyce Martins</dc:creator>
  <cp:lastModifiedBy>Suporte</cp:lastModifiedBy>
  <cp:revision>213</cp:revision>
  <dcterms:created xsi:type="dcterms:W3CDTF">2020-08-12T11:39:18Z</dcterms:created>
  <dcterms:modified xsi:type="dcterms:W3CDTF">2025-03-11T16:23:21Z</dcterms:modified>
</cp:coreProperties>
</file>