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2014/7/10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432048" y="548680"/>
            <a:ext cx="8532440" cy="5685656"/>
          </a:xfrm>
        </p:spPr>
        <p:txBody>
          <a:bodyPr>
            <a:normAutofit/>
          </a:bodyPr>
          <a:lstStyle/>
          <a:p>
            <a:pPr algn="l">
              <a:lnSpc>
                <a:spcPct val="170000"/>
              </a:lnSpc>
            </a:pPr>
            <a:r>
              <a:rPr lang="zh-CN" altLang="en-US" sz="1600" b="1" dirty="0">
                <a:solidFill>
                  <a:schemeClr val="tx1"/>
                </a:solidFill>
              </a:rPr>
              <a:t>　</a:t>
            </a:r>
            <a:r>
              <a:rPr lang="zh-CN" altLang="en-US" sz="1600" b="1" dirty="0" smtClean="0">
                <a:solidFill>
                  <a:schemeClr val="tx1"/>
                </a:solidFill>
              </a:rPr>
              <a:t>    </a:t>
            </a:r>
            <a:r>
              <a:rPr lang="en-US" altLang="zh-CN" sz="1600" b="1" dirty="0" smtClean="0">
                <a:solidFill>
                  <a:schemeClr val="tx1"/>
                </a:solidFill>
              </a:rPr>
              <a:t>2010</a:t>
            </a:r>
            <a:r>
              <a:rPr lang="zh-CN" altLang="en-US" sz="1600" b="1" dirty="0">
                <a:solidFill>
                  <a:schemeClr val="tx1"/>
                </a:solidFill>
              </a:rPr>
              <a:t>年推出的</a:t>
            </a:r>
            <a:r>
              <a:rPr lang="en-US" altLang="zh-CN" sz="1600" b="1" dirty="0" smtClean="0">
                <a:solidFill>
                  <a:schemeClr val="tx1"/>
                </a:solidFill>
              </a:rPr>
              <a:t>《zhongguo</a:t>
            </a:r>
            <a:r>
              <a:rPr lang="zh-CN" altLang="en-US" sz="1600" b="1" dirty="0" smtClean="0">
                <a:solidFill>
                  <a:schemeClr val="tx1"/>
                </a:solidFill>
              </a:rPr>
              <a:t>学术</a:t>
            </a:r>
            <a:r>
              <a:rPr lang="zh-CN" altLang="en-US" sz="1600" b="1" dirty="0">
                <a:solidFill>
                  <a:schemeClr val="tx1"/>
                </a:solidFill>
              </a:rPr>
              <a:t>期刊影响因子年报</a:t>
            </a:r>
            <a:r>
              <a:rPr lang="en-US" altLang="zh-CN" sz="1600" b="1" dirty="0">
                <a:solidFill>
                  <a:schemeClr val="tx1"/>
                </a:solidFill>
              </a:rPr>
              <a:t>》</a:t>
            </a:r>
            <a:r>
              <a:rPr lang="zh-CN" altLang="en-US" sz="1600" b="1" dirty="0">
                <a:solidFill>
                  <a:schemeClr val="tx1"/>
                </a:solidFill>
              </a:rPr>
              <a:t>在全面研究学术期刊、博硕士学位论文、会议论文等各类文献对学术期刊文献的引证规律基础上，研制者首次提出了一套全新的期刊影响因子指标体系，并制定了我国第一个公开的期刊评价指标统计标准</a:t>
            </a:r>
            <a:r>
              <a:rPr lang="en-US" altLang="zh-CN" sz="1600" b="1" dirty="0" smtClean="0">
                <a:solidFill>
                  <a:schemeClr val="tx1"/>
                </a:solidFill>
              </a:rPr>
              <a:t>----《&lt;zhongguo</a:t>
            </a:r>
            <a:r>
              <a:rPr lang="zh-CN" altLang="en-US" sz="1600" b="1" dirty="0" smtClean="0">
                <a:solidFill>
                  <a:schemeClr val="tx1"/>
                </a:solidFill>
              </a:rPr>
              <a:t>学术</a:t>
            </a:r>
            <a:r>
              <a:rPr lang="zh-CN" altLang="en-US" sz="1600" b="1" dirty="0">
                <a:solidFill>
                  <a:schemeClr val="tx1"/>
                </a:solidFill>
              </a:rPr>
              <a:t>期刊影响因子年报</a:t>
            </a:r>
            <a:r>
              <a:rPr lang="en-US" altLang="zh-CN" sz="1600" b="1" dirty="0">
                <a:solidFill>
                  <a:schemeClr val="tx1"/>
                </a:solidFill>
              </a:rPr>
              <a:t>&gt;</a:t>
            </a:r>
            <a:r>
              <a:rPr lang="zh-CN" altLang="en-US" sz="1600" b="1" dirty="0">
                <a:solidFill>
                  <a:schemeClr val="tx1"/>
                </a:solidFill>
              </a:rPr>
              <a:t>数据统计规范</a:t>
            </a:r>
            <a:r>
              <a:rPr lang="en-US" altLang="zh-CN" sz="1600" b="1" dirty="0">
                <a:solidFill>
                  <a:schemeClr val="tx1"/>
                </a:solidFill>
              </a:rPr>
              <a:t>》</a:t>
            </a:r>
            <a:r>
              <a:rPr lang="zh-CN" altLang="en-US" sz="1600" b="1" dirty="0" smtClean="0">
                <a:solidFill>
                  <a:schemeClr val="tx1"/>
                </a:solidFill>
              </a:rPr>
              <a:t>。</a:t>
            </a:r>
            <a:endParaRPr lang="en-US" altLang="zh-CN" sz="1600" b="1" dirty="0" smtClean="0">
              <a:solidFill>
                <a:schemeClr val="tx1"/>
              </a:solidFill>
            </a:endParaRPr>
          </a:p>
          <a:p>
            <a:pPr algn="l">
              <a:lnSpc>
                <a:spcPct val="170000"/>
              </a:lnSpc>
            </a:pPr>
            <a:r>
              <a:rPr lang="zh-CN" altLang="en-US" sz="1600" b="1" dirty="0" smtClean="0">
                <a:solidFill>
                  <a:schemeClr val="tx1"/>
                </a:solidFill>
              </a:rPr>
              <a:t>         一系列</a:t>
            </a:r>
            <a:r>
              <a:rPr lang="zh-CN" altLang="en-US" sz="1600" b="1" dirty="0">
                <a:solidFill>
                  <a:schemeClr val="tx1"/>
                </a:solidFill>
              </a:rPr>
              <a:t>全新的影响因子指标体系</a:t>
            </a:r>
            <a:r>
              <a:rPr lang="en-US" altLang="zh-CN" sz="1600" b="1" dirty="0">
                <a:solidFill>
                  <a:schemeClr val="tx1"/>
                </a:solidFill>
              </a:rPr>
              <a:t>,</a:t>
            </a:r>
            <a:r>
              <a:rPr lang="zh-CN" altLang="en-US" sz="1600" b="1" dirty="0">
                <a:solidFill>
                  <a:schemeClr val="tx1"/>
                </a:solidFill>
              </a:rPr>
              <a:t>全方位提升了各类计量指标的客观性和准确性。研制单位还出版了“学术期刊各刊影响力统计分析数据库”和“期刊管理部门学术期刊影响力统计分析数据库”，统称为</a:t>
            </a:r>
            <a:r>
              <a:rPr lang="en-US" altLang="zh-CN" sz="1600" b="1" dirty="0" smtClean="0">
                <a:solidFill>
                  <a:schemeClr val="tx1"/>
                </a:solidFill>
              </a:rPr>
              <a:t>《zhongguo</a:t>
            </a:r>
            <a:r>
              <a:rPr lang="zh-CN" altLang="en-US" sz="1600" b="1" dirty="0" smtClean="0">
                <a:solidFill>
                  <a:schemeClr val="tx1"/>
                </a:solidFill>
              </a:rPr>
              <a:t>学术</a:t>
            </a:r>
            <a:r>
              <a:rPr lang="zh-CN" altLang="en-US" sz="1600" b="1" dirty="0">
                <a:solidFill>
                  <a:schemeClr val="tx1"/>
                </a:solidFill>
              </a:rPr>
              <a:t>期刊影响因子年报</a:t>
            </a:r>
            <a:r>
              <a:rPr lang="en-US" altLang="zh-CN" sz="1600" b="1" dirty="0">
                <a:solidFill>
                  <a:schemeClr val="tx1"/>
                </a:solidFill>
              </a:rPr>
              <a:t>》</a:t>
            </a:r>
            <a:r>
              <a:rPr lang="zh-CN" altLang="en-US" sz="1600" b="1" dirty="0">
                <a:solidFill>
                  <a:schemeClr val="tx1"/>
                </a:solidFill>
              </a:rPr>
              <a:t>系列数据库。该系列数据库的研制出版旨在客观、规范地评估学术期刊对科研创新的作用，为学术期刊提高办刊质量和水平提供决策参考。“学术期刊个刊影响力评价分析数据库”为各刊提供所发论文的学科分布、出版时滞分布与内容质量分析，并支持论文作者分析、审稿人工作绩效分析等功能，有助于编辑部科学地调整办刊方向与出版策略。 “学术期刊评价指标分析数据库”为期刊出版管理部门和主办单位等分析评价学术期刊学科与研究层次类型布局、期刊内容特点与质量、各类期刊发展走势等管理工作提供决策参考。</a:t>
            </a:r>
          </a:p>
        </p:txBody>
      </p:sp>
    </p:spTree>
    <p:extLst>
      <p:ext uri="{BB962C8B-B14F-4D97-AF65-F5344CB8AC3E}">
        <p14:creationId xmlns:p14="http://schemas.microsoft.com/office/powerpoint/2010/main" val="16974387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0</Words>
  <Application>Microsoft Office PowerPoint</Application>
  <PresentationFormat>全屏显示(4:3)</PresentationFormat>
  <Paragraphs>2</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 将下列文字中的“zhongguo”换成“中国”</dc:title>
  <dc:creator>Administrator</dc:creator>
  <cp:lastModifiedBy>DADI</cp:lastModifiedBy>
  <cp:revision>4</cp:revision>
  <dcterms:created xsi:type="dcterms:W3CDTF">2012-04-22T11:04:16Z</dcterms:created>
  <dcterms:modified xsi:type="dcterms:W3CDTF">2014-07-09T23:46:33Z</dcterms:modified>
</cp:coreProperties>
</file>