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49" r:id="rId3"/>
    <p:sldId id="348" r:id="rId4"/>
    <p:sldId id="353" r:id="rId5"/>
    <p:sldId id="407" r:id="rId6"/>
    <p:sldId id="354" r:id="rId7"/>
    <p:sldId id="413" r:id="rId8"/>
    <p:sldId id="352" r:id="rId9"/>
    <p:sldId id="419" r:id="rId10"/>
    <p:sldId id="296" r:id="rId11"/>
    <p:sldId id="351" r:id="rId12"/>
    <p:sldId id="420" r:id="rId13"/>
    <p:sldId id="298" r:id="rId14"/>
    <p:sldId id="299" r:id="rId15"/>
    <p:sldId id="423" r:id="rId16"/>
    <p:sldId id="304" r:id="rId17"/>
    <p:sldId id="311" r:id="rId18"/>
    <p:sldId id="310" r:id="rId19"/>
    <p:sldId id="300" r:id="rId20"/>
    <p:sldId id="317" r:id="rId21"/>
    <p:sldId id="314" r:id="rId22"/>
    <p:sldId id="318" r:id="rId23"/>
    <p:sldId id="426" r:id="rId24"/>
    <p:sldId id="424" r:id="rId25"/>
    <p:sldId id="425" r:id="rId26"/>
    <p:sldId id="427" r:id="rId27"/>
    <p:sldId id="428" r:id="rId28"/>
    <p:sldId id="429" r:id="rId29"/>
    <p:sldId id="433" r:id="rId30"/>
    <p:sldId id="434" r:id="rId31"/>
    <p:sldId id="430" r:id="rId32"/>
    <p:sldId id="431" r:id="rId33"/>
    <p:sldId id="432" r:id="rId34"/>
  </p:sldIdLst>
  <p:sldSz cx="10058400" cy="7772400"/>
  <p:notesSz cx="9144000" cy="6858000"/>
  <p:defaultTextStyle>
    <a:defPPr>
      <a:defRPr lang="en-US"/>
    </a:defPPr>
    <a:lvl1pPr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09412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18824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28237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37649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547061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3056473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565886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4075298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1" autoAdjust="0"/>
    <p:restoredTop sz="77148" autoAdjust="0"/>
  </p:normalViewPr>
  <p:slideViewPr>
    <p:cSldViewPr snapToGrid="0" snapToObjects="1">
      <p:cViewPr>
        <p:scale>
          <a:sx n="125" d="100"/>
          <a:sy n="125" d="100"/>
        </p:scale>
        <p:origin x="-2592" y="-36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92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-2384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C361-2F1D-434C-AB4F-1596B4F8123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6C4BB-7896-5E4A-8D17-5807CAA2F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6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6BC09-F59F-8C49-A658-977B3A0C7D2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9888" y="514350"/>
            <a:ext cx="33258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6EAA8-FD5A-4B40-9E09-3071A0E8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0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suspect most of us have seen reports on self-driving cars.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h</a:t>
            </a:r>
            <a:r>
              <a:rPr lang="en-US" dirty="0" smtClean="0"/>
              <a:t>ow can a </a:t>
            </a:r>
            <a:r>
              <a:rPr lang="en-US" dirty="0"/>
              <a:t>car </a:t>
            </a:r>
            <a:r>
              <a:rPr lang="en-US" dirty="0" smtClean="0"/>
              <a:t>determine </a:t>
            </a:r>
            <a:r>
              <a:rPr lang="en-US" dirty="0" err="1" smtClean="0"/>
              <a:t>whats</a:t>
            </a:r>
            <a:r>
              <a:rPr lang="en-US" dirty="0" smtClean="0"/>
              <a:t> in its surroundings?</a:t>
            </a:r>
          </a:p>
          <a:p>
            <a:endParaRPr lang="en-US" dirty="0"/>
          </a:p>
          <a:p>
            <a:r>
              <a:rPr lang="en-US" dirty="0" smtClean="0"/>
              <a:t>One piece of technology 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en-US" dirty="0" smtClean="0"/>
              <a:t>used </a:t>
            </a:r>
            <a:r>
              <a:rPr lang="en-US" baseline="0" dirty="0" smtClean="0"/>
              <a:t>is </a:t>
            </a:r>
            <a:r>
              <a:rPr lang="en-US" dirty="0" smtClean="0"/>
              <a:t>Artificial neural networks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artificial neural networks allow the vehicle to recognize street signs, other vehicles, pedestrians, edges of the road, all the things you might need to safely navigate a 2-ton car.</a:t>
            </a:r>
          </a:p>
          <a:p>
            <a:endParaRPr lang="en-US" dirty="0" smtClean="0"/>
          </a:p>
          <a:p>
            <a:r>
              <a:rPr lang="en-US" dirty="0" smtClean="0"/>
              <a:t>The ability for</a:t>
            </a:r>
            <a:r>
              <a:rPr lang="en-US" baseline="0" dirty="0" smtClean="0"/>
              <a:t> </a:t>
            </a:r>
            <a:r>
              <a:rPr lang="en-US" dirty="0" smtClean="0"/>
              <a:t>artificial neural networks</a:t>
            </a:r>
            <a:r>
              <a:rPr lang="en-US" baseline="0" dirty="0" smtClean="0"/>
              <a:t> </a:t>
            </a:r>
            <a:r>
              <a:rPr lang="en-US" dirty="0" smtClean="0"/>
              <a:t>to perform that function in a timely fashion within reasonable power</a:t>
            </a:r>
            <a:r>
              <a:rPr lang="en-US" baseline="0" dirty="0" smtClean="0"/>
              <a:t> and space constraints</a:t>
            </a:r>
            <a:r>
              <a:rPr lang="en-US" dirty="0" smtClean="0"/>
              <a:t> is what I am going to talk about today.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3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9888" y="514350"/>
            <a:ext cx="33258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Mention </a:t>
            </a:r>
            <a:r>
              <a:rPr lang="en-US" dirty="0" err="1" smtClean="0">
                <a:solidFill>
                  <a:srgbClr val="000000"/>
                </a:solidFill>
                <a:cs typeface="Monaco"/>
              </a:rPr>
              <a:t>multiported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Memory layers, control layer and processing layer could use different technology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SSF’s will operate directly on data read from stack bus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To increase bus widths, increase bandwidth while minimizing interface power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cs typeface="Monaco"/>
              </a:rPr>
              <a:t>provide access to entire page rather than cache-line</a:t>
            </a:r>
          </a:p>
          <a:p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cs typeface="Monaco"/>
              </a:rPr>
              <a:t>there will be power considerations by not taking advantage of some reuse of data in local memory but I believe the performance benefits will outweigh</a:t>
            </a:r>
            <a:r>
              <a:rPr lang="en-US" baseline="0" dirty="0" smtClean="0">
                <a:solidFill>
                  <a:srgbClr val="000000"/>
                </a:solidFill>
                <a:cs typeface="Monaco"/>
              </a:rPr>
              <a:t> the disadvantages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Special streaming functions will also have the ability to operate on data in processing layers expected small</a:t>
            </a:r>
            <a:r>
              <a:rPr lang="en-US" baseline="0" dirty="0" smtClean="0">
                <a:solidFill>
                  <a:srgbClr val="000000"/>
                </a:solidFill>
                <a:cs typeface="Monaco"/>
              </a:rPr>
              <a:t> amount of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local memory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avoid DRAM page open latency by using a highly banked DRAM and arranging data in memory to allow back-to-back page opens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Careful consideration of layer state and kernel parameters required to maximize DRAM bandwidth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4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1.7 102 OPS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1GHz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1700 OP/cycle =&gt; 2048 execution units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of the 64 ports needs to support 32 execution lanes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Initial discussion with 3D-DRAM supplier suggests idea is achievable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4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1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 information such as unicast or multicast, destination page</a:t>
            </a:r>
          </a:p>
          <a:p>
            <a:endParaRPr lang="en-US" dirty="0" smtClean="0"/>
          </a:p>
          <a:p>
            <a:r>
              <a:rPr lang="en-US" dirty="0" smtClean="0"/>
              <a:t>Return bus can be driven by all layers</a:t>
            </a:r>
          </a:p>
          <a:p>
            <a:pPr lvl="1"/>
            <a:r>
              <a:rPr lang="en-US" dirty="0" smtClean="0"/>
              <a:t>research will determine if bus is arbitrated or whether each layer buffers and forwards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9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StreamingOps</a:t>
            </a:r>
            <a:r>
              <a:rPr lang="en-US" dirty="0" smtClean="0"/>
              <a:t> can also designed to operate on data from registers (or small local memory)</a:t>
            </a:r>
          </a:p>
          <a:p>
            <a:pPr lvl="1"/>
            <a:r>
              <a:rPr lang="en-US" dirty="0" smtClean="0"/>
              <a:t>many ANN’s share a common kernel (CNNs) or operate on same input ROI</a:t>
            </a:r>
          </a:p>
          <a:p>
            <a:pPr lvl="1"/>
            <a:r>
              <a:rPr lang="en-US" dirty="0" smtClean="0"/>
              <a:t>in some cases, storing the kernel or ROI in local memory may avoid unnecessary DRAM reads and IO energy</a:t>
            </a:r>
          </a:p>
          <a:p>
            <a:pPr lvl="1"/>
            <a:r>
              <a:rPr lang="en-US" dirty="0" smtClean="0"/>
              <a:t>first convolution could be performed on kernel streamed from DRAM and further convolutions use local memory for one of the arguments</a:t>
            </a:r>
          </a:p>
          <a:p>
            <a:pPr lvl="2"/>
            <a:r>
              <a:rPr lang="en-US" b="1" i="1" dirty="0" smtClean="0"/>
              <a:t>on PE the objective will be to maintain low ratio of local memory to processing</a:t>
            </a:r>
            <a:endParaRPr lang="en-US" dirty="0" smtClean="0"/>
          </a:p>
          <a:p>
            <a:pPr lvl="1"/>
            <a:r>
              <a:rPr lang="en-US" dirty="0" smtClean="0"/>
              <a:t>May consider small cache on Controller layer although this will still consume Stack bus TSV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I mentioned self driving cars, </a:t>
            </a:r>
          </a:p>
          <a:p>
            <a:r>
              <a:rPr lang="en-US" dirty="0" smtClean="0"/>
              <a:t>but recently ANN’s have also demonstrated efficacy when employed as a part of face recognition, text recognition</a:t>
            </a:r>
            <a:r>
              <a:rPr lang="en-US" dirty="0"/>
              <a:t> </a:t>
            </a:r>
            <a:r>
              <a:rPr lang="en-US" dirty="0" smtClean="0"/>
              <a:t>and game playing systems</a:t>
            </a:r>
          </a:p>
          <a:p>
            <a:r>
              <a:rPr lang="en-US" dirty="0"/>
              <a:t>T</a:t>
            </a:r>
            <a:r>
              <a:rPr lang="en-US" dirty="0" smtClean="0"/>
              <a:t>hese ANN’s have demonstrated</a:t>
            </a:r>
            <a:r>
              <a:rPr lang="en-US" baseline="0" dirty="0" smtClean="0"/>
              <a:t> </a:t>
            </a:r>
            <a:r>
              <a:rPr lang="en-US" dirty="0" smtClean="0"/>
              <a:t>significant improvements over current state of the art.</a:t>
            </a:r>
          </a:p>
          <a:p>
            <a:endParaRPr lang="en-US" dirty="0" smtClean="0"/>
          </a:p>
          <a:p>
            <a:r>
              <a:rPr lang="en-US" dirty="0" smtClean="0"/>
              <a:t>Some example</a:t>
            </a:r>
            <a:r>
              <a:rPr lang="en-US" baseline="0" dirty="0" smtClean="0"/>
              <a:t> uses of ANN’s</a:t>
            </a:r>
            <a:r>
              <a:rPr lang="en-US" dirty="0" smtClean="0"/>
              <a:t> are the </a:t>
            </a:r>
            <a:r>
              <a:rPr lang="en-US" dirty="0" err="1" smtClean="0"/>
              <a:t>google</a:t>
            </a:r>
            <a:r>
              <a:rPr lang="en-US" dirty="0" smtClean="0"/>
              <a:t> car and</a:t>
            </a:r>
            <a:r>
              <a:rPr lang="en-US" baseline="0" dirty="0" smtClean="0"/>
              <a:t> y</a:t>
            </a:r>
            <a:r>
              <a:rPr lang="en-US" dirty="0" smtClean="0"/>
              <a:t>ou may also have recently seen the Go game system </a:t>
            </a:r>
            <a:r>
              <a:rPr lang="en-US" dirty="0" err="1" smtClean="0"/>
              <a:t>AlphaGo</a:t>
            </a:r>
            <a:r>
              <a:rPr lang="en-US" dirty="0" smtClean="0"/>
              <a:t>, which recently “beat” a Go master.</a:t>
            </a:r>
          </a:p>
          <a:p>
            <a:endParaRPr lang="en-US" dirty="0"/>
          </a:p>
          <a:p>
            <a:r>
              <a:rPr lang="en-US" dirty="0" smtClean="0"/>
              <a:t>So ANN’s are being deployed as we speak and we should therefore consider them to be in the ascent phase of the technology life cycle.</a:t>
            </a:r>
            <a:endParaRPr lang="en-US" dirty="0"/>
          </a:p>
          <a:p>
            <a:endParaRPr lang="en-US" dirty="0"/>
          </a:p>
          <a:p>
            <a:endParaRPr lang="en-US" strike="sngStrike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1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StreamingOps</a:t>
            </a:r>
            <a:r>
              <a:rPr lang="en-US" dirty="0" smtClean="0"/>
              <a:t> can also designed to operate on data from registers (or small local memory)</a:t>
            </a:r>
          </a:p>
          <a:p>
            <a:pPr lvl="1"/>
            <a:r>
              <a:rPr lang="en-US" dirty="0" smtClean="0"/>
              <a:t>many ANN’s share a common kernel (CNNs) or operate on same input ROI</a:t>
            </a:r>
          </a:p>
          <a:p>
            <a:pPr lvl="1"/>
            <a:r>
              <a:rPr lang="en-US" dirty="0" smtClean="0"/>
              <a:t>in some cases, storing the kernel or ROI in local memory may avoid unnecessary DRAM reads and IO energy</a:t>
            </a:r>
          </a:p>
          <a:p>
            <a:pPr lvl="1"/>
            <a:r>
              <a:rPr lang="en-US" dirty="0" smtClean="0"/>
              <a:t>first convolution could be performed on kernel streamed from DRAM and further convolutions use local memory for one of the arguments</a:t>
            </a:r>
          </a:p>
          <a:p>
            <a:pPr lvl="2"/>
            <a:r>
              <a:rPr lang="en-US" b="1" i="1" dirty="0" smtClean="0"/>
              <a:t>on PE the objective will be to maintain low ratio of local memory to processing</a:t>
            </a:r>
            <a:endParaRPr lang="en-US" dirty="0" smtClean="0"/>
          </a:p>
          <a:p>
            <a:pPr lvl="1"/>
            <a:r>
              <a:rPr lang="en-US" dirty="0" smtClean="0"/>
              <a:t>May consider small cache on Controller layer although this will still consume Stack bus TSV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applications require information to be provided at or near real time</a:t>
            </a:r>
            <a:r>
              <a:rPr lang="en-US" baseline="0" dirty="0" smtClean="0"/>
              <a:t> or simply have large volumes of data to process.</a:t>
            </a:r>
          </a:p>
          <a:p>
            <a:r>
              <a:rPr lang="en-US" baseline="0" dirty="0" smtClean="0"/>
              <a:t>This means these systems will require multiple ANN’s to be running concurrently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vehicle will need real time feedback on its surroundings.</a:t>
            </a:r>
          </a:p>
          <a:p>
            <a:r>
              <a:rPr lang="en-US" dirty="0"/>
              <a:t>A</a:t>
            </a:r>
            <a:r>
              <a:rPr lang="en-US" dirty="0" smtClean="0"/>
              <a:t> cloud server performing text or image searches must provide feedback in seconds.</a:t>
            </a:r>
          </a:p>
          <a:p>
            <a:endParaRPr lang="en-US" dirty="0" smtClean="0"/>
          </a:p>
          <a:p>
            <a:r>
              <a:rPr lang="en-US" dirty="0" smtClean="0"/>
              <a:t>Text recognition may not have a real-time requirement but </a:t>
            </a:r>
            <a:r>
              <a:rPr lang="en-US" baseline="0" dirty="0" smtClean="0"/>
              <a:t>just the volume of work requires we process in parallel</a:t>
            </a:r>
          </a:p>
          <a:p>
            <a:r>
              <a:rPr lang="en-US" baseline="0" dirty="0" smtClean="0"/>
              <a:t>to complete the work in a reasonable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000" dirty="0" smtClean="0"/>
              <a:t>The problem is having a system implement multiple of these ANN’s in real time.</a:t>
            </a:r>
          </a:p>
          <a:p>
            <a:endParaRPr lang="en-US" sz="1000" dirty="0"/>
          </a:p>
          <a:p>
            <a:r>
              <a:rPr lang="en-US" sz="1000" dirty="0" smtClean="0"/>
              <a:t>Effective ANN’s are big, they contains lots of neurons.</a:t>
            </a:r>
          </a:p>
          <a:p>
            <a:endParaRPr lang="en-US" sz="1000" dirty="0" smtClean="0"/>
          </a:p>
          <a:p>
            <a:r>
              <a:rPr lang="en-US" sz="1000" dirty="0" smtClean="0"/>
              <a:t>Current implementations typically employ graphics processors or application specific integrated circuits.</a:t>
            </a:r>
          </a:p>
          <a:p>
            <a:endParaRPr lang="en-US" sz="1000" dirty="0" smtClean="0"/>
          </a:p>
          <a:p>
            <a:pPr marL="0" marR="0" lvl="1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GPU solutions have large real-estate and power requirements when supporting useful NN’s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 (GPU ~100W)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ASIC’s on the other hand can be designed to efficiently perform the ANN processing</a:t>
            </a:r>
            <a:r>
              <a:rPr lang="en-US" sz="1000" baseline="0" dirty="0" smtClean="0"/>
              <a:t>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but they typically target smaller network sizes and/or specific NN’s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So there isn't currently a solution out there that can support processing multiple ANN’s in real time within reasonable power and size constraints.</a:t>
            </a:r>
          </a:p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8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9888" y="514350"/>
            <a:ext cx="33258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This work proposes taking advantage of 3D IC technology.</a:t>
            </a:r>
          </a:p>
          <a:p>
            <a:r>
              <a:rPr lang="en-US" dirty="0" smtClean="0"/>
              <a:t>This 3D architecture will include a custom organized 3D DRAM to store the neural network and Data structures designed to access that DRAM effectively.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proposal also includes </a:t>
            </a:r>
            <a:r>
              <a:rPr lang="en-US" dirty="0" smtClean="0"/>
              <a:t>custom processing layers to</a:t>
            </a:r>
            <a:r>
              <a:rPr lang="en-US" baseline="0" dirty="0" smtClean="0"/>
              <a:t> perform the NN computations.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sing DRAM addresses the large network size requirement </a:t>
            </a:r>
          </a:p>
          <a:p>
            <a:r>
              <a:rPr lang="en-US" dirty="0" smtClean="0"/>
              <a:t>and the 3D architecture</a:t>
            </a:r>
            <a:r>
              <a:rPr lang="en-US" baseline="0" dirty="0" smtClean="0"/>
              <a:t> </a:t>
            </a:r>
            <a:r>
              <a:rPr lang="en-US" dirty="0" smtClean="0"/>
              <a:t>ensures we can address bandwidth, space and power issues.</a:t>
            </a:r>
          </a:p>
          <a:p>
            <a:endParaRPr lang="en-US" dirty="0" smtClean="0"/>
          </a:p>
          <a:p>
            <a:r>
              <a:rPr lang="en-US" strike="noStrike" dirty="0" smtClean="0"/>
              <a:t>The custom processing layers will be targeted toward a family of ANN’s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primary contributions of this work is </a:t>
            </a:r>
          </a:p>
          <a:p>
            <a:r>
              <a:rPr lang="en-US" baseline="0" dirty="0" smtClean="0"/>
              <a:t> - a custom organized 3DIC DRAM allowing us to provide the necessary memory bandwidth to process multiple ANN’s in real time</a:t>
            </a:r>
          </a:p>
          <a:p>
            <a:r>
              <a:rPr lang="en-US" baseline="0" dirty="0" smtClean="0"/>
              <a:t> - data structures for storing parameters and neuron activation values</a:t>
            </a:r>
          </a:p>
          <a:p>
            <a:r>
              <a:rPr lang="en-US" baseline="0" dirty="0" smtClean="0"/>
              <a:t> - a 3D architecture which will ensure the bandwidth provided by the custom memory can be processed at line rate by a processing layer customized to the functions required to process the target ANN’s</a:t>
            </a:r>
          </a:p>
          <a:p>
            <a:endParaRPr lang="en-US" dirty="0"/>
          </a:p>
          <a:p>
            <a:r>
              <a:rPr lang="en-US" baseline="0" dirty="0" smtClean="0"/>
              <a:t>Combining these contributions will allow us to demonstrate a significant</a:t>
            </a:r>
            <a:r>
              <a:rPr lang="en-US" dirty="0" smtClean="0"/>
              <a:t> performance improvement overcurrent solutions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DNN classifiers because of their performance</a:t>
            </a:r>
            <a:r>
              <a:rPr lang="en-US" baseline="0" dirty="0" smtClean="0"/>
              <a:t> in image recognition</a:t>
            </a:r>
          </a:p>
          <a:p>
            <a:r>
              <a:rPr lang="en-US" baseline="0" dirty="0" smtClean="0"/>
              <a:t>ANN in reinforcement learning because of their use as value function approximator</a:t>
            </a:r>
          </a:p>
          <a:p>
            <a:r>
              <a:rPr lang="en-US" baseline="0" dirty="0" smtClean="0"/>
              <a:t>and finally Cogent Confabulation and </a:t>
            </a:r>
            <a:r>
              <a:rPr lang="en-US" baseline="0" dirty="0" err="1" smtClean="0"/>
              <a:t>BsB</a:t>
            </a:r>
            <a:r>
              <a:rPr lang="en-US" baseline="0" dirty="0" smtClean="0"/>
              <a:t> because of their joint efficacy in a text recognition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A995C-F779-9D43-9D07-0702230452DC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5B35A-56B7-F745-9DC2-7818D0E153AD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8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0476A-D274-2B4B-9341-F0CA5725C047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5E851-60D7-4747-B089-B29A39F8F8C9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6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A2EC-4BBA-064A-BBD8-24A504C0262E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230968"/>
            <a:ext cx="4442460" cy="471201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30968"/>
            <a:ext cx="4442460" cy="471201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1364D-AC7D-B04A-A5C7-091C013179B4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2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2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58B32-2B20-8345-BC3E-4D678DE02C1B}" type="datetime1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255B5-0BD9-2E4D-9639-E4B1CDBDF424}" type="datetime1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760E5-4661-374A-8BE7-AF9125E022A7}" type="datetime1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8"/>
            <a:ext cx="5622926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8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4035C-1FC7-7748-BA94-9B2A284454AA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2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6993F-01D7-DA4A-A7BC-9E30F81FEB76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2920" y="1020128"/>
            <a:ext cx="9052560" cy="121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2920" y="3425615"/>
            <a:ext cx="9052560" cy="351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0342C8-954C-8A4F-90C9-6391BCCFAFAB}" type="datetime1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18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09412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5pPr>
      <a:lvl6pPr marL="509412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6pPr>
      <a:lvl7pPr marL="1018824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7pPr>
      <a:lvl8pPr marL="1528237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8pPr>
      <a:lvl9pPr marL="2037649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82059" indent="-382059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827795" indent="-318383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273531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782943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292355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»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754380" y="2018621"/>
            <a:ext cx="8549640" cy="2061891"/>
          </a:xfrm>
        </p:spPr>
        <p:txBody>
          <a:bodyPr/>
          <a:lstStyle/>
          <a:p>
            <a:r>
              <a:rPr lang="en-US" dirty="0" smtClean="0"/>
              <a:t>A 3DIC </a:t>
            </a:r>
            <a:r>
              <a:rPr lang="en-US" dirty="0"/>
              <a:t>system to aid in the acceleration of systems that </a:t>
            </a:r>
            <a:r>
              <a:rPr lang="en-US" dirty="0" smtClean="0"/>
              <a:t>employ </a:t>
            </a:r>
            <a:r>
              <a:rPr lang="en-US" dirty="0"/>
              <a:t>multiple instances of artificial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300" dirty="0" smtClean="0">
                <a:solidFill>
                  <a:srgbClr val="000000"/>
                </a:solidFill>
                <a:ea typeface="+mn-ea"/>
              </a:rPr>
              <a:t>Status Apr 2017 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Lee B. Baker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Advisor: Paul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Franzon</a:t>
            </a: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33"/>
    </mc:Choice>
    <mc:Fallback xmlns="">
      <p:transition xmlns:p14="http://schemas.microsoft.com/office/powerpoint/2010/main" spd="slow" advTm="672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84526" y="2455333"/>
            <a:ext cx="871210" cy="416992"/>
          </a:xfrm>
          <a:prstGeom prst="roundRect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748417" y="4463710"/>
            <a:ext cx="1080479" cy="416992"/>
          </a:xfrm>
          <a:prstGeom prst="roundRect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445924" y="621861"/>
            <a:ext cx="8968741" cy="101374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Problem</a:t>
            </a: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15333" y="5314865"/>
            <a:ext cx="5440787" cy="1301278"/>
          </a:xfrm>
          <a:prstGeom prst="roundRect">
            <a:avLst/>
          </a:prstGeom>
          <a:solidFill>
            <a:srgbClr val="FF00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924" y="1677990"/>
            <a:ext cx="8968741" cy="5121411"/>
          </a:xfrm>
        </p:spPr>
        <p:txBody>
          <a:bodyPr rtlCol="0">
            <a:normAutofit fontScale="85000" lnSpcReduction="20000"/>
          </a:bodyPr>
          <a:lstStyle/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System solution requiring multiple NN’s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Consider a system that requires ~8 DNNs</a:t>
            </a:r>
            <a:r>
              <a:rPr lang="en-US" baseline="30000" dirty="0" smtClean="0">
                <a:solidFill>
                  <a:srgbClr val="000000"/>
                </a:solidFill>
                <a:ea typeface="+mn-ea"/>
                <a:cs typeface="Monaco"/>
              </a:rPr>
              <a:t>[Boj16]</a:t>
            </a:r>
            <a:endParaRPr lang="en-US" sz="1600" baseline="30000" dirty="0" smtClean="0">
              <a:solidFill>
                <a:srgbClr val="000000"/>
              </a:solidFill>
              <a:ea typeface="+mn-ea"/>
              <a:cs typeface="Monaco"/>
            </a:endParaRP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~16Gb of memory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~100W per GPU suggests &gt;800W total power</a:t>
            </a:r>
          </a:p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Real-Time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Image needs to be processed ~16mS (60 frames/sec)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Allowing ~10mS for classification requires ~1700GFLOPS</a:t>
            </a:r>
            <a:r>
              <a:rPr lang="en-US" sz="1600" baseline="70000" dirty="0">
                <a:solidFill>
                  <a:srgbClr val="000000"/>
                </a:solidFill>
                <a:ea typeface="+mn-ea"/>
                <a:cs typeface="Monaco"/>
              </a:rPr>
              <a:t>1</a:t>
            </a: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 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Required Memory bandwidth ~54Tbps</a:t>
            </a:r>
          </a:p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Current 3D-DRAM memory technology bandwidth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HMC – SERDES~2Tbps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HBM – wide DDR ~2Tbps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Tezzaron DiRAM4 – wide DDR – 4Tbps</a:t>
            </a:r>
          </a:p>
        </p:txBody>
      </p:sp>
    </p:spTree>
    <p:extLst>
      <p:ext uri="{BB962C8B-B14F-4D97-AF65-F5344CB8AC3E}">
        <p14:creationId xmlns:p14="http://schemas.microsoft.com/office/powerpoint/2010/main" val="251505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90100"/>
            <a:ext cx="9052560" cy="5792555"/>
          </a:xfrm>
        </p:spPr>
        <p:txBody>
          <a:bodyPr>
            <a:normAutofit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Utilize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3DIC technology </a:t>
            </a:r>
          </a:p>
          <a:p>
            <a:pPr lvl="1" fontAlgn="auto">
              <a:spcAft>
                <a:spcPts val="669"/>
              </a:spcAft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509412" lvl="1" indent="0" fontAlgn="auto">
              <a:spcAft>
                <a:spcPts val="669"/>
              </a:spcAft>
              <a:buNone/>
              <a:defRPr/>
            </a:pPr>
            <a:endParaRPr lang="en-US" dirty="0">
              <a:solidFill>
                <a:srgbClr val="000000"/>
              </a:solidFill>
              <a:cs typeface="Monaco"/>
            </a:endParaRPr>
          </a:p>
          <a:p>
            <a:pPr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Architecture includes: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Custom </a:t>
            </a:r>
            <a:r>
              <a:rPr lang="en-US" dirty="0">
                <a:solidFill>
                  <a:srgbClr val="000000"/>
                </a:solidFill>
                <a:cs typeface="Monaco"/>
              </a:rPr>
              <a:t>organized 3D-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DRAM specification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Data Structures specific to each ANN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Management Layer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for configuration and control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Processing layer(s) targeted toward a family of ANNs</a:t>
            </a: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array of processing engines (PE) with special streaming functions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PE will include small CPU to </a:t>
            </a:r>
            <a:r>
              <a:rPr lang="en-US" dirty="0">
                <a:solidFill>
                  <a:srgbClr val="000000"/>
                </a:solidFill>
                <a:cs typeface="Monaco"/>
              </a:rPr>
              <a:t>process non hot-spot functions and provide some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generality</a:t>
            </a:r>
          </a:p>
        </p:txBody>
      </p:sp>
      <p:pic>
        <p:nvPicPr>
          <p:cNvPr id="4" name="Picture 3" descr="3DIC D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02" y="1127091"/>
            <a:ext cx="3184797" cy="2288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7223"/>
            <a:ext cx="9052560" cy="865813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05388" y="3415198"/>
            <a:ext cx="1043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</a:t>
            </a:r>
            <a:r>
              <a:rPr lang="en-US" sz="600" dirty="0" smtClean="0"/>
              <a:t>/</a:t>
            </a:r>
            <a:r>
              <a:rPr lang="en-US" sz="600" dirty="0" err="1" smtClean="0"/>
              <a:t>www.electroiq.com</a:t>
            </a:r>
            <a:r>
              <a:rPr lang="en-US" sz="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666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4205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8320"/>
            <a:ext cx="9052560" cy="1210839"/>
          </a:xfrm>
        </p:spPr>
        <p:txBody>
          <a:bodyPr/>
          <a:lstStyle/>
          <a:p>
            <a:r>
              <a:rPr lang="en-US" dirty="0" smtClean="0"/>
              <a:t>Solution Block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 descr="SolutionBlock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46" y="2363187"/>
            <a:ext cx="6330081" cy="472601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328723" y="1895514"/>
            <a:ext cx="2410558" cy="620702"/>
          </a:xfrm>
          <a:prstGeom prst="wedgeRoundRectCallout">
            <a:avLst>
              <a:gd name="adj1" fmla="val -26559"/>
              <a:gd name="adj2" fmla="val 210802"/>
              <a:gd name="adj3" fmla="val 16667"/>
            </a:avLst>
          </a:prstGeom>
          <a:solidFill>
            <a:srgbClr val="008000">
              <a:alpha val="49000"/>
            </a:srgb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Total downstream B/W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131Tbps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923508" y="2539861"/>
            <a:ext cx="1631971" cy="796075"/>
          </a:xfrm>
          <a:prstGeom prst="wedgeRoundRectCallout">
            <a:avLst>
              <a:gd name="adj1" fmla="val -54084"/>
              <a:gd name="adj2" fmla="val 10334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Array of processing engines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(PE)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2247" y="6633964"/>
            <a:ext cx="1533419" cy="569901"/>
          </a:xfrm>
          <a:prstGeom prst="wedgeRoundRectCallout">
            <a:avLst>
              <a:gd name="adj1" fmla="val 58134"/>
              <a:gd name="adj2" fmla="val -1295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 organized 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418206" y="7089206"/>
            <a:ext cx="1418004" cy="518414"/>
          </a:xfrm>
          <a:prstGeom prst="wedgeRoundRectCallout">
            <a:avLst>
              <a:gd name="adj1" fmla="val 42915"/>
              <a:gd name="adj2" fmla="val -14258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 Layer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2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62689"/>
            <a:ext cx="9052560" cy="1210839"/>
          </a:xfrm>
        </p:spPr>
        <p:txBody>
          <a:bodyPr/>
          <a:lstStyle/>
          <a:p>
            <a:r>
              <a:rPr lang="en-US" dirty="0" smtClean="0"/>
              <a:t>3D Configuration</a:t>
            </a:r>
            <a:endParaRPr lang="en-US" dirty="0"/>
          </a:p>
        </p:txBody>
      </p:sp>
      <p:pic>
        <p:nvPicPr>
          <p:cNvPr id="3" name="Picture 2" descr="3D Stac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6" y="2215289"/>
            <a:ext cx="6588670" cy="46326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80080" y="5269263"/>
            <a:ext cx="1641450" cy="796075"/>
          </a:xfrm>
          <a:prstGeom prst="wedgeRoundRectCallout">
            <a:avLst>
              <a:gd name="adj1" fmla="val 56779"/>
              <a:gd name="adj2" fmla="val -7523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Array of processing engines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80080" y="2681334"/>
            <a:ext cx="1418004" cy="807511"/>
          </a:xfrm>
          <a:prstGeom prst="wedgeRoundRectCallout">
            <a:avLst>
              <a:gd name="adj1" fmla="val 74999"/>
              <a:gd name="adj2" fmla="val 420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 organized 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5683" y="4122876"/>
            <a:ext cx="1418004" cy="518414"/>
          </a:xfrm>
          <a:prstGeom prst="wedgeRoundRectCallout">
            <a:avLst>
              <a:gd name="adj1" fmla="val 66977"/>
              <a:gd name="adj2" fmla="val 310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Layer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01969"/>
            <a:ext cx="9052560" cy="788351"/>
          </a:xfrm>
        </p:spPr>
        <p:txBody>
          <a:bodyPr/>
          <a:lstStyle/>
          <a:p>
            <a:r>
              <a:rPr lang="en-US" dirty="0" smtClean="0"/>
              <a:t>System Column</a:t>
            </a:r>
            <a:endParaRPr lang="en-US" dirty="0"/>
          </a:p>
        </p:txBody>
      </p:sp>
      <p:pic>
        <p:nvPicPr>
          <p:cNvPr id="5" name="Content Placeholder 4" descr="SystemColum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83" b="-12783"/>
          <a:stretch>
            <a:fillRect/>
          </a:stretch>
        </p:blipFill>
        <p:spPr>
          <a:xfrm>
            <a:off x="243840" y="3439181"/>
            <a:ext cx="9686925" cy="37646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290320"/>
            <a:ext cx="9052560" cy="251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processing column includes:</a:t>
            </a:r>
          </a:p>
          <a:p>
            <a:pPr lvl="1"/>
            <a:r>
              <a:rPr lang="en-US" dirty="0" smtClean="0"/>
              <a:t>DRAM port</a:t>
            </a:r>
          </a:p>
          <a:p>
            <a:pPr lvl="1"/>
            <a:r>
              <a:rPr lang="en-US" dirty="0" smtClean="0"/>
              <a:t>Manager</a:t>
            </a:r>
          </a:p>
          <a:p>
            <a:pPr lvl="2"/>
            <a:r>
              <a:rPr lang="en-US" dirty="0" smtClean="0"/>
              <a:t>process set of instructions which implement a NN</a:t>
            </a:r>
          </a:p>
          <a:p>
            <a:pPr lvl="1"/>
            <a:r>
              <a:rPr lang="en-US" dirty="0" smtClean="0"/>
              <a:t>PE</a:t>
            </a:r>
          </a:p>
          <a:p>
            <a:pPr lvl="1"/>
            <a:r>
              <a:rPr lang="en-US" dirty="0" smtClean="0"/>
              <a:t>take data from DRAM via stack bus</a:t>
            </a:r>
          </a:p>
          <a:p>
            <a:pPr lvl="1"/>
            <a:r>
              <a:rPr lang="en-US" dirty="0" smtClean="0"/>
              <a:t>operate on data without local storage</a:t>
            </a:r>
          </a:p>
          <a:p>
            <a:pPr lvl="1"/>
            <a:r>
              <a:rPr lang="en-US" dirty="0" smtClean="0"/>
              <a:t>silicon focused on processing required not storage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7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621919"/>
            <a:ext cx="7082319" cy="1426066"/>
          </a:xfrm>
        </p:spPr>
        <p:txBody>
          <a:bodyPr/>
          <a:lstStyle/>
          <a:p>
            <a:r>
              <a:rPr lang="en-US" dirty="0" smtClean="0"/>
              <a:t>DRAM Ports</a:t>
            </a:r>
            <a:r>
              <a:rPr lang="en-US" dirty="0"/>
              <a:t>, Bus </a:t>
            </a:r>
            <a:r>
              <a:rPr lang="en-US" dirty="0" smtClean="0"/>
              <a:t>Widths and PE Array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63212"/>
            <a:ext cx="9052560" cy="46900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Determined how many PE’s required to support bandwidth needs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available </a:t>
            </a:r>
            <a:r>
              <a:rPr lang="en-US" dirty="0" smtClean="0"/>
              <a:t>GOPS, current DRAM technology and reasonable operating frequency</a:t>
            </a:r>
          </a:p>
          <a:p>
            <a:r>
              <a:rPr lang="en-US" dirty="0" smtClean="0"/>
              <a:t>Size data width to provide enough operands to each execution lanes (EL)</a:t>
            </a:r>
          </a:p>
          <a:p>
            <a:r>
              <a:rPr lang="en-US" dirty="0" smtClean="0"/>
              <a:t>Estimated 64</a:t>
            </a:r>
            <a:r>
              <a:rPr lang="en-US" dirty="0"/>
              <a:t>-</a:t>
            </a:r>
            <a:r>
              <a:rPr lang="en-US" dirty="0" smtClean="0"/>
              <a:t>port memory each supporting a processing engine with 32 execution lanes</a:t>
            </a:r>
          </a:p>
          <a:p>
            <a:r>
              <a:rPr lang="en-US" dirty="0" smtClean="0"/>
              <a:t>Review DRAM operations to stream data for power dissipation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27829"/>
            <a:ext cx="9052560" cy="1210839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 DRAM Access Sequence</a:t>
            </a:r>
            <a:endParaRPr lang="en-US" dirty="0"/>
          </a:p>
        </p:txBody>
      </p:sp>
      <p:pic>
        <p:nvPicPr>
          <p:cNvPr id="10" name="Picture 9" descr="DRAMReadPat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5" y="2190652"/>
            <a:ext cx="8467049" cy="47277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 smtClean="0"/>
              <a:t>3D Stack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3543"/>
            <a:ext cx="9052560" cy="1210839"/>
          </a:xfrm>
        </p:spPr>
        <p:txBody>
          <a:bodyPr/>
          <a:lstStyle/>
          <a:p>
            <a:r>
              <a:rPr lang="en-US" dirty="0" smtClean="0"/>
              <a:t>Stack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79" y="1807749"/>
            <a:ext cx="9052560" cy="2909424"/>
          </a:xfrm>
        </p:spPr>
        <p:txBody>
          <a:bodyPr/>
          <a:lstStyle/>
          <a:p>
            <a:r>
              <a:rPr lang="en-US" dirty="0" smtClean="0"/>
              <a:t>Each processing column has a downstream and upstream stack bus</a:t>
            </a:r>
          </a:p>
          <a:p>
            <a:pPr lvl="1"/>
            <a:r>
              <a:rPr lang="en-US" dirty="0" smtClean="0"/>
              <a:t>Downstream 2048</a:t>
            </a:r>
            <a:r>
              <a:rPr lang="en-US" sz="1800" baseline="70000" dirty="0" smtClean="0"/>
              <a:t>1</a:t>
            </a:r>
            <a:r>
              <a:rPr lang="en-US" dirty="0" smtClean="0"/>
              <a:t> bit running at 1GHz providing131Tbps raw system bandwidth</a:t>
            </a:r>
          </a:p>
          <a:p>
            <a:pPr lvl="1"/>
            <a:r>
              <a:rPr lang="en-US" dirty="0" smtClean="0"/>
              <a:t>Upstream bus 512</a:t>
            </a:r>
            <a:r>
              <a:rPr lang="en-US" sz="1800" baseline="70000" dirty="0"/>
              <a:t>2</a:t>
            </a:r>
            <a:r>
              <a:rPr lang="en-US" dirty="0" smtClean="0"/>
              <a:t> bits running at 1GHz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esult bandwidth ~1/100</a:t>
            </a:r>
            <a:r>
              <a:rPr lang="en-US" baseline="30000" dirty="0" smtClean="0"/>
              <a:t>th</a:t>
            </a:r>
            <a:r>
              <a:rPr lang="en-US" dirty="0" smtClean="0"/>
              <a:t> of operand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StackBus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9" y="4717173"/>
            <a:ext cx="6898981" cy="22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8297"/>
            <a:ext cx="9052560" cy="96103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27839"/>
            <a:ext cx="8944928" cy="1012111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Recently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Artificial Neural </a:t>
            </a:r>
            <a:r>
              <a:rPr lang="en-US" dirty="0">
                <a:solidFill>
                  <a:srgbClr val="000000"/>
                </a:solidFill>
                <a:cs typeface="Monaco"/>
              </a:rPr>
              <a:t>networks (NN) have demonstrated superior performance in classification and function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approximation</a:t>
            </a:r>
            <a:endParaRPr lang="en-US" dirty="0">
              <a:solidFill>
                <a:srgbClr val="000000"/>
              </a:solidFill>
              <a:cs typeface="Monac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2921" y="3086044"/>
            <a:ext cx="4530306" cy="189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412" lvl="1" indent="0" fontAlgn="auto">
              <a:spcAft>
                <a:spcPts val="669"/>
              </a:spcAft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Deep Neural Networks (DNN) have been very successful in image processing applications </a:t>
            </a:r>
            <a:r>
              <a:rPr lang="en-US" sz="1800" baseline="30000" dirty="0" smtClean="0">
                <a:solidFill>
                  <a:srgbClr val="000000"/>
                </a:solidFill>
                <a:cs typeface="Monaco"/>
              </a:rPr>
              <a:t>[Kri12]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it is anticipated that DNNs will be employed more and more in self-driving cars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84725" y="5645378"/>
            <a:ext cx="4651943" cy="160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412" lvl="1" indent="0" fontAlgn="auto">
              <a:spcAft>
                <a:spcPts val="669"/>
              </a:spcAft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Reinforcement learning is gaining popularity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cs typeface="Monaco"/>
              </a:rPr>
              <a:t>alphaGo</a:t>
            </a:r>
            <a:r>
              <a:rPr lang="en-US" sz="1800" dirty="0" smtClean="0">
                <a:solidFill>
                  <a:srgbClr val="000000"/>
                </a:solidFill>
                <a:cs typeface="Monaco"/>
              </a:rPr>
              <a:t> employed reinforcement learning with deep neural networks </a:t>
            </a:r>
            <a:r>
              <a:rPr lang="en-US" sz="1800" baseline="30000" dirty="0" smtClean="0">
                <a:solidFill>
                  <a:srgbClr val="000000"/>
                </a:solidFill>
                <a:cs typeface="Monaco"/>
              </a:rPr>
              <a:t>[Mad14]</a:t>
            </a:r>
          </a:p>
        </p:txBody>
      </p:sp>
      <p:pic>
        <p:nvPicPr>
          <p:cNvPr id="8" name="Picture 7" descr="Screen Shot 2016-10-24 at 4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26" y="2682966"/>
            <a:ext cx="2939652" cy="1350651"/>
          </a:xfrm>
          <a:prstGeom prst="rect">
            <a:avLst/>
          </a:prstGeom>
        </p:spPr>
      </p:pic>
      <p:pic>
        <p:nvPicPr>
          <p:cNvPr id="9" name="Picture 8" descr="Screen Shot 2016-10-24 at 4.10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8" y="4201850"/>
            <a:ext cx="1921160" cy="1031034"/>
          </a:xfrm>
          <a:prstGeom prst="rect">
            <a:avLst/>
          </a:prstGeom>
        </p:spPr>
      </p:pic>
      <p:pic>
        <p:nvPicPr>
          <p:cNvPr id="10" name="Picture 9" descr="Screen Shot 2016-10-24 at 3.37.3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8" y="5628401"/>
            <a:ext cx="2911032" cy="1620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13586" y="3963261"/>
            <a:ext cx="11592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www.hackerboards.com</a:t>
            </a:r>
            <a:endParaRPr lang="en-US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5060" y="5159058"/>
            <a:ext cx="8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</a:t>
            </a:r>
            <a:r>
              <a:rPr lang="en-US" sz="600" dirty="0" smtClean="0"/>
              <a:t>/</a:t>
            </a:r>
            <a:r>
              <a:rPr lang="en-US" sz="600" dirty="0" err="1" smtClean="0"/>
              <a:t>www.BGR.com</a:t>
            </a:r>
            <a:endParaRPr lang="en-US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16539" y="7180775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www.engadget.com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1509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41"/>
    </mc:Choice>
    <mc:Fallback xmlns="">
      <p:transition xmlns:p14="http://schemas.microsoft.com/office/powerpoint/2010/main" spd="slow" advTm="557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3543"/>
            <a:ext cx="9052560" cy="1210839"/>
          </a:xfrm>
        </p:spPr>
        <p:txBody>
          <a:bodyPr/>
          <a:lstStyle/>
          <a:p>
            <a:r>
              <a:rPr lang="en-US" dirty="0" smtClean="0"/>
              <a:t>Stack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79" y="1798127"/>
            <a:ext cx="9052560" cy="5550916"/>
          </a:xfrm>
        </p:spPr>
        <p:txBody>
          <a:bodyPr>
            <a:normAutofit/>
          </a:bodyPr>
          <a:lstStyle/>
          <a:p>
            <a:r>
              <a:rPr lang="en-US" dirty="0" err="1" smtClean="0"/>
              <a:t>Downstrean</a:t>
            </a:r>
            <a:r>
              <a:rPr lang="en-US" dirty="0" smtClean="0"/>
              <a:t> and upstream buses</a:t>
            </a:r>
          </a:p>
          <a:p>
            <a:r>
              <a:rPr lang="en-US" dirty="0" smtClean="0"/>
              <a:t>Buses carry control packets and data packets</a:t>
            </a:r>
          </a:p>
          <a:p>
            <a:pPr lvl="1"/>
            <a:r>
              <a:rPr lang="en-US" dirty="0" smtClean="0"/>
              <a:t>packets will be multiple clock cycles</a:t>
            </a:r>
          </a:p>
          <a:p>
            <a:r>
              <a:rPr lang="en-US" dirty="0" smtClean="0"/>
              <a:t>Control packets used to configure PE</a:t>
            </a:r>
          </a:p>
          <a:p>
            <a:pPr lvl="1"/>
            <a:r>
              <a:rPr lang="en-US" dirty="0" smtClean="0"/>
              <a:t>special function and SIMD operations</a:t>
            </a:r>
          </a:p>
          <a:p>
            <a:pPr lvl="1"/>
            <a:r>
              <a:rPr lang="en-US" dirty="0" smtClean="0"/>
              <a:t>result information</a:t>
            </a:r>
          </a:p>
          <a:p>
            <a:r>
              <a:rPr lang="en-US" dirty="0" smtClean="0"/>
              <a:t>Data Packets will carry arguments for special functions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to will be multiple cycles of two 32-bit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5733"/>
            <a:ext cx="9052560" cy="1210839"/>
          </a:xfrm>
        </p:spPr>
        <p:txBody>
          <a:bodyPr/>
          <a:lstStyle/>
          <a:p>
            <a:r>
              <a:rPr lang="en-US" dirty="0" smtClean="0"/>
              <a:t>Special Functions in 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7369"/>
            <a:ext cx="9052560" cy="2321894"/>
          </a:xfrm>
        </p:spPr>
        <p:txBody>
          <a:bodyPr>
            <a:normAutofit/>
          </a:bodyPr>
          <a:lstStyle/>
          <a:p>
            <a:r>
              <a:rPr lang="en-US" dirty="0" smtClean="0"/>
              <a:t>Special Functions </a:t>
            </a:r>
            <a:r>
              <a:rPr lang="en-US" dirty="0"/>
              <a:t>are designed to operate on data from </a:t>
            </a:r>
            <a:r>
              <a:rPr lang="en-US" dirty="0" smtClean="0"/>
              <a:t>the Stack bus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perate at line rate from downstream bus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computations directly as data is read from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1" y="3642844"/>
            <a:ext cx="4163060" cy="20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need for large local SRAM in PE</a:t>
            </a:r>
          </a:p>
          <a:p>
            <a:pPr lvl="1"/>
            <a:r>
              <a:rPr lang="en-US" dirty="0" smtClean="0"/>
              <a:t>result is passed to “small” local memory or registers for later processing by SIMD</a:t>
            </a:r>
          </a:p>
          <a:p>
            <a:pPr lvl="1"/>
            <a:r>
              <a:rPr lang="en-US" dirty="0" smtClean="0"/>
              <a:t>result sent to upstream bus</a:t>
            </a:r>
            <a:endParaRPr lang="en-US" dirty="0"/>
          </a:p>
        </p:txBody>
      </p:sp>
      <p:pic>
        <p:nvPicPr>
          <p:cNvPr id="12" name="Picture 11" descr="P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80" y="3815903"/>
            <a:ext cx="5063175" cy="31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73088"/>
            <a:ext cx="9052560" cy="1210839"/>
          </a:xfrm>
        </p:spPr>
        <p:txBody>
          <a:bodyPr/>
          <a:lstStyle/>
          <a:p>
            <a:r>
              <a:rPr lang="en-US" dirty="0" smtClean="0"/>
              <a:t>PE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05942"/>
            <a:ext cx="9052560" cy="4726938"/>
          </a:xfrm>
        </p:spPr>
        <p:txBody>
          <a:bodyPr/>
          <a:lstStyle/>
          <a:p>
            <a:r>
              <a:rPr lang="en-US" dirty="0" smtClean="0"/>
              <a:t>FMA streaming operation functionality coded</a:t>
            </a:r>
          </a:p>
          <a:p>
            <a:r>
              <a:rPr lang="en-US" dirty="0" smtClean="0"/>
              <a:t>SIMD has yet to be integrated</a:t>
            </a:r>
          </a:p>
          <a:p>
            <a:pPr lvl="1"/>
            <a:r>
              <a:rPr lang="en-US" dirty="0" smtClean="0"/>
              <a:t>a wrapper around SIMD allows system to operate normally except SIMD doesn’t process neuron outputs</a:t>
            </a:r>
          </a:p>
          <a:p>
            <a:r>
              <a:rPr lang="en-US" dirty="0" smtClean="0"/>
              <a:t>SV environment generates PE configuration packets and streams neuron weights and inputs to PE</a:t>
            </a:r>
          </a:p>
          <a:p>
            <a:pPr lvl="1"/>
            <a:r>
              <a:rPr lang="en-US" dirty="0" smtClean="0"/>
              <a:t>Result verified by examining result packet on upstream stack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 smtClean="0"/>
              <a:t>Management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5733"/>
            <a:ext cx="9052560" cy="1210839"/>
          </a:xfrm>
        </p:spPr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7369"/>
            <a:ext cx="9052560" cy="2321894"/>
          </a:xfrm>
        </p:spPr>
        <p:txBody>
          <a:bodyPr>
            <a:normAutofit/>
          </a:bodyPr>
          <a:lstStyle/>
          <a:p>
            <a:r>
              <a:rPr lang="en-US" dirty="0" smtClean="0"/>
              <a:t>Ensure data can be streamed efficiently from DRAM</a:t>
            </a:r>
          </a:p>
          <a:p>
            <a:r>
              <a:rPr lang="en-US" dirty="0" smtClean="0"/>
              <a:t>Operates on a custom instruction set</a:t>
            </a:r>
          </a:p>
          <a:p>
            <a:pPr lvl="1"/>
            <a:r>
              <a:rPr lang="en-US" dirty="0" smtClean="0"/>
              <a:t>instructions describe all that is necessary to process a group of neurons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1" y="3642844"/>
            <a:ext cx="4163060" cy="20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need for large local SRAM in PE</a:t>
            </a:r>
          </a:p>
          <a:p>
            <a:r>
              <a:rPr lang="en-US" dirty="0" smtClean="0"/>
              <a:t>System requires data duplication</a:t>
            </a:r>
          </a:p>
          <a:p>
            <a:pPr lvl="1"/>
            <a:r>
              <a:rPr lang="en-US" dirty="0" smtClean="0"/>
              <a:t>NoC designed to multicast neuron activations to other managers</a:t>
            </a:r>
            <a:endParaRPr lang="en-US" dirty="0"/>
          </a:p>
        </p:txBody>
      </p:sp>
      <p:pic>
        <p:nvPicPr>
          <p:cNvPr id="7" name="Picture 6" descr="Manag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3563218"/>
            <a:ext cx="4480560" cy="39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73088"/>
            <a:ext cx="9052560" cy="1210839"/>
          </a:xfrm>
        </p:spPr>
        <p:txBody>
          <a:bodyPr/>
          <a:lstStyle/>
          <a:p>
            <a:r>
              <a:rPr lang="en-US" dirty="0" smtClean="0"/>
              <a:t>Manager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05942"/>
            <a:ext cx="9052560" cy="47269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Basic functionality except Memory read and Write are coded</a:t>
            </a:r>
          </a:p>
          <a:p>
            <a:r>
              <a:rPr lang="en-US" dirty="0" smtClean="0"/>
              <a:t>Manager instructions generated from python script</a:t>
            </a:r>
          </a:p>
          <a:p>
            <a:pPr lvl="1"/>
            <a:r>
              <a:rPr lang="en-US" dirty="0" smtClean="0"/>
              <a:t>instructions include a group of descriptors that specify:</a:t>
            </a:r>
          </a:p>
          <a:p>
            <a:pPr lvl="2"/>
            <a:r>
              <a:rPr lang="en-US" dirty="0" smtClean="0"/>
              <a:t>PE operation</a:t>
            </a:r>
          </a:p>
          <a:p>
            <a:pPr lvl="2"/>
            <a:r>
              <a:rPr lang="en-US" dirty="0" smtClean="0"/>
              <a:t>source of weights and inputs</a:t>
            </a:r>
          </a:p>
          <a:p>
            <a:pPr lvl="2"/>
            <a:r>
              <a:rPr lang="en-US" dirty="0" smtClean="0"/>
              <a:t>where to write results</a:t>
            </a:r>
          </a:p>
          <a:p>
            <a:pPr lvl="1"/>
            <a:r>
              <a:rPr lang="en-US" dirty="0" smtClean="0"/>
              <a:t>python script generates </a:t>
            </a:r>
            <a:r>
              <a:rPr lang="en-US" dirty="0" err="1" smtClean="0"/>
              <a:t>readmem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SV </a:t>
            </a:r>
          </a:p>
          <a:p>
            <a:pPr lvl="1"/>
            <a:r>
              <a:rPr lang="en-US" dirty="0" smtClean="0"/>
              <a:t>environment still generates neuron weights and inputs to PE</a:t>
            </a:r>
          </a:p>
          <a:p>
            <a:pPr lvl="1"/>
            <a:r>
              <a:rPr lang="en-US" dirty="0" smtClean="0"/>
              <a:t>Manager code generates configuration packets from instructions</a:t>
            </a:r>
          </a:p>
          <a:p>
            <a:pPr lvl="1"/>
            <a:r>
              <a:rPr lang="en-US" dirty="0" smtClean="0"/>
              <a:t>Manager code takes results from upstream stack bus and constructs NoC packets for writes to local memory and other manager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0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16928"/>
            <a:ext cx="9052560" cy="1210839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erification 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Content Placeholder 4" descr="VerificationBlockDiagra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65" r="-7965"/>
          <a:stretch>
            <a:fillRect/>
          </a:stretch>
        </p:blipFill>
        <p:spPr>
          <a:xfrm>
            <a:off x="279400" y="2194561"/>
            <a:ext cx="9527596" cy="3701946"/>
          </a:xfrm>
        </p:spPr>
      </p:pic>
    </p:spTree>
    <p:extLst>
      <p:ext uri="{BB962C8B-B14F-4D97-AF65-F5344CB8AC3E}">
        <p14:creationId xmlns:p14="http://schemas.microsoft.com/office/powerpoint/2010/main" val="2984994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5168"/>
            <a:ext cx="9052560" cy="1210839"/>
          </a:xfrm>
        </p:spPr>
        <p:txBody>
          <a:bodyPr/>
          <a:lstStyle/>
          <a:p>
            <a:r>
              <a:rPr lang="en-US" dirty="0" smtClean="0"/>
              <a:t>WU/Instruction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816102"/>
            <a:ext cx="9052560" cy="495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 must describe operations for processing a group of neurons</a:t>
            </a:r>
          </a:p>
          <a:p>
            <a:r>
              <a:rPr lang="en-US" dirty="0"/>
              <a:t>D</a:t>
            </a:r>
            <a:r>
              <a:rPr lang="en-US" dirty="0" smtClean="0"/>
              <a:t>escribe operations performed for a group of neurons</a:t>
            </a:r>
          </a:p>
          <a:p>
            <a:pPr lvl="1"/>
            <a:r>
              <a:rPr lang="en-US" dirty="0" smtClean="0"/>
              <a:t>convolution on weights and input</a:t>
            </a:r>
          </a:p>
          <a:p>
            <a:pPr lvl="1"/>
            <a:r>
              <a:rPr lang="en-US" dirty="0" err="1" smtClean="0"/>
              <a:t>Relu</a:t>
            </a:r>
            <a:r>
              <a:rPr lang="en-US" dirty="0" smtClean="0"/>
              <a:t> or Sigmoid to generate activation</a:t>
            </a:r>
          </a:p>
          <a:p>
            <a:pPr lvl="1"/>
            <a:r>
              <a:rPr lang="en-US" dirty="0" smtClean="0"/>
              <a:t>how to read weights</a:t>
            </a:r>
          </a:p>
          <a:p>
            <a:pPr lvl="1"/>
            <a:r>
              <a:rPr lang="en-US" dirty="0" smtClean="0"/>
              <a:t>how to read inputs</a:t>
            </a:r>
          </a:p>
          <a:p>
            <a:pPr lvl="1"/>
            <a:r>
              <a:rPr lang="en-US" dirty="0" smtClean="0"/>
              <a:t>how to save neuron activations</a:t>
            </a:r>
          </a:p>
          <a:p>
            <a:r>
              <a:rPr lang="en-US" dirty="0" smtClean="0"/>
              <a:t>Instruction decoder generates:</a:t>
            </a:r>
          </a:p>
          <a:p>
            <a:pPr lvl="1"/>
            <a:r>
              <a:rPr lang="en-US" dirty="0" smtClean="0"/>
              <a:t>OOB configuration packets to PE to configure SIMD and PIM </a:t>
            </a:r>
            <a:r>
              <a:rPr lang="en-US" dirty="0" err="1" smtClean="0"/>
              <a:t>stOp</a:t>
            </a:r>
            <a:endParaRPr lang="en-US" dirty="0" smtClean="0"/>
          </a:p>
          <a:p>
            <a:pPr lvl="1"/>
            <a:r>
              <a:rPr lang="en-US" dirty="0" smtClean="0"/>
              <a:t>Information to return Data processor describing where result should be sent</a:t>
            </a:r>
          </a:p>
          <a:p>
            <a:pPr lvl="2"/>
            <a:r>
              <a:rPr lang="en-US" dirty="0" smtClean="0"/>
              <a:t>RDP sends result data along with write descriptor pointers to local manager or other managers over NoC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descriptors pointers to memory read modules to send operation arguments down stack bus to 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53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02920" y="619551"/>
            <a:ext cx="9052560" cy="121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509412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018824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528237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037649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WU/Instruction Format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805942"/>
            <a:ext cx="9052560" cy="483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Instructions formed from a set of descriptors</a:t>
            </a:r>
          </a:p>
          <a:p>
            <a:r>
              <a:rPr lang="en-US" dirty="0" smtClean="0"/>
              <a:t>Descriptors for: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memory Read</a:t>
            </a:r>
          </a:p>
          <a:p>
            <a:pPr lvl="1"/>
            <a:r>
              <a:rPr lang="en-US" dirty="0" smtClean="0"/>
              <a:t>memory Write</a:t>
            </a:r>
          </a:p>
          <a:p>
            <a:pPr lvl="1"/>
            <a:r>
              <a:rPr lang="en-US" dirty="0" smtClean="0"/>
              <a:t>access method</a:t>
            </a:r>
          </a:p>
          <a:p>
            <a:r>
              <a:rPr lang="en-US" dirty="0" smtClean="0"/>
              <a:t>Operation descriptor</a:t>
            </a:r>
          </a:p>
          <a:p>
            <a:pPr lvl="1"/>
            <a:r>
              <a:rPr lang="en-US" dirty="0" smtClean="0"/>
              <a:t>defines SIMD and </a:t>
            </a:r>
            <a:r>
              <a:rPr lang="en-US" dirty="0" err="1" smtClean="0"/>
              <a:t>stOp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SIMD and </a:t>
            </a:r>
            <a:r>
              <a:rPr lang="en-US" dirty="0" err="1" smtClean="0"/>
              <a:t>StOp</a:t>
            </a:r>
            <a:r>
              <a:rPr lang="en-US" dirty="0" smtClean="0"/>
              <a:t> operation stored in PE instruction memory</a:t>
            </a:r>
          </a:p>
          <a:p>
            <a:pPr lvl="1"/>
            <a:r>
              <a:rPr lang="en-US" dirty="0" smtClean="0"/>
              <a:t>descriptors point to instructions in PE IM</a:t>
            </a:r>
          </a:p>
          <a:p>
            <a:r>
              <a:rPr lang="en-US" dirty="0"/>
              <a:t>M</a:t>
            </a:r>
            <a:r>
              <a:rPr lang="en-US" dirty="0" smtClean="0"/>
              <a:t>emory read and write Descriptor</a:t>
            </a:r>
          </a:p>
          <a:p>
            <a:pPr lvl="1"/>
            <a:r>
              <a:rPr lang="en-US" dirty="0" smtClean="0"/>
              <a:t>sets start address</a:t>
            </a:r>
          </a:p>
          <a:p>
            <a:pPr lvl="1"/>
            <a:r>
              <a:rPr lang="en-US" dirty="0" smtClean="0"/>
              <a:t>describes how address is accessed</a:t>
            </a:r>
          </a:p>
          <a:p>
            <a:pPr lvl="2"/>
            <a:r>
              <a:rPr lang="en-US" dirty="0" smtClean="0"/>
              <a:t>bank/page/word increment order</a:t>
            </a:r>
          </a:p>
          <a:p>
            <a:pPr lvl="2"/>
            <a:r>
              <a:rPr lang="en-US" dirty="0" smtClean="0"/>
              <a:t>how data is transferred to stack bus and on to PE</a:t>
            </a:r>
          </a:p>
          <a:p>
            <a:pPr lvl="1"/>
            <a:r>
              <a:rPr lang="en-US" dirty="0" smtClean="0"/>
              <a:t>memory descriptor points to an access descriptor that is stored in manager memory</a:t>
            </a:r>
          </a:p>
          <a:p>
            <a:pPr lvl="1"/>
            <a:r>
              <a:rPr lang="en-US" dirty="0" smtClean="0"/>
              <a:t>expect commonality amongst access methods so many descriptors may point to same access descriptor</a:t>
            </a:r>
          </a:p>
          <a:p>
            <a:r>
              <a:rPr lang="en-US" dirty="0" smtClean="0"/>
              <a:t>Access descriptor</a:t>
            </a:r>
          </a:p>
          <a:p>
            <a:pPr lvl="1"/>
            <a:r>
              <a:rPr lang="en-US" dirty="0" smtClean="0"/>
              <a:t>not used in the actual instruction</a:t>
            </a:r>
          </a:p>
          <a:p>
            <a:pPr lvl="1"/>
            <a:r>
              <a:rPr lang="en-US" dirty="0" smtClean="0"/>
              <a:t>expect some commonality between memory read and writes so avoid replicating access descriptor</a:t>
            </a:r>
          </a:p>
        </p:txBody>
      </p:sp>
    </p:spTree>
    <p:extLst>
      <p:ext uri="{BB962C8B-B14F-4D97-AF65-F5344CB8AC3E}">
        <p14:creationId xmlns:p14="http://schemas.microsoft.com/office/powerpoint/2010/main" val="23101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12614"/>
            <a:ext cx="9052560" cy="121083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2" y="2045279"/>
            <a:ext cx="9052561" cy="5195221"/>
          </a:xfrm>
        </p:spPr>
        <p:txBody>
          <a:bodyPr>
            <a:normAutofit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M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any </a:t>
            </a:r>
            <a:r>
              <a:rPr lang="en-US" dirty="0">
                <a:solidFill>
                  <a:srgbClr val="000000"/>
                </a:solidFill>
                <a:cs typeface="Monaco"/>
              </a:rPr>
              <a:t>applications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will and do require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multiple NN engines running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at or near real-time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car or </a:t>
            </a:r>
            <a:r>
              <a:rPr lang="en-US" dirty="0">
                <a:solidFill>
                  <a:srgbClr val="000000"/>
                </a:solidFill>
                <a:cs typeface="Monaco"/>
              </a:rPr>
              <a:t>d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rone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scanning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in many directions </a:t>
            </a:r>
            <a:r>
              <a:rPr lang="en-US" dirty="0">
                <a:solidFill>
                  <a:srgbClr val="000000"/>
                </a:solidFill>
                <a:cs typeface="Monaco"/>
              </a:rPr>
              <a:t>during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navigation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cloud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server </a:t>
            </a:r>
            <a:r>
              <a:rPr lang="en-US" dirty="0">
                <a:solidFill>
                  <a:srgbClr val="000000"/>
                </a:solidFill>
                <a:cs typeface="Monaco"/>
              </a:rPr>
              <a:t>processing multiple images when searching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reinforcement learning requires multiple state-action value calculations during optimal policy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searches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text recognition system processing multiple pages of text</a:t>
            </a:r>
            <a:endParaRPr lang="en-US" dirty="0">
              <a:solidFill>
                <a:srgbClr val="000000"/>
              </a:solidFill>
              <a:cs typeface="Monac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3"/>
    </mc:Choice>
    <mc:Fallback xmlns="">
      <p:transition xmlns:p14="http://schemas.microsoft.com/office/powerpoint/2010/main" spd="slow" advTm="475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5168"/>
            <a:ext cx="9052560" cy="1210839"/>
          </a:xfrm>
        </p:spPr>
        <p:txBody>
          <a:bodyPr/>
          <a:lstStyle/>
          <a:p>
            <a:r>
              <a:rPr lang="en-US" dirty="0" smtClean="0"/>
              <a:t>WU/Instruction Format</a:t>
            </a:r>
            <a:endParaRPr lang="en-US" dirty="0"/>
          </a:p>
        </p:txBody>
      </p:sp>
      <p:pic>
        <p:nvPicPr>
          <p:cNvPr id="5" name="Content Placeholder 4" descr="WU hierarch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8" b="-3888"/>
          <a:stretch>
            <a:fillRect/>
          </a:stretch>
        </p:blipFill>
        <p:spPr>
          <a:xfrm>
            <a:off x="502920" y="2091374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8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408"/>
            <a:ext cx="9052560" cy="1210839"/>
          </a:xfrm>
        </p:spPr>
        <p:txBody>
          <a:bodyPr/>
          <a:lstStyle/>
          <a:p>
            <a:r>
              <a:rPr lang="en-US" dirty="0" smtClean="0"/>
              <a:t>WU/Instruction Processing</a:t>
            </a:r>
            <a:endParaRPr lang="en-US" dirty="0"/>
          </a:p>
        </p:txBody>
      </p:sp>
      <p:pic>
        <p:nvPicPr>
          <p:cNvPr id="5" name="Content Placeholder 4" descr="WU processing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4" r="-13784"/>
          <a:stretch>
            <a:fillRect/>
          </a:stretch>
        </p:blipFill>
        <p:spPr>
          <a:xfrm>
            <a:off x="502920" y="22775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95008"/>
            <a:ext cx="9052560" cy="1210839"/>
          </a:xfrm>
        </p:spPr>
        <p:txBody>
          <a:bodyPr/>
          <a:lstStyle/>
          <a:p>
            <a:r>
              <a:rPr lang="en-US" dirty="0" smtClean="0"/>
              <a:t>Instruction Communication</a:t>
            </a:r>
            <a:endParaRPr lang="en-US" dirty="0"/>
          </a:p>
        </p:txBody>
      </p:sp>
      <p:pic>
        <p:nvPicPr>
          <p:cNvPr id="5" name="Content Placeholder 4" descr="InstructionWavefor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30" r="-13130"/>
          <a:stretch>
            <a:fillRect/>
          </a:stretch>
        </p:blipFill>
        <p:spPr>
          <a:xfrm>
            <a:off x="502920" y="26331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7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44208"/>
            <a:ext cx="9052560" cy="1210839"/>
          </a:xfrm>
        </p:spPr>
        <p:txBody>
          <a:bodyPr/>
          <a:lstStyle/>
          <a:p>
            <a:r>
              <a:rPr lang="en-US" dirty="0" smtClean="0"/>
              <a:t>NoC Signaling</a:t>
            </a:r>
            <a:endParaRPr lang="en-US" dirty="0"/>
          </a:p>
        </p:txBody>
      </p:sp>
      <p:pic>
        <p:nvPicPr>
          <p:cNvPr id="5" name="Content Placeholder 4" descr="NocPacketWavefor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33" r="-23533"/>
          <a:stretch>
            <a:fillRect/>
          </a:stretch>
        </p:blipFill>
        <p:spPr>
          <a:xfrm>
            <a:off x="502920" y="26839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32550"/>
            <a:ext cx="9052560" cy="121083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18" y="1533516"/>
            <a:ext cx="8927572" cy="56311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applications will/do have power, space and weight limitations</a:t>
            </a:r>
          </a:p>
          <a:p>
            <a:pPr lvl="1"/>
            <a:r>
              <a:rPr lang="en-US" dirty="0" smtClean="0"/>
              <a:t>drone</a:t>
            </a:r>
          </a:p>
          <a:p>
            <a:pPr lvl="1"/>
            <a:r>
              <a:rPr lang="en-US" dirty="0" smtClean="0"/>
              <a:t>server rack has building cooling limitations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seful Neural Networks are big</a:t>
            </a:r>
          </a:p>
          <a:p>
            <a:pPr lvl="1"/>
            <a:r>
              <a:rPr lang="en-US" dirty="0" smtClean="0"/>
              <a:t>lots of memory and computations  </a:t>
            </a:r>
            <a:r>
              <a:rPr lang="en-US" sz="26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 bandwidth</a:t>
            </a:r>
          </a:p>
          <a:p>
            <a:pPr lvl="1"/>
            <a:r>
              <a:rPr lang="en-US" dirty="0" smtClean="0"/>
              <a:t>local SRAM consumes too much silicon</a:t>
            </a:r>
          </a:p>
          <a:p>
            <a:r>
              <a:rPr lang="en-US" dirty="0" smtClean="0"/>
              <a:t>To achieve near or at real-time processing, current solutions require high power and high real-estate</a:t>
            </a:r>
          </a:p>
          <a:p>
            <a:pPr lvl="1"/>
            <a:r>
              <a:rPr lang="en-US" dirty="0" smtClean="0"/>
              <a:t>GPU solutions have large real-estate and power requirements (~100-200W)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ASIC’s target </a:t>
            </a:r>
            <a:r>
              <a:rPr lang="en-US" dirty="0">
                <a:solidFill>
                  <a:srgbClr val="000000"/>
                </a:solidFill>
                <a:cs typeface="Monaco"/>
              </a:rPr>
              <a:t>smaller network sizes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and/or specific NN’s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Both have memory bandwidth limitations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80"/>
    </mc:Choice>
    <mc:Fallback xmlns="">
      <p:transition xmlns:p14="http://schemas.microsoft.com/office/powerpoint/2010/main" spd="slow" advTm="1003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IC from esd-alliance.or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76" y="1198412"/>
            <a:ext cx="3678133" cy="1588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10782"/>
            <a:ext cx="9052560" cy="989328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0110"/>
            <a:ext cx="9052560" cy="54266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3DIC Architecture</a:t>
            </a:r>
          </a:p>
          <a:p>
            <a:pPr lvl="1"/>
            <a:r>
              <a:rPr lang="en-US" dirty="0" smtClean="0"/>
              <a:t>reduces energy and area</a:t>
            </a:r>
          </a:p>
          <a:p>
            <a:pPr lvl="1"/>
            <a:r>
              <a:rPr lang="en-US" dirty="0" smtClean="0"/>
              <a:t>increase connectivity and bandwidth</a:t>
            </a:r>
            <a:endParaRPr lang="en-US" dirty="0"/>
          </a:p>
          <a:p>
            <a:r>
              <a:rPr lang="en-US" dirty="0" smtClean="0"/>
              <a:t>3D-DRAM</a:t>
            </a:r>
          </a:p>
          <a:p>
            <a:pPr lvl="1"/>
            <a:r>
              <a:rPr lang="en-US" dirty="0" smtClean="0"/>
              <a:t>provide high bandwidth and large storage</a:t>
            </a:r>
          </a:p>
          <a:p>
            <a:pPr lvl="1"/>
            <a:r>
              <a:rPr lang="en-US" dirty="0" smtClean="0"/>
              <a:t>minimize dependency on SRAM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/>
              <a:t>data structures to ensure neural network data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accessed efficiency</a:t>
            </a:r>
          </a:p>
          <a:p>
            <a:pPr lvl="1"/>
            <a:r>
              <a:rPr lang="en-US" dirty="0" smtClean="0"/>
              <a:t>maintain constant access to DRAM to avoid dependency on local SRAM</a:t>
            </a:r>
            <a:endParaRPr lang="en-US" dirty="0"/>
          </a:p>
          <a:p>
            <a:r>
              <a:rPr lang="en-US" dirty="0" smtClean="0"/>
              <a:t>Specialized processing layers</a:t>
            </a:r>
          </a:p>
          <a:p>
            <a:pPr lvl="1"/>
            <a:r>
              <a:rPr lang="en-US" dirty="0" smtClean="0"/>
              <a:t>provide special functions to aid in acceleration of target neural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71266" y="3322865"/>
            <a:ext cx="1005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www.semiwiki.com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832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509"/>
    </mc:Choice>
    <mc:Fallback xmlns="">
      <p:transition xmlns:p14="http://schemas.microsoft.com/office/powerpoint/2010/main" spd="slow" advTm="1395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0271"/>
            <a:ext cx="9052560" cy="913199"/>
          </a:xfrm>
        </p:spPr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93368"/>
            <a:ext cx="9052560" cy="5485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uniquely organized 3DIC DRAM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bank </a:t>
            </a:r>
            <a:r>
              <a:rPr lang="en-US" dirty="0"/>
              <a:t>and page </a:t>
            </a:r>
            <a:r>
              <a:rPr lang="en-US" dirty="0" smtClean="0"/>
              <a:t>organization for a family </a:t>
            </a:r>
            <a:r>
              <a:rPr lang="en-US" dirty="0"/>
              <a:t>of 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maintain efficient read and writing</a:t>
            </a:r>
          </a:p>
          <a:p>
            <a:r>
              <a:rPr lang="en-US" dirty="0" smtClean="0"/>
              <a:t>Research and propose Data Structures to exploit DRAM capacity</a:t>
            </a:r>
          </a:p>
          <a:p>
            <a:pPr lvl="1"/>
            <a:r>
              <a:rPr lang="en-US" dirty="0" smtClean="0"/>
              <a:t>in conjunction with DRAM organization</a:t>
            </a:r>
          </a:p>
          <a:p>
            <a:pPr lvl="1"/>
            <a:r>
              <a:rPr lang="en-US" dirty="0" smtClean="0"/>
              <a:t>data structures organized to allow efficient streaming of data directly to processing layers</a:t>
            </a:r>
          </a:p>
          <a:p>
            <a:r>
              <a:rPr lang="en-US" dirty="0" smtClean="0"/>
              <a:t>Propose 3D architecture to take advantage of DRAM bandwidth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management </a:t>
            </a:r>
            <a:r>
              <a:rPr lang="en-US" dirty="0" smtClean="0"/>
              <a:t>to manage configuration and algorithm operations and coalesced accesses</a:t>
            </a:r>
          </a:p>
          <a:p>
            <a:pPr lvl="1"/>
            <a:r>
              <a:rPr lang="en-US" dirty="0"/>
              <a:t>processing layer contains special functions for a family </a:t>
            </a:r>
            <a:r>
              <a:rPr lang="en-US" dirty="0" smtClean="0"/>
              <a:t>of NN’s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91"/>
    </mc:Choice>
    <mc:Fallback xmlns="">
      <p:transition xmlns:p14="http://schemas.microsoft.com/office/powerpoint/2010/main" spd="slow" advTm="315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3189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888"/>
            <a:ext cx="9052560" cy="1210839"/>
          </a:xfrm>
        </p:spPr>
        <p:txBody>
          <a:bodyPr/>
          <a:lstStyle/>
          <a:p>
            <a:r>
              <a:rPr lang="en-US" dirty="0" smtClean="0"/>
              <a:t>Target ANN Type’s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33910"/>
            <a:ext cx="9052560" cy="6015402"/>
          </a:xfrm>
        </p:spPr>
        <p:txBody>
          <a:bodyPr>
            <a:normAutofit/>
          </a:bodyPr>
          <a:lstStyle/>
          <a:p>
            <a:r>
              <a:rPr lang="en-US" dirty="0" smtClean="0"/>
              <a:t>This work will focus on the following ANNs :</a:t>
            </a:r>
          </a:p>
          <a:p>
            <a:pPr lvl="1"/>
            <a:r>
              <a:rPr lang="en-US" dirty="0" smtClean="0"/>
              <a:t>Deep Neural Network Classifiers</a:t>
            </a:r>
          </a:p>
          <a:p>
            <a:pPr lvl="1"/>
            <a:r>
              <a:rPr lang="en-US" dirty="0" smtClean="0"/>
              <a:t>ANN in Reinforcement Learning</a:t>
            </a:r>
          </a:p>
          <a:p>
            <a:pPr lvl="1"/>
            <a:r>
              <a:rPr lang="en-US" dirty="0" smtClean="0"/>
              <a:t>Cogent Confabulation</a:t>
            </a:r>
          </a:p>
          <a:p>
            <a:pPr lvl="1"/>
            <a:r>
              <a:rPr lang="en-US" dirty="0" smtClean="0"/>
              <a:t>Brain-state-in-a-Box</a:t>
            </a:r>
          </a:p>
          <a:p>
            <a:r>
              <a:rPr lang="en-US" dirty="0"/>
              <a:t>Our research will involve analyzing </a:t>
            </a:r>
            <a:r>
              <a:rPr lang="en-US" dirty="0" smtClean="0"/>
              <a:t>memory access and processing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3189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-ppt-template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ncstate-ppt-template-horizontal-left-logo.potx</Template>
  <TotalTime>14224</TotalTime>
  <Words>2497</Words>
  <Application>Microsoft Macintosh PowerPoint</Application>
  <PresentationFormat>Custom</PresentationFormat>
  <Paragraphs>402</Paragraphs>
  <Slides>33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ncstate-ppt-template-horizontal-left-logo</vt:lpstr>
      <vt:lpstr>A 3DIC system to aid in the acceleration of systems that employ multiple instances of artificial neural networks</vt:lpstr>
      <vt:lpstr>Introduction</vt:lpstr>
      <vt:lpstr>Introduction</vt:lpstr>
      <vt:lpstr>Problem</vt:lpstr>
      <vt:lpstr>Solution</vt:lpstr>
      <vt:lpstr>Contribution</vt:lpstr>
      <vt:lpstr>Outline</vt:lpstr>
      <vt:lpstr>Target ANN Type’s</vt:lpstr>
      <vt:lpstr>Outline</vt:lpstr>
      <vt:lpstr>Problem</vt:lpstr>
      <vt:lpstr>Solution</vt:lpstr>
      <vt:lpstr>Outline</vt:lpstr>
      <vt:lpstr>Solution Block Diagram</vt:lpstr>
      <vt:lpstr>3D Configuration</vt:lpstr>
      <vt:lpstr>System Column</vt:lpstr>
      <vt:lpstr>DRAM Ports, Bus Widths and PE Array Size</vt:lpstr>
      <vt:lpstr>Example DRAM Access Sequence</vt:lpstr>
      <vt:lpstr>3D Stack Bus</vt:lpstr>
      <vt:lpstr>Stack Bus</vt:lpstr>
      <vt:lpstr>Stack Bus</vt:lpstr>
      <vt:lpstr>Processing Layer</vt:lpstr>
      <vt:lpstr>Special Functions in PE</vt:lpstr>
      <vt:lpstr>PE Status</vt:lpstr>
      <vt:lpstr>Management Layer</vt:lpstr>
      <vt:lpstr>Manager</vt:lpstr>
      <vt:lpstr>Manager Status</vt:lpstr>
      <vt:lpstr>Verification Block diagram</vt:lpstr>
      <vt:lpstr>WU/Instruction Format</vt:lpstr>
      <vt:lpstr>PowerPoint Presentation</vt:lpstr>
      <vt:lpstr>WU/Instruction Format</vt:lpstr>
      <vt:lpstr>WU/Instruction Processing</vt:lpstr>
      <vt:lpstr>Instruction Communication</vt:lpstr>
      <vt:lpstr>NoC Signaling</vt:lpstr>
    </vt:vector>
  </TitlesOfParts>
  <Manager/>
  <Company>NC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Lee B Baker</dc:creator>
  <cp:keywords/>
  <dc:description/>
  <cp:lastModifiedBy>Lee Baker</cp:lastModifiedBy>
  <cp:revision>1247</cp:revision>
  <cp:lastPrinted>2016-11-01T19:52:34Z</cp:lastPrinted>
  <dcterms:created xsi:type="dcterms:W3CDTF">2014-04-10T19:16:28Z</dcterms:created>
  <dcterms:modified xsi:type="dcterms:W3CDTF">2017-04-24T19:12:28Z</dcterms:modified>
  <cp:category/>
</cp:coreProperties>
</file>