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52" r:id="rId1"/>
  </p:sldMasterIdLst>
  <p:notesMasterIdLst>
    <p:notesMasterId r:id="rId88"/>
  </p:notesMasterIdLst>
  <p:sldIdLst>
    <p:sldId id="256" r:id="rId2"/>
    <p:sldId id="423" r:id="rId3"/>
    <p:sldId id="336" r:id="rId4"/>
    <p:sldId id="346" r:id="rId5"/>
    <p:sldId id="347" r:id="rId6"/>
    <p:sldId id="415" r:id="rId7"/>
    <p:sldId id="416" r:id="rId8"/>
    <p:sldId id="417" r:id="rId9"/>
    <p:sldId id="418" r:id="rId10"/>
    <p:sldId id="365" r:id="rId11"/>
    <p:sldId id="366" r:id="rId12"/>
    <p:sldId id="350" r:id="rId13"/>
    <p:sldId id="368" r:id="rId14"/>
    <p:sldId id="419" r:id="rId15"/>
    <p:sldId id="420" r:id="rId16"/>
    <p:sldId id="421" r:id="rId17"/>
    <p:sldId id="422" r:id="rId18"/>
    <p:sldId id="424" r:id="rId19"/>
    <p:sldId id="367" r:id="rId20"/>
    <p:sldId id="351" r:id="rId21"/>
    <p:sldId id="425" r:id="rId22"/>
    <p:sldId id="426" r:id="rId23"/>
    <p:sldId id="369" r:id="rId24"/>
    <p:sldId id="360" r:id="rId25"/>
    <p:sldId id="427" r:id="rId26"/>
    <p:sldId id="352" r:id="rId27"/>
    <p:sldId id="370" r:id="rId28"/>
    <p:sldId id="353" r:id="rId29"/>
    <p:sldId id="371" r:id="rId30"/>
    <p:sldId id="354" r:id="rId31"/>
    <p:sldId id="373" r:id="rId32"/>
    <p:sldId id="372" r:id="rId33"/>
    <p:sldId id="428" r:id="rId34"/>
    <p:sldId id="429" r:id="rId35"/>
    <p:sldId id="355" r:id="rId36"/>
    <p:sldId id="374" r:id="rId37"/>
    <p:sldId id="356" r:id="rId38"/>
    <p:sldId id="430" r:id="rId39"/>
    <p:sldId id="431" r:id="rId40"/>
    <p:sldId id="432" r:id="rId41"/>
    <p:sldId id="433" r:id="rId42"/>
    <p:sldId id="375" r:id="rId43"/>
    <p:sldId id="376" r:id="rId44"/>
    <p:sldId id="378" r:id="rId45"/>
    <p:sldId id="401" r:id="rId46"/>
    <p:sldId id="402" r:id="rId47"/>
    <p:sldId id="357" r:id="rId48"/>
    <p:sldId id="379" r:id="rId49"/>
    <p:sldId id="380" r:id="rId50"/>
    <p:sldId id="403" r:id="rId51"/>
    <p:sldId id="358" r:id="rId52"/>
    <p:sldId id="404" r:id="rId53"/>
    <p:sldId id="405" r:id="rId54"/>
    <p:sldId id="381" r:id="rId55"/>
    <p:sldId id="391" r:id="rId56"/>
    <p:sldId id="382" r:id="rId57"/>
    <p:sldId id="383" r:id="rId58"/>
    <p:sldId id="434" r:id="rId59"/>
    <p:sldId id="435" r:id="rId60"/>
    <p:sldId id="397" r:id="rId61"/>
    <p:sldId id="399" r:id="rId62"/>
    <p:sldId id="400" r:id="rId63"/>
    <p:sldId id="398" r:id="rId64"/>
    <p:sldId id="436" r:id="rId65"/>
    <p:sldId id="359" r:id="rId66"/>
    <p:sldId id="384" r:id="rId67"/>
    <p:sldId id="385" r:id="rId68"/>
    <p:sldId id="406" r:id="rId69"/>
    <p:sldId id="407" r:id="rId70"/>
    <p:sldId id="386" r:id="rId71"/>
    <p:sldId id="387" r:id="rId72"/>
    <p:sldId id="409" r:id="rId73"/>
    <p:sldId id="388" r:id="rId74"/>
    <p:sldId id="389" r:id="rId75"/>
    <p:sldId id="390" r:id="rId76"/>
    <p:sldId id="392" r:id="rId77"/>
    <p:sldId id="393" r:id="rId78"/>
    <p:sldId id="394" r:id="rId79"/>
    <p:sldId id="395" r:id="rId80"/>
    <p:sldId id="408" r:id="rId81"/>
    <p:sldId id="410" r:id="rId82"/>
    <p:sldId id="413" r:id="rId83"/>
    <p:sldId id="412" r:id="rId84"/>
    <p:sldId id="414" r:id="rId85"/>
    <p:sldId id="411" r:id="rId86"/>
    <p:sldId id="396" r:id="rId8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92" d="100"/>
          <a:sy n="92" d="100"/>
        </p:scale>
        <p:origin x="-6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101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101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t>2019-05-20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pmjs.com/package/node-forg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node-forge#aes" TargetMode="External"/><Relationship Id="rId13" Type="http://schemas.openxmlformats.org/officeDocument/2006/relationships/hyperlink" Target="https://www.npmjs.com/package/node-forge#sha384" TargetMode="External"/><Relationship Id="rId18" Type="http://schemas.openxmlformats.org/officeDocument/2006/relationships/hyperlink" Target="https://www.npmjs.com/package/node-forge#prng" TargetMode="External"/><Relationship Id="rId26" Type="http://schemas.openxmlformats.org/officeDocument/2006/relationships/hyperlink" Target="https://www.npmjs.com/package/node-forge#x509" TargetMode="External"/><Relationship Id="rId3" Type="http://schemas.openxmlformats.org/officeDocument/2006/relationships/hyperlink" Target="https://www.npmjs.com/package/node-forge#http" TargetMode="External"/><Relationship Id="rId21" Type="http://schemas.openxmlformats.org/officeDocument/2006/relationships/hyperlink" Target="https://www.npmjs.com/package/node-forge#log" TargetMode="External"/><Relationship Id="rId7" Type="http://schemas.openxmlformats.org/officeDocument/2006/relationships/hyperlink" Target="https://www.npmjs.com/package/node-forge#cipher" TargetMode="External"/><Relationship Id="rId12" Type="http://schemas.openxmlformats.org/officeDocument/2006/relationships/hyperlink" Target="https://www.npmjs.com/package/node-forge#sha256" TargetMode="External"/><Relationship Id="rId17" Type="http://schemas.openxmlformats.org/officeDocument/2006/relationships/hyperlink" Target="https://www.npmjs.com/package/node-forge#prime" TargetMode="External"/><Relationship Id="rId25" Type="http://schemas.openxmlformats.org/officeDocument/2006/relationships/hyperlink" Target="https://www.npmjs.com/package/node-forge#rsakem" TargetMode="External"/><Relationship Id="rId33" Type="http://schemas.openxmlformats.org/officeDocument/2006/relationships/hyperlink" Target="https://www.npmjs.com/package/node-forge" TargetMode="External"/><Relationship Id="rId2" Type="http://schemas.openxmlformats.org/officeDocument/2006/relationships/hyperlink" Target="https://www.npmjs.com/package/node-forge#tls" TargetMode="External"/><Relationship Id="rId16" Type="http://schemas.openxmlformats.org/officeDocument/2006/relationships/hyperlink" Target="https://www.npmjs.com/package/node-forge#hmac" TargetMode="External"/><Relationship Id="rId20" Type="http://schemas.openxmlformats.org/officeDocument/2006/relationships/hyperlink" Target="https://www.npmjs.com/package/node-forge#util" TargetMode="External"/><Relationship Id="rId29" Type="http://schemas.openxmlformats.org/officeDocument/2006/relationships/hyperlink" Target="https://www.npmjs.com/package/node-forge#pkcs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package/node-forge#socket" TargetMode="External"/><Relationship Id="rId11" Type="http://schemas.openxmlformats.org/officeDocument/2006/relationships/hyperlink" Target="https://www.npmjs.com/package/node-forge#sha1" TargetMode="External"/><Relationship Id="rId24" Type="http://schemas.openxmlformats.org/officeDocument/2006/relationships/hyperlink" Target="https://www.npmjs.com/package/node-forge#rsa" TargetMode="External"/><Relationship Id="rId32" Type="http://schemas.openxmlformats.org/officeDocument/2006/relationships/hyperlink" Target="https://www.npmjs.com/package/node-forge#asn" TargetMode="External"/><Relationship Id="rId5" Type="http://schemas.openxmlformats.org/officeDocument/2006/relationships/hyperlink" Target="https://www.npmjs.com/package/node-forge#xhr" TargetMode="External"/><Relationship Id="rId15" Type="http://schemas.openxmlformats.org/officeDocument/2006/relationships/hyperlink" Target="https://www.npmjs.com/package/node-forge#md5" TargetMode="External"/><Relationship Id="rId23" Type="http://schemas.openxmlformats.org/officeDocument/2006/relationships/hyperlink" Target="https://www.npmjs.com/package/node-forge#flash" TargetMode="External"/><Relationship Id="rId28" Type="http://schemas.openxmlformats.org/officeDocument/2006/relationships/hyperlink" Target="https://www.npmjs.com/package/node-forge#pkcs7" TargetMode="External"/><Relationship Id="rId10" Type="http://schemas.openxmlformats.org/officeDocument/2006/relationships/hyperlink" Target="https://www.npmjs.com/package/node-forge#rc2" TargetMode="External"/><Relationship Id="rId19" Type="http://schemas.openxmlformats.org/officeDocument/2006/relationships/hyperlink" Target="https://www.npmjs.com/package/node-forge#task" TargetMode="External"/><Relationship Id="rId31" Type="http://schemas.openxmlformats.org/officeDocument/2006/relationships/hyperlink" Target="https://www.npmjs.com/package/node-forge#pkcs12" TargetMode="External"/><Relationship Id="rId4" Type="http://schemas.openxmlformats.org/officeDocument/2006/relationships/hyperlink" Target="https://www.npmjs.com/package/node-forge#ssh" TargetMode="External"/><Relationship Id="rId9" Type="http://schemas.openxmlformats.org/officeDocument/2006/relationships/hyperlink" Target="https://www.npmjs.com/package/node-forge#des" TargetMode="External"/><Relationship Id="rId14" Type="http://schemas.openxmlformats.org/officeDocument/2006/relationships/hyperlink" Target="https://www.npmjs.com/package/node-forge#sha512" TargetMode="External"/><Relationship Id="rId22" Type="http://schemas.openxmlformats.org/officeDocument/2006/relationships/hyperlink" Target="https://www.npmjs.com/package/node-forge#debug" TargetMode="External"/><Relationship Id="rId27" Type="http://schemas.openxmlformats.org/officeDocument/2006/relationships/hyperlink" Target="https://www.npmjs.com/package/node-forge#pkcs5" TargetMode="External"/><Relationship Id="rId30" Type="http://schemas.openxmlformats.org/officeDocument/2006/relationships/hyperlink" Target="https://www.npmjs.com/package/node-forge#pkcs10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openssl.org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zero-gravity.tistory.com/239" TargetMode="External"/><Relationship Id="rId2" Type="http://schemas.openxmlformats.org/officeDocument/2006/relationships/hyperlink" Target="http://slproweb.com/products/Win32OpenSS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daum.net/coy486/1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중부대학교 정보보호학과 이병천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899592" y="1628800"/>
            <a:ext cx="7560840" cy="2592288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r" rtl="0" eaLnBrk="1" latinLnBrk="1" hangingPunct="1">
              <a:spcBef>
                <a:spcPct val="0"/>
              </a:spcBef>
              <a:buNone/>
              <a:defRPr kumimoji="0" sz="3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5200" dirty="0" smtClean="0"/>
              <a:t>forge</a:t>
            </a:r>
            <a:endParaRPr lang="en-US" altLang="ko-KR" sz="5200" dirty="0"/>
          </a:p>
          <a:p>
            <a:pPr algn="ctr"/>
            <a:endParaRPr lang="en-US" altLang="ko-KR" sz="3100" dirty="0" smtClean="0"/>
          </a:p>
          <a:p>
            <a:pPr algn="ctr"/>
            <a:r>
              <a:rPr lang="ko-KR" altLang="en-US" sz="3100" dirty="0" smtClean="0"/>
              <a:t>자바스크립트 </a:t>
            </a:r>
            <a:r>
              <a:rPr lang="ko-KR" altLang="en-US" sz="3100" dirty="0" smtClean="0"/>
              <a:t>암호 라이브러리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2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해시함수 </a:t>
            </a:r>
            <a:r>
              <a:rPr lang="en-US" altLang="ko-KR" dirty="0" smtClean="0"/>
              <a:t>- Message</a:t>
            </a:r>
            <a:r>
              <a:rPr lang="ko-KR" altLang="en-US" dirty="0" smtClean="0"/>
              <a:t> </a:t>
            </a:r>
            <a:r>
              <a:rPr lang="en-US" altLang="ko-KR" dirty="0" smtClean="0"/>
              <a:t>Digest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API </a:t>
            </a:r>
          </a:p>
          <a:p>
            <a:pPr lvl="1"/>
            <a:r>
              <a:rPr lang="en-US" altLang="ko-KR" dirty="0" smtClean="0"/>
              <a:t>Message digest(Hash)</a:t>
            </a:r>
            <a:r>
              <a:rPr lang="ko-KR" altLang="en-US" dirty="0" smtClean="0"/>
              <a:t>를 위한 객체는 </a:t>
            </a:r>
            <a:r>
              <a:rPr lang="en-US" altLang="ko-KR" dirty="0" smtClean="0"/>
              <a:t>forge.md</a:t>
            </a:r>
          </a:p>
          <a:p>
            <a:pPr lvl="1"/>
            <a:r>
              <a:rPr lang="ko-KR" altLang="en-US" dirty="0" smtClean="0"/>
              <a:t>구현된 해시 알고리즘</a:t>
            </a:r>
            <a:r>
              <a:rPr lang="en-US" altLang="ko-KR" dirty="0" smtClean="0"/>
              <a:t>: Sha1</a:t>
            </a:r>
            <a:r>
              <a:rPr lang="en-US" altLang="ko-KR" dirty="0"/>
              <a:t>, </a:t>
            </a:r>
            <a:r>
              <a:rPr lang="en-US" altLang="ko-KR" dirty="0" smtClean="0"/>
              <a:t>Sha256</a:t>
            </a:r>
            <a:r>
              <a:rPr lang="en-US" altLang="ko-KR" dirty="0"/>
              <a:t>, Sha384, </a:t>
            </a:r>
            <a:r>
              <a:rPr lang="en-US" altLang="ko-KR" dirty="0" smtClean="0"/>
              <a:t>Sha512, Md5 </a:t>
            </a:r>
          </a:p>
          <a:p>
            <a:r>
              <a:rPr lang="ko-KR" altLang="en-US" dirty="0" smtClean="0"/>
              <a:t>사용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Create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update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digest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3454548"/>
            <a:ext cx="640585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 err="1"/>
              <a:t>var</a:t>
            </a:r>
            <a:r>
              <a:rPr lang="en-US" altLang="ko-KR" dirty="0"/>
              <a:t> md </a:t>
            </a:r>
            <a:r>
              <a:rPr lang="en-US" altLang="ko-KR" b="1" dirty="0"/>
              <a:t>=</a:t>
            </a:r>
            <a:r>
              <a:rPr lang="en-US" altLang="ko-KR" dirty="0"/>
              <a:t> forge.md.md5.create();</a:t>
            </a:r>
          </a:p>
          <a:p>
            <a:pPr fontAlgn="base"/>
            <a:r>
              <a:rPr lang="en-US" altLang="ko-KR" dirty="0" err="1"/>
              <a:t>md.update</a:t>
            </a:r>
            <a:r>
              <a:rPr lang="en-US" altLang="ko-KR" dirty="0"/>
              <a:t>('The quick brown fox jumps over the lazy dog');</a:t>
            </a:r>
          </a:p>
          <a:p>
            <a:pPr fontAlgn="base"/>
            <a:r>
              <a:rPr lang="en-US" altLang="ko-KR" dirty="0"/>
              <a:t>console.log(</a:t>
            </a:r>
            <a:r>
              <a:rPr lang="en-US" altLang="ko-KR" dirty="0" err="1"/>
              <a:t>md.digest</a:t>
            </a:r>
            <a:r>
              <a:rPr lang="en-US" altLang="ko-KR" dirty="0"/>
              <a:t>().</a:t>
            </a:r>
            <a:r>
              <a:rPr lang="en-US" altLang="ko-KR" dirty="0" err="1"/>
              <a:t>toHex</a:t>
            </a:r>
            <a:r>
              <a:rPr lang="en-US" altLang="ko-KR" dirty="0"/>
              <a:t>());</a:t>
            </a:r>
          </a:p>
          <a:p>
            <a:pPr fontAlgn="base"/>
            <a:r>
              <a:rPr lang="en-US" altLang="ko-KR" i="1" dirty="0"/>
              <a:t>// output: 9e107d9d372bb6826bd81d3542a419d6 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4725144"/>
            <a:ext cx="6278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해시함수의 결과는 </a:t>
            </a:r>
            <a:r>
              <a:rPr lang="ko-KR" altLang="en-US" dirty="0" err="1" smtClean="0"/>
              <a:t>난수처럼</a:t>
            </a:r>
            <a:r>
              <a:rPr lang="ko-KR" altLang="en-US" dirty="0" smtClean="0"/>
              <a:t> 보이는 </a:t>
            </a:r>
            <a:r>
              <a:rPr lang="en-US" altLang="ko-KR" dirty="0" err="1" smtClean="0"/>
              <a:t>ByteStringBuffer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r>
              <a:rPr lang="ko-KR" altLang="en-US" dirty="0" smtClean="0"/>
              <a:t>이것을</a:t>
            </a:r>
            <a:r>
              <a:rPr lang="en-US" altLang="ko-KR" dirty="0" smtClean="0"/>
              <a:t> Hex</a:t>
            </a:r>
            <a:r>
              <a:rPr lang="ko-KR" altLang="en-US" dirty="0" smtClean="0"/>
              <a:t>로 출력하기 위해서는 </a:t>
            </a:r>
            <a:r>
              <a:rPr lang="en-US" altLang="ko-KR" dirty="0" err="1" smtClean="0"/>
              <a:t>toHex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0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해시함수 </a:t>
            </a:r>
            <a:r>
              <a:rPr lang="en-US" altLang="ko-KR" dirty="0"/>
              <a:t>- Message</a:t>
            </a:r>
            <a:r>
              <a:rPr lang="ko-KR" altLang="en-US" dirty="0"/>
              <a:t> </a:t>
            </a:r>
            <a:r>
              <a:rPr lang="en-US" altLang="ko-KR" dirty="0"/>
              <a:t>Digest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872095"/>
            <a:ext cx="5332742" cy="2893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var</a:t>
            </a:r>
            <a:r>
              <a:rPr lang="en-US" altLang="ko-KR" sz="1400" dirty="0"/>
              <a:t> forge = require('node-forge');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inputText</a:t>
            </a:r>
            <a:r>
              <a:rPr lang="en-US" altLang="ko-KR" sz="1400" dirty="0"/>
              <a:t> = 'The quick brown fox jumps over the lazy dog';</a:t>
            </a:r>
          </a:p>
          <a:p>
            <a:r>
              <a:rPr lang="en-US" altLang="ko-KR" sz="1400" dirty="0"/>
              <a:t>console.log('Input Text: '+</a:t>
            </a:r>
            <a:r>
              <a:rPr lang="en-US" altLang="ko-KR" sz="1400" dirty="0" err="1"/>
              <a:t>inputText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md = forge.md.md5.create();</a:t>
            </a:r>
          </a:p>
          <a:p>
            <a:r>
              <a:rPr lang="en-US" altLang="ko-KR" sz="1400" dirty="0" err="1"/>
              <a:t>md.update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inputText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console.log('MD5: '+</a:t>
            </a:r>
            <a:r>
              <a:rPr lang="en-US" altLang="ko-KR" sz="1400" dirty="0" err="1"/>
              <a:t>md.digest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toHex</a:t>
            </a:r>
            <a:r>
              <a:rPr lang="en-US" altLang="ko-KR" sz="1400" dirty="0"/>
              <a:t>());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md = forge.md.md5.create();</a:t>
            </a:r>
          </a:p>
          <a:p>
            <a:r>
              <a:rPr lang="en-US" altLang="ko-KR" sz="1400" dirty="0" err="1"/>
              <a:t>md.update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inputText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result = </a:t>
            </a:r>
            <a:r>
              <a:rPr lang="en-US" altLang="ko-KR" sz="1400" dirty="0" err="1"/>
              <a:t>md.digest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console.log(result);</a:t>
            </a:r>
          </a:p>
          <a:p>
            <a:r>
              <a:rPr lang="en-US" altLang="ko-KR" sz="1400" dirty="0"/>
              <a:t>console.log('MD5: '+</a:t>
            </a:r>
            <a:r>
              <a:rPr lang="en-US" altLang="ko-KR" sz="1400" dirty="0" err="1"/>
              <a:t>forge.util.bytesToHex</a:t>
            </a:r>
            <a:r>
              <a:rPr lang="en-US" altLang="ko-KR" sz="1400" dirty="0"/>
              <a:t>(result));</a:t>
            </a:r>
            <a:endParaRPr lang="ko-KR" altLang="en-US" sz="1400" dirty="0"/>
          </a:p>
        </p:txBody>
      </p:sp>
      <p:sp>
        <p:nvSpPr>
          <p:cNvPr id="6" name="내용 개체 틀 5"/>
          <p:cNvSpPr txBox="1">
            <a:spLocks noGrp="1"/>
          </p:cNvSpPr>
          <p:nvPr>
            <p:ph sz="quarter" idx="1"/>
          </p:nvPr>
        </p:nvSpPr>
        <p:spPr>
          <a:xfrm>
            <a:off x="612648" y="1340768"/>
            <a:ext cx="810657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해시함수의 결과는 </a:t>
            </a:r>
            <a:r>
              <a:rPr lang="ko-KR" altLang="en-US" dirty="0" err="1" smtClean="0"/>
              <a:t>난수처럼</a:t>
            </a:r>
            <a:r>
              <a:rPr lang="ko-KR" altLang="en-US" dirty="0" smtClean="0"/>
              <a:t> 보이는 </a:t>
            </a:r>
            <a:r>
              <a:rPr lang="en-US" altLang="ko-KR" dirty="0" err="1" smtClean="0"/>
              <a:t>ByteStringBuffer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이것을</a:t>
            </a:r>
            <a:r>
              <a:rPr lang="en-US" altLang="ko-KR" dirty="0" smtClean="0"/>
              <a:t> Hex</a:t>
            </a:r>
            <a:r>
              <a:rPr lang="ko-KR" altLang="en-US" dirty="0" smtClean="0"/>
              <a:t>로 출력하기 위해서는 </a:t>
            </a:r>
            <a:r>
              <a:rPr lang="en-US" altLang="ko-KR" dirty="0" err="1" smtClean="0"/>
              <a:t>toHex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forge.util.bytesToHex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 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05064"/>
            <a:ext cx="43910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0" y="3635732"/>
            <a:ext cx="193193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&gt; Node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digest.js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7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해시함수 </a:t>
            </a:r>
            <a:r>
              <a:rPr lang="en-US" altLang="ko-KR" dirty="0"/>
              <a:t>- Message</a:t>
            </a:r>
            <a:r>
              <a:rPr lang="ko-KR" altLang="en-US" dirty="0"/>
              <a:t> </a:t>
            </a:r>
            <a:r>
              <a:rPr lang="en-US" altLang="ko-KR" dirty="0"/>
              <a:t>Digest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5178" y="1663055"/>
            <a:ext cx="4610878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var</a:t>
            </a:r>
            <a:r>
              <a:rPr lang="en-US" altLang="ko-KR" sz="1200" dirty="0"/>
              <a:t> forge = require('node-forge');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inputText</a:t>
            </a:r>
            <a:r>
              <a:rPr lang="en-US" altLang="ko-KR" sz="1200" dirty="0"/>
              <a:t> = 'The quick brown fox jumps over the lazy dog';</a:t>
            </a:r>
          </a:p>
          <a:p>
            <a:r>
              <a:rPr lang="en-US" altLang="ko-KR" sz="1200" dirty="0"/>
              <a:t>console.log('Input Text: '+</a:t>
            </a:r>
            <a:r>
              <a:rPr lang="en-US" altLang="ko-KR" sz="1200" dirty="0" err="1"/>
              <a:t>inputText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</a:t>
            </a:r>
            <a:endParaRPr lang="en-US" altLang="ko-KR" sz="1200" dirty="0"/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md = forge.md.md5.create();</a:t>
            </a:r>
          </a:p>
          <a:p>
            <a:r>
              <a:rPr lang="en-US" altLang="ko-KR" sz="1200" dirty="0" err="1"/>
              <a:t>md.update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inputText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console.log('MD5: '+</a:t>
            </a:r>
            <a:r>
              <a:rPr lang="en-US" altLang="ko-KR" sz="1200" dirty="0" err="1"/>
              <a:t>md.digest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toHex</a:t>
            </a:r>
            <a:r>
              <a:rPr lang="en-US" altLang="ko-KR" sz="1200" dirty="0"/>
              <a:t>());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md = forge.md.sha1.create();</a:t>
            </a:r>
          </a:p>
          <a:p>
            <a:r>
              <a:rPr lang="en-US" altLang="ko-KR" sz="1200" dirty="0" err="1"/>
              <a:t>md.update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inputText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console.log('SHA1: '+</a:t>
            </a:r>
            <a:r>
              <a:rPr lang="en-US" altLang="ko-KR" sz="1200" dirty="0" err="1"/>
              <a:t>md.digest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toHex</a:t>
            </a:r>
            <a:r>
              <a:rPr lang="en-US" altLang="ko-KR" sz="1200" dirty="0"/>
              <a:t>());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md = forge.md.sha256.create();</a:t>
            </a:r>
          </a:p>
          <a:p>
            <a:r>
              <a:rPr lang="en-US" altLang="ko-KR" sz="1200" dirty="0" err="1"/>
              <a:t>md.update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inputText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console.log('SHA256: '+</a:t>
            </a:r>
            <a:r>
              <a:rPr lang="en-US" altLang="ko-KR" sz="1200" dirty="0" err="1"/>
              <a:t>md.digest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toHex</a:t>
            </a:r>
            <a:r>
              <a:rPr lang="en-US" altLang="ko-KR" sz="1200" dirty="0"/>
              <a:t>());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md = forge.md.sha384.create();</a:t>
            </a:r>
          </a:p>
          <a:p>
            <a:r>
              <a:rPr lang="en-US" altLang="ko-KR" sz="1200" dirty="0" err="1"/>
              <a:t>md.update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inputText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console.log('SHA384: '+</a:t>
            </a:r>
            <a:r>
              <a:rPr lang="en-US" altLang="ko-KR" sz="1200" dirty="0" err="1"/>
              <a:t>md.digest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toHex</a:t>
            </a:r>
            <a:r>
              <a:rPr lang="en-US" altLang="ko-KR" sz="1200" dirty="0"/>
              <a:t>());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md = forge.md.sha512.create();</a:t>
            </a:r>
          </a:p>
          <a:p>
            <a:r>
              <a:rPr lang="en-US" altLang="ko-KR" sz="1200" dirty="0" err="1"/>
              <a:t>md.update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inputText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console.log('SHA512: '+</a:t>
            </a:r>
            <a:r>
              <a:rPr lang="en-US" altLang="ko-KR" sz="1200" dirty="0" err="1"/>
              <a:t>md.digest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toHex</a:t>
            </a:r>
            <a:r>
              <a:rPr lang="en-US" altLang="ko-KR" sz="1200" dirty="0"/>
              <a:t>());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md = forge.md.sha512.sha256.create();</a:t>
            </a:r>
          </a:p>
          <a:p>
            <a:r>
              <a:rPr lang="en-US" altLang="ko-KR" sz="1200" dirty="0" err="1"/>
              <a:t>md.update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inputText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console.log('SHA512.SHA256: '+</a:t>
            </a:r>
            <a:r>
              <a:rPr lang="en-US" altLang="ko-KR" sz="1200" dirty="0" err="1"/>
              <a:t>md.digest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toHex</a:t>
            </a:r>
            <a:r>
              <a:rPr lang="en-US" altLang="ko-KR" sz="1200" dirty="0" smtClean="0"/>
              <a:t>());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65178" y="1303015"/>
            <a:ext cx="102944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digest.js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038" y="4365104"/>
            <a:ext cx="5184576" cy="150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27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해시함수 </a:t>
            </a:r>
            <a:r>
              <a:rPr lang="en-US" altLang="ko-KR" dirty="0"/>
              <a:t>- Message</a:t>
            </a:r>
            <a:r>
              <a:rPr lang="ko-KR" altLang="en-US" dirty="0"/>
              <a:t> </a:t>
            </a:r>
            <a:r>
              <a:rPr lang="en-US" altLang="ko-KR" dirty="0"/>
              <a:t>Digest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132856"/>
            <a:ext cx="4449295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  &lt;head&gt;</a:t>
            </a:r>
          </a:p>
          <a:p>
            <a:r>
              <a:rPr lang="en-US" altLang="ko-KR" sz="1200" dirty="0"/>
              <a:t>    &lt;meta charset="utf-8"&gt;</a:t>
            </a:r>
          </a:p>
          <a:p>
            <a:r>
              <a:rPr lang="en-US" altLang="ko-KR" sz="1200" dirty="0"/>
              <a:t>    &lt;title&gt;Digest Test&lt;/title&gt;</a:t>
            </a:r>
          </a:p>
          <a:p>
            <a:r>
              <a:rPr lang="en-US" altLang="ko-KR" sz="1200" dirty="0"/>
              <a:t>    &lt;script </a:t>
            </a:r>
            <a:r>
              <a:rPr lang="en-US" altLang="ko-KR" sz="1200" dirty="0" err="1"/>
              <a:t>src</a:t>
            </a:r>
            <a:r>
              <a:rPr lang="en-US" altLang="ko-KR" sz="1200" dirty="0" smtClean="0"/>
              <a:t>=‘</a:t>
            </a:r>
            <a:r>
              <a:rPr lang="en-US" altLang="ko-KR" sz="1200" dirty="0" err="1" smtClean="0"/>
              <a:t>bower_components</a:t>
            </a:r>
            <a:r>
              <a:rPr lang="en-US" altLang="ko-KR" sz="1200" dirty="0" smtClean="0"/>
              <a:t>/forge/</a:t>
            </a:r>
            <a:r>
              <a:rPr lang="en-US" altLang="ko-KR" sz="1200" dirty="0" err="1" smtClean="0"/>
              <a:t>dist</a:t>
            </a:r>
            <a:r>
              <a:rPr lang="en-US" altLang="ko-KR" sz="1200" dirty="0" smtClean="0"/>
              <a:t>/forge.min.js’&gt; </a:t>
            </a:r>
          </a:p>
          <a:p>
            <a:r>
              <a:rPr lang="en-US" altLang="ko-KR" sz="1200" dirty="0" smtClean="0"/>
              <a:t>    &lt;/</a:t>
            </a:r>
            <a:r>
              <a:rPr lang="en-US" altLang="ko-KR" sz="1200" dirty="0"/>
              <a:t>script&gt;</a:t>
            </a:r>
          </a:p>
          <a:p>
            <a:r>
              <a:rPr lang="en-US" altLang="ko-KR" sz="1200" dirty="0"/>
              <a:t>    &lt;script </a:t>
            </a:r>
            <a:r>
              <a:rPr lang="en-US" altLang="ko-KR" sz="1200" dirty="0" err="1"/>
              <a:t>src</a:t>
            </a:r>
            <a:r>
              <a:rPr lang="en-US" altLang="ko-KR" sz="1200" dirty="0" smtClean="0"/>
              <a:t>=‘</a:t>
            </a:r>
            <a:r>
              <a:rPr lang="en-US" altLang="ko-KR" sz="1200" b="1" dirty="0" smtClean="0"/>
              <a:t>digest-c.js</a:t>
            </a:r>
            <a:r>
              <a:rPr lang="en-US" altLang="ko-KR" sz="1200" dirty="0" smtClean="0"/>
              <a:t>’&gt;&lt;/</a:t>
            </a:r>
            <a:r>
              <a:rPr lang="en-US" altLang="ko-KR" sz="1200" dirty="0"/>
              <a:t>script&gt;</a:t>
            </a:r>
          </a:p>
          <a:p>
            <a:r>
              <a:rPr lang="en-US" altLang="ko-KR" sz="1200" dirty="0"/>
              <a:t>  &lt;/head&gt;</a:t>
            </a:r>
          </a:p>
          <a:p>
            <a:r>
              <a:rPr lang="en-US" altLang="ko-KR" sz="1200" dirty="0"/>
              <a:t>  &lt;body&gt;</a:t>
            </a:r>
          </a:p>
          <a:p>
            <a:r>
              <a:rPr lang="en-US" altLang="ko-KR" sz="1200" dirty="0"/>
              <a:t>  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455627" y="1772816"/>
            <a:ext cx="4652877" cy="48936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inputText</a:t>
            </a:r>
            <a:r>
              <a:rPr lang="en-US" altLang="ko-KR" sz="1200" dirty="0"/>
              <a:t> = 'The quick brown fox jumps over the lazy dog';</a:t>
            </a:r>
          </a:p>
          <a:p>
            <a:r>
              <a:rPr lang="en-US" altLang="ko-KR" sz="1200" dirty="0" err="1"/>
              <a:t>document.write</a:t>
            </a:r>
            <a:r>
              <a:rPr lang="en-US" altLang="ko-KR" sz="1200" dirty="0"/>
              <a:t>('Input Text: '+</a:t>
            </a:r>
            <a:r>
              <a:rPr lang="en-US" altLang="ko-KR" sz="1200" dirty="0" err="1"/>
              <a:t>inputText</a:t>
            </a:r>
            <a:r>
              <a:rPr lang="en-US" altLang="ko-KR" sz="1200" dirty="0"/>
              <a:t>+'&lt;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&gt;');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md = forge.md.md5.create();</a:t>
            </a:r>
          </a:p>
          <a:p>
            <a:r>
              <a:rPr lang="en-US" altLang="ko-KR" sz="1200" dirty="0" err="1"/>
              <a:t>md.update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inputText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document.write</a:t>
            </a:r>
            <a:r>
              <a:rPr lang="en-US" altLang="ko-KR" sz="1200" dirty="0"/>
              <a:t>('MD5: '+</a:t>
            </a:r>
            <a:r>
              <a:rPr lang="en-US" altLang="ko-KR" sz="1200" dirty="0" err="1"/>
              <a:t>md.digest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toHex</a:t>
            </a:r>
            <a:r>
              <a:rPr lang="en-US" altLang="ko-KR" sz="1200" dirty="0"/>
              <a:t>()+'&lt;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&gt;');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md = forge.md.sha1.create();</a:t>
            </a:r>
          </a:p>
          <a:p>
            <a:r>
              <a:rPr lang="en-US" altLang="ko-KR" sz="1200" dirty="0" err="1"/>
              <a:t>md.update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inputText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document.write</a:t>
            </a:r>
            <a:r>
              <a:rPr lang="en-US" altLang="ko-KR" sz="1200" dirty="0"/>
              <a:t>('SHA1: '+</a:t>
            </a:r>
            <a:r>
              <a:rPr lang="en-US" altLang="ko-KR" sz="1200" dirty="0" err="1"/>
              <a:t>md.digest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toHex</a:t>
            </a:r>
            <a:r>
              <a:rPr lang="en-US" altLang="ko-KR" sz="1200" dirty="0"/>
              <a:t>()+'&lt;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&gt;');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md = forge.md.sha256.create();</a:t>
            </a:r>
          </a:p>
          <a:p>
            <a:r>
              <a:rPr lang="en-US" altLang="ko-KR" sz="1200" dirty="0" err="1"/>
              <a:t>md.update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inputText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document.write</a:t>
            </a:r>
            <a:r>
              <a:rPr lang="en-US" altLang="ko-KR" sz="1200" dirty="0"/>
              <a:t>('SHA256: '+</a:t>
            </a:r>
            <a:r>
              <a:rPr lang="en-US" altLang="ko-KR" sz="1200" dirty="0" err="1"/>
              <a:t>md.digest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toHex</a:t>
            </a:r>
            <a:r>
              <a:rPr lang="en-US" altLang="ko-KR" sz="1200" dirty="0"/>
              <a:t>()+'&lt;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&gt;');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md = forge.md.sha384.create();</a:t>
            </a:r>
          </a:p>
          <a:p>
            <a:r>
              <a:rPr lang="en-US" altLang="ko-KR" sz="1200" dirty="0" err="1"/>
              <a:t>md.update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inputText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document.write</a:t>
            </a:r>
            <a:r>
              <a:rPr lang="en-US" altLang="ko-KR" sz="1200" dirty="0"/>
              <a:t>('SHA384: '+</a:t>
            </a:r>
            <a:r>
              <a:rPr lang="en-US" altLang="ko-KR" sz="1200" dirty="0" err="1"/>
              <a:t>md.digest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toHex</a:t>
            </a:r>
            <a:r>
              <a:rPr lang="en-US" altLang="ko-KR" sz="1200" dirty="0"/>
              <a:t>()+'&lt;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&gt;');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md = forge.md.sha512.create();</a:t>
            </a:r>
          </a:p>
          <a:p>
            <a:r>
              <a:rPr lang="en-US" altLang="ko-KR" sz="1200" dirty="0" err="1"/>
              <a:t>md.update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inputText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document.write</a:t>
            </a:r>
            <a:r>
              <a:rPr lang="en-US" altLang="ko-KR" sz="1200" dirty="0"/>
              <a:t>('SHA512: '+</a:t>
            </a:r>
            <a:r>
              <a:rPr lang="en-US" altLang="ko-KR" sz="1200" dirty="0" err="1"/>
              <a:t>md.digest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toHex</a:t>
            </a:r>
            <a:r>
              <a:rPr lang="en-US" altLang="ko-KR" sz="1200" dirty="0"/>
              <a:t>()+'&lt;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&gt;');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md = forge.md.sha512.sha256.create();</a:t>
            </a:r>
          </a:p>
          <a:p>
            <a:r>
              <a:rPr lang="en-US" altLang="ko-KR" sz="1200" dirty="0" err="1"/>
              <a:t>md.update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inputText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document.write</a:t>
            </a:r>
            <a:r>
              <a:rPr lang="en-US" altLang="ko-KR" sz="1200" dirty="0"/>
              <a:t>('SHA512.SHA256: '+</a:t>
            </a:r>
            <a:r>
              <a:rPr lang="en-US" altLang="ko-KR" sz="1200" dirty="0" err="1"/>
              <a:t>md.digest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toHex</a:t>
            </a:r>
            <a:r>
              <a:rPr lang="en-US" altLang="ko-KR" sz="1200" dirty="0"/>
              <a:t>()+'&lt;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&gt;');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340768"/>
            <a:ext cx="36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클라이언트측</a:t>
            </a:r>
            <a:r>
              <a:rPr lang="en-US" altLang="ko-KR" dirty="0"/>
              <a:t>(</a:t>
            </a:r>
            <a:r>
              <a:rPr lang="ko-KR" altLang="en-US" dirty="0"/>
              <a:t>브라우저</a:t>
            </a:r>
            <a:r>
              <a:rPr lang="en-US" altLang="ko-KR" dirty="0"/>
              <a:t>)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1772816"/>
            <a:ext cx="134684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digest.html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9292" y="1403484"/>
            <a:ext cx="121930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digest-c.js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10545"/>
            <a:ext cx="4248472" cy="1386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2020" y="4510861"/>
            <a:ext cx="3028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console.log </a:t>
            </a:r>
            <a:r>
              <a:rPr lang="en-US" altLang="ko-KR" sz="1600" dirty="0" smtClean="0">
                <a:sym typeface="Wingdings" panose="05000000000000000000" pitchFamily="2" charset="2"/>
              </a:rPr>
              <a:t>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document.write</a:t>
            </a:r>
            <a:endParaRPr lang="en-US" altLang="ko-KR" sz="1600" dirty="0" smtClean="0"/>
          </a:p>
          <a:p>
            <a:r>
              <a:rPr lang="ko-KR" altLang="en-US" sz="1600" dirty="0" err="1" smtClean="0"/>
              <a:t>개행명령</a:t>
            </a:r>
            <a:r>
              <a:rPr lang="en-US" altLang="ko-KR" sz="1600" dirty="0" smtClean="0"/>
              <a:t> &lt;</a:t>
            </a:r>
            <a:r>
              <a:rPr lang="en-US" altLang="ko-KR" sz="1600" dirty="0" err="1" smtClean="0"/>
              <a:t>br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추가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5597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메시지인증코드</a:t>
            </a:r>
            <a:r>
              <a:rPr lang="en-US" altLang="ko-KR" dirty="0" smtClean="0"/>
              <a:t>(MAC)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메시지인증코드</a:t>
            </a:r>
            <a:r>
              <a:rPr lang="en-US" altLang="ko-KR" dirty="0"/>
              <a:t>(</a:t>
            </a:r>
            <a:r>
              <a:rPr lang="en-US" altLang="ko-KR" dirty="0" smtClean="0"/>
              <a:t>MAC)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MAC</a:t>
            </a:r>
            <a:r>
              <a:rPr lang="en-US" altLang="ko-KR" dirty="0"/>
              <a:t>: Message Authentication </a:t>
            </a:r>
            <a:r>
              <a:rPr lang="en-US" altLang="ko-KR" dirty="0" smtClean="0"/>
              <a:t>Code</a:t>
            </a:r>
          </a:p>
          <a:p>
            <a:pPr lvl="1"/>
            <a:r>
              <a:rPr lang="ko-KR" altLang="en-US" dirty="0" smtClean="0"/>
              <a:t>해시함수와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공유된 </a:t>
            </a:r>
            <a:r>
              <a:rPr lang="ko-KR" altLang="en-US" dirty="0" err="1" smtClean="0"/>
              <a:t>비밀키를</a:t>
            </a:r>
            <a:r>
              <a:rPr lang="ko-KR" altLang="en-US" dirty="0" smtClean="0"/>
              <a:t> 이용하여 송수신하는 메시지의 </a:t>
            </a:r>
            <a:r>
              <a:rPr lang="ko-KR" altLang="en-US" dirty="0" err="1" smtClean="0"/>
              <a:t>원본성을</a:t>
            </a:r>
            <a:r>
              <a:rPr lang="ko-KR" altLang="en-US" dirty="0" smtClean="0"/>
              <a:t> 인증하는데 사용</a:t>
            </a:r>
            <a:endParaRPr lang="en-US" altLang="ko-KR" dirty="0" smtClean="0"/>
          </a:p>
          <a:p>
            <a:pPr lvl="1"/>
            <a:r>
              <a:rPr lang="en-US" altLang="ko-KR" dirty="0"/>
              <a:t>MAC</a:t>
            </a:r>
            <a:r>
              <a:rPr lang="ko-KR" altLang="en-US" dirty="0"/>
              <a:t>은 </a:t>
            </a:r>
            <a:r>
              <a:rPr lang="ko-KR" altLang="en-US" dirty="0" err="1" smtClean="0"/>
              <a:t>대칭키</a:t>
            </a:r>
            <a:r>
              <a:rPr lang="ko-KR" altLang="en-US" dirty="0" smtClean="0"/>
              <a:t> </a:t>
            </a:r>
            <a:r>
              <a:rPr lang="ko-KR" altLang="en-US" dirty="0"/>
              <a:t>암호알고리즘처럼 송신자와</a:t>
            </a:r>
            <a:r>
              <a:rPr lang="en-US" altLang="ko-KR" dirty="0"/>
              <a:t> </a:t>
            </a:r>
            <a:r>
              <a:rPr lang="ko-KR" altLang="en-US" dirty="0"/>
              <a:t>수신자 사이의 공유된 </a:t>
            </a:r>
            <a:r>
              <a:rPr lang="ko-KR" altLang="en-US" dirty="0" smtClean="0"/>
              <a:t>비밀키가 </a:t>
            </a:r>
            <a:r>
              <a:rPr lang="ko-KR" altLang="en-US" dirty="0"/>
              <a:t>필요</a:t>
            </a:r>
            <a:endParaRPr lang="en-US" altLang="ko-KR" dirty="0"/>
          </a:p>
          <a:p>
            <a:pPr lvl="1"/>
            <a:r>
              <a:rPr lang="en-US" altLang="ko-KR" dirty="0" smtClean="0"/>
              <a:t>MAC </a:t>
            </a:r>
            <a:r>
              <a:rPr lang="ko-KR" altLang="en-US" dirty="0" smtClean="0"/>
              <a:t>계산에는 공유된 </a:t>
            </a:r>
            <a:r>
              <a:rPr lang="ko-KR" altLang="en-US" dirty="0" err="1" smtClean="0"/>
              <a:t>비밀키를</a:t>
            </a:r>
            <a:r>
              <a:rPr lang="ko-KR" altLang="en-US" dirty="0" smtClean="0"/>
              <a:t> 이용하므로 송신자와 수신자만 계산하고 검증할 수 있음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/>
              <a:t>송신하는 메시지의 </a:t>
            </a:r>
            <a:r>
              <a:rPr lang="ko-KR" altLang="en-US" dirty="0" err="1"/>
              <a:t>인증성을</a:t>
            </a:r>
            <a:r>
              <a:rPr lang="ko-KR" altLang="en-US" dirty="0"/>
              <a:t>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중간에서 </a:t>
            </a:r>
            <a:r>
              <a:rPr lang="ko-KR" altLang="en-US" dirty="0" smtClean="0"/>
              <a:t>공격자가 메시지를 변조하는 것을 방지 가능 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송신자는 입력메시지와 </a:t>
            </a:r>
            <a:r>
              <a:rPr lang="ko-KR" altLang="en-US" dirty="0" err="1"/>
              <a:t>비밀키를</a:t>
            </a:r>
            <a:r>
              <a:rPr lang="ko-KR" altLang="en-US" dirty="0"/>
              <a:t> 이용하여 </a:t>
            </a:r>
            <a:r>
              <a:rPr lang="en-US" altLang="ko-KR" dirty="0" err="1"/>
              <a:t>hmac</a:t>
            </a:r>
            <a:r>
              <a:rPr lang="en-US" altLang="ko-KR" dirty="0"/>
              <a:t> </a:t>
            </a:r>
            <a:r>
              <a:rPr lang="ko-KR" altLang="en-US" dirty="0" smtClean="0"/>
              <a:t>계산하여 전송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수신자는 전송된 메시지와 </a:t>
            </a:r>
            <a:r>
              <a:rPr lang="ko-KR" altLang="en-US" dirty="0" err="1" smtClean="0"/>
              <a:t>비밀키를</a:t>
            </a:r>
            <a:r>
              <a:rPr lang="ko-KR" altLang="en-US" dirty="0" smtClean="0"/>
              <a:t> 이용하여 </a:t>
            </a:r>
            <a:r>
              <a:rPr lang="en-US" altLang="ko-KR" dirty="0" err="1" smtClean="0"/>
              <a:t>hmac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맞는지 검증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55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8194" name="Picture 2" descr="Image result for hm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06047"/>
            <a:ext cx="6656065" cy="411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40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Hash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의 비교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2052" name="Picture 4" descr="http://2.bp.blogspot.com/-0P6bgvEY3CQ/VtPPd_3x3VI/AAAAAAAAAvc/Cq5awXLx9E0/s1600/%25EA%25B7%25B8%25EB%25A6%25BC0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84754"/>
            <a:ext cx="5771877" cy="246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1.bp.blogspot.com/-l3iMY_-RnUA/VtPKoXNiYdI/AAAAAAAAAvM/-8A5spS_lXs/s1600/%25EA%25B7%25B8%25EB%25A6%25BC0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84784"/>
            <a:ext cx="5483845" cy="228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971600" y="2492896"/>
            <a:ext cx="78579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Hash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71600" y="5013176"/>
            <a:ext cx="691151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61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</a:t>
            </a:r>
            <a:r>
              <a:rPr lang="ko-KR" altLang="en-US" dirty="0" smtClean="0"/>
              <a:t>의 한계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자에게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의 유효성 여부를 증명하지 못함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이것을 증명하려면 공유된 </a:t>
            </a:r>
            <a:r>
              <a:rPr lang="ko-KR" altLang="en-US" dirty="0" err="1" smtClean="0"/>
              <a:t>비밀키를</a:t>
            </a:r>
            <a:r>
              <a:rPr lang="ko-KR" altLang="en-US" dirty="0" smtClean="0"/>
              <a:t> 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자에게 공개해야 함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부인방지 불가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송신자가 메시지를 보내지 않았다고 부인하는 경우 분쟁 해결이 어려움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수신자도 동일한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을 계산할 수 있기 때문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부인방지 기능을 제공하기 위해서는 전자서명을 사용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6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HMAC </a:t>
            </a:r>
            <a:r>
              <a:rPr lang="ko-KR" altLang="en-US" dirty="0" smtClean="0"/>
              <a:t>알고리즘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7170" name="Picture 2" descr="http://2.bp.blogspot.com/-gHT6DORYmSE/VtPTNABQSWI/AAAAAAAAAv4/zuKanXV40_c/s1600/%25EA%25B7%25B8%25EB%25A6%25BC0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57367"/>
            <a:ext cx="3901896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1457367"/>
            <a:ext cx="3528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HMAC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keyed-hash </a:t>
            </a:r>
            <a:r>
              <a:rPr lang="en-US" altLang="ko-KR" dirty="0"/>
              <a:t>message authentication </a:t>
            </a:r>
            <a:r>
              <a:rPr lang="en-US" altLang="ko-KR" dirty="0" smtClean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RFC 2104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일방향</a:t>
            </a:r>
            <a:r>
              <a:rPr lang="ko-KR" altLang="en-US" dirty="0" smtClean="0"/>
              <a:t> </a:t>
            </a:r>
            <a:r>
              <a:rPr lang="ko-KR" altLang="en-US" dirty="0"/>
              <a:t>해시함수를 이용하여 메시지 인증코드를 구성하는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</p:txBody>
      </p:sp>
      <p:pic>
        <p:nvPicPr>
          <p:cNvPr id="7172" name="Picture 4" descr="File:Hm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54937"/>
            <a:ext cx="3351820" cy="267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60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메시지인증 </a:t>
            </a:r>
            <a:r>
              <a:rPr lang="en-US" altLang="ko-KR" dirty="0"/>
              <a:t>- </a:t>
            </a:r>
            <a:r>
              <a:rPr lang="en-US" altLang="ko-KR" dirty="0" err="1"/>
              <a:t>Hmac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API </a:t>
            </a:r>
          </a:p>
          <a:p>
            <a:pPr lvl="1"/>
            <a:r>
              <a:rPr lang="en-US" altLang="ko-KR" dirty="0" err="1" smtClean="0"/>
              <a:t>Forge.hmac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이용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Create </a:t>
            </a:r>
            <a:r>
              <a:rPr lang="en-US" altLang="ko-KR" dirty="0" smtClean="0">
                <a:sym typeface="Wingdings" panose="05000000000000000000" pitchFamily="2" charset="2"/>
              </a:rPr>
              <a:t> start  update  digest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Start(</a:t>
            </a:r>
            <a:r>
              <a:rPr lang="ko-KR" altLang="en-US" dirty="0" smtClean="0">
                <a:sym typeface="Wingdings" panose="05000000000000000000" pitchFamily="2" charset="2"/>
              </a:rPr>
              <a:t>해시알고리즘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공유비밀키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Update(</a:t>
            </a:r>
            <a:r>
              <a:rPr lang="ko-KR" altLang="en-US" dirty="0" smtClean="0">
                <a:sym typeface="Wingdings" panose="05000000000000000000" pitchFamily="2" charset="2"/>
              </a:rPr>
              <a:t>입력메시지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463840"/>
            <a:ext cx="6094938" cy="1477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 err="1"/>
              <a:t>var</a:t>
            </a:r>
            <a:r>
              <a:rPr lang="en-US" altLang="ko-KR" dirty="0"/>
              <a:t> </a:t>
            </a:r>
            <a:r>
              <a:rPr lang="en-US" altLang="ko-KR" dirty="0" err="1"/>
              <a:t>hmac</a:t>
            </a:r>
            <a:r>
              <a:rPr lang="en-US" altLang="ko-KR" dirty="0"/>
              <a:t> </a:t>
            </a:r>
            <a:r>
              <a:rPr lang="en-US" altLang="ko-KR" b="1" dirty="0"/>
              <a:t>=</a:t>
            </a:r>
            <a:r>
              <a:rPr lang="en-US" altLang="ko-KR" dirty="0"/>
              <a:t> </a:t>
            </a:r>
            <a:r>
              <a:rPr lang="en-US" altLang="ko-KR" dirty="0" err="1"/>
              <a:t>forge.hmac.create</a:t>
            </a:r>
            <a:r>
              <a:rPr lang="en-US" altLang="ko-KR" dirty="0"/>
              <a:t>();</a:t>
            </a:r>
          </a:p>
          <a:p>
            <a:pPr fontAlgn="base"/>
            <a:r>
              <a:rPr lang="en-US" altLang="ko-KR" dirty="0" err="1"/>
              <a:t>hmac.start</a:t>
            </a:r>
            <a:r>
              <a:rPr lang="en-US" altLang="ko-KR" dirty="0"/>
              <a:t>('sha1', 'Jefe');</a:t>
            </a:r>
          </a:p>
          <a:p>
            <a:pPr fontAlgn="base"/>
            <a:r>
              <a:rPr lang="en-US" altLang="ko-KR" dirty="0" err="1"/>
              <a:t>hmac.update</a:t>
            </a:r>
            <a:r>
              <a:rPr lang="en-US" altLang="ko-KR" dirty="0"/>
              <a:t>('what do </a:t>
            </a:r>
            <a:r>
              <a:rPr lang="en-US" altLang="ko-KR" dirty="0" err="1"/>
              <a:t>ya</a:t>
            </a:r>
            <a:r>
              <a:rPr lang="en-US" altLang="ko-KR" dirty="0"/>
              <a:t> want for nothing?');</a:t>
            </a:r>
          </a:p>
          <a:p>
            <a:pPr fontAlgn="base"/>
            <a:r>
              <a:rPr lang="en-US" altLang="ko-KR" dirty="0"/>
              <a:t>console.log(</a:t>
            </a:r>
            <a:r>
              <a:rPr lang="en-US" altLang="ko-KR" dirty="0" err="1"/>
              <a:t>hmac.digest</a:t>
            </a:r>
            <a:r>
              <a:rPr lang="en-US" altLang="ko-KR" dirty="0"/>
              <a:t>().</a:t>
            </a:r>
            <a:r>
              <a:rPr lang="en-US" altLang="ko-KR" dirty="0" err="1"/>
              <a:t>toHex</a:t>
            </a:r>
            <a:r>
              <a:rPr lang="en-US" altLang="ko-KR" dirty="0"/>
              <a:t>());</a:t>
            </a:r>
          </a:p>
          <a:p>
            <a:pPr fontAlgn="base"/>
            <a:r>
              <a:rPr lang="en-US" altLang="ko-KR" i="1" dirty="0"/>
              <a:t>// output: effcdf6ae5eb2fa2d27416d5f184df9c259a7c79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569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1. Forge </a:t>
            </a:r>
            <a:r>
              <a:rPr lang="ko-KR" altLang="en-US" dirty="0" smtClean="0"/>
              <a:t>라이브러리 소개 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해시함수 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메시지인증코드 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패스워드기반키생성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유틸리티 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ko-KR" altLang="en-US" dirty="0" err="1" smtClean="0"/>
              <a:t>대칭키암호</a:t>
            </a:r>
            <a:endParaRPr lang="en-US" altLang="ko-KR" dirty="0" smtClean="0"/>
          </a:p>
          <a:p>
            <a:r>
              <a:rPr lang="en-US" altLang="ko-KR" dirty="0" smtClean="0"/>
              <a:t>7. </a:t>
            </a:r>
            <a:r>
              <a:rPr lang="ko-KR" altLang="en-US" dirty="0" err="1" smtClean="0"/>
              <a:t>공개키암호</a:t>
            </a:r>
            <a:endParaRPr lang="en-US" altLang="ko-KR" dirty="0" smtClean="0"/>
          </a:p>
          <a:p>
            <a:r>
              <a:rPr lang="en-US" altLang="ko-KR" dirty="0" smtClean="0"/>
              <a:t>8. </a:t>
            </a:r>
            <a:r>
              <a:rPr lang="ko-KR" altLang="en-US" dirty="0" smtClean="0"/>
              <a:t>인증서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2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메시지인증 </a:t>
            </a:r>
            <a:r>
              <a:rPr lang="en-US" altLang="ko-KR" dirty="0"/>
              <a:t>- </a:t>
            </a:r>
            <a:r>
              <a:rPr lang="en-US" altLang="ko-KR" dirty="0" err="1"/>
              <a:t>Hmac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4257897" cy="5170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var</a:t>
            </a:r>
            <a:r>
              <a:rPr lang="en-US" altLang="ko-KR" sz="1100" dirty="0"/>
              <a:t> forge = require('node-forge');</a:t>
            </a:r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inputText</a:t>
            </a:r>
            <a:r>
              <a:rPr lang="en-US" altLang="ko-KR" sz="1100" dirty="0"/>
              <a:t> = 'The quick brown fox jumps over the lazy dog';</a:t>
            </a:r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key = '</a:t>
            </a:r>
            <a:r>
              <a:rPr lang="en-US" altLang="ko-KR" sz="1100" dirty="0" err="1"/>
              <a:t>supersecretkey</a:t>
            </a:r>
            <a:r>
              <a:rPr lang="en-US" altLang="ko-KR" sz="1100" dirty="0"/>
              <a:t>';</a:t>
            </a:r>
          </a:p>
          <a:p>
            <a:r>
              <a:rPr lang="en-US" altLang="ko-KR" sz="1100" dirty="0"/>
              <a:t>console.log('Input Text: '+</a:t>
            </a:r>
            <a:r>
              <a:rPr lang="en-US" altLang="ko-KR" sz="1100" dirty="0" err="1"/>
              <a:t>inputText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console.log('Key: '+key</a:t>
            </a:r>
            <a:r>
              <a:rPr lang="en-US" altLang="ko-KR" sz="1100" dirty="0" smtClean="0"/>
              <a:t>);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hmac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forge.hmac.create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 err="1"/>
              <a:t>hmac.start</a:t>
            </a:r>
            <a:r>
              <a:rPr lang="en-US" altLang="ko-KR" sz="1100" dirty="0"/>
              <a:t>('md5', key);</a:t>
            </a:r>
          </a:p>
          <a:p>
            <a:r>
              <a:rPr lang="en-US" altLang="ko-KR" sz="1100" dirty="0" err="1"/>
              <a:t>hmac.update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inputText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console.log('</a:t>
            </a:r>
            <a:r>
              <a:rPr lang="en-US" altLang="ko-KR" sz="1100" dirty="0" err="1"/>
              <a:t>Hmac</a:t>
            </a:r>
            <a:r>
              <a:rPr lang="en-US" altLang="ko-KR" sz="1100" dirty="0"/>
              <a:t>(md5): '+</a:t>
            </a:r>
            <a:r>
              <a:rPr lang="en-US" altLang="ko-KR" sz="1100" dirty="0" err="1"/>
              <a:t>hmac.digest</a:t>
            </a:r>
            <a:r>
              <a:rPr lang="en-US" altLang="ko-KR" sz="1100" dirty="0"/>
              <a:t>().</a:t>
            </a:r>
            <a:r>
              <a:rPr lang="en-US" altLang="ko-KR" sz="1100" dirty="0" err="1"/>
              <a:t>toHex</a:t>
            </a:r>
            <a:r>
              <a:rPr lang="en-US" altLang="ko-KR" sz="1100" dirty="0"/>
              <a:t>());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hmac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forge.hmac.create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 err="1"/>
              <a:t>hmac.start</a:t>
            </a:r>
            <a:r>
              <a:rPr lang="en-US" altLang="ko-KR" sz="1100" dirty="0"/>
              <a:t>('sha1', key);</a:t>
            </a:r>
          </a:p>
          <a:p>
            <a:r>
              <a:rPr lang="en-US" altLang="ko-KR" sz="1100" dirty="0" err="1"/>
              <a:t>hmac.update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inputText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console.log('</a:t>
            </a:r>
            <a:r>
              <a:rPr lang="en-US" altLang="ko-KR" sz="1100" dirty="0" err="1"/>
              <a:t>Hmac</a:t>
            </a:r>
            <a:r>
              <a:rPr lang="en-US" altLang="ko-KR" sz="1100" dirty="0"/>
              <a:t>(sha1): '+</a:t>
            </a:r>
            <a:r>
              <a:rPr lang="en-US" altLang="ko-KR" sz="1100" dirty="0" err="1"/>
              <a:t>hmac.digest</a:t>
            </a:r>
            <a:r>
              <a:rPr lang="en-US" altLang="ko-KR" sz="1100" dirty="0"/>
              <a:t>().</a:t>
            </a:r>
            <a:r>
              <a:rPr lang="en-US" altLang="ko-KR" sz="1100" dirty="0" err="1"/>
              <a:t>toHex</a:t>
            </a:r>
            <a:r>
              <a:rPr lang="en-US" altLang="ko-KR" sz="1100" dirty="0"/>
              <a:t>());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hmac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forge.hmac.create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 err="1"/>
              <a:t>hmac.start</a:t>
            </a:r>
            <a:r>
              <a:rPr lang="en-US" altLang="ko-KR" sz="1100" dirty="0"/>
              <a:t>('sha256', key);</a:t>
            </a:r>
          </a:p>
          <a:p>
            <a:r>
              <a:rPr lang="en-US" altLang="ko-KR" sz="1100" dirty="0" err="1"/>
              <a:t>hmac.update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inputText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console.log('</a:t>
            </a:r>
            <a:r>
              <a:rPr lang="en-US" altLang="ko-KR" sz="1100" dirty="0" err="1"/>
              <a:t>Hmac</a:t>
            </a:r>
            <a:r>
              <a:rPr lang="en-US" altLang="ko-KR" sz="1100" dirty="0"/>
              <a:t>(sha256): '+</a:t>
            </a:r>
            <a:r>
              <a:rPr lang="en-US" altLang="ko-KR" sz="1100" dirty="0" err="1"/>
              <a:t>hmac.digest</a:t>
            </a:r>
            <a:r>
              <a:rPr lang="en-US" altLang="ko-KR" sz="1100" dirty="0"/>
              <a:t>().</a:t>
            </a:r>
            <a:r>
              <a:rPr lang="en-US" altLang="ko-KR" sz="1100" dirty="0" err="1"/>
              <a:t>toHex</a:t>
            </a:r>
            <a:r>
              <a:rPr lang="en-US" altLang="ko-KR" sz="1100" dirty="0" smtClean="0"/>
              <a:t>());</a:t>
            </a:r>
          </a:p>
          <a:p>
            <a:endParaRPr lang="en-US" altLang="ko-KR" sz="1100" dirty="0" smtClean="0"/>
          </a:p>
          <a:p>
            <a:r>
              <a:rPr lang="en-US" altLang="ko-KR" sz="1100" dirty="0" err="1" smtClean="0"/>
              <a:t>var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hmac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forge.hmac.create</a:t>
            </a:r>
            <a:r>
              <a:rPr lang="en-US" altLang="ko-KR" sz="1100" dirty="0" smtClean="0"/>
              <a:t>();</a:t>
            </a:r>
          </a:p>
          <a:p>
            <a:r>
              <a:rPr lang="en-US" altLang="ko-KR" sz="1100" dirty="0" err="1" smtClean="0"/>
              <a:t>hmac.start</a:t>
            </a:r>
            <a:r>
              <a:rPr lang="en-US" altLang="ko-KR" sz="1100" dirty="0" smtClean="0"/>
              <a:t>('sha384', key);</a:t>
            </a:r>
          </a:p>
          <a:p>
            <a:r>
              <a:rPr lang="en-US" altLang="ko-KR" sz="1100" dirty="0" err="1" smtClean="0"/>
              <a:t>hmac.update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inputText</a:t>
            </a:r>
            <a:r>
              <a:rPr lang="en-US" altLang="ko-KR" sz="1100" dirty="0" smtClean="0"/>
              <a:t>);</a:t>
            </a:r>
          </a:p>
          <a:p>
            <a:r>
              <a:rPr lang="en-US" altLang="ko-KR" sz="1100" dirty="0" smtClean="0"/>
              <a:t>console.log('</a:t>
            </a:r>
            <a:r>
              <a:rPr lang="en-US" altLang="ko-KR" sz="1100" dirty="0" err="1" smtClean="0"/>
              <a:t>Hmac</a:t>
            </a:r>
            <a:r>
              <a:rPr lang="en-US" altLang="ko-KR" sz="1100" dirty="0" smtClean="0"/>
              <a:t>(sha384): '+</a:t>
            </a:r>
            <a:r>
              <a:rPr lang="en-US" altLang="ko-KR" sz="1100" dirty="0" err="1" smtClean="0"/>
              <a:t>hmac.digest</a:t>
            </a:r>
            <a:r>
              <a:rPr lang="en-US" altLang="ko-KR" sz="1100" dirty="0" smtClean="0"/>
              <a:t>().</a:t>
            </a:r>
            <a:r>
              <a:rPr lang="en-US" altLang="ko-KR" sz="1100" dirty="0" err="1" smtClean="0"/>
              <a:t>toHex</a:t>
            </a:r>
            <a:r>
              <a:rPr lang="en-US" altLang="ko-KR" sz="1100" dirty="0" smtClean="0"/>
              <a:t>());</a:t>
            </a:r>
          </a:p>
          <a:p>
            <a:endParaRPr lang="en-US" altLang="ko-KR" sz="1100" dirty="0" smtClean="0"/>
          </a:p>
          <a:p>
            <a:r>
              <a:rPr lang="en-US" altLang="ko-KR" sz="1100" dirty="0" err="1" smtClean="0"/>
              <a:t>var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hmac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forge.hmac.create</a:t>
            </a:r>
            <a:r>
              <a:rPr lang="en-US" altLang="ko-KR" sz="1100" dirty="0" smtClean="0"/>
              <a:t>();</a:t>
            </a:r>
          </a:p>
          <a:p>
            <a:r>
              <a:rPr lang="en-US" altLang="ko-KR" sz="1100" dirty="0" err="1" smtClean="0"/>
              <a:t>hmac.start</a:t>
            </a:r>
            <a:r>
              <a:rPr lang="en-US" altLang="ko-KR" sz="1100" dirty="0" smtClean="0"/>
              <a:t>('sha512', key);</a:t>
            </a:r>
          </a:p>
          <a:p>
            <a:r>
              <a:rPr lang="en-US" altLang="ko-KR" sz="1100" dirty="0" err="1" smtClean="0"/>
              <a:t>hmac.update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inputText</a:t>
            </a:r>
            <a:r>
              <a:rPr lang="en-US" altLang="ko-KR" sz="1100" dirty="0" smtClean="0"/>
              <a:t>);</a:t>
            </a:r>
          </a:p>
          <a:p>
            <a:r>
              <a:rPr lang="en-US" altLang="ko-KR" sz="1100" dirty="0" smtClean="0"/>
              <a:t>console.log('</a:t>
            </a:r>
            <a:r>
              <a:rPr lang="en-US" altLang="ko-KR" sz="1100" dirty="0" err="1" smtClean="0"/>
              <a:t>Hmac</a:t>
            </a:r>
            <a:r>
              <a:rPr lang="en-US" altLang="ko-KR" sz="1100" dirty="0" smtClean="0"/>
              <a:t>(sha512): '+</a:t>
            </a:r>
            <a:r>
              <a:rPr lang="en-US" altLang="ko-KR" sz="1100" dirty="0" err="1" smtClean="0"/>
              <a:t>hmac.digest</a:t>
            </a:r>
            <a:r>
              <a:rPr lang="en-US" altLang="ko-KR" sz="1100" dirty="0" smtClean="0"/>
              <a:t>().</a:t>
            </a:r>
            <a:r>
              <a:rPr lang="en-US" altLang="ko-KR" sz="1100" dirty="0" err="1" smtClean="0"/>
              <a:t>toHex</a:t>
            </a:r>
            <a:r>
              <a:rPr lang="en-US" altLang="ko-KR" sz="1100" dirty="0" smtClean="0"/>
              <a:t>());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1052736"/>
            <a:ext cx="95731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hmac.js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916832"/>
            <a:ext cx="5400600" cy="136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68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패스워드기반키생성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패스워드와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비밀키 </a:t>
            </a:r>
            <a:endParaRPr lang="en-US" altLang="ko-KR" dirty="0" smtClean="0"/>
          </a:p>
          <a:p>
            <a:pPr lvl="1"/>
            <a:r>
              <a:rPr lang="ko-KR" altLang="en-US" dirty="0"/>
              <a:t>사용자가 입력하는 패스워드를 직접 </a:t>
            </a:r>
            <a:r>
              <a:rPr lang="ko-KR" altLang="en-US" dirty="0" smtClean="0"/>
              <a:t>암호알고리즘의 비밀키로 </a:t>
            </a:r>
            <a:r>
              <a:rPr lang="ko-KR" altLang="en-US" dirty="0"/>
              <a:t>사용하는 것은 </a:t>
            </a:r>
            <a:r>
              <a:rPr lang="ko-KR" altLang="en-US" dirty="0" smtClean="0"/>
              <a:t>추측 가능한 키를 </a:t>
            </a:r>
            <a:r>
              <a:rPr lang="ko-KR" altLang="en-US" dirty="0"/>
              <a:t>사용하게 </a:t>
            </a:r>
            <a:r>
              <a:rPr lang="ko-KR" altLang="en-US" dirty="0" smtClean="0"/>
              <a:t>되므로 위험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무작위 대입공격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사전공격 가능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난수화된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비밀키를</a:t>
            </a:r>
            <a:r>
              <a:rPr lang="ko-KR" altLang="en-US" dirty="0" smtClean="0"/>
              <a:t> 사용해야 함 </a:t>
            </a:r>
            <a:endParaRPr lang="en-US" altLang="ko-KR" dirty="0" smtClean="0"/>
          </a:p>
          <a:p>
            <a:r>
              <a:rPr lang="ko-KR" altLang="en-US" dirty="0" smtClean="0"/>
              <a:t>패스워드 </a:t>
            </a:r>
            <a:r>
              <a:rPr lang="ko-KR" altLang="en-US" dirty="0"/>
              <a:t>기반 </a:t>
            </a:r>
            <a:r>
              <a:rPr lang="ko-KR" altLang="en-US" dirty="0" err="1" smtClean="0"/>
              <a:t>키생성함수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PBKDF2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Password-Based Key Derivation Function v2 </a:t>
            </a:r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/>
              <a:t>1)</a:t>
            </a:r>
            <a:r>
              <a:rPr lang="ko-KR" altLang="en-US" dirty="0"/>
              <a:t>사용자 </a:t>
            </a:r>
            <a:r>
              <a:rPr lang="ko-KR" altLang="en-US" dirty="0" smtClean="0"/>
              <a:t>입력 </a:t>
            </a:r>
            <a:r>
              <a:rPr lang="ko-KR" altLang="en-US" dirty="0"/>
              <a:t>패스워드</a:t>
            </a:r>
            <a:r>
              <a:rPr lang="en-US" altLang="ko-KR" dirty="0"/>
              <a:t>, (2)</a:t>
            </a:r>
            <a:r>
              <a:rPr lang="ko-KR" altLang="en-US" dirty="0" err="1"/>
              <a:t>랜덤한</a:t>
            </a:r>
            <a:r>
              <a:rPr lang="ko-KR" altLang="en-US" dirty="0"/>
              <a:t> </a:t>
            </a:r>
            <a:r>
              <a:rPr lang="en-US" altLang="ko-KR" dirty="0"/>
              <a:t>salt</a:t>
            </a:r>
            <a:r>
              <a:rPr lang="ko-KR" altLang="en-US" dirty="0"/>
              <a:t>값</a:t>
            </a:r>
            <a:r>
              <a:rPr lang="en-US" altLang="ko-KR" dirty="0"/>
              <a:t>, (3)</a:t>
            </a:r>
            <a:r>
              <a:rPr lang="ko-KR" altLang="en-US" dirty="0"/>
              <a:t>반복횟수</a:t>
            </a:r>
            <a:r>
              <a:rPr lang="en-US" altLang="ko-KR" dirty="0"/>
              <a:t>(iteration)</a:t>
            </a:r>
            <a:r>
              <a:rPr lang="ko-KR" altLang="en-US" dirty="0"/>
              <a:t>값을 이용하여 </a:t>
            </a:r>
            <a:r>
              <a:rPr lang="ko-KR" altLang="en-US" dirty="0" err="1"/>
              <a:t>난수처럼</a:t>
            </a:r>
            <a:r>
              <a:rPr lang="ko-KR" altLang="en-US" dirty="0"/>
              <a:t> 보이는 </a:t>
            </a:r>
            <a:r>
              <a:rPr lang="ko-KR" altLang="en-US" dirty="0" err="1" smtClean="0"/>
              <a:t>비밀키를</a:t>
            </a:r>
            <a:r>
              <a:rPr lang="ko-KR" altLang="en-US" dirty="0" smtClean="0"/>
              <a:t> </a:t>
            </a:r>
            <a:r>
              <a:rPr lang="ko-KR" altLang="en-US" dirty="0"/>
              <a:t>생성하여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salt</a:t>
            </a:r>
            <a:r>
              <a:rPr lang="ko-KR" altLang="en-US" dirty="0"/>
              <a:t>값과 </a:t>
            </a:r>
            <a:r>
              <a:rPr lang="ko-KR" altLang="en-US" dirty="0" smtClean="0"/>
              <a:t>반복횟수 값은 </a:t>
            </a:r>
            <a:r>
              <a:rPr lang="ko-KR" altLang="en-US" dirty="0"/>
              <a:t>공격자의 사전공격을 어렵게 하는 중요한 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8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패스워드기반키생성</a:t>
            </a:r>
            <a:r>
              <a:rPr lang="ko-KR" altLang="en-US" dirty="0"/>
              <a:t> </a:t>
            </a:r>
            <a:r>
              <a:rPr lang="en-US" altLang="ko-KR" dirty="0"/>
              <a:t>- PBKDF2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 </a:t>
            </a:r>
            <a:r>
              <a:rPr lang="ko-KR" altLang="en-US" dirty="0"/>
              <a:t>입력 </a:t>
            </a:r>
            <a:r>
              <a:rPr lang="ko-KR" altLang="en-US" dirty="0" smtClean="0"/>
              <a:t>패스워드</a:t>
            </a:r>
            <a:endParaRPr lang="en-US" altLang="ko-KR" dirty="0" smtClean="0"/>
          </a:p>
          <a:p>
            <a:pPr lvl="1"/>
            <a:r>
              <a:rPr lang="ko-KR" altLang="en-US" dirty="0"/>
              <a:t>사용자가 입력하는 패스워드 </a:t>
            </a:r>
            <a:endParaRPr lang="en-US" altLang="ko-KR" dirty="0"/>
          </a:p>
          <a:p>
            <a:pPr lvl="1"/>
            <a:r>
              <a:rPr lang="ko-KR" altLang="en-US" dirty="0" smtClean="0"/>
              <a:t>기억할 수 있는 정보로서 엔트로피가 높지 않음 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솔트</a:t>
            </a:r>
            <a:r>
              <a:rPr lang="en-US" altLang="ko-KR" dirty="0"/>
              <a:t>(</a:t>
            </a:r>
            <a:r>
              <a:rPr lang="en-US" altLang="ko-KR" dirty="0" smtClean="0"/>
              <a:t>salt)</a:t>
            </a:r>
          </a:p>
          <a:p>
            <a:pPr lvl="1"/>
            <a:r>
              <a:rPr lang="ko-KR" altLang="en-US" dirty="0" err="1" smtClean="0"/>
              <a:t>난수로</a:t>
            </a:r>
            <a:r>
              <a:rPr lang="ko-KR" altLang="en-US" dirty="0" smtClean="0"/>
              <a:t> 생성하는 값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공격자의 사전공격</a:t>
            </a:r>
            <a:r>
              <a:rPr lang="en-US" altLang="ko-KR" dirty="0" smtClean="0"/>
              <a:t>(dictionary attack)</a:t>
            </a:r>
            <a:r>
              <a:rPr lang="ko-KR" altLang="en-US" dirty="0" smtClean="0"/>
              <a:t>을 방지하기 위한 정보 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반복횟수</a:t>
            </a:r>
            <a:r>
              <a:rPr lang="en-US" altLang="ko-KR" dirty="0"/>
              <a:t>(iteration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공격자의 공격비용을 증가시키기 위해 사용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5013176"/>
            <a:ext cx="6666056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DK = PBKDF2(PRF, Password, Salt, c, </a:t>
            </a:r>
            <a:r>
              <a:rPr lang="en-US" altLang="ko-KR" sz="2400" b="1" dirty="0" err="1"/>
              <a:t>dkLen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0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패스워드기반키생성</a:t>
            </a:r>
            <a:r>
              <a:rPr lang="ko-KR" altLang="en-US" dirty="0" smtClean="0"/>
              <a:t> </a:t>
            </a:r>
            <a:r>
              <a:rPr lang="en-US" altLang="ko-KR" dirty="0"/>
              <a:t>- PBKDF2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PKCS#5 </a:t>
            </a:r>
            <a:r>
              <a:rPr lang="ko-KR" altLang="en-US" dirty="0" smtClean="0"/>
              <a:t>에 정의됨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password-based </a:t>
            </a:r>
            <a:r>
              <a:rPr lang="en-US" altLang="ko-KR" dirty="0"/>
              <a:t>key-derivation function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forge.pkcs5.pbkdf2 </a:t>
            </a:r>
            <a:r>
              <a:rPr lang="ko-KR" altLang="en-US" dirty="0" smtClean="0"/>
              <a:t>객체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사용자입력 패스워드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난수솔트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반복횟수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출력키길이</a:t>
            </a:r>
            <a:r>
              <a:rPr lang="ko-KR" altLang="en-US" dirty="0" smtClean="0"/>
              <a:t> 지정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동기식</a:t>
            </a:r>
            <a:r>
              <a:rPr lang="en-US" altLang="ko-KR" dirty="0"/>
              <a:t>/</a:t>
            </a:r>
            <a:r>
              <a:rPr lang="ko-KR" altLang="en-US" dirty="0" err="1" smtClean="0"/>
              <a:t>비동기식</a:t>
            </a:r>
            <a:r>
              <a:rPr lang="ko-KR" altLang="en-US" dirty="0" smtClean="0"/>
              <a:t> 함수 제공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반복횟수가 크면 계산시간이 길어져 다수 사용자 환경에서는 </a:t>
            </a:r>
            <a:r>
              <a:rPr lang="ko-KR" altLang="en-US" dirty="0" err="1" smtClean="0"/>
              <a:t>비동기식</a:t>
            </a:r>
            <a:r>
              <a:rPr lang="ko-KR" altLang="en-US" dirty="0" smtClean="0"/>
              <a:t> 계산 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AES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16-byte (128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 키 생성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2475" y="4077072"/>
            <a:ext cx="7667997" cy="26161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600" i="1" dirty="0"/>
              <a:t>// generate a password-based 16-byte key </a:t>
            </a:r>
            <a:endParaRPr lang="en-US" altLang="ko-KR" sz="1600" dirty="0"/>
          </a:p>
          <a:p>
            <a:pPr fontAlgn="base"/>
            <a:r>
              <a:rPr lang="en-US" altLang="ko-KR" sz="1600" i="1" dirty="0"/>
              <a:t>// note an optional message digest can be passed as the final parameter </a:t>
            </a:r>
            <a:endParaRPr lang="en-US" altLang="ko-KR" sz="1600" dirty="0"/>
          </a:p>
          <a:p>
            <a:pPr fontAlgn="base"/>
            <a:r>
              <a:rPr lang="en-US" altLang="ko-KR" sz="1600" dirty="0" err="1"/>
              <a:t>var</a:t>
            </a:r>
            <a:r>
              <a:rPr lang="en-US" altLang="ko-KR" sz="1600" dirty="0"/>
              <a:t> salt </a:t>
            </a:r>
            <a:r>
              <a:rPr lang="en-US" altLang="ko-KR" sz="1600" b="1" dirty="0"/>
              <a:t>=</a:t>
            </a:r>
            <a:r>
              <a:rPr lang="en-US" altLang="ko-KR" sz="1600" dirty="0"/>
              <a:t> </a:t>
            </a:r>
            <a:r>
              <a:rPr lang="en-US" altLang="ko-KR" sz="1600" dirty="0" err="1"/>
              <a:t>forge.random.getBytesSync</a:t>
            </a:r>
            <a:r>
              <a:rPr lang="en-US" altLang="ko-KR" sz="1600" dirty="0"/>
              <a:t>(128);</a:t>
            </a:r>
          </a:p>
          <a:p>
            <a:pPr fontAlgn="base"/>
            <a:r>
              <a:rPr lang="en-US" altLang="ko-KR" sz="1600" dirty="0" err="1"/>
              <a:t>var</a:t>
            </a:r>
            <a:r>
              <a:rPr lang="en-US" altLang="ko-KR" sz="1600" dirty="0"/>
              <a:t> </a:t>
            </a:r>
            <a:r>
              <a:rPr lang="en-US" altLang="ko-KR" sz="1600" dirty="0" err="1"/>
              <a:t>derivedKey</a:t>
            </a:r>
            <a:r>
              <a:rPr lang="en-US" altLang="ko-KR" sz="1600" dirty="0"/>
              <a:t> </a:t>
            </a:r>
            <a:r>
              <a:rPr lang="en-US" altLang="ko-KR" sz="1600" b="1" dirty="0"/>
              <a:t>=</a:t>
            </a:r>
            <a:r>
              <a:rPr lang="en-US" altLang="ko-KR" sz="1600" dirty="0"/>
              <a:t> forge.pkcs5.pbkdf2('password', salt, </a:t>
            </a:r>
            <a:r>
              <a:rPr lang="en-US" altLang="ko-KR" sz="1600" dirty="0" err="1"/>
              <a:t>numIterations</a:t>
            </a:r>
            <a:r>
              <a:rPr lang="en-US" altLang="ko-KR" sz="1600" dirty="0"/>
              <a:t>, 16);</a:t>
            </a:r>
          </a:p>
          <a:p>
            <a:pPr fontAlgn="base"/>
            <a:r>
              <a:rPr lang="en-US" altLang="ko-KR" sz="1600" dirty="0"/>
              <a:t> </a:t>
            </a:r>
          </a:p>
          <a:p>
            <a:pPr fontAlgn="base"/>
            <a:r>
              <a:rPr lang="en-US" altLang="ko-KR" sz="1600" i="1" dirty="0"/>
              <a:t>// generate key asynchronously </a:t>
            </a:r>
            <a:endParaRPr lang="en-US" altLang="ko-KR" sz="1600" dirty="0"/>
          </a:p>
          <a:p>
            <a:pPr fontAlgn="base"/>
            <a:r>
              <a:rPr lang="en-US" altLang="ko-KR" sz="1600" i="1" dirty="0"/>
              <a:t>// note an optional message digest can be passed before the callback </a:t>
            </a:r>
            <a:endParaRPr lang="en-US" altLang="ko-KR" sz="1600" dirty="0"/>
          </a:p>
          <a:p>
            <a:pPr fontAlgn="base"/>
            <a:r>
              <a:rPr lang="en-US" altLang="ko-KR" sz="1600" dirty="0"/>
              <a:t>forge.pkcs5.pbkdf2('password', salt, </a:t>
            </a:r>
            <a:r>
              <a:rPr lang="en-US" altLang="ko-KR" sz="1600" dirty="0" err="1"/>
              <a:t>numIterations</a:t>
            </a:r>
            <a:r>
              <a:rPr lang="en-US" altLang="ko-KR" sz="1600" dirty="0"/>
              <a:t>, 16, function(err, </a:t>
            </a:r>
            <a:r>
              <a:rPr lang="en-US" altLang="ko-KR" sz="1600" dirty="0" err="1"/>
              <a:t>derivedKey</a:t>
            </a:r>
            <a:r>
              <a:rPr lang="en-US" altLang="ko-KR" sz="1600" dirty="0"/>
              <a:t>) {</a:t>
            </a:r>
          </a:p>
          <a:p>
            <a:pPr fontAlgn="base"/>
            <a:r>
              <a:rPr lang="en-US" altLang="ko-KR" sz="1600" i="1" dirty="0"/>
              <a:t>  // do something w/</a:t>
            </a:r>
            <a:r>
              <a:rPr lang="en-US" altLang="ko-KR" sz="1600" i="1" dirty="0" err="1"/>
              <a:t>derivedKey</a:t>
            </a:r>
            <a:r>
              <a:rPr lang="en-US" altLang="ko-KR" sz="1600" i="1" dirty="0"/>
              <a:t> </a:t>
            </a:r>
            <a:endParaRPr lang="en-US" altLang="ko-KR" sz="1600" dirty="0"/>
          </a:p>
          <a:p>
            <a:pPr fontAlgn="base"/>
            <a:r>
              <a:rPr lang="en-US" altLang="ko-KR" sz="1600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108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패스워드기반키생성</a:t>
            </a:r>
            <a:r>
              <a:rPr lang="ko-KR" altLang="en-US" dirty="0"/>
              <a:t> </a:t>
            </a:r>
            <a:r>
              <a:rPr lang="en-US" altLang="ko-KR" dirty="0" smtClean="0"/>
              <a:t>- PBKDF2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8128" y="1340768"/>
            <a:ext cx="6730176" cy="3754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var</a:t>
            </a:r>
            <a:r>
              <a:rPr lang="en-US" altLang="ko-KR" sz="1400" dirty="0"/>
              <a:t> forge = require('node-forge');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salt;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numIterations</a:t>
            </a:r>
            <a:r>
              <a:rPr lang="en-US" altLang="ko-KR" sz="1400" dirty="0"/>
              <a:t> = 1000;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 generate a password-based 16-byte key </a:t>
            </a:r>
          </a:p>
          <a:p>
            <a:r>
              <a:rPr lang="en-US" altLang="ko-KR" sz="1400" dirty="0"/>
              <a:t>// note an optional message digest can be passed as the final parameter </a:t>
            </a:r>
          </a:p>
          <a:p>
            <a:r>
              <a:rPr lang="en-US" altLang="ko-KR" sz="1400" dirty="0"/>
              <a:t>salt = </a:t>
            </a:r>
            <a:r>
              <a:rPr lang="en-US" altLang="ko-KR" sz="1400" dirty="0" err="1"/>
              <a:t>forge.random.getBytesSync</a:t>
            </a:r>
            <a:r>
              <a:rPr lang="en-US" altLang="ko-KR" sz="1400" dirty="0"/>
              <a:t>(128);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derivedKey</a:t>
            </a:r>
            <a:r>
              <a:rPr lang="en-US" altLang="ko-KR" sz="1400" dirty="0"/>
              <a:t> = forge.pkcs5.pbkdf2('password', salt, </a:t>
            </a:r>
            <a:r>
              <a:rPr lang="en-US" altLang="ko-KR" sz="1400" dirty="0" err="1"/>
              <a:t>numIterations</a:t>
            </a:r>
            <a:r>
              <a:rPr lang="en-US" altLang="ko-KR" sz="1400" dirty="0"/>
              <a:t>, 16);</a:t>
            </a:r>
          </a:p>
          <a:p>
            <a:r>
              <a:rPr lang="en-US" altLang="ko-KR" sz="1400" dirty="0"/>
              <a:t>console.log('Derived key - sync: ', </a:t>
            </a:r>
            <a:r>
              <a:rPr lang="en-US" altLang="ko-KR" sz="1400" dirty="0" err="1"/>
              <a:t>forge.util.bytesToHex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derivedKey</a:t>
            </a:r>
            <a:r>
              <a:rPr lang="en-US" altLang="ko-KR" sz="1400" dirty="0"/>
              <a:t>));</a:t>
            </a:r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// generate key asynchronously </a:t>
            </a:r>
          </a:p>
          <a:p>
            <a:r>
              <a:rPr lang="en-US" altLang="ko-KR" sz="1400" dirty="0"/>
              <a:t>// note an optional message digest can be passed before the callback </a:t>
            </a:r>
          </a:p>
          <a:p>
            <a:r>
              <a:rPr lang="en-US" altLang="ko-KR" sz="1400" dirty="0"/>
              <a:t>salt = </a:t>
            </a:r>
            <a:r>
              <a:rPr lang="en-US" altLang="ko-KR" sz="1400" dirty="0" err="1"/>
              <a:t>forge.random.getBytesSync</a:t>
            </a:r>
            <a:r>
              <a:rPr lang="en-US" altLang="ko-KR" sz="1400" dirty="0"/>
              <a:t>(128);</a:t>
            </a:r>
          </a:p>
          <a:p>
            <a:r>
              <a:rPr lang="en-US" altLang="ko-KR" sz="1400" dirty="0"/>
              <a:t>forge.pkcs5.pbkdf2('password', salt, </a:t>
            </a:r>
            <a:r>
              <a:rPr lang="en-US" altLang="ko-KR" sz="1400" dirty="0" err="1"/>
              <a:t>numIterations</a:t>
            </a:r>
            <a:r>
              <a:rPr lang="en-US" altLang="ko-KR" sz="1400" dirty="0"/>
              <a:t>, 32, function(err, </a:t>
            </a:r>
            <a:r>
              <a:rPr lang="en-US" altLang="ko-KR" sz="1400" dirty="0" err="1"/>
              <a:t>derivedKey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  // do something w/</a:t>
            </a:r>
            <a:r>
              <a:rPr lang="en-US" altLang="ko-KR" sz="1400" dirty="0" err="1"/>
              <a:t>derivedKey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  console.log('Derived key - </a:t>
            </a:r>
            <a:r>
              <a:rPr lang="en-US" altLang="ko-KR" sz="1400" dirty="0" err="1"/>
              <a:t>async</a:t>
            </a:r>
            <a:r>
              <a:rPr lang="en-US" altLang="ko-KR" sz="1400" dirty="0"/>
              <a:t>: ', </a:t>
            </a:r>
            <a:r>
              <a:rPr lang="en-US" altLang="ko-KR" sz="1400" dirty="0" err="1"/>
              <a:t>forge.util.bytesToHex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derivedKey</a:t>
            </a:r>
            <a:r>
              <a:rPr lang="en-US" altLang="ko-KR" sz="1400" dirty="0"/>
              <a:t>));</a:t>
            </a:r>
          </a:p>
          <a:p>
            <a:r>
              <a:rPr lang="en-US" altLang="ko-KR" sz="1400" dirty="0"/>
              <a:t>});</a:t>
            </a:r>
            <a:endParaRPr lang="ko-KR" altLang="en-US" sz="1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856179"/>
            <a:ext cx="67341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0924" y="971436"/>
            <a:ext cx="112075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pbkdf2.js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32240" y="4437112"/>
            <a:ext cx="2105063" cy="73866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난수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솔트를</a:t>
            </a:r>
            <a:r>
              <a:rPr lang="ko-KR" altLang="en-US" sz="1400" dirty="0" smtClean="0"/>
              <a:t> 이용하므로</a:t>
            </a:r>
            <a:endParaRPr lang="en-US" altLang="ko-KR" sz="1400" dirty="0" smtClean="0"/>
          </a:p>
          <a:p>
            <a:r>
              <a:rPr lang="ko-KR" altLang="en-US" sz="1400" dirty="0" smtClean="0"/>
              <a:t>동일한 패스워드에 대해</a:t>
            </a:r>
            <a:endParaRPr lang="en-US" altLang="ko-KR" sz="1400" dirty="0" smtClean="0"/>
          </a:p>
          <a:p>
            <a:r>
              <a:rPr lang="ko-KR" altLang="en-US" sz="1400" dirty="0" smtClean="0"/>
              <a:t>서로 다른 키가 생성됨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931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유틸리티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소수 생성 </a:t>
            </a:r>
            <a:endParaRPr lang="en-US" altLang="ko-KR" dirty="0" smtClean="0"/>
          </a:p>
          <a:p>
            <a:r>
              <a:rPr lang="ko-KR" altLang="en-US" dirty="0" err="1" smtClean="0"/>
              <a:t>난수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ko-KR" altLang="en-US" dirty="0" err="1" smtClean="0"/>
              <a:t>인코딩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95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소수</a:t>
            </a:r>
            <a:r>
              <a:rPr lang="en-US" altLang="ko-KR" dirty="0" smtClean="0"/>
              <a:t>(prime)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큰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소수를 생성하는 함수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공개키암호에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필수적인 요소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Forge.prime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출력 비트수가 크면 시간이 많이 걸림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비동기식</a:t>
            </a:r>
            <a:r>
              <a:rPr lang="ko-KR" altLang="en-US" dirty="0" smtClean="0"/>
              <a:t> 계산 필요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웹워커를</a:t>
            </a:r>
            <a:r>
              <a:rPr lang="ko-KR" altLang="en-US" dirty="0" smtClean="0"/>
              <a:t> 이용하는 옵션도 제공 </a:t>
            </a:r>
            <a:endParaRPr lang="en-US" altLang="ko-KR" dirty="0" smtClean="0"/>
          </a:p>
          <a:p>
            <a:r>
              <a:rPr lang="ko-KR" altLang="en-US" dirty="0" err="1" smtClean="0"/>
              <a:t>웹워커</a:t>
            </a:r>
            <a:r>
              <a:rPr lang="en-US" altLang="ko-KR" dirty="0" smtClean="0"/>
              <a:t>(</a:t>
            </a:r>
            <a:r>
              <a:rPr lang="en-US" altLang="ko-KR" dirty="0"/>
              <a:t>Web </a:t>
            </a:r>
            <a:r>
              <a:rPr lang="en-US" altLang="ko-KR" dirty="0" smtClean="0"/>
              <a:t>worker)</a:t>
            </a:r>
          </a:p>
          <a:p>
            <a:pPr lvl="1"/>
            <a:r>
              <a:rPr lang="ko-KR" altLang="en-US" dirty="0" err="1" smtClean="0"/>
              <a:t>웹워커는</a:t>
            </a:r>
            <a:r>
              <a:rPr lang="ko-KR" altLang="en-US" dirty="0" smtClean="0"/>
              <a:t> </a:t>
            </a:r>
            <a:r>
              <a:rPr lang="ko-KR" altLang="en-US" dirty="0"/>
              <a:t>자바스크립트 코드를 </a:t>
            </a:r>
            <a:r>
              <a:rPr lang="en-US" altLang="ko-KR" dirty="0"/>
              <a:t>UI </a:t>
            </a:r>
            <a:r>
              <a:rPr lang="ko-KR" altLang="en-US" dirty="0" err="1"/>
              <a:t>쓰레드와는</a:t>
            </a:r>
            <a:r>
              <a:rPr lang="ko-KR" altLang="en-US" dirty="0"/>
              <a:t> 별도인 백그라운드에서 수행될 수 있도록 하는 표준적인 방법을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웹페이지를</a:t>
            </a:r>
            <a:r>
              <a:rPr lang="ko-KR" altLang="en-US" dirty="0" smtClean="0"/>
              <a:t> </a:t>
            </a:r>
            <a:r>
              <a:rPr lang="ko-KR" altLang="en-US" dirty="0"/>
              <a:t>가로막지 않고 스크립트를 돌릴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적용분</a:t>
            </a:r>
            <a:r>
              <a:rPr lang="ko-KR" altLang="en-US" dirty="0"/>
              <a:t>야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매우 </a:t>
            </a:r>
            <a:r>
              <a:rPr lang="ko-KR" altLang="en-US" dirty="0"/>
              <a:t>복잡한 수학적 계산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원격지에 </a:t>
            </a:r>
            <a:r>
              <a:rPr lang="ko-KR" altLang="en-US" dirty="0"/>
              <a:t>있는 리소스에 대한 액세스 작업</a:t>
            </a:r>
            <a:r>
              <a:rPr lang="en-US" altLang="ko-KR" dirty="0"/>
              <a:t>(</a:t>
            </a:r>
            <a:r>
              <a:rPr lang="ko-KR" altLang="en-US" dirty="0"/>
              <a:t>또는 로컬 </a:t>
            </a:r>
            <a:r>
              <a:rPr lang="ko-KR" altLang="en-US" dirty="0" err="1"/>
              <a:t>스토로지를</a:t>
            </a:r>
            <a:r>
              <a:rPr lang="ko-KR" altLang="en-US" dirty="0"/>
              <a:t> 액세스 하는 경우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백그라운드에서 조용히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오랜 시간 </a:t>
            </a:r>
            <a:r>
              <a:rPr lang="ko-KR" altLang="en-US" dirty="0"/>
              <a:t>작업해야 하는 경우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UI </a:t>
            </a:r>
            <a:r>
              <a:rPr lang="ko-KR" altLang="en-US" dirty="0" err="1"/>
              <a:t>쓰레드에</a:t>
            </a:r>
            <a:r>
              <a:rPr lang="ko-KR" altLang="en-US" dirty="0"/>
              <a:t> 방해 없이 지속적으로 수행해야 하는 작업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2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소수</a:t>
            </a:r>
            <a:r>
              <a:rPr lang="en-US" altLang="ko-KR" dirty="0" smtClean="0"/>
              <a:t>(prime)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265" y="1412776"/>
            <a:ext cx="5264839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var</a:t>
            </a:r>
            <a:r>
              <a:rPr lang="en-US" altLang="ko-KR" sz="1200" dirty="0"/>
              <a:t> forge = require('node-forge');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// generate a random prime on the main JS thread 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bits = 1024;</a:t>
            </a:r>
          </a:p>
          <a:p>
            <a:r>
              <a:rPr lang="en-US" altLang="ko-KR" sz="1200" dirty="0" err="1"/>
              <a:t>forge.prime.generateProbablePrime</a:t>
            </a:r>
            <a:r>
              <a:rPr lang="en-US" altLang="ko-KR" sz="1200" dirty="0"/>
              <a:t>(bits, function(err,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  console.log('random prime 1: ', </a:t>
            </a:r>
            <a:r>
              <a:rPr lang="en-US" altLang="ko-KR" sz="1200" dirty="0" err="1"/>
              <a:t>num.toString</a:t>
            </a:r>
            <a:r>
              <a:rPr lang="en-US" altLang="ko-KR" sz="1200" dirty="0"/>
              <a:t>(16));</a:t>
            </a:r>
          </a:p>
          <a:p>
            <a:r>
              <a:rPr lang="en-US" altLang="ko-KR" sz="1200" dirty="0"/>
              <a:t>});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// generate a random prime using Web Workers (if available, otherwise </a:t>
            </a:r>
          </a:p>
          <a:p>
            <a:r>
              <a:rPr lang="en-US" altLang="ko-KR" sz="1200" dirty="0"/>
              <a:t>// falls back to the main thread) 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bits = 1024;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options = {</a:t>
            </a:r>
          </a:p>
          <a:p>
            <a:r>
              <a:rPr lang="en-US" altLang="ko-KR" sz="1200" dirty="0"/>
              <a:t>  algorithm: {</a:t>
            </a:r>
          </a:p>
          <a:p>
            <a:r>
              <a:rPr lang="en-US" altLang="ko-KR" sz="1200" dirty="0"/>
              <a:t>    name: 'PRIMEINC',</a:t>
            </a:r>
          </a:p>
          <a:p>
            <a:r>
              <a:rPr lang="en-US" altLang="ko-KR" sz="1200" dirty="0"/>
              <a:t>    workers: -1 // auto-optimize # of workers 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};</a:t>
            </a:r>
          </a:p>
          <a:p>
            <a:r>
              <a:rPr lang="en-US" altLang="ko-KR" sz="1200" dirty="0" err="1"/>
              <a:t>forge.prime.generateProbablePrime</a:t>
            </a:r>
            <a:r>
              <a:rPr lang="en-US" altLang="ko-KR" sz="1200" dirty="0"/>
              <a:t>(bits, options, function(err,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  console.log('random prime 2: ', </a:t>
            </a:r>
            <a:r>
              <a:rPr lang="en-US" altLang="ko-KR" sz="1200" dirty="0" err="1"/>
              <a:t>num.toString</a:t>
            </a:r>
            <a:r>
              <a:rPr lang="en-US" altLang="ko-KR" sz="1200" dirty="0"/>
              <a:t>(16));</a:t>
            </a:r>
          </a:p>
          <a:p>
            <a:r>
              <a:rPr lang="en-US" altLang="ko-KR" sz="1200" dirty="0"/>
              <a:t>});</a:t>
            </a:r>
            <a:endParaRPr lang="ko-KR" alt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695" y="3212976"/>
            <a:ext cx="50101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27984" y="5085184"/>
            <a:ext cx="4443845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웹워커를</a:t>
            </a:r>
            <a:r>
              <a:rPr lang="ko-KR" altLang="en-US" sz="1600" dirty="0" smtClean="0"/>
              <a:t> 이용하는 </a:t>
            </a:r>
            <a:r>
              <a:rPr lang="ko-KR" altLang="en-US" sz="1600" dirty="0" err="1" smtClean="0"/>
              <a:t>두번째</a:t>
            </a:r>
            <a:r>
              <a:rPr lang="ko-KR" altLang="en-US" sz="1600" dirty="0" smtClean="0"/>
              <a:t> 결과가 먼저 출력됨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482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난수생성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- PRNG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의사난수생성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/>
              <a:t>암호에서 </a:t>
            </a:r>
            <a:r>
              <a:rPr lang="ko-KR" altLang="en-US" dirty="0" err="1"/>
              <a:t>난수는</a:t>
            </a:r>
            <a:r>
              <a:rPr lang="ko-KR" altLang="en-US" dirty="0"/>
              <a:t> 매우 중요한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공격자들이 암호에서 사용되는 </a:t>
            </a:r>
            <a:r>
              <a:rPr lang="ko-KR" altLang="en-US" dirty="0" err="1" smtClean="0"/>
              <a:t>난수의</a:t>
            </a:r>
            <a:r>
              <a:rPr lang="ko-KR" altLang="en-US" dirty="0" smtClean="0"/>
              <a:t> 취약성을 공격할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lvl="1"/>
            <a:r>
              <a:rPr lang="en-US" altLang="ko-KR" dirty="0" smtClean="0"/>
              <a:t>PRNG (Pseudo Random Number Generation)</a:t>
            </a:r>
          </a:p>
          <a:p>
            <a:pPr lvl="2"/>
            <a:r>
              <a:rPr lang="ko-KR" altLang="en-US" dirty="0" smtClean="0"/>
              <a:t>완전한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생성하는 것은 아니며 계산하는 알고리즘은 정해져 있으므로 </a:t>
            </a:r>
            <a:r>
              <a:rPr lang="ko-KR" altLang="en-US" dirty="0" err="1" smtClean="0"/>
              <a:t>의사난수라고</a:t>
            </a:r>
            <a:r>
              <a:rPr lang="ko-KR" altLang="en-US" dirty="0" smtClean="0"/>
              <a:t> 부름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forge.random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제공 </a:t>
            </a:r>
            <a:endParaRPr lang="en-US" altLang="ko-KR" dirty="0" smtClean="0"/>
          </a:p>
          <a:p>
            <a:r>
              <a:rPr lang="en-US" altLang="ko-KR" dirty="0" smtClean="0"/>
              <a:t>API</a:t>
            </a:r>
          </a:p>
          <a:p>
            <a:pPr lvl="1"/>
            <a:r>
              <a:rPr lang="ko-KR" altLang="en-US" dirty="0" err="1" smtClean="0"/>
              <a:t>동기식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난수생성</a:t>
            </a:r>
            <a:r>
              <a:rPr lang="en-US" altLang="ko-KR" dirty="0" smtClean="0"/>
              <a:t>: </a:t>
            </a:r>
            <a:r>
              <a:rPr lang="en-US" altLang="ko-KR" dirty="0" err="1"/>
              <a:t>forge.random.getBytesSync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비동기식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난수생성</a:t>
            </a:r>
            <a:r>
              <a:rPr lang="en-US" altLang="ko-KR" dirty="0" smtClean="0"/>
              <a:t>: </a:t>
            </a:r>
            <a:r>
              <a:rPr lang="en-US" altLang="ko-KR" dirty="0" err="1"/>
              <a:t>forge.random.getBytes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26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난수생성</a:t>
            </a:r>
            <a:r>
              <a:rPr lang="ko-KR" altLang="en-US" dirty="0"/>
              <a:t> </a:t>
            </a:r>
            <a:r>
              <a:rPr lang="en-US" altLang="ko-KR" dirty="0"/>
              <a:t>- PRNG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4922694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var</a:t>
            </a:r>
            <a:r>
              <a:rPr lang="en-US" altLang="ko-KR" sz="1400" dirty="0"/>
              <a:t> forge = require('node-forge');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 get some random bytes synchronously 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bytes = </a:t>
            </a:r>
            <a:r>
              <a:rPr lang="en-US" altLang="ko-KR" sz="1400" dirty="0" err="1"/>
              <a:t>forge.random.getBytesSync</a:t>
            </a:r>
            <a:r>
              <a:rPr lang="en-US" altLang="ko-KR" sz="1400" dirty="0"/>
              <a:t>(32);</a:t>
            </a:r>
          </a:p>
          <a:p>
            <a:r>
              <a:rPr lang="en-US" altLang="ko-KR" sz="1400" dirty="0"/>
              <a:t>console.log('PRNG-sync: '+</a:t>
            </a:r>
            <a:r>
              <a:rPr lang="en-US" altLang="ko-KR" sz="1400" dirty="0" err="1"/>
              <a:t>forge.util.bytesToHex</a:t>
            </a:r>
            <a:r>
              <a:rPr lang="en-US" altLang="ko-KR" sz="1400" dirty="0"/>
              <a:t>(bytes));</a:t>
            </a:r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// get some random bytes asynchronously </a:t>
            </a:r>
          </a:p>
          <a:p>
            <a:r>
              <a:rPr lang="en-US" altLang="ko-KR" sz="1400" dirty="0" err="1"/>
              <a:t>forge.random.getBytes</a:t>
            </a:r>
            <a:r>
              <a:rPr lang="en-US" altLang="ko-KR" sz="1400" dirty="0"/>
              <a:t>(32, function(err, bytes) {</a:t>
            </a:r>
          </a:p>
          <a:p>
            <a:r>
              <a:rPr lang="en-US" altLang="ko-KR" sz="1400" dirty="0"/>
              <a:t>  console.log('PRNG-</a:t>
            </a:r>
            <a:r>
              <a:rPr lang="en-US" altLang="ko-KR" sz="1400" dirty="0" err="1"/>
              <a:t>async</a:t>
            </a:r>
            <a:r>
              <a:rPr lang="en-US" altLang="ko-KR" sz="1400" dirty="0"/>
              <a:t>: '+</a:t>
            </a:r>
            <a:r>
              <a:rPr lang="en-US" altLang="ko-KR" sz="1400" dirty="0" err="1"/>
              <a:t>forge.util.bytesToHex</a:t>
            </a:r>
            <a:r>
              <a:rPr lang="en-US" altLang="ko-KR" sz="1400" dirty="0"/>
              <a:t>(bytes));</a:t>
            </a:r>
          </a:p>
          <a:p>
            <a:r>
              <a:rPr lang="en-US" altLang="ko-KR" sz="1400" dirty="0"/>
              <a:t>});</a:t>
            </a:r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// get some random bytes synchronously 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bytes = </a:t>
            </a:r>
            <a:r>
              <a:rPr lang="en-US" altLang="ko-KR" sz="1400" dirty="0" err="1"/>
              <a:t>forge.random.getBytesSync</a:t>
            </a:r>
            <a:r>
              <a:rPr lang="en-US" altLang="ko-KR" sz="1400" dirty="0"/>
              <a:t>(64);</a:t>
            </a:r>
          </a:p>
          <a:p>
            <a:r>
              <a:rPr lang="en-US" altLang="ko-KR" sz="1400" dirty="0"/>
              <a:t>console.log('PRNG-sync: '+</a:t>
            </a:r>
            <a:r>
              <a:rPr lang="en-US" altLang="ko-KR" sz="1400" dirty="0" err="1"/>
              <a:t>forge.util.bytesToHex</a:t>
            </a:r>
            <a:r>
              <a:rPr lang="en-US" altLang="ko-KR" sz="1400" dirty="0"/>
              <a:t>(bytes));</a:t>
            </a:r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// get some random bytes asynchronously </a:t>
            </a:r>
          </a:p>
          <a:p>
            <a:r>
              <a:rPr lang="en-US" altLang="ko-KR" sz="1400" dirty="0" err="1"/>
              <a:t>forge.random.getBytes</a:t>
            </a:r>
            <a:r>
              <a:rPr lang="en-US" altLang="ko-KR" sz="1400" dirty="0"/>
              <a:t>(64, function(err, bytes) {</a:t>
            </a:r>
          </a:p>
          <a:p>
            <a:r>
              <a:rPr lang="en-US" altLang="ko-KR" sz="1400" dirty="0"/>
              <a:t>  console.log('PRNG-</a:t>
            </a:r>
            <a:r>
              <a:rPr lang="en-US" altLang="ko-KR" sz="1400" dirty="0" err="1"/>
              <a:t>async</a:t>
            </a:r>
            <a:r>
              <a:rPr lang="en-US" altLang="ko-KR" sz="1400" dirty="0"/>
              <a:t>: '+</a:t>
            </a:r>
            <a:r>
              <a:rPr lang="en-US" altLang="ko-KR" sz="1400" dirty="0" err="1"/>
              <a:t>forge.util.bytesToHex</a:t>
            </a:r>
            <a:r>
              <a:rPr lang="en-US" altLang="ko-KR" sz="1400" dirty="0"/>
              <a:t>(bytes));</a:t>
            </a:r>
          </a:p>
          <a:p>
            <a:r>
              <a:rPr lang="en-US" altLang="ko-KR" sz="1400" dirty="0"/>
              <a:t>});</a:t>
            </a:r>
            <a:endParaRPr lang="ko-KR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445224"/>
            <a:ext cx="63150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52120" y="4962654"/>
            <a:ext cx="3068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동기식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난수생성이</a:t>
            </a:r>
            <a:r>
              <a:rPr lang="ko-KR" altLang="en-US" sz="1600" dirty="0" smtClean="0"/>
              <a:t> 먼저 출력됨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194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자바스크립트</a:t>
            </a:r>
            <a:r>
              <a:rPr lang="en-US" altLang="ko-KR" dirty="0" smtClean="0"/>
              <a:t> </a:t>
            </a:r>
            <a:r>
              <a:rPr lang="ko-KR" altLang="en-US" dirty="0"/>
              <a:t>암호 </a:t>
            </a:r>
            <a:r>
              <a:rPr lang="ko-KR" altLang="en-US" dirty="0" smtClean="0"/>
              <a:t>라이브러리 </a:t>
            </a:r>
            <a:r>
              <a:rPr lang="en-US" altLang="ko-KR" dirty="0"/>
              <a:t>F</a:t>
            </a:r>
            <a:r>
              <a:rPr lang="en-US" altLang="ko-KR" dirty="0" smtClean="0"/>
              <a:t>orge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Forge</a:t>
            </a:r>
          </a:p>
          <a:p>
            <a:pPr lvl="1"/>
            <a:r>
              <a:rPr lang="en-US" altLang="ko-KR" dirty="0" smtClean="0"/>
              <a:t>TLS, PKI</a:t>
            </a:r>
            <a:r>
              <a:rPr lang="ko-KR" altLang="en-US" dirty="0" smtClean="0"/>
              <a:t>와 여러 도구들을 포함한 자바스크립트 암호 라이브러리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www.npmjs.com/package/node-forge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54610"/>
            <a:ext cx="6120680" cy="3857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47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인코딩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인코딩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 – 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영문 </a:t>
            </a:r>
            <a:r>
              <a:rPr lang="ko-KR" altLang="en-US" dirty="0" err="1" smtClean="0"/>
              <a:t>스트링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ascii</a:t>
            </a:r>
            <a:r>
              <a:rPr lang="ko-KR" altLang="en-US" dirty="0" smtClean="0"/>
              <a:t> 표현 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Hex – 4</a:t>
            </a:r>
            <a:r>
              <a:rPr lang="ko-KR" altLang="en-US" dirty="0" smtClean="0"/>
              <a:t>비트 표현</a:t>
            </a:r>
            <a:r>
              <a:rPr lang="en-US" altLang="ko-KR" dirty="0" smtClean="0"/>
              <a:t>, 0-9A-F</a:t>
            </a:r>
          </a:p>
          <a:p>
            <a:pPr lvl="1"/>
            <a:r>
              <a:rPr lang="en-US" altLang="ko-KR" dirty="0" smtClean="0"/>
              <a:t>Base64 – 6</a:t>
            </a:r>
            <a:r>
              <a:rPr lang="ko-KR" altLang="en-US" dirty="0" smtClean="0"/>
              <a:t>비트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Byte – 8</a:t>
            </a:r>
            <a:r>
              <a:rPr lang="ko-KR" altLang="en-US" dirty="0" smtClean="0"/>
              <a:t>비트 표현</a:t>
            </a:r>
            <a:endParaRPr lang="en-US" altLang="ko-KR" dirty="0" smtClean="0"/>
          </a:p>
          <a:p>
            <a:pPr lvl="1"/>
            <a:r>
              <a:rPr lang="en-US" altLang="ko-KR" dirty="0"/>
              <a:t>UTF-8 – </a:t>
            </a:r>
            <a:r>
              <a:rPr lang="ko-KR" altLang="en-US" dirty="0" smtClean="0"/>
              <a:t>세계의 많은 언어를 표현하기 위한 표준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방식 </a:t>
            </a:r>
            <a:endParaRPr lang="en-US" altLang="ko-KR" dirty="0" smtClean="0"/>
          </a:p>
          <a:p>
            <a:pPr lvl="2"/>
            <a:r>
              <a:rPr lang="ko-KR" altLang="en-US" dirty="0"/>
              <a:t> 유니코드를 위한 가변 길이 문자 </a:t>
            </a:r>
            <a:r>
              <a:rPr lang="ko-KR" altLang="en-US" dirty="0" err="1"/>
              <a:t>인코딩</a:t>
            </a:r>
            <a:r>
              <a:rPr lang="ko-KR" altLang="en-US" dirty="0"/>
              <a:t> </a:t>
            </a:r>
            <a:r>
              <a:rPr lang="ko-KR" altLang="en-US" dirty="0" smtClean="0"/>
              <a:t>방식 </a:t>
            </a:r>
            <a:endParaRPr lang="en-US" altLang="ko-KR" dirty="0" smtClean="0"/>
          </a:p>
          <a:p>
            <a:pPr lvl="2"/>
            <a:r>
              <a:rPr lang="en-US" altLang="ko-KR" dirty="0"/>
              <a:t>Universal Coded Character Set + Transformation Format – </a:t>
            </a:r>
            <a:r>
              <a:rPr lang="en-US" altLang="ko-KR" dirty="0" smtClean="0"/>
              <a:t>8-bit</a:t>
            </a:r>
          </a:p>
          <a:p>
            <a:pPr lvl="2"/>
            <a:r>
              <a:rPr lang="ko-KR" altLang="en-US" dirty="0"/>
              <a:t>유니코드 한 문자를 나타내기 위해 </a:t>
            </a:r>
            <a:r>
              <a:rPr lang="en-US" altLang="ko-KR" dirty="0"/>
              <a:t>1</a:t>
            </a:r>
            <a:r>
              <a:rPr lang="ko-KR" altLang="en-US" dirty="0"/>
              <a:t>바이트에서 </a:t>
            </a:r>
            <a:r>
              <a:rPr lang="en-US" altLang="ko-KR" dirty="0"/>
              <a:t>4</a:t>
            </a:r>
            <a:r>
              <a:rPr lang="ko-KR" altLang="en-US" dirty="0"/>
              <a:t>바이트까지를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err="1" smtClean="0"/>
              <a:t>Forge.util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제공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33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인코딩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484784"/>
            <a:ext cx="4461734" cy="3139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fontAlgn="base"/>
            <a:r>
              <a:rPr lang="en-US" altLang="ko-KR" i="1" dirty="0"/>
              <a:t>// encode/decode base64 </a:t>
            </a:r>
            <a:endParaRPr lang="en-US" altLang="ko-KR" dirty="0"/>
          </a:p>
          <a:p>
            <a:pPr fontAlgn="base"/>
            <a:r>
              <a:rPr lang="en-US" altLang="ko-KR" dirty="0" err="1"/>
              <a:t>var</a:t>
            </a:r>
            <a:r>
              <a:rPr lang="en-US" altLang="ko-KR" dirty="0"/>
              <a:t> encoded </a:t>
            </a:r>
            <a:r>
              <a:rPr lang="en-US" altLang="ko-KR" b="1" dirty="0"/>
              <a:t>=</a:t>
            </a:r>
            <a:r>
              <a:rPr lang="en-US" altLang="ko-KR" dirty="0"/>
              <a:t> forge.util.encode64(</a:t>
            </a:r>
            <a:r>
              <a:rPr lang="en-US" altLang="ko-KR" dirty="0" err="1"/>
              <a:t>str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 err="1"/>
              <a:t>var</a:t>
            </a:r>
            <a:r>
              <a:rPr lang="en-US" altLang="ko-KR" dirty="0"/>
              <a:t> </a:t>
            </a:r>
            <a:r>
              <a:rPr lang="en-US" altLang="ko-KR" dirty="0" err="1"/>
              <a:t>str</a:t>
            </a:r>
            <a:r>
              <a:rPr lang="en-US" altLang="ko-KR" dirty="0"/>
              <a:t> </a:t>
            </a:r>
            <a:r>
              <a:rPr lang="en-US" altLang="ko-KR" b="1" dirty="0"/>
              <a:t>=</a:t>
            </a:r>
            <a:r>
              <a:rPr lang="en-US" altLang="ko-KR" dirty="0"/>
              <a:t> forge.util.decode64(encoded);</a:t>
            </a:r>
          </a:p>
          <a:p>
            <a:pPr fontAlgn="base"/>
            <a:r>
              <a:rPr lang="en-US" altLang="ko-KR" dirty="0"/>
              <a:t> </a:t>
            </a:r>
          </a:p>
          <a:p>
            <a:pPr fontAlgn="base"/>
            <a:r>
              <a:rPr lang="en-US" altLang="ko-KR" i="1" dirty="0"/>
              <a:t>// encode/decode UTF-8 </a:t>
            </a:r>
            <a:endParaRPr lang="en-US" altLang="ko-KR" dirty="0"/>
          </a:p>
          <a:p>
            <a:pPr fontAlgn="base"/>
            <a:r>
              <a:rPr lang="en-US" altLang="ko-KR" dirty="0" err="1"/>
              <a:t>var</a:t>
            </a:r>
            <a:r>
              <a:rPr lang="en-US" altLang="ko-KR" dirty="0"/>
              <a:t> encoded </a:t>
            </a:r>
            <a:r>
              <a:rPr lang="en-US" altLang="ko-KR" b="1" dirty="0"/>
              <a:t>=</a:t>
            </a:r>
            <a:r>
              <a:rPr lang="en-US" altLang="ko-KR" dirty="0"/>
              <a:t> forge.util.encodeUtf8(</a:t>
            </a:r>
            <a:r>
              <a:rPr lang="en-US" altLang="ko-KR" dirty="0" err="1"/>
              <a:t>str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 err="1"/>
              <a:t>var</a:t>
            </a:r>
            <a:r>
              <a:rPr lang="en-US" altLang="ko-KR" dirty="0"/>
              <a:t> </a:t>
            </a:r>
            <a:r>
              <a:rPr lang="en-US" altLang="ko-KR" dirty="0" err="1"/>
              <a:t>str</a:t>
            </a:r>
            <a:r>
              <a:rPr lang="en-US" altLang="ko-KR" dirty="0"/>
              <a:t> </a:t>
            </a:r>
            <a:r>
              <a:rPr lang="en-US" altLang="ko-KR" b="1" dirty="0"/>
              <a:t>=</a:t>
            </a:r>
            <a:r>
              <a:rPr lang="en-US" altLang="ko-KR" dirty="0"/>
              <a:t> forge.util.decodeUtf8(encoded);</a:t>
            </a:r>
          </a:p>
          <a:p>
            <a:pPr fontAlgn="base"/>
            <a:r>
              <a:rPr lang="en-US" altLang="ko-KR" dirty="0"/>
              <a:t> </a:t>
            </a:r>
          </a:p>
          <a:p>
            <a:pPr fontAlgn="base"/>
            <a:r>
              <a:rPr lang="en-US" altLang="ko-KR" i="1" dirty="0"/>
              <a:t>// bytes to/from hex </a:t>
            </a:r>
            <a:endParaRPr lang="en-US" altLang="ko-KR" dirty="0"/>
          </a:p>
          <a:p>
            <a:pPr fontAlgn="base"/>
            <a:r>
              <a:rPr lang="en-US" altLang="ko-KR" dirty="0" err="1"/>
              <a:t>var</a:t>
            </a:r>
            <a:r>
              <a:rPr lang="en-US" altLang="ko-KR" dirty="0"/>
              <a:t> bytes </a:t>
            </a:r>
            <a:r>
              <a:rPr lang="en-US" altLang="ko-KR" b="1" dirty="0"/>
              <a:t>=</a:t>
            </a:r>
            <a:r>
              <a:rPr lang="en-US" altLang="ko-KR" dirty="0"/>
              <a:t> </a:t>
            </a:r>
            <a:r>
              <a:rPr lang="en-US" altLang="ko-KR" dirty="0" err="1"/>
              <a:t>forge.util.hexToBytes</a:t>
            </a:r>
            <a:r>
              <a:rPr lang="en-US" altLang="ko-KR" dirty="0"/>
              <a:t>(hex);</a:t>
            </a:r>
          </a:p>
          <a:p>
            <a:pPr fontAlgn="base"/>
            <a:r>
              <a:rPr lang="en-US" altLang="ko-KR" dirty="0" err="1"/>
              <a:t>var</a:t>
            </a:r>
            <a:r>
              <a:rPr lang="en-US" altLang="ko-KR" dirty="0"/>
              <a:t> hex </a:t>
            </a:r>
            <a:r>
              <a:rPr lang="en-US" altLang="ko-KR" b="1" dirty="0"/>
              <a:t>=</a:t>
            </a:r>
            <a:r>
              <a:rPr lang="en-US" altLang="ko-KR" dirty="0"/>
              <a:t> </a:t>
            </a:r>
            <a:r>
              <a:rPr lang="en-US" altLang="ko-KR" dirty="0" err="1"/>
              <a:t>forge.util.bytesToHex</a:t>
            </a:r>
            <a:r>
              <a:rPr lang="en-US" altLang="ko-KR" dirty="0"/>
              <a:t>(bytes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508104" y="1916832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Base64 </a:t>
            </a:r>
            <a:r>
              <a:rPr lang="ko-KR" altLang="en-US" dirty="0" err="1" smtClean="0"/>
              <a:t>인코딩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디코딩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8104" y="2987660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UTF-8 </a:t>
            </a:r>
            <a:r>
              <a:rPr lang="ko-KR" altLang="en-US" dirty="0" err="1" smtClean="0"/>
              <a:t>인코딩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디코딩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3933056"/>
            <a:ext cx="1392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hex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byte</a:t>
            </a:r>
            <a:br>
              <a:rPr lang="en-US" altLang="ko-KR" dirty="0" smtClean="0"/>
            </a:br>
            <a:r>
              <a:rPr lang="en-US" altLang="ko-KR" dirty="0" err="1" smtClean="0"/>
              <a:t>byte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hex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96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인코딩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334373"/>
            <a:ext cx="4723088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var</a:t>
            </a:r>
            <a:r>
              <a:rPr lang="en-US" altLang="ko-KR" sz="1400" dirty="0"/>
              <a:t> forge = require('node-forge');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inputText</a:t>
            </a:r>
            <a:r>
              <a:rPr lang="en-US" altLang="ko-KR" sz="1400" dirty="0"/>
              <a:t> = 'The quick brown </a:t>
            </a:r>
            <a:r>
              <a:rPr lang="ko-KR" altLang="en-US" sz="1400" dirty="0"/>
              <a:t>한글 테스트</a:t>
            </a:r>
            <a:r>
              <a:rPr lang="en-US" altLang="ko-KR" sz="1400" dirty="0"/>
              <a:t>';</a:t>
            </a:r>
          </a:p>
          <a:p>
            <a:r>
              <a:rPr lang="en-US" altLang="ko-KR" sz="1400" dirty="0"/>
              <a:t>console.log('Input Text: '+</a:t>
            </a:r>
            <a:r>
              <a:rPr lang="en-US" altLang="ko-KR" sz="1400" dirty="0" err="1"/>
              <a:t>inputText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console.log();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 encode/decode base64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encoded = forge.util.encode64(</a:t>
            </a:r>
            <a:r>
              <a:rPr lang="en-US" altLang="ko-KR" sz="1400" dirty="0" err="1"/>
              <a:t>inputText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console.log('Base64: '+encoded);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= forge.util.decode64(encoded);</a:t>
            </a:r>
          </a:p>
          <a:p>
            <a:r>
              <a:rPr lang="en-US" altLang="ko-KR" sz="1400" dirty="0"/>
              <a:t>console.log('Recovered: '+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console.log();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 encode/decode UTF-8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encoded = forge.util.encodeUtf8(</a:t>
            </a:r>
            <a:r>
              <a:rPr lang="en-US" altLang="ko-KR" sz="1400" dirty="0" err="1"/>
              <a:t>inputText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console.log('UTF8: '+encoded);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= forge.util.decodeUtf8(encoded);</a:t>
            </a:r>
          </a:p>
          <a:p>
            <a:r>
              <a:rPr lang="en-US" altLang="ko-KR" sz="1400" dirty="0"/>
              <a:t>console.log('Recovered: '+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console.log();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 bytes to/from hex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hex = '10e699642330d78bbc60834bfd338ff1497b6';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bytes = </a:t>
            </a:r>
            <a:r>
              <a:rPr lang="en-US" altLang="ko-KR" sz="1400" dirty="0" err="1"/>
              <a:t>forge.util.hexToBytes</a:t>
            </a:r>
            <a:r>
              <a:rPr lang="en-US" altLang="ko-KR" sz="1400" dirty="0"/>
              <a:t>(hex);</a:t>
            </a:r>
          </a:p>
          <a:p>
            <a:r>
              <a:rPr lang="en-US" altLang="ko-KR" sz="1400" dirty="0"/>
              <a:t>console.log('</a:t>
            </a:r>
            <a:r>
              <a:rPr lang="en-US" altLang="ko-KR" sz="1400" dirty="0" err="1"/>
              <a:t>hexToBytes</a:t>
            </a:r>
            <a:r>
              <a:rPr lang="en-US" altLang="ko-KR" sz="1400" dirty="0"/>
              <a:t>: '+bytes);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hex = </a:t>
            </a:r>
            <a:r>
              <a:rPr lang="en-US" altLang="ko-KR" sz="1400" dirty="0" err="1"/>
              <a:t>forge.util.bytesToHex</a:t>
            </a:r>
            <a:r>
              <a:rPr lang="en-US" altLang="ko-KR" sz="1400" dirty="0"/>
              <a:t>(bytes);</a:t>
            </a:r>
          </a:p>
          <a:p>
            <a:r>
              <a:rPr lang="en-US" altLang="ko-KR" sz="1400" dirty="0"/>
              <a:t>console.log('</a:t>
            </a:r>
            <a:r>
              <a:rPr lang="en-US" altLang="ko-KR" sz="1400" dirty="0" err="1"/>
              <a:t>bytesToHex</a:t>
            </a:r>
            <a:r>
              <a:rPr lang="en-US" altLang="ko-KR" sz="1400" dirty="0"/>
              <a:t>: '+hex);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65514"/>
            <a:ext cx="406288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12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대칭키</a:t>
            </a:r>
            <a:r>
              <a:rPr lang="en-US" altLang="ko-KR" dirty="0" smtClean="0"/>
              <a:t> </a:t>
            </a:r>
            <a:r>
              <a:rPr lang="ko-KR" altLang="en-US" dirty="0" smtClean="0"/>
              <a:t>암호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송신자와 수신자가 동일한 </a:t>
            </a:r>
            <a:r>
              <a:rPr lang="ko-KR" altLang="en-US" dirty="0" err="1" smtClean="0"/>
              <a:t>비밀키를</a:t>
            </a:r>
            <a:r>
              <a:rPr lang="ko-KR" altLang="en-US" dirty="0" smtClean="0"/>
              <a:t> 공유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비밀키를</a:t>
            </a:r>
            <a:r>
              <a:rPr lang="ko-KR" altLang="en-US" dirty="0" smtClean="0"/>
              <a:t> 이용한 메시지 암호화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</a:t>
            </a:r>
            <a:r>
              <a:rPr lang="ko-KR" altLang="en-US" dirty="0" err="1" smtClean="0"/>
              <a:t>비밀키를</a:t>
            </a:r>
            <a:r>
              <a:rPr lang="ko-KR" altLang="en-US" dirty="0" smtClean="0"/>
              <a:t> 이용한 암호문 </a:t>
            </a:r>
            <a:r>
              <a:rPr lang="ko-KR" altLang="en-US" dirty="0" err="1" smtClean="0"/>
              <a:t>복호화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암호 알고리즘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AES, DES, 3DES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pic>
        <p:nvPicPr>
          <p:cNvPr id="1026" name="Picture 2" descr="Image result for 대칭키 암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01008"/>
            <a:ext cx="58293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14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블록암호의 운영모드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전자 </a:t>
            </a:r>
            <a:r>
              <a:rPr lang="ko-KR" altLang="en-US" dirty="0" err="1"/>
              <a:t>코드북</a:t>
            </a:r>
            <a:r>
              <a:rPr lang="en-US" altLang="ko-KR" dirty="0"/>
              <a:t>(electronic codebook, ECB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모드 </a:t>
            </a:r>
            <a:endParaRPr lang="en-US" altLang="ko-KR" dirty="0" smtClean="0"/>
          </a:p>
          <a:p>
            <a:r>
              <a:rPr lang="ko-KR" altLang="en-US" dirty="0"/>
              <a:t>암호 블록 체인 </a:t>
            </a:r>
            <a:r>
              <a:rPr lang="en-US" altLang="ko-KR" dirty="0"/>
              <a:t>(cipher-block chaining, CBC</a:t>
            </a:r>
            <a:r>
              <a:rPr lang="en-US" altLang="ko-KR" dirty="0" smtClean="0"/>
              <a:t>)</a:t>
            </a:r>
            <a:r>
              <a:rPr lang="en-US" altLang="ko-KR" dirty="0"/>
              <a:t> </a:t>
            </a:r>
            <a:r>
              <a:rPr lang="ko-KR" altLang="en-US" dirty="0"/>
              <a:t>모드 </a:t>
            </a:r>
            <a:r>
              <a:rPr lang="en-US" altLang="ko-KR" dirty="0" smtClean="0"/>
              <a:t> </a:t>
            </a:r>
          </a:p>
          <a:p>
            <a:r>
              <a:rPr lang="ko-KR" altLang="en-US" dirty="0"/>
              <a:t>암호 피드백</a:t>
            </a:r>
            <a:r>
              <a:rPr lang="en-US" altLang="ko-KR" dirty="0"/>
              <a:t>(cipher feedback, CFB</a:t>
            </a:r>
            <a:r>
              <a:rPr lang="en-US" altLang="ko-KR" dirty="0" smtClean="0"/>
              <a:t>)</a:t>
            </a:r>
            <a:r>
              <a:rPr lang="en-US" altLang="ko-KR" dirty="0"/>
              <a:t> </a:t>
            </a:r>
            <a:r>
              <a:rPr lang="ko-KR" altLang="en-US" dirty="0"/>
              <a:t>모드 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r>
              <a:rPr lang="ko-KR" altLang="en-US" dirty="0"/>
              <a:t>출력 피드백</a:t>
            </a:r>
            <a:r>
              <a:rPr lang="en-US" altLang="ko-KR" dirty="0"/>
              <a:t>(output </a:t>
            </a:r>
            <a:r>
              <a:rPr lang="en-US" altLang="ko-KR" dirty="0" smtClean="0"/>
              <a:t>feedback</a:t>
            </a:r>
            <a:r>
              <a:rPr lang="en-US" altLang="ko-KR" dirty="0"/>
              <a:t>, OFB</a:t>
            </a:r>
            <a:r>
              <a:rPr lang="en-US" altLang="ko-KR" dirty="0" smtClean="0"/>
              <a:t>)</a:t>
            </a:r>
            <a:r>
              <a:rPr lang="en-US" altLang="ko-KR" dirty="0"/>
              <a:t> </a:t>
            </a:r>
            <a:r>
              <a:rPr lang="ko-KR" altLang="en-US" dirty="0"/>
              <a:t>모드 </a:t>
            </a:r>
            <a:r>
              <a:rPr lang="en-US" altLang="ko-KR" dirty="0" smtClean="0"/>
              <a:t> </a:t>
            </a:r>
          </a:p>
          <a:p>
            <a:r>
              <a:rPr lang="ko-KR" altLang="en-US" dirty="0"/>
              <a:t>카운터</a:t>
            </a:r>
            <a:r>
              <a:rPr lang="en-US" altLang="ko-KR" dirty="0"/>
              <a:t>(Counter, CTR) </a:t>
            </a:r>
            <a:r>
              <a:rPr lang="ko-KR" altLang="en-US" dirty="0" smtClean="0"/>
              <a:t>모드 </a:t>
            </a:r>
            <a:endParaRPr lang="en-US" altLang="ko-KR" dirty="0" smtClean="0"/>
          </a:p>
          <a:p>
            <a:r>
              <a:rPr lang="en-US" altLang="ko-KR" dirty="0" smtClean="0"/>
              <a:t>GCM </a:t>
            </a:r>
            <a:r>
              <a:rPr lang="en-US" altLang="ko-KR" dirty="0"/>
              <a:t>(Galois/Counter Mode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모드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/>
              <a:t>암호화와 인증을 결합한 블록암호 운영모드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48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대칭키</a:t>
            </a:r>
            <a:r>
              <a:rPr lang="en-US" altLang="ko-KR" dirty="0" smtClean="0"/>
              <a:t> </a:t>
            </a:r>
            <a:r>
              <a:rPr lang="ko-KR" altLang="en-US" dirty="0" smtClean="0"/>
              <a:t>암호 </a:t>
            </a:r>
            <a:r>
              <a:rPr lang="en-US" altLang="ko-KR" dirty="0"/>
              <a:t>- Cipher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Forge.cipher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이용 </a:t>
            </a:r>
            <a:endParaRPr lang="en-US" altLang="ko-KR" dirty="0" smtClean="0"/>
          </a:p>
          <a:p>
            <a:r>
              <a:rPr lang="ko-KR" altLang="en-US" dirty="0" smtClean="0"/>
              <a:t>암호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 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AES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/>
              <a:t> AES-128, AES-192, or AES-256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3DES</a:t>
            </a:r>
            <a:r>
              <a:rPr lang="en-US" altLang="ko-KR" dirty="0" smtClean="0"/>
              <a:t> : 192</a:t>
            </a:r>
            <a:r>
              <a:rPr lang="ko-KR" altLang="en-US" dirty="0" smtClean="0"/>
              <a:t>비트 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DES</a:t>
            </a:r>
            <a:r>
              <a:rPr lang="en-US" altLang="ko-KR" dirty="0" smtClean="0"/>
              <a:t> : 64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r>
              <a:rPr lang="ko-KR" altLang="en-US" dirty="0" smtClean="0"/>
              <a:t>운영모드</a:t>
            </a:r>
            <a:r>
              <a:rPr lang="en-US" altLang="ko-KR" dirty="0" smtClean="0"/>
              <a:t>(modes of operation) </a:t>
            </a:r>
          </a:p>
          <a:p>
            <a:pPr lvl="1"/>
            <a:r>
              <a:rPr lang="en-US" altLang="ko-KR" b="1" dirty="0" smtClean="0"/>
              <a:t>ECB</a:t>
            </a:r>
            <a:r>
              <a:rPr lang="en-US" altLang="ko-KR" dirty="0"/>
              <a:t>, </a:t>
            </a:r>
            <a:r>
              <a:rPr lang="en-US" altLang="ko-KR" b="1" dirty="0"/>
              <a:t>CBC</a:t>
            </a:r>
            <a:r>
              <a:rPr lang="en-US" altLang="ko-KR" dirty="0"/>
              <a:t>, </a:t>
            </a:r>
            <a:r>
              <a:rPr lang="en-US" altLang="ko-KR" b="1" dirty="0"/>
              <a:t>CFB</a:t>
            </a:r>
            <a:r>
              <a:rPr lang="en-US" altLang="ko-KR" dirty="0"/>
              <a:t>, </a:t>
            </a:r>
            <a:r>
              <a:rPr lang="en-US" altLang="ko-KR" b="1" dirty="0"/>
              <a:t>OFB</a:t>
            </a:r>
            <a:r>
              <a:rPr lang="en-US" altLang="ko-KR" dirty="0"/>
              <a:t>, </a:t>
            </a:r>
            <a:r>
              <a:rPr lang="en-US" altLang="ko-KR" b="1" dirty="0"/>
              <a:t>CTR</a:t>
            </a:r>
            <a:r>
              <a:rPr lang="en-US" altLang="ko-KR" dirty="0"/>
              <a:t>, </a:t>
            </a:r>
            <a:r>
              <a:rPr lang="en-US" altLang="ko-KR" b="1" dirty="0" smtClean="0"/>
              <a:t>GCM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알고리즘과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운영모드를 함께 선택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204864"/>
            <a:ext cx="1584176" cy="36634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16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en-US" altLang="ko-KR" dirty="0"/>
              <a:t> </a:t>
            </a:r>
            <a:r>
              <a:rPr lang="ko-KR" altLang="en-US" dirty="0"/>
              <a:t>암호 </a:t>
            </a:r>
            <a:r>
              <a:rPr lang="en-US" altLang="ko-KR" dirty="0"/>
              <a:t>- Cipher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783" y="1484784"/>
            <a:ext cx="6346481" cy="3970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 err="1"/>
              <a:t>var</a:t>
            </a:r>
            <a:r>
              <a:rPr lang="en-US" altLang="ko-KR" dirty="0"/>
              <a:t> cipher </a:t>
            </a:r>
            <a:r>
              <a:rPr lang="en-US" altLang="ko-KR" b="1" dirty="0"/>
              <a:t>=</a:t>
            </a:r>
            <a:r>
              <a:rPr lang="en-US" altLang="ko-KR" dirty="0"/>
              <a:t> </a:t>
            </a:r>
            <a:r>
              <a:rPr lang="en-US" altLang="ko-KR" dirty="0" err="1"/>
              <a:t>forge.cipher.createCipher</a:t>
            </a:r>
            <a:r>
              <a:rPr lang="en-US" altLang="ko-KR" dirty="0"/>
              <a:t>('AES-CBC', key);</a:t>
            </a:r>
          </a:p>
          <a:p>
            <a:pPr fontAlgn="base"/>
            <a:r>
              <a:rPr lang="en-US" altLang="ko-KR" dirty="0" err="1"/>
              <a:t>cipher.start</a:t>
            </a:r>
            <a:r>
              <a:rPr lang="en-US" altLang="ko-KR" dirty="0"/>
              <a:t>({iv</a:t>
            </a:r>
            <a:r>
              <a:rPr lang="en-US" altLang="ko-KR" b="1" dirty="0"/>
              <a:t>:</a:t>
            </a:r>
            <a:r>
              <a:rPr lang="en-US" altLang="ko-KR" dirty="0"/>
              <a:t> iv});</a:t>
            </a:r>
          </a:p>
          <a:p>
            <a:pPr fontAlgn="base"/>
            <a:r>
              <a:rPr lang="en-US" altLang="ko-KR" dirty="0" err="1"/>
              <a:t>cipher.update</a:t>
            </a:r>
            <a:r>
              <a:rPr lang="en-US" altLang="ko-KR" dirty="0"/>
              <a:t>(</a:t>
            </a:r>
            <a:r>
              <a:rPr lang="en-US" altLang="ko-KR" dirty="0" err="1"/>
              <a:t>forge.util.createBuffer</a:t>
            </a:r>
            <a:r>
              <a:rPr lang="en-US" altLang="ko-KR" dirty="0"/>
              <a:t>(</a:t>
            </a:r>
            <a:r>
              <a:rPr lang="en-US" altLang="ko-KR" dirty="0" err="1"/>
              <a:t>someBytes</a:t>
            </a:r>
            <a:r>
              <a:rPr lang="en-US" altLang="ko-KR" dirty="0"/>
              <a:t>));</a:t>
            </a:r>
          </a:p>
          <a:p>
            <a:pPr fontAlgn="base"/>
            <a:r>
              <a:rPr lang="en-US" altLang="ko-KR" dirty="0" err="1"/>
              <a:t>cipher.finish</a:t>
            </a:r>
            <a:r>
              <a:rPr lang="en-US" altLang="ko-KR" dirty="0"/>
              <a:t>();</a:t>
            </a:r>
          </a:p>
          <a:p>
            <a:pPr fontAlgn="base"/>
            <a:r>
              <a:rPr lang="en-US" altLang="ko-KR" dirty="0" err="1"/>
              <a:t>var</a:t>
            </a:r>
            <a:r>
              <a:rPr lang="en-US" altLang="ko-KR" dirty="0"/>
              <a:t> encrypted </a:t>
            </a:r>
            <a:r>
              <a:rPr lang="en-US" altLang="ko-KR" b="1" dirty="0"/>
              <a:t>=</a:t>
            </a:r>
            <a:r>
              <a:rPr lang="en-US" altLang="ko-KR" dirty="0"/>
              <a:t> </a:t>
            </a:r>
            <a:r>
              <a:rPr lang="en-US" altLang="ko-KR" dirty="0" err="1"/>
              <a:t>cipher.output</a:t>
            </a:r>
            <a:r>
              <a:rPr lang="en-US" altLang="ko-KR" dirty="0" smtClean="0"/>
              <a:t>;</a:t>
            </a:r>
          </a:p>
          <a:p>
            <a:pPr fontAlgn="base"/>
            <a:r>
              <a:rPr lang="en-US" altLang="ko-KR" i="1" dirty="0"/>
              <a:t>// outputs encrypted hex </a:t>
            </a:r>
            <a:endParaRPr lang="en-US" altLang="ko-KR" dirty="0"/>
          </a:p>
          <a:p>
            <a:pPr fontAlgn="base"/>
            <a:r>
              <a:rPr lang="en-US" altLang="ko-KR" dirty="0"/>
              <a:t>console.log(</a:t>
            </a:r>
            <a:r>
              <a:rPr lang="en-US" altLang="ko-KR" dirty="0" err="1"/>
              <a:t>encrypted.toHex</a:t>
            </a:r>
            <a:r>
              <a:rPr lang="en-US" altLang="ko-KR" dirty="0" smtClean="0"/>
              <a:t>());</a:t>
            </a:r>
            <a:endParaRPr lang="en-US" altLang="ko-KR" dirty="0"/>
          </a:p>
          <a:p>
            <a:endParaRPr lang="en-US" altLang="ko-KR" dirty="0" smtClean="0"/>
          </a:p>
          <a:p>
            <a:pPr fontAlgn="base"/>
            <a:r>
              <a:rPr lang="en-US" altLang="ko-KR" dirty="0" err="1"/>
              <a:t>var</a:t>
            </a:r>
            <a:r>
              <a:rPr lang="en-US" altLang="ko-KR" dirty="0"/>
              <a:t> decipher </a:t>
            </a:r>
            <a:r>
              <a:rPr lang="en-US" altLang="ko-KR" b="1" dirty="0"/>
              <a:t>=</a:t>
            </a:r>
            <a:r>
              <a:rPr lang="en-US" altLang="ko-KR" dirty="0"/>
              <a:t> </a:t>
            </a:r>
            <a:r>
              <a:rPr lang="en-US" altLang="ko-KR" dirty="0" err="1"/>
              <a:t>forge.cipher.createDecipher</a:t>
            </a:r>
            <a:r>
              <a:rPr lang="en-US" altLang="ko-KR" dirty="0"/>
              <a:t>('AES-CBC', key);</a:t>
            </a:r>
          </a:p>
          <a:p>
            <a:pPr fontAlgn="base"/>
            <a:r>
              <a:rPr lang="en-US" altLang="ko-KR" dirty="0" err="1"/>
              <a:t>decipher.start</a:t>
            </a:r>
            <a:r>
              <a:rPr lang="en-US" altLang="ko-KR" dirty="0"/>
              <a:t>({iv</a:t>
            </a:r>
            <a:r>
              <a:rPr lang="en-US" altLang="ko-KR" b="1" dirty="0"/>
              <a:t>:</a:t>
            </a:r>
            <a:r>
              <a:rPr lang="en-US" altLang="ko-KR" dirty="0"/>
              <a:t> iv});</a:t>
            </a:r>
          </a:p>
          <a:p>
            <a:pPr fontAlgn="base"/>
            <a:r>
              <a:rPr lang="en-US" altLang="ko-KR" dirty="0" err="1"/>
              <a:t>decipher.update</a:t>
            </a:r>
            <a:r>
              <a:rPr lang="en-US" altLang="ko-KR" dirty="0"/>
              <a:t>(encrypted);</a:t>
            </a:r>
          </a:p>
          <a:p>
            <a:pPr fontAlgn="base"/>
            <a:r>
              <a:rPr lang="en-US" altLang="ko-KR" dirty="0" err="1"/>
              <a:t>decipher.finish</a:t>
            </a:r>
            <a:r>
              <a:rPr lang="en-US" altLang="ko-KR" dirty="0"/>
              <a:t>();</a:t>
            </a:r>
          </a:p>
          <a:p>
            <a:pPr fontAlgn="base"/>
            <a:r>
              <a:rPr lang="en-US" altLang="ko-KR" i="1" dirty="0"/>
              <a:t>// outputs decrypted hex </a:t>
            </a:r>
            <a:endParaRPr lang="en-US" altLang="ko-KR" dirty="0"/>
          </a:p>
          <a:p>
            <a:pPr fontAlgn="base"/>
            <a:r>
              <a:rPr lang="en-US" altLang="ko-KR" dirty="0"/>
              <a:t>console.log(</a:t>
            </a:r>
            <a:r>
              <a:rPr lang="en-US" altLang="ko-KR" dirty="0" err="1"/>
              <a:t>decipher.output.toHex</a:t>
            </a:r>
            <a:r>
              <a:rPr lang="en-US" altLang="ko-KR" dirty="0" smtClean="0"/>
              <a:t>());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145270" y="1412776"/>
            <a:ext cx="1495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createCipher</a:t>
            </a:r>
            <a:endParaRPr lang="en-US" altLang="ko-KR" dirty="0" smtClean="0"/>
          </a:p>
          <a:p>
            <a:r>
              <a:rPr lang="en-US" altLang="ko-KR" dirty="0" smtClean="0"/>
              <a:t>Start</a:t>
            </a:r>
          </a:p>
          <a:p>
            <a:r>
              <a:rPr lang="en-US" altLang="ko-KR" dirty="0" smtClean="0"/>
              <a:t>Update</a:t>
            </a:r>
          </a:p>
          <a:p>
            <a:r>
              <a:rPr lang="en-US" altLang="ko-KR" dirty="0" smtClean="0"/>
              <a:t>finish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5270" y="3668831"/>
            <a:ext cx="17472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createDecipher</a:t>
            </a:r>
            <a:endParaRPr lang="en-US" altLang="ko-KR" dirty="0" smtClean="0"/>
          </a:p>
          <a:p>
            <a:r>
              <a:rPr lang="en-US" altLang="ko-KR" dirty="0" smtClean="0"/>
              <a:t>Start</a:t>
            </a:r>
          </a:p>
          <a:p>
            <a:r>
              <a:rPr lang="en-US" altLang="ko-KR" dirty="0" smtClean="0"/>
              <a:t>Update</a:t>
            </a:r>
          </a:p>
          <a:p>
            <a:r>
              <a:rPr lang="en-US" altLang="ko-KR" dirty="0" smtClean="0"/>
              <a:t>finish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70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en-US" altLang="ko-KR" dirty="0"/>
              <a:t> </a:t>
            </a:r>
            <a:r>
              <a:rPr lang="ko-KR" altLang="en-US" dirty="0"/>
              <a:t>암호 </a:t>
            </a:r>
            <a:r>
              <a:rPr lang="en-US" altLang="ko-KR" dirty="0"/>
              <a:t>- Cipher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334953"/>
            <a:ext cx="5006563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var</a:t>
            </a:r>
            <a:r>
              <a:rPr lang="en-US" altLang="ko-KR" sz="1200" dirty="0"/>
              <a:t> forge = require('node-forge');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inputText</a:t>
            </a:r>
            <a:r>
              <a:rPr lang="en-US" altLang="ko-KR" sz="1200" dirty="0"/>
              <a:t> = "Hello world - </a:t>
            </a:r>
            <a:r>
              <a:rPr lang="ko-KR" altLang="en-US" sz="1200" dirty="0" err="1"/>
              <a:t>헬로월드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someBytes</a:t>
            </a:r>
            <a:r>
              <a:rPr lang="en-US" altLang="ko-KR" sz="1200" dirty="0"/>
              <a:t> = forge.util.encodeUtf8(</a:t>
            </a:r>
            <a:r>
              <a:rPr lang="en-US" altLang="ko-KR" sz="1200" dirty="0" err="1"/>
              <a:t>inputText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console.log('AES-128-CBC');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keySize</a:t>
            </a:r>
            <a:r>
              <a:rPr lang="en-US" altLang="ko-KR" sz="1200" dirty="0"/>
              <a:t> = 16; // 16 =&gt; AES-128, 24 =&gt; AES-192, 32 =&gt; AES-256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key = </a:t>
            </a:r>
            <a:r>
              <a:rPr lang="en-US" altLang="ko-KR" sz="1200" dirty="0" err="1"/>
              <a:t>forge.random.getBytesSync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keySize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iv = </a:t>
            </a:r>
            <a:r>
              <a:rPr lang="en-US" altLang="ko-KR" sz="1200" dirty="0" err="1"/>
              <a:t>forge.random.getBytesSync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keySize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console.log('- Key: '+</a:t>
            </a:r>
            <a:r>
              <a:rPr lang="en-US" altLang="ko-KR" sz="1200" dirty="0" err="1"/>
              <a:t>forge.util.bytesToHex</a:t>
            </a:r>
            <a:r>
              <a:rPr lang="en-US" altLang="ko-KR" sz="1200" dirty="0"/>
              <a:t>(key));</a:t>
            </a:r>
          </a:p>
          <a:p>
            <a:r>
              <a:rPr lang="en-US" altLang="ko-KR" sz="1200" dirty="0"/>
              <a:t>console.log('- iv: '+</a:t>
            </a:r>
            <a:r>
              <a:rPr lang="en-US" altLang="ko-KR" sz="1200" dirty="0" err="1"/>
              <a:t>forge.util.bytesToHex</a:t>
            </a:r>
            <a:r>
              <a:rPr lang="en-US" altLang="ko-KR" sz="1200" dirty="0"/>
              <a:t>(iv));</a:t>
            </a:r>
          </a:p>
          <a:p>
            <a:r>
              <a:rPr lang="en-US" altLang="ko-KR" sz="1200" dirty="0"/>
              <a:t>console.log('- Plaintext: '+forge.util.decodeUtf8(</a:t>
            </a:r>
            <a:r>
              <a:rPr lang="en-US" altLang="ko-KR" sz="1200" dirty="0" err="1"/>
              <a:t>someBytes</a:t>
            </a:r>
            <a:r>
              <a:rPr lang="en-US" altLang="ko-KR" sz="1200" dirty="0"/>
              <a:t>));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cipher = </a:t>
            </a:r>
            <a:r>
              <a:rPr lang="en-US" altLang="ko-KR" sz="1200" dirty="0" err="1"/>
              <a:t>forge.cipher.createCipher</a:t>
            </a:r>
            <a:r>
              <a:rPr lang="en-US" altLang="ko-KR" sz="1200" dirty="0"/>
              <a:t>('AES-CBC', key);</a:t>
            </a:r>
          </a:p>
          <a:p>
            <a:r>
              <a:rPr lang="en-US" altLang="ko-KR" sz="1200" dirty="0" err="1"/>
              <a:t>cipher.start</a:t>
            </a:r>
            <a:r>
              <a:rPr lang="en-US" altLang="ko-KR" sz="1200" dirty="0"/>
              <a:t>({iv: iv});</a:t>
            </a:r>
          </a:p>
          <a:p>
            <a:r>
              <a:rPr lang="en-US" altLang="ko-KR" sz="1200" dirty="0" err="1"/>
              <a:t>cipher.update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forge.util.createBuffer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someBytes</a:t>
            </a:r>
            <a:r>
              <a:rPr lang="en-US" altLang="ko-KR" sz="1200" dirty="0"/>
              <a:t>));</a:t>
            </a:r>
          </a:p>
          <a:p>
            <a:r>
              <a:rPr lang="en-US" altLang="ko-KR" sz="1200" dirty="0" err="1"/>
              <a:t>cipher.finish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encrypted = </a:t>
            </a:r>
            <a:r>
              <a:rPr lang="en-US" altLang="ko-KR" sz="1200" dirty="0" err="1"/>
              <a:t>cipher.output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// outputs encrypted hex</a:t>
            </a:r>
          </a:p>
          <a:p>
            <a:r>
              <a:rPr lang="en-US" altLang="ko-KR" sz="1200" dirty="0"/>
              <a:t>console.log('- Encrypted: '+</a:t>
            </a:r>
            <a:r>
              <a:rPr lang="en-US" altLang="ko-KR" sz="1200" dirty="0" err="1"/>
              <a:t>encrypted.toHex</a:t>
            </a:r>
            <a:r>
              <a:rPr lang="en-US" altLang="ko-KR" sz="1200" dirty="0"/>
              <a:t>());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decipher = </a:t>
            </a:r>
            <a:r>
              <a:rPr lang="en-US" altLang="ko-KR" sz="1200" dirty="0" err="1"/>
              <a:t>forge.cipher.createDecipher</a:t>
            </a:r>
            <a:r>
              <a:rPr lang="en-US" altLang="ko-KR" sz="1200" dirty="0"/>
              <a:t>('AES-CBC', key);</a:t>
            </a:r>
          </a:p>
          <a:p>
            <a:r>
              <a:rPr lang="en-US" altLang="ko-KR" sz="1200" dirty="0" err="1"/>
              <a:t>decipher.start</a:t>
            </a:r>
            <a:r>
              <a:rPr lang="en-US" altLang="ko-KR" sz="1200" dirty="0"/>
              <a:t>({iv: iv});</a:t>
            </a:r>
          </a:p>
          <a:p>
            <a:r>
              <a:rPr lang="en-US" altLang="ko-KR" sz="1200" dirty="0" err="1"/>
              <a:t>decipher.update</a:t>
            </a:r>
            <a:r>
              <a:rPr lang="en-US" altLang="ko-KR" sz="1200" dirty="0"/>
              <a:t>(encrypted);</a:t>
            </a:r>
          </a:p>
          <a:p>
            <a:r>
              <a:rPr lang="en-US" altLang="ko-KR" sz="1200" dirty="0" err="1"/>
              <a:t>decipher.finish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console.log('- Decrypted: '+</a:t>
            </a:r>
            <a:r>
              <a:rPr lang="en-US" altLang="ko-KR" sz="1200" dirty="0" err="1"/>
              <a:t>decipher.output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console.log();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531055"/>
            <a:ext cx="520057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46456" y="1588802"/>
            <a:ext cx="3585984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한글 처리를 위한 </a:t>
            </a:r>
            <a:r>
              <a:rPr lang="en-US" altLang="ko-KR" sz="1600" dirty="0" smtClean="0"/>
              <a:t>UTF-8 </a:t>
            </a:r>
            <a:r>
              <a:rPr lang="ko-KR" altLang="en-US" sz="1600" dirty="0" err="1" smtClean="0"/>
              <a:t>인코딩</a:t>
            </a:r>
            <a:r>
              <a:rPr lang="ko-KR" altLang="en-US" sz="1600" dirty="0" smtClean="0"/>
              <a:t> 적용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2514382"/>
            <a:ext cx="1282723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난수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키생성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223668" y="1988840"/>
            <a:ext cx="2380780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AES-128 </a:t>
            </a:r>
            <a:r>
              <a:rPr lang="en-US" altLang="ko-KR" sz="1600" dirty="0" smtClean="0">
                <a:sym typeface="Wingdings" panose="05000000000000000000" pitchFamily="2" charset="2"/>
              </a:rPr>
              <a:t></a:t>
            </a:r>
            <a:r>
              <a:rPr lang="en-US" altLang="ko-KR" sz="1600" dirty="0" smtClean="0"/>
              <a:t> 128/8 = 16</a:t>
            </a:r>
          </a:p>
          <a:p>
            <a:r>
              <a:rPr lang="en-US" altLang="ko-KR" sz="1600" dirty="0" smtClean="0"/>
              <a:t>AES-192 </a:t>
            </a:r>
            <a:r>
              <a:rPr lang="en-US" altLang="ko-KR" sz="1600" dirty="0" smtClean="0">
                <a:sym typeface="Wingdings" panose="05000000000000000000" pitchFamily="2" charset="2"/>
              </a:rPr>
              <a:t></a:t>
            </a:r>
            <a:r>
              <a:rPr lang="en-US" altLang="ko-KR" sz="1600" dirty="0" smtClean="0"/>
              <a:t> 192/8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24</a:t>
            </a:r>
            <a:endParaRPr lang="ko-KR" altLang="en-US" sz="1600" dirty="0"/>
          </a:p>
          <a:p>
            <a:r>
              <a:rPr lang="en-US" altLang="ko-KR" sz="1600" dirty="0" smtClean="0"/>
              <a:t>AES-256 </a:t>
            </a:r>
            <a:r>
              <a:rPr lang="en-US" altLang="ko-KR" sz="1600" dirty="0" smtClean="0">
                <a:sym typeface="Wingdings" panose="05000000000000000000" pitchFamily="2" charset="2"/>
              </a:rPr>
              <a:t></a:t>
            </a:r>
            <a:r>
              <a:rPr lang="en-US" altLang="ko-KR" sz="1600" dirty="0" smtClean="0"/>
              <a:t> 256/8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32</a:t>
            </a:r>
            <a:endParaRPr lang="ko-KR" altLang="en-US" sz="1600" dirty="0"/>
          </a:p>
          <a:p>
            <a:r>
              <a:rPr lang="en-US" altLang="ko-KR" sz="1600" dirty="0" smtClean="0"/>
              <a:t>DES </a:t>
            </a:r>
            <a:r>
              <a:rPr lang="en-US" altLang="ko-KR" sz="1600" dirty="0" smtClean="0">
                <a:sym typeface="Wingdings" panose="05000000000000000000" pitchFamily="2" charset="2"/>
              </a:rPr>
              <a:t></a:t>
            </a:r>
            <a:r>
              <a:rPr lang="en-US" altLang="ko-KR" sz="1600" dirty="0" smtClean="0"/>
              <a:t> 64/8 = 8</a:t>
            </a:r>
          </a:p>
          <a:p>
            <a:r>
              <a:rPr lang="en-US" altLang="ko-KR" sz="1600" dirty="0" smtClean="0"/>
              <a:t>3DES </a:t>
            </a:r>
            <a:r>
              <a:rPr lang="en-US" altLang="ko-KR" sz="1600" dirty="0" smtClean="0">
                <a:sym typeface="Wingdings" panose="05000000000000000000" pitchFamily="2" charset="2"/>
              </a:rPr>
              <a:t></a:t>
            </a:r>
            <a:r>
              <a:rPr lang="en-US" altLang="ko-KR" sz="1600" dirty="0" smtClean="0"/>
              <a:t> 192/8 = 24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946456" y="3356992"/>
            <a:ext cx="1627369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Key : </a:t>
            </a:r>
            <a:r>
              <a:rPr lang="ko-KR" altLang="en-US" sz="1600" dirty="0" smtClean="0"/>
              <a:t>공유키</a:t>
            </a:r>
            <a:endParaRPr lang="en-US" altLang="ko-KR" sz="1600" dirty="0" smtClean="0"/>
          </a:p>
          <a:p>
            <a:r>
              <a:rPr lang="en-US" altLang="ko-KR" sz="1600" dirty="0" smtClean="0"/>
              <a:t>Iv : </a:t>
            </a:r>
            <a:r>
              <a:rPr lang="ko-KR" altLang="en-US" sz="1600" dirty="0" smtClean="0"/>
              <a:t>초기화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벡터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932040" y="4077072"/>
            <a:ext cx="2730748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forge.util.createBuffer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이용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2040" y="4530606"/>
            <a:ext cx="3813736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출력 암호문은 </a:t>
            </a:r>
            <a:r>
              <a:rPr lang="en-US" altLang="ko-KR" sz="1600" dirty="0" smtClean="0"/>
              <a:t>byte array</a:t>
            </a:r>
          </a:p>
          <a:p>
            <a:r>
              <a:rPr lang="ko-KR" altLang="en-US" sz="1600" dirty="0" smtClean="0"/>
              <a:t>화면으로 표시하려면 </a:t>
            </a:r>
            <a:r>
              <a:rPr lang="en-US" altLang="ko-KR" sz="1600" dirty="0" err="1" smtClean="0"/>
              <a:t>toHex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 이용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212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공개키 암호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대칭키</a:t>
            </a:r>
            <a:r>
              <a:rPr lang="ko-KR" altLang="en-US" dirty="0" smtClean="0"/>
              <a:t> 암호에서의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키관리</a:t>
            </a:r>
            <a:r>
              <a:rPr lang="ko-KR" altLang="en-US" dirty="0" smtClean="0"/>
              <a:t> 문제 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통신의 비밀을 유지하기 위해서는 각 사용자들간의 통신에 서로 다른 </a:t>
            </a:r>
            <a:r>
              <a:rPr lang="ko-KR" altLang="en-US" dirty="0" err="1" smtClean="0"/>
              <a:t>비밀키를</a:t>
            </a:r>
            <a:r>
              <a:rPr lang="ko-KR" altLang="en-US" dirty="0" smtClean="0"/>
              <a:t> 사용해야 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명인 경우 전체 </a:t>
            </a:r>
            <a:r>
              <a:rPr lang="en-US" altLang="ko-KR" sz="1600" dirty="0" smtClean="0"/>
              <a:t>n</a:t>
            </a:r>
            <a:r>
              <a:rPr lang="en-US" altLang="ko-KR" dirty="0" smtClean="0"/>
              <a:t>C</a:t>
            </a:r>
            <a:r>
              <a:rPr lang="en-US" altLang="ko-KR" sz="1400" dirty="0" smtClean="0"/>
              <a:t>2</a:t>
            </a:r>
            <a:r>
              <a:rPr lang="en-US" altLang="ko-KR" dirty="0" smtClean="0"/>
              <a:t>=n(n-1)/2 </a:t>
            </a:r>
            <a:r>
              <a:rPr lang="ko-KR" altLang="en-US" dirty="0" smtClean="0"/>
              <a:t>개의 키가 필요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사용자는 </a:t>
            </a:r>
            <a:r>
              <a:rPr lang="en-US" altLang="ko-KR" dirty="0" smtClean="0"/>
              <a:t>n-1</a:t>
            </a:r>
            <a:r>
              <a:rPr lang="ko-KR" altLang="en-US" dirty="0" smtClean="0"/>
              <a:t>개의 키를 관리해야 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매우 복잡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pic>
        <p:nvPicPr>
          <p:cNvPr id="1026" name="Picture 2" descr="Image result for 열쇠꾸러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48050"/>
            <a:ext cx="3744416" cy="277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25"/>
          <p:cNvGrpSpPr>
            <a:grpSpLocks/>
          </p:cNvGrpSpPr>
          <p:nvPr/>
        </p:nvGrpSpPr>
        <p:grpSpPr bwMode="auto">
          <a:xfrm>
            <a:off x="1331913" y="3631406"/>
            <a:ext cx="2482850" cy="2309813"/>
            <a:chOff x="1487869" y="3447288"/>
            <a:chExt cx="2482850" cy="2309813"/>
          </a:xfrm>
        </p:grpSpPr>
        <p:sp>
          <p:nvSpPr>
            <p:cNvPr id="7" name="AutoShape 25"/>
            <p:cNvSpPr>
              <a:spLocks noChangeArrowheads="1"/>
            </p:cNvSpPr>
            <p:nvPr/>
          </p:nvSpPr>
          <p:spPr bwMode="auto">
            <a:xfrm>
              <a:off x="1783144" y="4414076"/>
              <a:ext cx="127000" cy="147637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latinLnBrk="0"/>
              <a:endParaRPr lang="ko-KR" altLang="en-US" sz="1400" b="0">
                <a:ea typeface="돋움" pitchFamily="50" charset="-127"/>
              </a:endParaRPr>
            </a:p>
          </p:txBody>
        </p:sp>
        <p:sp>
          <p:nvSpPr>
            <p:cNvPr id="8" name="AutoShape 26"/>
            <p:cNvSpPr>
              <a:spLocks noChangeArrowheads="1"/>
            </p:cNvSpPr>
            <p:nvPr/>
          </p:nvSpPr>
          <p:spPr bwMode="auto">
            <a:xfrm>
              <a:off x="2151444" y="5353876"/>
              <a:ext cx="127000" cy="147637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latinLnBrk="0"/>
              <a:endParaRPr lang="ko-KR" altLang="en-US" sz="1400" b="0">
                <a:ea typeface="돋움" pitchFamily="50" charset="-127"/>
              </a:endParaRPr>
            </a:p>
          </p:txBody>
        </p:sp>
        <p:sp>
          <p:nvSpPr>
            <p:cNvPr id="9" name="AutoShape 27"/>
            <p:cNvSpPr>
              <a:spLocks noChangeArrowheads="1"/>
            </p:cNvSpPr>
            <p:nvPr/>
          </p:nvSpPr>
          <p:spPr bwMode="auto">
            <a:xfrm>
              <a:off x="3548444" y="4388676"/>
              <a:ext cx="127000" cy="147637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latinLnBrk="0"/>
              <a:endParaRPr lang="ko-KR" altLang="en-US" sz="1400" b="0">
                <a:ea typeface="돋움" pitchFamily="50" charset="-127"/>
              </a:endParaRPr>
            </a:p>
          </p:txBody>
        </p:sp>
        <p:sp>
          <p:nvSpPr>
            <p:cNvPr id="10" name="AutoShape 28"/>
            <p:cNvSpPr>
              <a:spLocks noChangeArrowheads="1"/>
            </p:cNvSpPr>
            <p:nvPr/>
          </p:nvSpPr>
          <p:spPr bwMode="auto">
            <a:xfrm>
              <a:off x="2672144" y="3817176"/>
              <a:ext cx="127000" cy="147637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latinLnBrk="0"/>
              <a:endParaRPr lang="ko-KR" altLang="en-US" sz="1400" b="0">
                <a:ea typeface="돋움" pitchFamily="50" charset="-127"/>
              </a:endParaRPr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 flipV="1">
              <a:off x="1897444" y="3906076"/>
              <a:ext cx="774700" cy="558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Line 30"/>
            <p:cNvSpPr>
              <a:spLocks noChangeShapeType="1"/>
            </p:cNvSpPr>
            <p:nvPr/>
          </p:nvSpPr>
          <p:spPr bwMode="auto">
            <a:xfrm flipV="1">
              <a:off x="3345244" y="4502976"/>
              <a:ext cx="279400" cy="8763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Line 31"/>
            <p:cNvSpPr>
              <a:spLocks noChangeShapeType="1"/>
            </p:cNvSpPr>
            <p:nvPr/>
          </p:nvSpPr>
          <p:spPr bwMode="auto">
            <a:xfrm>
              <a:off x="2265744" y="5442776"/>
              <a:ext cx="1003300" cy="127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AutoShape 32"/>
            <p:cNvSpPr>
              <a:spLocks noChangeArrowheads="1"/>
            </p:cNvSpPr>
            <p:nvPr/>
          </p:nvSpPr>
          <p:spPr bwMode="auto">
            <a:xfrm>
              <a:off x="3243644" y="5341176"/>
              <a:ext cx="127000" cy="147637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latinLnBrk="0"/>
              <a:endParaRPr lang="ko-KR" altLang="en-US" sz="1400" b="0">
                <a:ea typeface="돋움" pitchFamily="50" charset="-127"/>
              </a:endParaRPr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H="1" flipV="1">
              <a:off x="2773744" y="3880676"/>
              <a:ext cx="812800" cy="558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H="1" flipV="1">
              <a:off x="1872044" y="4566476"/>
              <a:ext cx="304800" cy="812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 flipV="1">
              <a:off x="1948244" y="4441063"/>
              <a:ext cx="1663700" cy="2381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Line 36"/>
            <p:cNvSpPr>
              <a:spLocks noChangeShapeType="1"/>
            </p:cNvSpPr>
            <p:nvPr/>
          </p:nvSpPr>
          <p:spPr bwMode="auto">
            <a:xfrm flipV="1">
              <a:off x="2256219" y="3931476"/>
              <a:ext cx="454025" cy="148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Line 37"/>
            <p:cNvSpPr>
              <a:spLocks noChangeShapeType="1"/>
            </p:cNvSpPr>
            <p:nvPr/>
          </p:nvSpPr>
          <p:spPr bwMode="auto">
            <a:xfrm flipH="1" flipV="1">
              <a:off x="2748344" y="3969576"/>
              <a:ext cx="546100" cy="13843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Line 38"/>
            <p:cNvSpPr>
              <a:spLocks noChangeShapeType="1"/>
            </p:cNvSpPr>
            <p:nvPr/>
          </p:nvSpPr>
          <p:spPr bwMode="auto">
            <a:xfrm flipV="1">
              <a:off x="2310194" y="4490276"/>
              <a:ext cx="1263650" cy="9017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 flipH="1" flipV="1">
              <a:off x="1910144" y="4490276"/>
              <a:ext cx="1360487" cy="9017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Text Box 40"/>
            <p:cNvSpPr txBox="1">
              <a:spLocks noChangeArrowheads="1"/>
            </p:cNvSpPr>
            <p:nvPr/>
          </p:nvSpPr>
          <p:spPr bwMode="auto">
            <a:xfrm>
              <a:off x="1487869" y="4298188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ko-KR" b="0" i="1">
                  <a:sym typeface="Symbol" pitchFamily="18" charset="2"/>
                </a:rPr>
                <a:t>b</a:t>
              </a:r>
            </a:p>
          </p:txBody>
        </p:sp>
        <p:sp>
          <p:nvSpPr>
            <p:cNvPr id="23" name="Text Box 41"/>
            <p:cNvSpPr txBox="1">
              <a:spLocks noChangeArrowheads="1"/>
            </p:cNvSpPr>
            <p:nvPr/>
          </p:nvSpPr>
          <p:spPr bwMode="auto">
            <a:xfrm>
              <a:off x="2580069" y="3447288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ko-KR" b="0" i="1">
                  <a:sym typeface="Symbol" pitchFamily="18" charset="2"/>
                </a:rPr>
                <a:t>a</a:t>
              </a:r>
            </a:p>
          </p:txBody>
        </p:sp>
        <p:sp>
          <p:nvSpPr>
            <p:cNvPr id="24" name="Text Box 42"/>
            <p:cNvSpPr txBox="1">
              <a:spLocks noChangeArrowheads="1"/>
            </p:cNvSpPr>
            <p:nvPr/>
          </p:nvSpPr>
          <p:spPr bwMode="auto">
            <a:xfrm>
              <a:off x="1818069" y="5377688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ko-KR" b="0" i="1">
                  <a:sym typeface="Symbol" pitchFamily="18" charset="2"/>
                </a:rPr>
                <a:t>c</a:t>
              </a:r>
            </a:p>
          </p:txBody>
        </p:sp>
        <p:sp>
          <p:nvSpPr>
            <p:cNvPr id="25" name="Text Box 43"/>
            <p:cNvSpPr txBox="1">
              <a:spLocks noChangeArrowheads="1"/>
            </p:cNvSpPr>
            <p:nvPr/>
          </p:nvSpPr>
          <p:spPr bwMode="auto">
            <a:xfrm>
              <a:off x="3329369" y="5390388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ko-KR" b="0" i="1">
                  <a:sym typeface="Symbol" pitchFamily="18" charset="2"/>
                </a:rPr>
                <a:t>d</a:t>
              </a:r>
            </a:p>
          </p:txBody>
        </p:sp>
        <p:sp>
          <p:nvSpPr>
            <p:cNvPr id="26" name="Text Box 44"/>
            <p:cNvSpPr txBox="1">
              <a:spLocks noChangeArrowheads="1"/>
            </p:cNvSpPr>
            <p:nvPr/>
          </p:nvSpPr>
          <p:spPr bwMode="auto">
            <a:xfrm>
              <a:off x="3659569" y="4285488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ko-KR" b="0" i="1">
                  <a:sym typeface="Symbol" pitchFamily="18" charset="2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252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공개키 </a:t>
            </a:r>
            <a:r>
              <a:rPr lang="ko-KR" altLang="en-US" dirty="0" smtClean="0"/>
              <a:t>암호의 도입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공개키 암호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비대칭키</a:t>
            </a:r>
            <a:r>
              <a:rPr lang="ko-KR" altLang="en-US" dirty="0" smtClean="0"/>
              <a:t> 암호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하나의 쌍이 되는 두 개의 키를 생성하여 하나는 암호화에 사용하고 다른 하나는 </a:t>
            </a:r>
            <a:r>
              <a:rPr lang="ko-KR" altLang="en-US" dirty="0" err="1"/>
              <a:t>복호화에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암호화에 사용하는 키는 공개할 수 있어서 </a:t>
            </a:r>
            <a:r>
              <a:rPr lang="ko-KR" altLang="en-US" dirty="0" err="1"/>
              <a:t>공개키라고</a:t>
            </a:r>
            <a:r>
              <a:rPr lang="ko-KR" altLang="en-US" dirty="0"/>
              <a:t> 부르고 </a:t>
            </a:r>
            <a:r>
              <a:rPr lang="ko-KR" altLang="en-US" dirty="0" err="1"/>
              <a:t>복호화에</a:t>
            </a:r>
            <a:r>
              <a:rPr lang="ko-KR" altLang="en-US" dirty="0"/>
              <a:t> 사용하는 키는 사용자만이 안전하게 보관해야 하는 키로 개인키</a:t>
            </a:r>
            <a:r>
              <a:rPr lang="en-US" altLang="ko-KR" dirty="0"/>
              <a:t>(</a:t>
            </a:r>
            <a:r>
              <a:rPr lang="ko-KR" altLang="en-US" dirty="0"/>
              <a:t>비밀키</a:t>
            </a:r>
            <a:r>
              <a:rPr lang="en-US" altLang="ko-KR" dirty="0"/>
              <a:t>)</a:t>
            </a:r>
            <a:r>
              <a:rPr lang="ko-KR" altLang="en-US" dirty="0"/>
              <a:t>라고 부른다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두 개의 키가 서로 다르므로 </a:t>
            </a:r>
            <a:r>
              <a:rPr lang="ko-KR" altLang="en-US" dirty="0" err="1"/>
              <a:t>비대칭키</a:t>
            </a:r>
            <a:r>
              <a:rPr lang="ko-KR" altLang="en-US" dirty="0"/>
              <a:t> 암호라고 부르며 하나의 키를 공개하므로 공개키 암호라고도 부른다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pic>
        <p:nvPicPr>
          <p:cNvPr id="2050" name="Picture 2" descr="Image result for 공개키 암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551912"/>
            <a:ext cx="2569085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upload.wikimedia.org/wikipedia/commons/thumb/3/32/Public-key-crypto-1.svg/288px-Public-key-crypto-1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365104"/>
            <a:ext cx="2145747" cy="21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67600" y="4365104"/>
            <a:ext cx="1532792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암호화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공개키 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567600" y="5970766"/>
            <a:ext cx="1532792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복호화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개인키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002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Forge</a:t>
            </a:r>
            <a:r>
              <a:rPr lang="ko-KR" altLang="en-US" dirty="0" smtClean="0"/>
              <a:t>에 구현된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2663208" cy="5040560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b="1" dirty="0"/>
              <a:t>Transports</a:t>
            </a:r>
          </a:p>
          <a:p>
            <a:pPr lvl="1" fontAlgn="base"/>
            <a:r>
              <a:rPr lang="en-US" altLang="ko-KR" sz="1600" b="1" dirty="0">
                <a:hlinkClick r:id="rId2"/>
              </a:rPr>
              <a:t>TLS</a:t>
            </a:r>
            <a:endParaRPr lang="en-US" altLang="ko-KR" sz="1600" dirty="0"/>
          </a:p>
          <a:p>
            <a:pPr lvl="1" fontAlgn="base"/>
            <a:r>
              <a:rPr lang="en-US" altLang="ko-KR" sz="1600" b="1" dirty="0">
                <a:hlinkClick r:id="rId3"/>
              </a:rPr>
              <a:t>HTTP</a:t>
            </a:r>
            <a:endParaRPr lang="en-US" altLang="ko-KR" sz="1600" dirty="0"/>
          </a:p>
          <a:p>
            <a:pPr lvl="1" fontAlgn="base"/>
            <a:r>
              <a:rPr lang="en-US" altLang="ko-KR" sz="1600" b="1" dirty="0">
                <a:hlinkClick r:id="rId4"/>
              </a:rPr>
              <a:t>SSH</a:t>
            </a:r>
            <a:endParaRPr lang="en-US" altLang="ko-KR" sz="1600" dirty="0"/>
          </a:p>
          <a:p>
            <a:pPr lvl="1" fontAlgn="base"/>
            <a:r>
              <a:rPr lang="en-US" altLang="ko-KR" sz="1600" b="1" dirty="0">
                <a:hlinkClick r:id="rId5"/>
              </a:rPr>
              <a:t>XHR</a:t>
            </a:r>
            <a:endParaRPr lang="en-US" altLang="ko-KR" sz="1600" dirty="0"/>
          </a:p>
          <a:p>
            <a:pPr lvl="1" fontAlgn="base"/>
            <a:r>
              <a:rPr lang="en-US" altLang="ko-KR" sz="1600" b="1" dirty="0">
                <a:hlinkClick r:id="rId6"/>
              </a:rPr>
              <a:t>Sockets</a:t>
            </a:r>
            <a:endParaRPr lang="en-US" altLang="ko-KR" sz="1600" dirty="0"/>
          </a:p>
          <a:p>
            <a:pPr fontAlgn="base"/>
            <a:r>
              <a:rPr lang="en-US" altLang="ko-KR" sz="2000" b="1" dirty="0"/>
              <a:t>Ciphers</a:t>
            </a:r>
          </a:p>
          <a:p>
            <a:pPr lvl="1" fontAlgn="base"/>
            <a:r>
              <a:rPr lang="en-US" altLang="ko-KR" sz="1600" b="1" dirty="0">
                <a:hlinkClick r:id="rId7"/>
              </a:rPr>
              <a:t>CIPHER</a:t>
            </a:r>
            <a:endParaRPr lang="en-US" altLang="ko-KR" sz="1600" dirty="0"/>
          </a:p>
          <a:p>
            <a:pPr lvl="1" fontAlgn="base"/>
            <a:r>
              <a:rPr lang="en-US" altLang="ko-KR" sz="1600" b="1" dirty="0">
                <a:hlinkClick r:id="rId8"/>
              </a:rPr>
              <a:t>AES</a:t>
            </a:r>
            <a:endParaRPr lang="en-US" altLang="ko-KR" sz="1600" dirty="0"/>
          </a:p>
          <a:p>
            <a:pPr lvl="1" fontAlgn="base"/>
            <a:r>
              <a:rPr lang="en-US" altLang="ko-KR" sz="1600" b="1" dirty="0">
                <a:hlinkClick r:id="rId9"/>
              </a:rPr>
              <a:t>DES</a:t>
            </a:r>
            <a:endParaRPr lang="en-US" altLang="ko-KR" sz="1600" dirty="0"/>
          </a:p>
          <a:p>
            <a:pPr lvl="1" fontAlgn="base"/>
            <a:r>
              <a:rPr lang="en-US" altLang="ko-KR" sz="1600" b="1" dirty="0" smtClean="0">
                <a:hlinkClick r:id="rId10"/>
              </a:rPr>
              <a:t>RC2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869232" y="1340768"/>
            <a:ext cx="2663208" cy="504056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000" b="1" dirty="0" smtClean="0"/>
              <a:t>Message Digests</a:t>
            </a:r>
          </a:p>
          <a:p>
            <a:pPr lvl="1" fontAlgn="base"/>
            <a:r>
              <a:rPr lang="en-US" altLang="ko-KR" sz="1600" b="1" dirty="0" smtClean="0">
                <a:hlinkClick r:id="rId11"/>
              </a:rPr>
              <a:t>SHA1</a:t>
            </a:r>
            <a:endParaRPr lang="en-US" altLang="ko-KR" sz="1600" dirty="0" smtClean="0"/>
          </a:p>
          <a:p>
            <a:pPr lvl="1" fontAlgn="base"/>
            <a:r>
              <a:rPr lang="en-US" altLang="ko-KR" sz="1600" b="1" dirty="0" smtClean="0">
                <a:hlinkClick r:id="rId12"/>
              </a:rPr>
              <a:t>SHA256</a:t>
            </a:r>
            <a:endParaRPr lang="en-US" altLang="ko-KR" sz="1600" dirty="0" smtClean="0"/>
          </a:p>
          <a:p>
            <a:pPr lvl="1" fontAlgn="base"/>
            <a:r>
              <a:rPr lang="en-US" altLang="ko-KR" sz="1600" b="1" dirty="0" smtClean="0">
                <a:hlinkClick r:id="rId13"/>
              </a:rPr>
              <a:t>SHA384</a:t>
            </a:r>
            <a:endParaRPr lang="en-US" altLang="ko-KR" sz="1600" dirty="0" smtClean="0"/>
          </a:p>
          <a:p>
            <a:pPr lvl="1" fontAlgn="base"/>
            <a:r>
              <a:rPr lang="en-US" altLang="ko-KR" sz="1600" b="1" dirty="0" smtClean="0">
                <a:hlinkClick r:id="rId14"/>
              </a:rPr>
              <a:t>SHA512</a:t>
            </a:r>
            <a:endParaRPr lang="en-US" altLang="ko-KR" sz="1600" dirty="0" smtClean="0"/>
          </a:p>
          <a:p>
            <a:pPr lvl="1" fontAlgn="base"/>
            <a:r>
              <a:rPr lang="en-US" altLang="ko-KR" sz="1600" b="1" dirty="0" smtClean="0">
                <a:hlinkClick r:id="rId15"/>
              </a:rPr>
              <a:t>MD5</a:t>
            </a:r>
            <a:endParaRPr lang="en-US" altLang="ko-KR" sz="1600" dirty="0" smtClean="0"/>
          </a:p>
          <a:p>
            <a:pPr lvl="1" fontAlgn="base"/>
            <a:r>
              <a:rPr lang="en-US" altLang="ko-KR" sz="1600" b="1" dirty="0" smtClean="0">
                <a:hlinkClick r:id="rId16"/>
              </a:rPr>
              <a:t>HMAC</a:t>
            </a:r>
            <a:endParaRPr lang="en-US" altLang="ko-KR" sz="1600" dirty="0" smtClean="0"/>
          </a:p>
          <a:p>
            <a:pPr fontAlgn="base"/>
            <a:r>
              <a:rPr lang="en-US" altLang="ko-KR" sz="2000" b="1" dirty="0" smtClean="0"/>
              <a:t>Utilities</a:t>
            </a:r>
          </a:p>
          <a:p>
            <a:pPr lvl="1" fontAlgn="base"/>
            <a:r>
              <a:rPr lang="en-US" altLang="ko-KR" sz="1600" b="1" dirty="0" smtClean="0">
                <a:hlinkClick r:id="rId17"/>
              </a:rPr>
              <a:t>Prime</a:t>
            </a:r>
            <a:endParaRPr lang="en-US" altLang="ko-KR" sz="1600" dirty="0" smtClean="0"/>
          </a:p>
          <a:p>
            <a:pPr lvl="1" fontAlgn="base"/>
            <a:r>
              <a:rPr lang="en-US" altLang="ko-KR" sz="1600" b="1" dirty="0" smtClean="0">
                <a:hlinkClick r:id="rId18"/>
              </a:rPr>
              <a:t>PRNG</a:t>
            </a:r>
            <a:endParaRPr lang="en-US" altLang="ko-KR" sz="1600" dirty="0" smtClean="0"/>
          </a:p>
          <a:p>
            <a:pPr lvl="1" fontAlgn="base"/>
            <a:r>
              <a:rPr lang="en-US" altLang="ko-KR" sz="1600" b="1" dirty="0" smtClean="0">
                <a:hlinkClick r:id="rId19"/>
              </a:rPr>
              <a:t>Tasks</a:t>
            </a:r>
            <a:endParaRPr lang="en-US" altLang="ko-KR" sz="1600" dirty="0" smtClean="0"/>
          </a:p>
          <a:p>
            <a:pPr lvl="1" fontAlgn="base"/>
            <a:r>
              <a:rPr lang="en-US" altLang="ko-KR" sz="1600" b="1" dirty="0" smtClean="0">
                <a:hlinkClick r:id="rId20"/>
              </a:rPr>
              <a:t>Utilities</a:t>
            </a:r>
            <a:endParaRPr lang="en-US" altLang="ko-KR" sz="1600" dirty="0" smtClean="0"/>
          </a:p>
          <a:p>
            <a:pPr lvl="1" fontAlgn="base"/>
            <a:r>
              <a:rPr lang="en-US" altLang="ko-KR" sz="1600" b="1" dirty="0" smtClean="0">
                <a:hlinkClick r:id="rId21"/>
              </a:rPr>
              <a:t>Logging</a:t>
            </a:r>
            <a:endParaRPr lang="en-US" altLang="ko-KR" sz="1600" dirty="0" smtClean="0"/>
          </a:p>
          <a:p>
            <a:pPr lvl="1" fontAlgn="base"/>
            <a:r>
              <a:rPr lang="en-US" altLang="ko-KR" sz="1600" b="1" dirty="0" smtClean="0">
                <a:hlinkClick r:id="rId22"/>
              </a:rPr>
              <a:t>Debugging</a:t>
            </a:r>
            <a:endParaRPr lang="en-US" altLang="ko-KR" sz="1600" dirty="0" smtClean="0"/>
          </a:p>
          <a:p>
            <a:pPr lvl="1" fontAlgn="base"/>
            <a:r>
              <a:rPr lang="en-US" altLang="ko-KR" sz="1600" b="1" dirty="0" smtClean="0">
                <a:hlinkClick r:id="rId23"/>
              </a:rPr>
              <a:t>Flash Networking Support</a:t>
            </a:r>
            <a:endParaRPr lang="en-US" altLang="ko-KR" sz="1600" dirty="0" smtClean="0"/>
          </a:p>
          <a:p>
            <a:endParaRPr lang="ko-KR" altLang="en-US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204936" y="1340768"/>
            <a:ext cx="2663208" cy="504056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000" b="1" dirty="0" smtClean="0"/>
              <a:t>PKI</a:t>
            </a:r>
          </a:p>
          <a:p>
            <a:pPr lvl="1" fontAlgn="base"/>
            <a:r>
              <a:rPr lang="en-US" altLang="ko-KR" sz="1600" b="1" dirty="0" smtClean="0">
                <a:hlinkClick r:id="rId24"/>
              </a:rPr>
              <a:t>RSA</a:t>
            </a:r>
            <a:endParaRPr lang="en-US" altLang="ko-KR" sz="1600" dirty="0" smtClean="0"/>
          </a:p>
          <a:p>
            <a:pPr lvl="1" fontAlgn="base"/>
            <a:r>
              <a:rPr lang="en-US" altLang="ko-KR" sz="1600" b="1" dirty="0" smtClean="0">
                <a:hlinkClick r:id="rId25"/>
              </a:rPr>
              <a:t>RSA-KEM</a:t>
            </a:r>
            <a:endParaRPr lang="en-US" altLang="ko-KR" sz="1600" dirty="0" smtClean="0"/>
          </a:p>
          <a:p>
            <a:pPr lvl="1" fontAlgn="base"/>
            <a:r>
              <a:rPr lang="en-US" altLang="ko-KR" sz="1600" b="1" dirty="0" smtClean="0">
                <a:hlinkClick r:id="rId26"/>
              </a:rPr>
              <a:t>X.509</a:t>
            </a:r>
            <a:endParaRPr lang="en-US" altLang="ko-KR" sz="1600" dirty="0" smtClean="0"/>
          </a:p>
          <a:p>
            <a:pPr lvl="1" fontAlgn="base"/>
            <a:r>
              <a:rPr lang="en-US" altLang="ko-KR" sz="1600" b="1" dirty="0" smtClean="0">
                <a:hlinkClick r:id="rId27"/>
              </a:rPr>
              <a:t>PKCS#5</a:t>
            </a:r>
            <a:endParaRPr lang="en-US" altLang="ko-KR" sz="1600" dirty="0" smtClean="0"/>
          </a:p>
          <a:p>
            <a:pPr lvl="1" fontAlgn="base"/>
            <a:r>
              <a:rPr lang="en-US" altLang="ko-KR" sz="1600" b="1" dirty="0" smtClean="0">
                <a:hlinkClick r:id="rId28"/>
              </a:rPr>
              <a:t>PKCS#7</a:t>
            </a:r>
            <a:endParaRPr lang="en-US" altLang="ko-KR" sz="1600" dirty="0" smtClean="0"/>
          </a:p>
          <a:p>
            <a:pPr lvl="1" fontAlgn="base"/>
            <a:r>
              <a:rPr lang="en-US" altLang="ko-KR" sz="1600" b="1" dirty="0" smtClean="0">
                <a:hlinkClick r:id="rId29"/>
              </a:rPr>
              <a:t>PKCS#8</a:t>
            </a:r>
            <a:endParaRPr lang="en-US" altLang="ko-KR" sz="1600" dirty="0" smtClean="0"/>
          </a:p>
          <a:p>
            <a:pPr lvl="1" fontAlgn="base"/>
            <a:r>
              <a:rPr lang="en-US" altLang="ko-KR" sz="1600" b="1" dirty="0" smtClean="0">
                <a:hlinkClick r:id="rId30"/>
              </a:rPr>
              <a:t>PKCS#10</a:t>
            </a:r>
            <a:endParaRPr lang="en-US" altLang="ko-KR" sz="1600" dirty="0" smtClean="0"/>
          </a:p>
          <a:p>
            <a:pPr lvl="1" fontAlgn="base"/>
            <a:r>
              <a:rPr lang="en-US" altLang="ko-KR" sz="1600" b="1" dirty="0" smtClean="0">
                <a:hlinkClick r:id="rId31"/>
              </a:rPr>
              <a:t>PKCS#12</a:t>
            </a:r>
            <a:endParaRPr lang="en-US" altLang="ko-KR" sz="1600" dirty="0" smtClean="0"/>
          </a:p>
          <a:p>
            <a:pPr lvl="1" fontAlgn="base"/>
            <a:r>
              <a:rPr lang="en-US" altLang="ko-KR" sz="1600" b="1" dirty="0" smtClean="0">
                <a:hlinkClick r:id="rId32"/>
              </a:rPr>
              <a:t>ASN.1</a:t>
            </a:r>
            <a:endParaRPr lang="en-US" altLang="ko-KR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5661248"/>
            <a:ext cx="4952318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API </a:t>
            </a:r>
            <a:r>
              <a:rPr lang="ko-KR" altLang="en-US" dirty="0"/>
              <a:t>문서의 사용법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r>
              <a:rPr lang="en-US" altLang="ko-KR" dirty="0" smtClean="0">
                <a:hlinkClick r:id="rId33"/>
              </a:rPr>
              <a:t>https</a:t>
            </a:r>
            <a:r>
              <a:rPr lang="en-US" altLang="ko-KR" dirty="0">
                <a:hlinkClick r:id="rId33"/>
              </a:rPr>
              <a:t>://www.npmjs.com/package/node-forge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09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RSA </a:t>
            </a:r>
            <a:r>
              <a:rPr lang="ko-KR" altLang="en-US" dirty="0" smtClean="0"/>
              <a:t>알고리즘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1977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RSA </a:t>
            </a:r>
            <a:r>
              <a:rPr lang="ko-KR" altLang="en-US" dirty="0" smtClean="0"/>
              <a:t>알고리즘 등장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pic>
        <p:nvPicPr>
          <p:cNvPr id="10" name="Picture 2" descr="http://imps.mcmaster.ca/courses/SE-4C03-07/wiki/wrighd/rsa-photo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28800"/>
            <a:ext cx="3226069" cy="228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rsa algorith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575" y="4653136"/>
            <a:ext cx="2733093" cy="184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68560"/>
            <a:ext cx="3888432" cy="444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98495" y="4005064"/>
            <a:ext cx="2933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Shamir</a:t>
            </a:r>
            <a:r>
              <a:rPr lang="ko-KR" altLang="en-US" dirty="0" smtClean="0"/>
              <a:t>   </a:t>
            </a:r>
            <a:r>
              <a:rPr lang="en-US" altLang="ko-KR" dirty="0" err="1" smtClean="0"/>
              <a:t>Rivest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Adleman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18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RSA </a:t>
            </a:r>
            <a:r>
              <a:rPr lang="ko-KR" altLang="en-US" dirty="0" smtClean="0"/>
              <a:t>알고리즘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RSA </a:t>
            </a:r>
            <a:r>
              <a:rPr lang="ko-KR" altLang="en-US" dirty="0" smtClean="0"/>
              <a:t>알고리즘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pic>
        <p:nvPicPr>
          <p:cNvPr id="3074" name="Picture 2" descr="http://www.allsyllabus.com/aj/note/Computer_Science/Computer%20Networks%20-%20II/Unit5/RSA%20Algorith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16832"/>
            <a:ext cx="5760640" cy="424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59632" y="28436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키생성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9632" y="45091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암호화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59632" y="55079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복호화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6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공개키암호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PKI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PKI </a:t>
            </a:r>
          </a:p>
          <a:p>
            <a:pPr lvl="1"/>
            <a:r>
              <a:rPr lang="en-US" altLang="ko-KR" dirty="0" smtClean="0"/>
              <a:t>RSA </a:t>
            </a:r>
            <a:r>
              <a:rPr lang="ko-KR" altLang="en-US" dirty="0" err="1" smtClean="0"/>
              <a:t>키생성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forge.pki.rsa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RSA </a:t>
            </a:r>
            <a:r>
              <a:rPr lang="ko-KR" altLang="en-US" dirty="0" smtClean="0"/>
              <a:t>암호화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복호화</a:t>
            </a:r>
            <a:r>
              <a:rPr lang="en-US" altLang="ko-KR" dirty="0"/>
              <a:t> </a:t>
            </a:r>
            <a:r>
              <a:rPr lang="en-US" altLang="ko-KR" dirty="0" smtClean="0"/>
              <a:t>– encrypt / decrypt</a:t>
            </a:r>
          </a:p>
          <a:p>
            <a:pPr lvl="2"/>
            <a:r>
              <a:rPr lang="en-US" altLang="ko-KR" i="1" dirty="0"/>
              <a:t>RSAES PKCS#1 v1.5</a:t>
            </a:r>
            <a:endParaRPr lang="en-US" altLang="ko-KR" dirty="0"/>
          </a:p>
          <a:p>
            <a:pPr lvl="2"/>
            <a:r>
              <a:rPr lang="en-US" altLang="ko-KR" i="1" dirty="0" smtClean="0"/>
              <a:t>RSAES-OAEP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RSA </a:t>
            </a:r>
            <a:r>
              <a:rPr lang="ko-KR" altLang="en-US" dirty="0" smtClean="0"/>
              <a:t>서명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검증 </a:t>
            </a:r>
            <a:r>
              <a:rPr lang="en-US" altLang="ko-KR" dirty="0" smtClean="0"/>
              <a:t>– sign / verify</a:t>
            </a:r>
          </a:p>
          <a:p>
            <a:pPr lvl="2"/>
            <a:r>
              <a:rPr lang="en-US" altLang="ko-KR" i="1" dirty="0"/>
              <a:t>RSASSA PKCS#1 v1.5</a:t>
            </a:r>
            <a:endParaRPr lang="en-US" altLang="ko-KR" dirty="0"/>
          </a:p>
          <a:p>
            <a:pPr lvl="2"/>
            <a:r>
              <a:rPr lang="en-US" altLang="ko-KR" i="1" dirty="0" smtClean="0"/>
              <a:t>RSASSA-PSS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RSA key encapsulation – </a:t>
            </a:r>
            <a:r>
              <a:rPr lang="en-US" altLang="ko-KR" dirty="0" err="1" smtClean="0"/>
              <a:t>forge.kem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대칭키</a:t>
            </a:r>
            <a:r>
              <a:rPr lang="en-US" altLang="ko-KR" dirty="0" smtClean="0"/>
              <a:t> </a:t>
            </a:r>
            <a:r>
              <a:rPr lang="ko-KR" altLang="en-US" dirty="0" smtClean="0"/>
              <a:t>암호화에 사용되는 </a:t>
            </a:r>
            <a:r>
              <a:rPr lang="ko-KR" altLang="en-US" dirty="0" err="1" smtClean="0"/>
              <a:t>비밀키를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RSA </a:t>
            </a:r>
            <a:r>
              <a:rPr lang="ko-KR" altLang="en-US" dirty="0" smtClean="0"/>
              <a:t>암호화로 보호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X.509 </a:t>
            </a:r>
            <a:r>
              <a:rPr lang="ko-KR" altLang="en-US" dirty="0"/>
              <a:t>인증서 생성</a:t>
            </a:r>
            <a:r>
              <a:rPr lang="en-US" altLang="ko-KR" dirty="0"/>
              <a:t>, </a:t>
            </a:r>
            <a:r>
              <a:rPr lang="ko-KR" altLang="en-US" dirty="0"/>
              <a:t>이용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forge.pki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68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RSA </a:t>
            </a:r>
            <a:r>
              <a:rPr lang="ko-KR" altLang="en-US" dirty="0" err="1" smtClean="0"/>
              <a:t>키생성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412776"/>
            <a:ext cx="6626622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var</a:t>
            </a:r>
            <a:r>
              <a:rPr lang="en-US" altLang="ko-KR" sz="1600" dirty="0"/>
              <a:t> forge = require('node-forge</a:t>
            </a:r>
            <a:r>
              <a:rPr lang="en-US" altLang="ko-KR" sz="1600" dirty="0" smtClean="0"/>
              <a:t>'); </a:t>
            </a:r>
            <a:endParaRPr lang="en-US" altLang="ko-KR" sz="1600" dirty="0"/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rsa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forge.pki.rsa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keypair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rsa.generateKeyPair</a:t>
            </a:r>
            <a:r>
              <a:rPr lang="en-US" altLang="ko-KR" sz="1600" dirty="0"/>
              <a:t>({bits: 1024, e: 0x10001});</a:t>
            </a: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publicKey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keypair.publicKey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privateKey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keypair.privateKey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console.log('Public key: \n'+</a:t>
            </a:r>
            <a:r>
              <a:rPr lang="en-US" altLang="ko-KR" sz="1600" dirty="0" err="1"/>
              <a:t>forge.pki.publicKeyToPem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publicKey</a:t>
            </a:r>
            <a:r>
              <a:rPr lang="en-US" altLang="ko-KR" sz="1600" dirty="0"/>
              <a:t>));</a:t>
            </a:r>
          </a:p>
          <a:p>
            <a:r>
              <a:rPr lang="en-US" altLang="ko-KR" sz="1600" dirty="0"/>
              <a:t>console.log('Private key: \n'+</a:t>
            </a:r>
            <a:r>
              <a:rPr lang="en-US" altLang="ko-KR" sz="1600" dirty="0" err="1" smtClean="0"/>
              <a:t>forge.pki.privateKeyToPem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privateKey</a:t>
            </a:r>
            <a:r>
              <a:rPr lang="en-US" altLang="ko-KR" sz="1600" dirty="0" smtClean="0"/>
              <a:t>));</a:t>
            </a:r>
            <a:endParaRPr lang="en-US" altLang="ko-K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164288" y="2060848"/>
            <a:ext cx="1189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키쌍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ko-KR" altLang="en-US" dirty="0" smtClean="0"/>
              <a:t>공개키 </a:t>
            </a:r>
            <a:endParaRPr lang="en-US" altLang="ko-KR" dirty="0" smtClean="0"/>
          </a:p>
          <a:p>
            <a:r>
              <a:rPr lang="ko-KR" altLang="en-US" dirty="0" smtClean="0"/>
              <a:t>개인키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3573016"/>
            <a:ext cx="35397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forge.pki.publicKeyToPem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 - </a:t>
            </a:r>
            <a:r>
              <a:rPr lang="ko-KR" altLang="en-US" dirty="0" err="1" smtClean="0"/>
              <a:t>공개키를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PEM </a:t>
            </a:r>
            <a:r>
              <a:rPr lang="ko-KR" altLang="en-US" dirty="0" smtClean="0"/>
              <a:t>형식으로 출력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forge.pki.privateKeyToPem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개인키를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PEM </a:t>
            </a:r>
            <a:r>
              <a:rPr lang="ko-KR" altLang="en-US" dirty="0" smtClean="0"/>
              <a:t>형식으로 출력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73016"/>
            <a:ext cx="4032448" cy="3139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6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 </a:t>
            </a:r>
            <a:r>
              <a:rPr lang="ko-KR" altLang="en-US" dirty="0"/>
              <a:t>암호화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RSA </a:t>
            </a:r>
            <a:r>
              <a:rPr lang="ko-KR" altLang="en-US" dirty="0" smtClean="0"/>
              <a:t>암호화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패딩</a:t>
            </a:r>
            <a:r>
              <a:rPr lang="ko-KR" altLang="en-US" dirty="0" smtClean="0"/>
              <a:t> 알고리즘 종류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RSAES PKCS#1 v1.5 :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PKCS#1 </a:t>
            </a:r>
            <a:r>
              <a:rPr lang="ko-KR" altLang="en-US" dirty="0" err="1" smtClean="0"/>
              <a:t>패딩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RSA-OAEP : OAEP </a:t>
            </a:r>
            <a:r>
              <a:rPr lang="ko-KR" altLang="en-US" dirty="0" err="1" smtClean="0"/>
              <a:t>패딩</a:t>
            </a:r>
            <a:r>
              <a:rPr lang="ko-KR" altLang="en-US" dirty="0" smtClean="0"/>
              <a:t> 적용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RSAES-OAEP/SHA-256 : </a:t>
            </a:r>
          </a:p>
          <a:p>
            <a:pPr lvl="1"/>
            <a:r>
              <a:rPr lang="en-US" altLang="ko-KR" dirty="0" smtClean="0"/>
              <a:t>RSAES-OAEP/SHA-256/MGF1-SHA-1 :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63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PKCS1 Padding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PKCS#1 v1.5</a:t>
            </a:r>
            <a:r>
              <a:rPr lang="ko-KR" altLang="en-US" dirty="0" smtClean="0"/>
              <a:t>에서의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패딩</a:t>
            </a:r>
            <a:r>
              <a:rPr lang="ko-KR" altLang="en-US" dirty="0" smtClean="0"/>
              <a:t> 방식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1998</a:t>
            </a:r>
            <a:r>
              <a:rPr lang="ko-KR" altLang="en-US" dirty="0" smtClean="0"/>
              <a:t>년 </a:t>
            </a:r>
            <a:r>
              <a:rPr lang="en-US" altLang="ko-KR" dirty="0" err="1" smtClean="0"/>
              <a:t>Bleichenbacher</a:t>
            </a:r>
            <a:r>
              <a:rPr lang="ko-KR" altLang="en-US" dirty="0" smtClean="0"/>
              <a:t>에 의해 취약점 발견 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Adaptive chosen </a:t>
            </a:r>
            <a:r>
              <a:rPr lang="en-US" altLang="ko-KR" dirty="0" err="1" smtClean="0"/>
              <a:t>ciphertext</a:t>
            </a:r>
            <a:r>
              <a:rPr lang="en-US" altLang="ko-KR" dirty="0" smtClean="0"/>
              <a:t> attack (</a:t>
            </a:r>
            <a:r>
              <a:rPr lang="ko-KR" altLang="en-US" dirty="0" smtClean="0"/>
              <a:t>적응 선택 암호문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공격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9" y="2132856"/>
            <a:ext cx="6732240" cy="842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43809" y="2996952"/>
            <a:ext cx="2952327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난 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삽 입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012160" y="2996952"/>
            <a:ext cx="72008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DATA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4481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OAEP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b="1" dirty="0"/>
              <a:t>Optimal Asymmetric Encryption Padding</a:t>
            </a:r>
            <a:r>
              <a:rPr lang="en-US" altLang="ko-KR" dirty="0"/>
              <a:t> (</a:t>
            </a:r>
            <a:r>
              <a:rPr lang="en-US" altLang="ko-KR" b="1" dirty="0"/>
              <a:t>OAEP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/>
              <a:t>두개의</a:t>
            </a:r>
            <a:r>
              <a:rPr lang="ko-KR" altLang="en-US" dirty="0"/>
              <a:t> </a:t>
            </a:r>
            <a:r>
              <a:rPr lang="ko-KR" altLang="en-US" dirty="0" err="1"/>
              <a:t>일방향</a:t>
            </a:r>
            <a:r>
              <a:rPr lang="ko-KR" altLang="en-US" dirty="0"/>
              <a:t> 함수 </a:t>
            </a:r>
            <a:r>
              <a:rPr lang="en-US" altLang="ko-KR" dirty="0"/>
              <a:t>G, H</a:t>
            </a:r>
            <a:r>
              <a:rPr lang="ko-KR" altLang="en-US" dirty="0"/>
              <a:t>를 이용한 </a:t>
            </a:r>
            <a:r>
              <a:rPr lang="en-US" altLang="ko-KR" dirty="0" err="1"/>
              <a:t>Feistel</a:t>
            </a:r>
            <a:r>
              <a:rPr lang="en-US" altLang="ko-KR" dirty="0"/>
              <a:t> network </a:t>
            </a:r>
            <a:r>
              <a:rPr lang="ko-KR" altLang="en-US" dirty="0"/>
              <a:t>구조</a:t>
            </a:r>
          </a:p>
          <a:p>
            <a:pPr lvl="1"/>
            <a:r>
              <a:rPr lang="ko-KR" altLang="en-US" dirty="0" smtClean="0"/>
              <a:t>메시지 </a:t>
            </a:r>
            <a:r>
              <a:rPr lang="en-US" altLang="ko-KR" dirty="0" smtClean="0"/>
              <a:t>m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X, Y</a:t>
            </a:r>
            <a:r>
              <a:rPr lang="ko-KR" altLang="en-US" dirty="0" smtClean="0"/>
              <a:t>를 계산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이것을 </a:t>
            </a:r>
            <a:r>
              <a:rPr lang="en-US" altLang="ko-KR" dirty="0" smtClean="0"/>
              <a:t>RSA</a:t>
            </a:r>
            <a:r>
              <a:rPr lang="ko-KR" altLang="en-US" dirty="0" smtClean="0"/>
              <a:t>로 암호화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복호화시에는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RSA </a:t>
            </a:r>
            <a:r>
              <a:rPr lang="ko-KR" altLang="en-US" dirty="0" err="1" smtClean="0"/>
              <a:t>복호화</a:t>
            </a:r>
            <a:r>
              <a:rPr lang="ko-KR" altLang="en-US" dirty="0" smtClean="0"/>
              <a:t> 후 </a:t>
            </a:r>
            <a:r>
              <a:rPr lang="en-US" altLang="ko-KR" dirty="0" smtClean="0"/>
              <a:t>X, Y</a:t>
            </a:r>
            <a:r>
              <a:rPr lang="ko-KR" altLang="en-US" dirty="0" smtClean="0"/>
              <a:t>로부터 메시지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을 분리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Bellare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Rogaway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1994</a:t>
            </a:r>
            <a:r>
              <a:rPr lang="ko-KR" altLang="en-US" dirty="0" smtClean="0"/>
              <a:t>년에 제안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PKCS#1 v2 (</a:t>
            </a:r>
            <a:r>
              <a:rPr lang="en-US" altLang="ko-KR" dirty="0"/>
              <a:t>RFC </a:t>
            </a:r>
            <a:r>
              <a:rPr lang="en-US" altLang="ko-KR" dirty="0" smtClean="0"/>
              <a:t>2437)</a:t>
            </a:r>
            <a:r>
              <a:rPr lang="ko-KR" altLang="en-US" dirty="0" smtClean="0"/>
              <a:t>로 표준화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 dirty="0"/>
          </a:p>
        </p:txBody>
      </p:sp>
      <p:pic>
        <p:nvPicPr>
          <p:cNvPr id="1026" name="Picture 2" descr="https://upload.wikimedia.org/wikipedia/commons/thumb/1/18/Oaep-diagram-20080305.png/250px-Oaep-diagram-200803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717032"/>
            <a:ext cx="228596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36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15379"/>
            <a:ext cx="4212402" cy="2013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RSA </a:t>
            </a:r>
            <a:r>
              <a:rPr lang="ko-KR" altLang="en-US" dirty="0" smtClean="0"/>
              <a:t>암호화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379959"/>
            <a:ext cx="4557658" cy="5001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var</a:t>
            </a:r>
            <a:r>
              <a:rPr lang="en-US" altLang="ko-KR" sz="1100" dirty="0"/>
              <a:t> forge = require('node-forge'); </a:t>
            </a:r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plaintext = "Hello world hello world";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rsa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forge.pki.rsa</a:t>
            </a:r>
            <a:r>
              <a:rPr lang="en-US" altLang="ko-KR" sz="1100" dirty="0"/>
              <a:t>;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keypair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rsa.generateKeyPair</a:t>
            </a:r>
            <a:r>
              <a:rPr lang="en-US" altLang="ko-KR" sz="1100" dirty="0"/>
              <a:t>({bits: 1024, e: 0x10001});</a:t>
            </a:r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publicKey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keypair.publicKey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privateKey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keypair.privateKey</a:t>
            </a:r>
            <a:r>
              <a:rPr lang="en-US" altLang="ko-KR" sz="1100" dirty="0"/>
              <a:t>; </a:t>
            </a:r>
          </a:p>
          <a:p>
            <a:r>
              <a:rPr lang="en-US" altLang="ko-KR" sz="1100" dirty="0"/>
              <a:t>console.log('Public key: \n'+</a:t>
            </a:r>
            <a:r>
              <a:rPr lang="en-US" altLang="ko-KR" sz="1100" dirty="0" err="1"/>
              <a:t>forge.pki.publicKeyToPem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publicKey</a:t>
            </a:r>
            <a:r>
              <a:rPr lang="en-US" altLang="ko-KR" sz="1100" dirty="0"/>
              <a:t>));</a:t>
            </a:r>
          </a:p>
          <a:p>
            <a:r>
              <a:rPr lang="en-US" altLang="ko-KR" sz="1100" dirty="0"/>
              <a:t>console.log('Private key: \n'+</a:t>
            </a:r>
            <a:r>
              <a:rPr lang="en-US" altLang="ko-KR" sz="1100" dirty="0" err="1"/>
              <a:t>forge.pki.publicKeyToPem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privateKey</a:t>
            </a:r>
            <a:r>
              <a:rPr lang="en-US" altLang="ko-KR" sz="1100" dirty="0" smtClean="0"/>
              <a:t>));</a:t>
            </a:r>
          </a:p>
          <a:p>
            <a:r>
              <a:rPr lang="en-US" altLang="ko-KR" sz="1100" dirty="0" smtClean="0"/>
              <a:t>console.log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</a:t>
            </a:r>
          </a:p>
          <a:p>
            <a:r>
              <a:rPr lang="en-US" altLang="ko-KR" sz="1100" dirty="0"/>
              <a:t>// encrypt data with a public key (defaults to RSAES PKCS#1 v1.5) </a:t>
            </a:r>
          </a:p>
          <a:p>
            <a:r>
              <a:rPr lang="en-US" altLang="ko-KR" sz="1100" dirty="0"/>
              <a:t>console.log('defaults to RSAES PKCS#1 v1.5');</a:t>
            </a:r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encrypted = </a:t>
            </a:r>
            <a:r>
              <a:rPr lang="en-US" altLang="ko-KR" sz="1100" b="1" dirty="0" err="1"/>
              <a:t>publicKey.encrypt</a:t>
            </a:r>
            <a:r>
              <a:rPr lang="en-US" altLang="ko-KR" sz="1100" b="1" dirty="0"/>
              <a:t>(plaintext);</a:t>
            </a:r>
          </a:p>
          <a:p>
            <a:r>
              <a:rPr lang="en-US" altLang="ko-KR" sz="1100" dirty="0"/>
              <a:t>console.log('Encrypted: '+</a:t>
            </a:r>
            <a:r>
              <a:rPr lang="en-US" altLang="ko-KR" sz="1100" dirty="0" err="1"/>
              <a:t>forge.util.bytesToHex</a:t>
            </a:r>
            <a:r>
              <a:rPr lang="en-US" altLang="ko-KR" sz="1100" dirty="0"/>
              <a:t>(encrypted));</a:t>
            </a:r>
          </a:p>
          <a:p>
            <a:r>
              <a:rPr lang="en-US" altLang="ko-KR" sz="1100" dirty="0"/>
              <a:t>// decrypt data with a private key (defaults to RSAES PKCS#1 v1.5) </a:t>
            </a:r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decrypted = </a:t>
            </a:r>
            <a:r>
              <a:rPr lang="en-US" altLang="ko-KR" sz="1100" b="1" dirty="0" err="1"/>
              <a:t>privateKey.decrypt</a:t>
            </a:r>
            <a:r>
              <a:rPr lang="en-US" altLang="ko-KR" sz="1100" b="1" dirty="0"/>
              <a:t>(encrypted);</a:t>
            </a:r>
          </a:p>
          <a:p>
            <a:r>
              <a:rPr lang="en-US" altLang="ko-KR" sz="1100" dirty="0"/>
              <a:t>console.log('Decrypted: '+decrypted);</a:t>
            </a:r>
          </a:p>
          <a:p>
            <a:r>
              <a:rPr lang="en-US" altLang="ko-KR" sz="1100" dirty="0"/>
              <a:t>console.log();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// encrypt data with a public key using RSAES-OAEP </a:t>
            </a:r>
          </a:p>
          <a:p>
            <a:r>
              <a:rPr lang="en-US" altLang="ko-KR" sz="1100" dirty="0"/>
              <a:t>console.log('RSA-OAEP'); </a:t>
            </a:r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encrypted = </a:t>
            </a:r>
            <a:r>
              <a:rPr lang="en-US" altLang="ko-KR" sz="1100" b="1" dirty="0" err="1"/>
              <a:t>publicKey.encrypt</a:t>
            </a:r>
            <a:r>
              <a:rPr lang="en-US" altLang="ko-KR" sz="1100" b="1" dirty="0"/>
              <a:t>(plaintext, 'RSA-OAEP');</a:t>
            </a:r>
          </a:p>
          <a:p>
            <a:r>
              <a:rPr lang="en-US" altLang="ko-KR" sz="1100" dirty="0"/>
              <a:t>console.log('Encrypted: '+</a:t>
            </a:r>
            <a:r>
              <a:rPr lang="en-US" altLang="ko-KR" sz="1100" dirty="0" err="1"/>
              <a:t>forge.util.bytesToHex</a:t>
            </a:r>
            <a:r>
              <a:rPr lang="en-US" altLang="ko-KR" sz="1100" dirty="0"/>
              <a:t>(encrypted));</a:t>
            </a:r>
          </a:p>
          <a:p>
            <a:r>
              <a:rPr lang="en-US" altLang="ko-KR" sz="1100" dirty="0"/>
              <a:t>// decrypt data with a private key using RSAES-OAEP </a:t>
            </a:r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decrypted = </a:t>
            </a:r>
            <a:r>
              <a:rPr lang="en-US" altLang="ko-KR" sz="1100" b="1" dirty="0" err="1"/>
              <a:t>privateKey.decrypt</a:t>
            </a:r>
            <a:r>
              <a:rPr lang="en-US" altLang="ko-KR" sz="1100" b="1" dirty="0"/>
              <a:t>(encrypted, 'RSA-OAEP');</a:t>
            </a:r>
          </a:p>
          <a:p>
            <a:r>
              <a:rPr lang="en-US" altLang="ko-KR" sz="1100" dirty="0"/>
              <a:t>console.log('Decrypted: '+decrypted);</a:t>
            </a:r>
          </a:p>
          <a:p>
            <a:r>
              <a:rPr lang="en-US" altLang="ko-KR" sz="1100" dirty="0"/>
              <a:t>console.log</a:t>
            </a:r>
            <a:r>
              <a:rPr lang="en-US" altLang="ko-KR" sz="1100" dirty="0" smtClean="0"/>
              <a:t>();</a:t>
            </a:r>
            <a:endParaRPr lang="en-US" altLang="ko-KR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4860032" y="3933056"/>
            <a:ext cx="26916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RSAES PKCS#1 v1.5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RSA-OAEP </a:t>
            </a:r>
            <a:r>
              <a:rPr lang="en-US" altLang="ko-KR" dirty="0"/>
              <a:t>: OAEP </a:t>
            </a:r>
            <a:r>
              <a:rPr lang="ko-KR" altLang="en-US" dirty="0" err="1"/>
              <a:t>패딩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91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 </a:t>
            </a:r>
            <a:r>
              <a:rPr lang="ko-KR" altLang="en-US" dirty="0"/>
              <a:t>암호화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268760"/>
            <a:ext cx="5528629" cy="54476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// encrypt data with a public key using RSAES-OAEP/SHA-256</a:t>
            </a:r>
          </a:p>
          <a:p>
            <a:r>
              <a:rPr lang="en-US" altLang="ko-KR" sz="1200" dirty="0"/>
              <a:t>console.log('RSAES-OAEP/SHA-256 ');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encrypted = </a:t>
            </a:r>
            <a:r>
              <a:rPr lang="en-US" altLang="ko-KR" sz="1200" b="1" dirty="0" err="1"/>
              <a:t>publicKey.encrypt</a:t>
            </a:r>
            <a:r>
              <a:rPr lang="en-US" altLang="ko-KR" sz="1200" b="1" dirty="0"/>
              <a:t>(plaintext, 'RSA-OAEP', {</a:t>
            </a:r>
          </a:p>
          <a:p>
            <a:r>
              <a:rPr lang="en-US" altLang="ko-KR" sz="1200" dirty="0"/>
              <a:t>  md: forge.md.sha256.create()</a:t>
            </a:r>
          </a:p>
          <a:p>
            <a:r>
              <a:rPr lang="en-US" altLang="ko-KR" sz="1200" dirty="0"/>
              <a:t>});</a:t>
            </a:r>
          </a:p>
          <a:p>
            <a:r>
              <a:rPr lang="en-US" altLang="ko-KR" sz="1200" dirty="0"/>
              <a:t>console.log('Encrypted: '+</a:t>
            </a:r>
            <a:r>
              <a:rPr lang="en-US" altLang="ko-KR" sz="1200" dirty="0" err="1"/>
              <a:t>forge.util.bytesToHex</a:t>
            </a:r>
            <a:r>
              <a:rPr lang="en-US" altLang="ko-KR" sz="1200" dirty="0"/>
              <a:t>(encrypted));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decrypted = </a:t>
            </a:r>
            <a:r>
              <a:rPr lang="en-US" altLang="ko-KR" sz="1200" b="1" dirty="0" err="1"/>
              <a:t>privateKey.decrypt</a:t>
            </a:r>
            <a:r>
              <a:rPr lang="en-US" altLang="ko-KR" sz="1200" b="1" dirty="0"/>
              <a:t>(encrypted, 'RSA-OAEP', {</a:t>
            </a:r>
          </a:p>
          <a:p>
            <a:r>
              <a:rPr lang="en-US" altLang="ko-KR" sz="1200" dirty="0"/>
              <a:t>  md: forge.md.sha256.create()</a:t>
            </a:r>
          </a:p>
          <a:p>
            <a:r>
              <a:rPr lang="en-US" altLang="ko-KR" sz="1200" dirty="0"/>
              <a:t>});</a:t>
            </a:r>
          </a:p>
          <a:p>
            <a:r>
              <a:rPr lang="en-US" altLang="ko-KR" sz="1200" dirty="0"/>
              <a:t>console.log('Decrypted: '+decrypted);</a:t>
            </a:r>
          </a:p>
          <a:p>
            <a:r>
              <a:rPr lang="en-US" altLang="ko-KR" sz="1200" dirty="0"/>
              <a:t>console.log();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// encrypt data with a public key using RSAES-OAEP/SHA-256/MGF1-SHA-1</a:t>
            </a:r>
          </a:p>
          <a:p>
            <a:r>
              <a:rPr lang="en-US" altLang="ko-KR" sz="1200" dirty="0"/>
              <a:t>// compatible with Java's RSA/ECB/OAEPWithSHA-256AndMGF1Padding</a:t>
            </a:r>
          </a:p>
          <a:p>
            <a:r>
              <a:rPr lang="en-US" altLang="ko-KR" sz="1200" dirty="0"/>
              <a:t>console.log('RSAES-OAEP/SHA-256/MGF1-SHA-1 ');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encrypted = </a:t>
            </a:r>
            <a:r>
              <a:rPr lang="en-US" altLang="ko-KR" sz="1200" b="1" dirty="0" err="1"/>
              <a:t>publicKey.encrypt</a:t>
            </a:r>
            <a:r>
              <a:rPr lang="en-US" altLang="ko-KR" sz="1200" b="1" dirty="0"/>
              <a:t>(plaintext, 'RSA-OAEP', {</a:t>
            </a:r>
          </a:p>
          <a:p>
            <a:r>
              <a:rPr lang="en-US" altLang="ko-KR" sz="1200" dirty="0"/>
              <a:t>  md: forge.md.sha256.create(),</a:t>
            </a:r>
          </a:p>
          <a:p>
            <a:r>
              <a:rPr lang="en-US" altLang="ko-KR" sz="1200" dirty="0"/>
              <a:t>  mgf1: {</a:t>
            </a:r>
          </a:p>
          <a:p>
            <a:r>
              <a:rPr lang="en-US" altLang="ko-KR" sz="1200" dirty="0"/>
              <a:t>    md: forge.md.sha1.create()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});</a:t>
            </a:r>
          </a:p>
          <a:p>
            <a:r>
              <a:rPr lang="en-US" altLang="ko-KR" sz="1200" dirty="0"/>
              <a:t>console.log('Encrypted: '+</a:t>
            </a:r>
            <a:r>
              <a:rPr lang="en-US" altLang="ko-KR" sz="1200" dirty="0" err="1"/>
              <a:t>forge.util.bytesToHex</a:t>
            </a:r>
            <a:r>
              <a:rPr lang="en-US" altLang="ko-KR" sz="1200" dirty="0"/>
              <a:t>(encrypted)); 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decrypted = </a:t>
            </a:r>
            <a:r>
              <a:rPr lang="en-US" altLang="ko-KR" sz="1200" b="1" dirty="0" err="1"/>
              <a:t>privateKey.decrypt</a:t>
            </a:r>
            <a:r>
              <a:rPr lang="en-US" altLang="ko-KR" sz="1200" b="1" dirty="0"/>
              <a:t>(encrypted, 'RSA-OAEP', {</a:t>
            </a:r>
          </a:p>
          <a:p>
            <a:r>
              <a:rPr lang="en-US" altLang="ko-KR" sz="1200" dirty="0"/>
              <a:t>  md: forge.md.sha256.create(),</a:t>
            </a:r>
          </a:p>
          <a:p>
            <a:r>
              <a:rPr lang="en-US" altLang="ko-KR" sz="1200" dirty="0"/>
              <a:t>  mgf1: {</a:t>
            </a:r>
          </a:p>
          <a:p>
            <a:r>
              <a:rPr lang="en-US" altLang="ko-KR" sz="1200" dirty="0"/>
              <a:t>    md: forge.md.sha1.create()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});</a:t>
            </a:r>
          </a:p>
          <a:p>
            <a:r>
              <a:rPr lang="en-US" altLang="ko-KR" sz="1200" dirty="0"/>
              <a:t>console.log('Decrypted: '+decrypted);</a:t>
            </a:r>
            <a:endParaRPr lang="ko-KR" altLang="en-US" sz="1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815" y="4941168"/>
            <a:ext cx="4139015" cy="158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860032" y="4211796"/>
            <a:ext cx="403244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RSAES-OAEP/SHA-256/MGF1-SHA-1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42375" y="1556792"/>
            <a:ext cx="260994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RSAES-OAEP/SHA-256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4168" y="3851756"/>
            <a:ext cx="2770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MGF: Mask </a:t>
            </a:r>
            <a:r>
              <a:rPr lang="en-US" altLang="ko-KR" sz="1400" dirty="0"/>
              <a:t>generation </a:t>
            </a:r>
            <a:r>
              <a:rPr lang="en-US" altLang="ko-KR" sz="1400" dirty="0" smtClean="0"/>
              <a:t>function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010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 </a:t>
            </a:r>
            <a:r>
              <a:rPr lang="ko-KR" altLang="en-US" dirty="0"/>
              <a:t>전자서명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RSA </a:t>
            </a:r>
            <a:r>
              <a:rPr lang="ko-KR" altLang="en-US" dirty="0" smtClean="0"/>
              <a:t>전자서명 알고리즘 종류 </a:t>
            </a:r>
            <a:endParaRPr lang="en-US" altLang="ko-KR" dirty="0" smtClean="0"/>
          </a:p>
          <a:p>
            <a:pPr lvl="1"/>
            <a:r>
              <a:rPr lang="en-US" altLang="ko-KR" dirty="0"/>
              <a:t>RSASSA PKCS#1 </a:t>
            </a:r>
            <a:r>
              <a:rPr lang="en-US" altLang="ko-KR" dirty="0" smtClean="0"/>
              <a:t>v1.5 (default) </a:t>
            </a:r>
          </a:p>
          <a:p>
            <a:pPr lvl="1"/>
            <a:r>
              <a:rPr lang="en-US" altLang="ko-KR" dirty="0" smtClean="0"/>
              <a:t>RSASSA-PSS </a:t>
            </a:r>
          </a:p>
          <a:p>
            <a:pPr lvl="2"/>
            <a:r>
              <a:rPr lang="en-US" altLang="ko-KR" dirty="0" smtClean="0"/>
              <a:t>sign </a:t>
            </a:r>
            <a:r>
              <a:rPr lang="en-US" altLang="ko-KR" dirty="0"/>
              <a:t>data using RSASSA-PSS where PSS uses a SHA-1 hash, a SHA-1 </a:t>
            </a:r>
            <a:r>
              <a:rPr lang="en-US" altLang="ko-KR" dirty="0" smtClean="0"/>
              <a:t>based masking </a:t>
            </a:r>
            <a:r>
              <a:rPr lang="en-US" altLang="ko-KR" dirty="0"/>
              <a:t>function MGF1, and a 20 byte salt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Forge </a:t>
            </a:r>
            <a:r>
              <a:rPr lang="ko-KR" altLang="en-US" dirty="0" smtClean="0"/>
              <a:t>설치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프로젝트 폴더 생성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&gt; md forge </a:t>
            </a:r>
          </a:p>
          <a:p>
            <a:pPr lvl="1"/>
            <a:r>
              <a:rPr lang="en-US" altLang="ko-KR" dirty="0" smtClean="0"/>
              <a:t>&gt; cd forge </a:t>
            </a:r>
          </a:p>
          <a:p>
            <a:r>
              <a:rPr lang="ko-KR" altLang="en-US" dirty="0" err="1" smtClean="0"/>
              <a:t>서버측</a:t>
            </a:r>
            <a:r>
              <a:rPr lang="ko-KR" altLang="en-US" dirty="0" smtClean="0"/>
              <a:t> 패키지</a:t>
            </a:r>
            <a:endParaRPr lang="en-US" altLang="ko-KR" dirty="0" smtClean="0"/>
          </a:p>
          <a:p>
            <a:pPr lvl="1"/>
            <a:r>
              <a:rPr lang="en-US" altLang="ko-KR" dirty="0"/>
              <a:t>&gt; </a:t>
            </a:r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en-US" altLang="ko-KR" dirty="0" smtClean="0"/>
              <a:t>node-forge</a:t>
            </a:r>
          </a:p>
          <a:p>
            <a:pPr lvl="1"/>
            <a:r>
              <a:rPr lang="en-US" altLang="ko-KR" dirty="0" err="1" smtClean="0"/>
              <a:t>node_modules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설치됨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서버측</a:t>
            </a:r>
            <a:r>
              <a:rPr lang="ko-KR" altLang="en-US" dirty="0" smtClean="0"/>
              <a:t> 프로그램에서 다음과 같이 불러서 사용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var</a:t>
            </a:r>
            <a:r>
              <a:rPr lang="en-US" altLang="ko-KR" dirty="0"/>
              <a:t> forge </a:t>
            </a:r>
            <a:r>
              <a:rPr lang="en-US" altLang="ko-KR" b="1" dirty="0"/>
              <a:t>=</a:t>
            </a:r>
            <a:r>
              <a:rPr lang="en-US" altLang="ko-KR" dirty="0"/>
              <a:t> require('node-forge');</a:t>
            </a:r>
            <a:endParaRPr lang="en-US" altLang="ko-KR" dirty="0" smtClean="0"/>
          </a:p>
          <a:p>
            <a:r>
              <a:rPr lang="ko-KR" altLang="en-US" dirty="0" err="1" smtClean="0"/>
              <a:t>클라이언트측</a:t>
            </a:r>
            <a:r>
              <a:rPr lang="ko-KR" altLang="en-US" dirty="0" smtClean="0"/>
              <a:t> 패키지 </a:t>
            </a:r>
            <a:endParaRPr lang="en-US" altLang="ko-KR" dirty="0" smtClean="0"/>
          </a:p>
          <a:p>
            <a:pPr lvl="1"/>
            <a:r>
              <a:rPr lang="en-US" altLang="ko-KR" dirty="0"/>
              <a:t>&gt; bower install </a:t>
            </a:r>
            <a:r>
              <a:rPr lang="en-US" altLang="ko-KR" dirty="0" smtClean="0"/>
              <a:t>forge</a:t>
            </a:r>
          </a:p>
          <a:p>
            <a:pPr lvl="1"/>
            <a:r>
              <a:rPr lang="en-US" altLang="ko-KR" dirty="0" err="1" smtClean="0"/>
              <a:t>bower_components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설치됨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</a:t>
            </a:r>
            <a:r>
              <a:rPr lang="en-US" altLang="ko-KR" dirty="0" smtClean="0"/>
              <a:t> html </a:t>
            </a:r>
            <a:r>
              <a:rPr lang="ko-KR" altLang="en-US" dirty="0" smtClean="0"/>
              <a:t>파일에서 </a:t>
            </a:r>
            <a:r>
              <a:rPr lang="en-US" altLang="ko-KR" dirty="0" smtClean="0"/>
              <a:t>forge.min.js </a:t>
            </a:r>
            <a:r>
              <a:rPr lang="ko-KR" altLang="en-US" dirty="0" smtClean="0"/>
              <a:t>파일을 불러서 사용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&lt;script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bower_components</a:t>
            </a:r>
            <a:r>
              <a:rPr lang="en-US" altLang="ko-KR" dirty="0" smtClean="0"/>
              <a:t>\forge\</a:t>
            </a:r>
            <a:r>
              <a:rPr lang="en-US" altLang="ko-KR" dirty="0" err="1" smtClean="0"/>
              <a:t>dist</a:t>
            </a:r>
            <a:r>
              <a:rPr lang="en-US" altLang="ko-KR" dirty="0" smtClean="0"/>
              <a:t>\forge.min.js&gt;&lt;/script&gt;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95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난수화된</a:t>
            </a:r>
            <a:r>
              <a:rPr lang="en-US" altLang="ko-KR" dirty="0" smtClean="0"/>
              <a:t> RSA </a:t>
            </a:r>
            <a:r>
              <a:rPr lang="ko-KR" altLang="en-US" dirty="0" smtClean="0"/>
              <a:t>전자서명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RSA </a:t>
            </a:r>
            <a:r>
              <a:rPr lang="ko-KR" altLang="en-US" dirty="0" smtClean="0"/>
              <a:t>전자서명은 같은 메시지에 대해 항상 동일한 </a:t>
            </a:r>
            <a:r>
              <a:rPr lang="ko-KR" altLang="en-US" dirty="0" err="1" smtClean="0"/>
              <a:t>서명값을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공격자가 동일한 메시지에 대한 서명임을 인지 가능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RSA/PSS</a:t>
            </a:r>
          </a:p>
          <a:p>
            <a:pPr lvl="1"/>
            <a:r>
              <a:rPr lang="en-US" altLang="ko-KR" dirty="0" smtClean="0"/>
              <a:t>Probabilistic Signature Scheme</a:t>
            </a:r>
          </a:p>
          <a:p>
            <a:pPr lvl="1"/>
            <a:r>
              <a:rPr lang="en-US" altLang="ko-KR" dirty="0" smtClean="0"/>
              <a:t>Salt</a:t>
            </a:r>
            <a:r>
              <a:rPr lang="ko-KR" altLang="en-US" dirty="0" smtClean="0"/>
              <a:t>를 이용한 메시지 </a:t>
            </a:r>
            <a:r>
              <a:rPr lang="ko-KR" altLang="en-US" dirty="0" err="1" smtClean="0"/>
              <a:t>패딩</a:t>
            </a:r>
            <a:r>
              <a:rPr lang="ko-KR" altLang="en-US" dirty="0" smtClean="0"/>
              <a:t> 이용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50</a:t>
            </a:fld>
            <a:endParaRPr lang="ko-KR" altLang="en-US" dirty="0"/>
          </a:p>
        </p:txBody>
      </p:sp>
      <p:pic>
        <p:nvPicPr>
          <p:cNvPr id="3074" name="Picture 2" descr="https://www.emc.com/emc-plus/rsa-labs/images/rsa-ps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996952"/>
            <a:ext cx="369002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29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RSA </a:t>
            </a:r>
            <a:r>
              <a:rPr lang="ko-KR" altLang="en-US" dirty="0" smtClean="0"/>
              <a:t>전자서명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44624"/>
            <a:ext cx="4312399" cy="6740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var</a:t>
            </a:r>
            <a:r>
              <a:rPr lang="en-US" altLang="ko-KR" sz="900" dirty="0"/>
              <a:t> forge = require('node-forge'); </a:t>
            </a:r>
          </a:p>
          <a:p>
            <a:r>
              <a:rPr lang="en-US" altLang="ko-KR" sz="900" dirty="0" err="1"/>
              <a:t>var</a:t>
            </a:r>
            <a:r>
              <a:rPr lang="en-US" altLang="ko-KR" sz="900" dirty="0"/>
              <a:t> plaintext = "Hello world hello world";</a:t>
            </a:r>
          </a:p>
          <a:p>
            <a:endParaRPr lang="en-US" altLang="ko-KR" sz="900" dirty="0"/>
          </a:p>
          <a:p>
            <a:r>
              <a:rPr lang="en-US" altLang="ko-KR" sz="900" dirty="0" err="1"/>
              <a:t>var</a:t>
            </a:r>
            <a:r>
              <a:rPr lang="en-US" altLang="ko-KR" sz="900" dirty="0"/>
              <a:t> </a:t>
            </a:r>
            <a:r>
              <a:rPr lang="en-US" altLang="ko-KR" sz="900" dirty="0" err="1"/>
              <a:t>rsa</a:t>
            </a:r>
            <a:r>
              <a:rPr lang="en-US" altLang="ko-KR" sz="900" dirty="0"/>
              <a:t> = </a:t>
            </a:r>
            <a:r>
              <a:rPr lang="en-US" altLang="ko-KR" sz="900" dirty="0" err="1"/>
              <a:t>forge.pki.rsa</a:t>
            </a:r>
            <a:r>
              <a:rPr lang="en-US" altLang="ko-KR" sz="900" dirty="0"/>
              <a:t>;</a:t>
            </a:r>
          </a:p>
          <a:p>
            <a:endParaRPr lang="en-US" altLang="ko-KR" sz="900" dirty="0"/>
          </a:p>
          <a:p>
            <a:r>
              <a:rPr lang="en-US" altLang="ko-KR" sz="900" dirty="0" err="1"/>
              <a:t>var</a:t>
            </a:r>
            <a:r>
              <a:rPr lang="en-US" altLang="ko-KR" sz="900" dirty="0"/>
              <a:t> </a:t>
            </a:r>
            <a:r>
              <a:rPr lang="en-US" altLang="ko-KR" sz="900" dirty="0" err="1"/>
              <a:t>keypair</a:t>
            </a:r>
            <a:r>
              <a:rPr lang="en-US" altLang="ko-KR" sz="900" dirty="0"/>
              <a:t> = </a:t>
            </a:r>
            <a:r>
              <a:rPr lang="en-US" altLang="ko-KR" sz="900" dirty="0" err="1"/>
              <a:t>rsa.generateKeyPair</a:t>
            </a:r>
            <a:r>
              <a:rPr lang="en-US" altLang="ko-KR" sz="900" dirty="0"/>
              <a:t>({bits: 1024, e: 0x10001});</a:t>
            </a:r>
          </a:p>
          <a:p>
            <a:r>
              <a:rPr lang="en-US" altLang="ko-KR" sz="900" dirty="0" err="1"/>
              <a:t>var</a:t>
            </a:r>
            <a:r>
              <a:rPr lang="en-US" altLang="ko-KR" sz="900" dirty="0"/>
              <a:t> </a:t>
            </a:r>
            <a:r>
              <a:rPr lang="en-US" altLang="ko-KR" sz="900" dirty="0" err="1"/>
              <a:t>publicKey</a:t>
            </a:r>
            <a:r>
              <a:rPr lang="en-US" altLang="ko-KR" sz="900" dirty="0"/>
              <a:t> = </a:t>
            </a:r>
            <a:r>
              <a:rPr lang="en-US" altLang="ko-KR" sz="900" dirty="0" err="1"/>
              <a:t>keypair.publicKey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 err="1"/>
              <a:t>var</a:t>
            </a:r>
            <a:r>
              <a:rPr lang="en-US" altLang="ko-KR" sz="900" dirty="0"/>
              <a:t> </a:t>
            </a:r>
            <a:r>
              <a:rPr lang="en-US" altLang="ko-KR" sz="900" dirty="0" err="1"/>
              <a:t>privateKey</a:t>
            </a:r>
            <a:r>
              <a:rPr lang="en-US" altLang="ko-KR" sz="900" dirty="0"/>
              <a:t> = </a:t>
            </a:r>
            <a:r>
              <a:rPr lang="en-US" altLang="ko-KR" sz="900" dirty="0" err="1"/>
              <a:t>keypair.privateKey</a:t>
            </a:r>
            <a:r>
              <a:rPr lang="en-US" altLang="ko-KR" sz="900" dirty="0"/>
              <a:t>; </a:t>
            </a:r>
          </a:p>
          <a:p>
            <a:r>
              <a:rPr lang="en-US" altLang="ko-KR" sz="900" dirty="0"/>
              <a:t>console.log('Public key: \n'+</a:t>
            </a:r>
            <a:r>
              <a:rPr lang="en-US" altLang="ko-KR" sz="900" dirty="0" err="1"/>
              <a:t>forge.pki.publicKeyToPem</a:t>
            </a:r>
            <a:r>
              <a:rPr lang="en-US" altLang="ko-KR" sz="900" dirty="0"/>
              <a:t>(</a:t>
            </a:r>
            <a:r>
              <a:rPr lang="en-US" altLang="ko-KR" sz="900" dirty="0" err="1"/>
              <a:t>publicKey</a:t>
            </a:r>
            <a:r>
              <a:rPr lang="en-US" altLang="ko-KR" sz="900" dirty="0"/>
              <a:t>));</a:t>
            </a:r>
          </a:p>
          <a:p>
            <a:r>
              <a:rPr lang="en-US" altLang="ko-KR" sz="900" dirty="0"/>
              <a:t>console.log('Private key: \n'+</a:t>
            </a:r>
            <a:r>
              <a:rPr lang="en-US" altLang="ko-KR" sz="900" dirty="0" err="1"/>
              <a:t>forge.pki.publicKeyToPem</a:t>
            </a:r>
            <a:r>
              <a:rPr lang="en-US" altLang="ko-KR" sz="900" dirty="0"/>
              <a:t>(</a:t>
            </a:r>
            <a:r>
              <a:rPr lang="en-US" altLang="ko-KR" sz="900" dirty="0" err="1"/>
              <a:t>privateKey</a:t>
            </a:r>
            <a:r>
              <a:rPr lang="en-US" altLang="ko-KR" sz="900" dirty="0"/>
              <a:t>));</a:t>
            </a:r>
          </a:p>
          <a:p>
            <a:r>
              <a:rPr lang="en-US" altLang="ko-KR" sz="900" dirty="0" smtClean="0"/>
              <a:t>console.log</a:t>
            </a:r>
            <a:r>
              <a:rPr lang="en-US" altLang="ko-KR" sz="900" dirty="0"/>
              <a:t>();</a:t>
            </a:r>
          </a:p>
          <a:p>
            <a:r>
              <a:rPr lang="en-US" altLang="ko-KR" sz="900" dirty="0"/>
              <a:t> </a:t>
            </a:r>
          </a:p>
          <a:p>
            <a:r>
              <a:rPr lang="en-US" altLang="ko-KR" sz="900" dirty="0"/>
              <a:t>// sign data with a private key and output </a:t>
            </a:r>
            <a:r>
              <a:rPr lang="en-US" altLang="ko-KR" sz="900" dirty="0" err="1"/>
              <a:t>DigestInfo</a:t>
            </a:r>
            <a:r>
              <a:rPr lang="en-US" altLang="ko-KR" sz="900" dirty="0"/>
              <a:t> DER-encoded bytes </a:t>
            </a:r>
          </a:p>
          <a:p>
            <a:r>
              <a:rPr lang="en-US" altLang="ko-KR" sz="900" dirty="0"/>
              <a:t>// (defaults to RSASSA PKCS#1 v1.5) </a:t>
            </a:r>
          </a:p>
          <a:p>
            <a:r>
              <a:rPr lang="en-US" altLang="ko-KR" sz="900" dirty="0" err="1"/>
              <a:t>var</a:t>
            </a:r>
            <a:r>
              <a:rPr lang="en-US" altLang="ko-KR" sz="900" dirty="0"/>
              <a:t> md = forge.md.sha1.create();</a:t>
            </a:r>
          </a:p>
          <a:p>
            <a:r>
              <a:rPr lang="en-US" altLang="ko-KR" sz="900" dirty="0" err="1"/>
              <a:t>md.update</a:t>
            </a:r>
            <a:r>
              <a:rPr lang="en-US" altLang="ko-KR" sz="900" dirty="0"/>
              <a:t>(plaintext, 'utf8');</a:t>
            </a:r>
          </a:p>
          <a:p>
            <a:r>
              <a:rPr lang="en-US" altLang="ko-KR" sz="900" dirty="0" err="1"/>
              <a:t>var</a:t>
            </a:r>
            <a:r>
              <a:rPr lang="en-US" altLang="ko-KR" sz="900" dirty="0"/>
              <a:t> signature = </a:t>
            </a:r>
            <a:r>
              <a:rPr lang="en-US" altLang="ko-KR" sz="900" b="1" dirty="0" err="1"/>
              <a:t>privateKey.sign</a:t>
            </a:r>
            <a:r>
              <a:rPr lang="en-US" altLang="ko-KR" sz="900" b="1" dirty="0"/>
              <a:t>(md);</a:t>
            </a:r>
          </a:p>
          <a:p>
            <a:r>
              <a:rPr lang="en-US" altLang="ko-KR" sz="900" dirty="0"/>
              <a:t>console.log('Signature: '+</a:t>
            </a:r>
            <a:r>
              <a:rPr lang="en-US" altLang="ko-KR" sz="900" dirty="0" err="1"/>
              <a:t>forge.util.bytesToHex</a:t>
            </a:r>
            <a:r>
              <a:rPr lang="en-US" altLang="ko-KR" sz="900" dirty="0"/>
              <a:t>(signature));</a:t>
            </a:r>
          </a:p>
          <a:p>
            <a:r>
              <a:rPr lang="en-US" altLang="ko-KR" sz="900" dirty="0"/>
              <a:t>// verify data with a public key </a:t>
            </a:r>
          </a:p>
          <a:p>
            <a:r>
              <a:rPr lang="en-US" altLang="ko-KR" sz="900" dirty="0"/>
              <a:t>// (defaults to RSASSA PKCS#1 v1.5) </a:t>
            </a:r>
          </a:p>
          <a:p>
            <a:r>
              <a:rPr lang="en-US" altLang="ko-KR" sz="900" dirty="0" err="1"/>
              <a:t>var</a:t>
            </a:r>
            <a:r>
              <a:rPr lang="en-US" altLang="ko-KR" sz="900" dirty="0"/>
              <a:t> verified = </a:t>
            </a:r>
            <a:r>
              <a:rPr lang="en-US" altLang="ko-KR" sz="900" b="1" dirty="0" err="1"/>
              <a:t>publicKey.verify</a:t>
            </a:r>
            <a:r>
              <a:rPr lang="en-US" altLang="ko-KR" sz="900" b="1" dirty="0"/>
              <a:t>(</a:t>
            </a:r>
            <a:r>
              <a:rPr lang="en-US" altLang="ko-KR" sz="900" b="1" dirty="0" err="1"/>
              <a:t>md.digest</a:t>
            </a:r>
            <a:r>
              <a:rPr lang="en-US" altLang="ko-KR" sz="900" b="1" dirty="0"/>
              <a:t>().bytes(), signature);</a:t>
            </a:r>
          </a:p>
          <a:p>
            <a:r>
              <a:rPr lang="en-US" altLang="ko-KR" sz="900" dirty="0"/>
              <a:t>console.log('Verification: '+verified);</a:t>
            </a:r>
          </a:p>
          <a:p>
            <a:r>
              <a:rPr lang="en-US" altLang="ko-KR" sz="900" dirty="0"/>
              <a:t>console.log();</a:t>
            </a:r>
          </a:p>
          <a:p>
            <a:r>
              <a:rPr lang="en-US" altLang="ko-KR" sz="900" dirty="0"/>
              <a:t> </a:t>
            </a:r>
          </a:p>
          <a:p>
            <a:r>
              <a:rPr lang="en-US" altLang="ko-KR" sz="900" dirty="0"/>
              <a:t>// sign data using RSASSA-PSS where PSS uses a SHA-1 hash, a SHA-1 based </a:t>
            </a:r>
          </a:p>
          <a:p>
            <a:r>
              <a:rPr lang="en-US" altLang="ko-KR" sz="900" dirty="0"/>
              <a:t>// masking function MGF1, and a 20 byte salt </a:t>
            </a:r>
          </a:p>
          <a:p>
            <a:r>
              <a:rPr lang="en-US" altLang="ko-KR" sz="900" dirty="0" err="1"/>
              <a:t>var</a:t>
            </a:r>
            <a:r>
              <a:rPr lang="en-US" altLang="ko-KR" sz="900" dirty="0"/>
              <a:t> md = forge.md.sha1.create();</a:t>
            </a:r>
          </a:p>
          <a:p>
            <a:r>
              <a:rPr lang="en-US" altLang="ko-KR" sz="900" dirty="0" err="1"/>
              <a:t>md.update</a:t>
            </a:r>
            <a:r>
              <a:rPr lang="en-US" altLang="ko-KR" sz="900" dirty="0"/>
              <a:t>(plaintext, 'utf8');</a:t>
            </a:r>
          </a:p>
          <a:p>
            <a:r>
              <a:rPr lang="en-US" altLang="ko-KR" sz="900" dirty="0" err="1"/>
              <a:t>var</a:t>
            </a:r>
            <a:r>
              <a:rPr lang="en-US" altLang="ko-KR" sz="900" dirty="0"/>
              <a:t> </a:t>
            </a:r>
            <a:r>
              <a:rPr lang="en-US" altLang="ko-KR" sz="900" dirty="0" err="1"/>
              <a:t>pss</a:t>
            </a:r>
            <a:r>
              <a:rPr lang="en-US" altLang="ko-KR" sz="900" dirty="0"/>
              <a:t> = </a:t>
            </a:r>
            <a:r>
              <a:rPr lang="en-US" altLang="ko-KR" sz="900" dirty="0" err="1"/>
              <a:t>forge.pss.create</a:t>
            </a:r>
            <a:r>
              <a:rPr lang="en-US" altLang="ko-KR" sz="900" dirty="0"/>
              <a:t>({</a:t>
            </a:r>
          </a:p>
          <a:p>
            <a:r>
              <a:rPr lang="en-US" altLang="ko-KR" sz="900" dirty="0"/>
              <a:t>  md: forge.md.sha1.create(),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mgf</a:t>
            </a:r>
            <a:r>
              <a:rPr lang="en-US" altLang="ko-KR" sz="900" dirty="0"/>
              <a:t>: forge.mgf.mgf1.create(forge.md.sha1.create()),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saltLength</a:t>
            </a:r>
            <a:r>
              <a:rPr lang="en-US" altLang="ko-KR" sz="900" dirty="0"/>
              <a:t>: 20</a:t>
            </a:r>
          </a:p>
          <a:p>
            <a:r>
              <a:rPr lang="en-US" altLang="ko-KR" sz="900" dirty="0"/>
              <a:t>  // optionally pass '</a:t>
            </a:r>
            <a:r>
              <a:rPr lang="en-US" altLang="ko-KR" sz="900" dirty="0" err="1"/>
              <a:t>prng</a:t>
            </a:r>
            <a:r>
              <a:rPr lang="en-US" altLang="ko-KR" sz="900" dirty="0"/>
              <a:t>' with a custom PRNG implementation </a:t>
            </a:r>
          </a:p>
          <a:p>
            <a:r>
              <a:rPr lang="en-US" altLang="ko-KR" sz="900" dirty="0"/>
              <a:t>  // </a:t>
            </a:r>
            <a:r>
              <a:rPr lang="en-US" altLang="ko-KR" sz="900" dirty="0" err="1"/>
              <a:t>optionalls</a:t>
            </a:r>
            <a:r>
              <a:rPr lang="en-US" altLang="ko-KR" sz="900" dirty="0"/>
              <a:t> pass 'salt' with a </a:t>
            </a:r>
            <a:r>
              <a:rPr lang="en-US" altLang="ko-KR" sz="900" dirty="0" err="1"/>
              <a:t>forge.util.ByteBuffer</a:t>
            </a:r>
            <a:r>
              <a:rPr lang="en-US" altLang="ko-KR" sz="900" dirty="0"/>
              <a:t> w/custom salt </a:t>
            </a:r>
          </a:p>
          <a:p>
            <a:r>
              <a:rPr lang="en-US" altLang="ko-KR" sz="900" dirty="0"/>
              <a:t>});</a:t>
            </a:r>
          </a:p>
          <a:p>
            <a:r>
              <a:rPr lang="en-US" altLang="ko-KR" sz="900" dirty="0" err="1"/>
              <a:t>var</a:t>
            </a:r>
            <a:r>
              <a:rPr lang="en-US" altLang="ko-KR" sz="900" dirty="0"/>
              <a:t> signature = </a:t>
            </a:r>
            <a:r>
              <a:rPr lang="en-US" altLang="ko-KR" sz="900" b="1" dirty="0" err="1"/>
              <a:t>privateKey.sign</a:t>
            </a:r>
            <a:r>
              <a:rPr lang="en-US" altLang="ko-KR" sz="900" b="1" dirty="0"/>
              <a:t>(md, </a:t>
            </a:r>
            <a:r>
              <a:rPr lang="en-US" altLang="ko-KR" sz="900" b="1" dirty="0" err="1"/>
              <a:t>pss</a:t>
            </a:r>
            <a:r>
              <a:rPr lang="en-US" altLang="ko-KR" sz="900" b="1" dirty="0"/>
              <a:t>);</a:t>
            </a:r>
          </a:p>
          <a:p>
            <a:r>
              <a:rPr lang="en-US" altLang="ko-KR" sz="900" dirty="0"/>
              <a:t>console.log('Signature: '+</a:t>
            </a:r>
            <a:r>
              <a:rPr lang="en-US" altLang="ko-KR" sz="900" dirty="0" err="1"/>
              <a:t>forge.util.bytesToHex</a:t>
            </a:r>
            <a:r>
              <a:rPr lang="en-US" altLang="ko-KR" sz="900" dirty="0"/>
              <a:t>(signature));</a:t>
            </a:r>
          </a:p>
          <a:p>
            <a:r>
              <a:rPr lang="en-US" altLang="ko-KR" sz="900" dirty="0"/>
              <a:t>// verify RSASSA-PSS signature </a:t>
            </a:r>
          </a:p>
          <a:p>
            <a:r>
              <a:rPr lang="en-US" altLang="ko-KR" sz="900" dirty="0" err="1"/>
              <a:t>var</a:t>
            </a:r>
            <a:r>
              <a:rPr lang="en-US" altLang="ko-KR" sz="900" dirty="0"/>
              <a:t> </a:t>
            </a:r>
            <a:r>
              <a:rPr lang="en-US" altLang="ko-KR" sz="900" dirty="0" err="1"/>
              <a:t>pss</a:t>
            </a:r>
            <a:r>
              <a:rPr lang="en-US" altLang="ko-KR" sz="900" dirty="0"/>
              <a:t> = </a:t>
            </a:r>
            <a:r>
              <a:rPr lang="en-US" altLang="ko-KR" sz="900" dirty="0" err="1"/>
              <a:t>forge.pss.create</a:t>
            </a:r>
            <a:r>
              <a:rPr lang="en-US" altLang="ko-KR" sz="900" dirty="0"/>
              <a:t>({</a:t>
            </a:r>
          </a:p>
          <a:p>
            <a:r>
              <a:rPr lang="en-US" altLang="ko-KR" sz="900" dirty="0"/>
              <a:t>  md: forge.md.sha1.create(),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mgf</a:t>
            </a:r>
            <a:r>
              <a:rPr lang="en-US" altLang="ko-KR" sz="900" dirty="0"/>
              <a:t>: forge.mgf.mgf1.create(forge.md.sha1.create()),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saltLength</a:t>
            </a:r>
            <a:r>
              <a:rPr lang="en-US" altLang="ko-KR" sz="900" dirty="0"/>
              <a:t>: 20</a:t>
            </a:r>
          </a:p>
          <a:p>
            <a:r>
              <a:rPr lang="en-US" altLang="ko-KR" sz="900" dirty="0"/>
              <a:t>  // optionally pass '</a:t>
            </a:r>
            <a:r>
              <a:rPr lang="en-US" altLang="ko-KR" sz="900" dirty="0" err="1"/>
              <a:t>prng</a:t>
            </a:r>
            <a:r>
              <a:rPr lang="en-US" altLang="ko-KR" sz="900" dirty="0"/>
              <a:t>' with a custom PRNG implementation </a:t>
            </a:r>
          </a:p>
          <a:p>
            <a:r>
              <a:rPr lang="en-US" altLang="ko-KR" sz="900" dirty="0"/>
              <a:t>});</a:t>
            </a:r>
          </a:p>
          <a:p>
            <a:r>
              <a:rPr lang="en-US" altLang="ko-KR" sz="900" dirty="0" err="1"/>
              <a:t>var</a:t>
            </a:r>
            <a:r>
              <a:rPr lang="en-US" altLang="ko-KR" sz="900" dirty="0"/>
              <a:t> md = forge.md.sha1.create();</a:t>
            </a:r>
          </a:p>
          <a:p>
            <a:r>
              <a:rPr lang="en-US" altLang="ko-KR" sz="900" dirty="0" err="1"/>
              <a:t>md.update</a:t>
            </a:r>
            <a:r>
              <a:rPr lang="en-US" altLang="ko-KR" sz="900" dirty="0"/>
              <a:t>(plaintext, 'utf8');</a:t>
            </a:r>
          </a:p>
          <a:p>
            <a:r>
              <a:rPr lang="en-US" altLang="ko-KR" sz="900" dirty="0" err="1"/>
              <a:t>var</a:t>
            </a:r>
            <a:r>
              <a:rPr lang="en-US" altLang="ko-KR" sz="900" dirty="0"/>
              <a:t> verified = </a:t>
            </a:r>
            <a:r>
              <a:rPr lang="en-US" altLang="ko-KR" sz="900" b="1" dirty="0" err="1"/>
              <a:t>publicKey.verify</a:t>
            </a:r>
            <a:r>
              <a:rPr lang="en-US" altLang="ko-KR" sz="900" b="1" dirty="0"/>
              <a:t>(</a:t>
            </a:r>
            <a:r>
              <a:rPr lang="en-US" altLang="ko-KR" sz="900" b="1" dirty="0" err="1"/>
              <a:t>md.digest</a:t>
            </a:r>
            <a:r>
              <a:rPr lang="en-US" altLang="ko-KR" sz="900" b="1" dirty="0"/>
              <a:t>().</a:t>
            </a:r>
            <a:r>
              <a:rPr lang="en-US" altLang="ko-KR" sz="900" b="1" dirty="0" err="1"/>
              <a:t>getBytes</a:t>
            </a:r>
            <a:r>
              <a:rPr lang="en-US" altLang="ko-KR" sz="900" b="1" dirty="0"/>
              <a:t>(), signature, </a:t>
            </a:r>
            <a:r>
              <a:rPr lang="en-US" altLang="ko-KR" sz="900" b="1" dirty="0" err="1"/>
              <a:t>pss</a:t>
            </a:r>
            <a:r>
              <a:rPr lang="en-US" altLang="ko-KR" sz="900" b="1" dirty="0"/>
              <a:t>);</a:t>
            </a:r>
          </a:p>
          <a:p>
            <a:r>
              <a:rPr lang="en-US" altLang="ko-KR" sz="900" dirty="0"/>
              <a:t>console.log('Verification: '+verified);</a:t>
            </a:r>
            <a:endParaRPr lang="ko-KR" altLang="en-US" sz="9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4156620" cy="458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902246" y="1938318"/>
            <a:ext cx="2134250" cy="33855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RSASSA PKCS#1 </a:t>
            </a:r>
            <a:r>
              <a:rPr lang="en-US" altLang="ko-KR" sz="1600" dirty="0" smtClean="0"/>
              <a:t>v1.5 </a:t>
            </a:r>
            <a:endParaRPr lang="en-US" altLang="ko-K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524328" y="3717032"/>
            <a:ext cx="1414170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1600" dirty="0"/>
              <a:t>RSASSA-PSS </a:t>
            </a:r>
          </a:p>
        </p:txBody>
      </p:sp>
    </p:spTree>
    <p:extLst>
      <p:ext uri="{BB962C8B-B14F-4D97-AF65-F5344CB8AC3E}">
        <p14:creationId xmlns:p14="http://schemas.microsoft.com/office/powerpoint/2010/main" val="413494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인증서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인증서</a:t>
            </a:r>
            <a:r>
              <a:rPr lang="en-US" altLang="ko-KR" dirty="0"/>
              <a:t>(Certificate</a:t>
            </a:r>
            <a:r>
              <a:rPr lang="en-US" altLang="ko-KR" dirty="0" smtClean="0"/>
              <a:t>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 smtClean="0"/>
              <a:t>개인이 사용하는 </a:t>
            </a:r>
            <a:r>
              <a:rPr lang="ko-KR" altLang="en-US" dirty="0" err="1" smtClean="0"/>
              <a:t>공개키를</a:t>
            </a:r>
            <a:r>
              <a:rPr lang="ko-KR" altLang="en-US" dirty="0" smtClean="0"/>
              <a:t> 인증기관이 인증해주는 전자문서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개인정보와 공개키가 포함된 전자문서를 인증기관이 </a:t>
            </a:r>
            <a:r>
              <a:rPr lang="ko-KR" altLang="en-US" dirty="0" err="1" smtClean="0"/>
              <a:t>전자서명한</a:t>
            </a:r>
            <a:r>
              <a:rPr lang="ko-KR" altLang="en-US" dirty="0" smtClean="0"/>
              <a:t> 문서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인증기관을 신뢰하는 범위 내에서 사용자 인증을 위해 널리 호환되어 사용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52</a:t>
            </a:fld>
            <a:endParaRPr lang="ko-KR" altLang="en-US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756418" y="3933056"/>
            <a:ext cx="7920038" cy="2127251"/>
            <a:chOff x="915" y="1008"/>
            <a:chExt cx="4131" cy="1340"/>
          </a:xfrm>
        </p:grpSpPr>
        <p:pic>
          <p:nvPicPr>
            <p:cNvPr id="9" name="그림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3" y="1104"/>
              <a:ext cx="404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915" y="1868"/>
              <a:ext cx="8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spcBef>
                  <a:spcPct val="20000"/>
                </a:spcBef>
              </a:pPr>
              <a:r>
                <a:rPr kumimoji="0" lang="ko-KR" altLang="en-US" sz="1400">
                  <a:latin typeface="굴림" pitchFamily="50" charset="-127"/>
                </a:rPr>
                <a:t>사용자 </a:t>
              </a:r>
              <a:r>
                <a:rPr kumimoji="0" lang="en-US" altLang="ko-KR" sz="1400">
                  <a:latin typeface="굴림" pitchFamily="50" charset="-127"/>
                </a:rPr>
                <a:t>A</a:t>
              </a:r>
              <a:r>
                <a:rPr kumimoji="0" lang="ko-KR" altLang="en-US" sz="1400">
                  <a:latin typeface="굴림" pitchFamily="50" charset="-127"/>
                </a:rPr>
                <a:t>의 공개키</a:t>
              </a:r>
            </a:p>
          </p:txBody>
        </p:sp>
        <p:pic>
          <p:nvPicPr>
            <p:cNvPr id="11" name="그림 1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1" y="1056"/>
              <a:ext cx="529" cy="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2017" y="1868"/>
              <a:ext cx="11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ko-KR" altLang="en-US" sz="1400">
                  <a:latin typeface="굴림" pitchFamily="50" charset="-127"/>
                </a:rPr>
                <a:t>사용자 </a:t>
              </a:r>
              <a:r>
                <a:rPr kumimoji="0" lang="en-US" altLang="ko-KR" sz="1400">
                  <a:latin typeface="굴림" pitchFamily="50" charset="-127"/>
                </a:rPr>
                <a:t>A</a:t>
              </a:r>
              <a:r>
                <a:rPr kumimoji="0" lang="ko-KR" altLang="en-US" sz="1400">
                  <a:latin typeface="굴림" pitchFamily="50" charset="-127"/>
                </a:rPr>
                <a:t>의 공개키에 대한 </a:t>
              </a:r>
            </a:p>
            <a:p>
              <a:pPr latinLnBrk="0">
                <a:lnSpc>
                  <a:spcPct val="90000"/>
                </a:lnSpc>
                <a:spcBef>
                  <a:spcPct val="20000"/>
                </a:spcBef>
              </a:pPr>
              <a:r>
                <a:rPr kumimoji="0" lang="ko-KR" altLang="en-US" sz="1400">
                  <a:latin typeface="굴림" pitchFamily="50" charset="-127"/>
                </a:rPr>
                <a:t>인증기관</a:t>
              </a:r>
              <a:r>
                <a:rPr kumimoji="0" lang="en-US" altLang="ko-KR" sz="1400">
                  <a:latin typeface="굴림" pitchFamily="50" charset="-127"/>
                </a:rPr>
                <a:t>(CA)</a:t>
              </a:r>
              <a:r>
                <a:rPr kumimoji="0" lang="ko-KR" altLang="en-US" sz="1400">
                  <a:latin typeface="굴림" pitchFamily="50" charset="-127"/>
                </a:rPr>
                <a:t>의 전자서명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603" y="1834"/>
              <a:ext cx="1443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spcBef>
                  <a:spcPct val="20000"/>
                </a:spcBef>
              </a:pPr>
              <a:r>
                <a:rPr kumimoji="0" lang="ko-KR" altLang="en-US" sz="1400">
                  <a:latin typeface="굴림" pitchFamily="50" charset="-127"/>
                </a:rPr>
                <a:t>사용자 </a:t>
              </a:r>
              <a:r>
                <a:rPr kumimoji="0" lang="en-US" altLang="ko-KR" sz="1400">
                  <a:latin typeface="굴림" pitchFamily="50" charset="-127"/>
                </a:rPr>
                <a:t>A</a:t>
              </a:r>
              <a:r>
                <a:rPr kumimoji="0" lang="ko-KR" altLang="en-US" sz="1400">
                  <a:latin typeface="굴림" pitchFamily="50" charset="-127"/>
                </a:rPr>
                <a:t>의 인증서</a:t>
              </a:r>
              <a:r>
                <a:rPr kumimoji="0" lang="en-US" altLang="ko-KR" sz="1400">
                  <a:latin typeface="굴림" pitchFamily="50" charset="-127"/>
                </a:rPr>
                <a:t>(</a:t>
              </a:r>
              <a:r>
                <a:rPr kumimoji="0" lang="ko-KR" altLang="en-US" sz="1400">
                  <a:latin typeface="굴림" pitchFamily="50" charset="-127"/>
                </a:rPr>
                <a:t>사용자 </a:t>
              </a:r>
              <a:r>
                <a:rPr kumimoji="0" lang="en-US" altLang="ko-KR" sz="1400">
                  <a:latin typeface="굴림" pitchFamily="50" charset="-127"/>
                </a:rPr>
                <a:t>A</a:t>
              </a:r>
              <a:r>
                <a:rPr kumimoji="0" lang="ko-KR" altLang="en-US" sz="1400">
                  <a:latin typeface="굴림" pitchFamily="50" charset="-127"/>
                </a:rPr>
                <a:t>의 </a:t>
              </a:r>
            </a:p>
            <a:p>
              <a:pPr latinLnBrk="0">
                <a:spcBef>
                  <a:spcPct val="20000"/>
                </a:spcBef>
              </a:pPr>
              <a:r>
                <a:rPr kumimoji="0" lang="ko-KR" altLang="en-US" sz="1400">
                  <a:latin typeface="굴림" pitchFamily="50" charset="-127"/>
                </a:rPr>
                <a:t>공개키와 이것을 증명코자 하는</a:t>
              </a:r>
            </a:p>
            <a:p>
              <a:pPr latinLnBrk="0">
                <a:spcBef>
                  <a:spcPct val="20000"/>
                </a:spcBef>
              </a:pPr>
              <a:r>
                <a:rPr kumimoji="0" lang="ko-KR" altLang="en-US" sz="1400">
                  <a:latin typeface="굴림" pitchFamily="50" charset="-127"/>
                </a:rPr>
                <a:t>신뢰</a:t>
              </a:r>
              <a:r>
                <a:rPr kumimoji="0" lang="en-US" altLang="ko-KR" sz="1400">
                  <a:latin typeface="굴림" pitchFamily="50" charset="-127"/>
                </a:rPr>
                <a:t>(</a:t>
              </a:r>
              <a:r>
                <a:rPr kumimoji="0" lang="ko-KR" altLang="en-US" sz="1400">
                  <a:latin typeface="굴림" pitchFamily="50" charset="-127"/>
                </a:rPr>
                <a:t>인증</a:t>
              </a:r>
              <a:r>
                <a:rPr kumimoji="0" lang="en-US" altLang="ko-KR" sz="1400">
                  <a:latin typeface="굴림" pitchFamily="50" charset="-127"/>
                </a:rPr>
                <a:t>)</a:t>
              </a:r>
              <a:r>
                <a:rPr kumimoji="0" lang="ko-KR" altLang="en-US" sz="1400">
                  <a:latin typeface="굴림" pitchFamily="50" charset="-127"/>
                </a:rPr>
                <a:t>기관의 전자서명 포함</a:t>
              </a:r>
              <a:r>
                <a:rPr kumimoji="0" lang="en-US" altLang="ko-KR" sz="1400">
                  <a:latin typeface="굴림" pitchFamily="50" charset="-127"/>
                </a:rPr>
                <a:t>)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1839" y="1152"/>
              <a:ext cx="335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spcBef>
                  <a:spcPct val="20000"/>
                </a:spcBef>
              </a:pPr>
              <a:r>
                <a:rPr kumimoji="0" lang="en-US" altLang="ko-KR" sz="4400">
                  <a:latin typeface="Tahoma" pitchFamily="34" charset="0"/>
                </a:rPr>
                <a:t>+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3375" y="1152"/>
              <a:ext cx="335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spcBef>
                  <a:spcPct val="20000"/>
                </a:spcBef>
              </a:pPr>
              <a:r>
                <a:rPr kumimoji="0" lang="en-US" altLang="ko-KR" sz="4400">
                  <a:latin typeface="Tahoma" pitchFamily="34" charset="0"/>
                </a:rPr>
                <a:t>=</a:t>
              </a:r>
            </a:p>
          </p:txBody>
        </p:sp>
        <p:pic>
          <p:nvPicPr>
            <p:cNvPr id="16" name="그림 1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1008"/>
              <a:ext cx="979" cy="7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7" name="그림 1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1248"/>
              <a:ext cx="1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4032" y="1093"/>
              <a:ext cx="672" cy="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spcBef>
                  <a:spcPct val="20000"/>
                </a:spcBef>
              </a:pPr>
              <a:r>
                <a:rPr kumimoji="0" lang="ko-KR" altLang="en-US" sz="1200" b="0">
                  <a:latin typeface="굴림" pitchFamily="50" charset="-127"/>
                </a:rPr>
                <a:t>  당 공개키는 </a:t>
              </a:r>
            </a:p>
            <a:p>
              <a:pPr latinLnBrk="0">
                <a:spcBef>
                  <a:spcPct val="20000"/>
                </a:spcBef>
              </a:pPr>
              <a:r>
                <a:rPr kumimoji="0" lang="ko-KR" altLang="en-US" sz="1200" b="0">
                  <a:latin typeface="굴림" pitchFamily="50" charset="-127"/>
                </a:rPr>
                <a:t>  사용자 </a:t>
              </a:r>
              <a:r>
                <a:rPr kumimoji="0" lang="en-US" altLang="ko-KR" sz="1200" b="0">
                  <a:latin typeface="굴림" pitchFamily="50" charset="-127"/>
                </a:rPr>
                <a:t>A</a:t>
              </a:r>
              <a:r>
                <a:rPr kumimoji="0" lang="ko-KR" altLang="en-US" sz="1200" b="0">
                  <a:latin typeface="굴림" pitchFamily="50" charset="-127"/>
                </a:rPr>
                <a:t>의 </a:t>
              </a:r>
            </a:p>
            <a:p>
              <a:pPr latinLnBrk="0">
                <a:spcBef>
                  <a:spcPct val="20000"/>
                </a:spcBef>
              </a:pPr>
              <a:r>
                <a:rPr kumimoji="0" lang="ko-KR" altLang="en-US" sz="1200" b="0">
                  <a:latin typeface="굴림" pitchFamily="50" charset="-127"/>
                </a:rPr>
                <a:t>  공개키 임을 </a:t>
              </a:r>
            </a:p>
            <a:p>
              <a:pPr latinLnBrk="0">
                <a:spcBef>
                  <a:spcPct val="20000"/>
                </a:spcBef>
              </a:pPr>
              <a:r>
                <a:rPr kumimoji="0" lang="ko-KR" altLang="en-US" sz="1200" b="0">
                  <a:latin typeface="굴림" pitchFamily="50" charset="-127"/>
                </a:rPr>
                <a:t>  증명함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75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인증서 보기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53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51" y="2276872"/>
            <a:ext cx="2825118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975" y="2276872"/>
            <a:ext cx="2825118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362" y="2276872"/>
            <a:ext cx="2825118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1916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일반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19872" y="19168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자세히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01933" y="19168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인증경로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62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X.509 </a:t>
            </a:r>
            <a:r>
              <a:rPr lang="ko-KR" altLang="en-US" dirty="0" smtClean="0"/>
              <a:t>인증서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 smtClean="0"/>
              <a:t>인증서 표준 </a:t>
            </a:r>
            <a:endParaRPr lang="en-US" altLang="ko-KR" sz="2400" dirty="0" smtClean="0"/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altLang="ko-KR" sz="2200" dirty="0" smtClean="0"/>
              <a:t>X.509</a:t>
            </a:r>
            <a:r>
              <a:rPr lang="en-US" altLang="ko-KR" sz="2200" dirty="0"/>
              <a:t>, The Directory: Authentication Framework, 1993.</a:t>
            </a:r>
          </a:p>
          <a:p>
            <a:r>
              <a:rPr lang="ko-KR" altLang="en-US" dirty="0" smtClean="0"/>
              <a:t>인증서의 구성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54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608695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31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PKCS </a:t>
            </a:r>
            <a:r>
              <a:rPr lang="ko-KR" altLang="en-US" dirty="0" smtClean="0"/>
              <a:t>표준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Public Key Cryptography Standards</a:t>
            </a:r>
          </a:p>
          <a:p>
            <a:pPr lvl="1"/>
            <a:r>
              <a:rPr lang="en-US" altLang="ko-KR" dirty="0"/>
              <a:t>https://en.wikipedia.org/wiki/PKCS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55</a:t>
            </a:fld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70" y="2408433"/>
            <a:ext cx="6552728" cy="40241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12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인증서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DER</a:t>
            </a:r>
            <a:r>
              <a:rPr lang="en-US" altLang="ko-KR" dirty="0"/>
              <a:t> </a:t>
            </a:r>
            <a:r>
              <a:rPr lang="en-US" altLang="ko-KR" dirty="0" smtClean="0"/>
              <a:t>(Distinguished </a:t>
            </a:r>
            <a:r>
              <a:rPr lang="en-US" altLang="ko-KR" dirty="0"/>
              <a:t>Encoding </a:t>
            </a:r>
            <a:r>
              <a:rPr lang="en-US" altLang="ko-KR" dirty="0" smtClean="0"/>
              <a:t>Rules) </a:t>
            </a:r>
          </a:p>
          <a:p>
            <a:pPr lvl="1"/>
            <a:r>
              <a:rPr lang="ko-KR" altLang="en-US" dirty="0" smtClean="0"/>
              <a:t>바이너리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 표시가 어려움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인증서 저장에 사용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CER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CRT </a:t>
            </a:r>
            <a:r>
              <a:rPr lang="ko-KR" altLang="en-US" dirty="0" err="1" smtClean="0"/>
              <a:t>확장자로</a:t>
            </a:r>
            <a:r>
              <a:rPr lang="ko-KR" altLang="en-US" dirty="0" smtClean="0"/>
              <a:t> 사용되기도 함 </a:t>
            </a:r>
            <a:endParaRPr lang="en-US" altLang="ko-KR" dirty="0" smtClean="0"/>
          </a:p>
          <a:p>
            <a:pPr marL="365760" lvl="1" indent="0">
              <a:buNone/>
            </a:pPr>
            <a:endParaRPr lang="en-US" altLang="ko-KR" dirty="0"/>
          </a:p>
          <a:p>
            <a:r>
              <a:rPr lang="en-US" altLang="ko-KR" dirty="0" smtClean="0"/>
              <a:t>PEM</a:t>
            </a:r>
            <a:r>
              <a:rPr lang="en-US" altLang="ko-KR" dirty="0"/>
              <a:t> </a:t>
            </a:r>
            <a:r>
              <a:rPr lang="en-US" altLang="ko-KR" dirty="0" smtClean="0"/>
              <a:t>(</a:t>
            </a:r>
            <a:r>
              <a:rPr lang="en-US" altLang="ko-KR" dirty="0"/>
              <a:t>Privacy-enhanced Electronic </a:t>
            </a:r>
            <a:r>
              <a:rPr lang="en-US" altLang="ko-KR" dirty="0" smtClean="0"/>
              <a:t>Mail)</a:t>
            </a:r>
          </a:p>
          <a:p>
            <a:pPr lvl="1"/>
            <a:r>
              <a:rPr lang="en-US" altLang="ko-KR" dirty="0" smtClean="0"/>
              <a:t>Base64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 출력 가능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X.509v3 </a:t>
            </a:r>
            <a:r>
              <a:rPr lang="ko-KR" altLang="en-US" dirty="0" smtClean="0"/>
              <a:t>에서 사용되는 여러 파일 양식들을 저장하는데 사용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인증서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인증서 발급 요청 양식 등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“—– </a:t>
            </a:r>
            <a:r>
              <a:rPr lang="en-US" altLang="ko-KR" dirty="0"/>
              <a:t>BEGIN …” </a:t>
            </a:r>
            <a:r>
              <a:rPr lang="ko-KR" altLang="en-US" dirty="0" smtClean="0"/>
              <a:t>으로 시작됨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53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인증서 관련 </a:t>
            </a:r>
            <a:r>
              <a:rPr lang="ko-KR" altLang="en-US" dirty="0" err="1" smtClean="0"/>
              <a:t>확장자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.DER</a:t>
            </a:r>
          </a:p>
          <a:p>
            <a:pPr lvl="1"/>
            <a:r>
              <a:rPr lang="ko-KR" altLang="en-US" dirty="0" smtClean="0"/>
              <a:t>인증서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저장에 사용되는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.</a:t>
            </a:r>
            <a:r>
              <a:rPr lang="en-US" altLang="ko-KR" dirty="0"/>
              <a:t>CRT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인증서 저장에 사용 </a:t>
            </a:r>
            <a:r>
              <a:rPr lang="en-US" altLang="ko-KR" dirty="0" smtClean="0"/>
              <a:t>(Unix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CRT extension is used for certificates. The certificates may be encoded as binary DER or as ASCII PEM. The CER and CRT extensions are nearly synonymous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.CER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인증서 저장에 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마이크로소프트 방식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ko-KR" dirty="0" smtClean="0"/>
              <a:t>alternate </a:t>
            </a:r>
            <a:r>
              <a:rPr lang="en-US" altLang="ko-KR" dirty="0"/>
              <a:t>form of .</a:t>
            </a:r>
            <a:r>
              <a:rPr lang="en-US" altLang="ko-KR" dirty="0" err="1"/>
              <a:t>crt</a:t>
            </a:r>
            <a:r>
              <a:rPr lang="en-US" altLang="ko-KR" dirty="0"/>
              <a:t> (Microsoft Convention) </a:t>
            </a:r>
            <a:endParaRPr lang="en-US" altLang="ko-KR" dirty="0" smtClean="0"/>
          </a:p>
          <a:p>
            <a:r>
              <a:rPr lang="en-US" altLang="ko-KR" dirty="0" smtClean="0"/>
              <a:t>.</a:t>
            </a:r>
            <a:r>
              <a:rPr lang="en-US" altLang="ko-KR" dirty="0"/>
              <a:t>KEY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PKCS#8 </a:t>
            </a:r>
            <a:r>
              <a:rPr lang="ko-KR" altLang="en-US" dirty="0" smtClean="0"/>
              <a:t>형식으로 공개키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개인키 저장에 사용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keys may be encoded as binary DER or as ASCII </a:t>
            </a:r>
            <a:r>
              <a:rPr lang="en-US" altLang="ko-KR" dirty="0" smtClean="0"/>
              <a:t>PEM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68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OpenSSL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Secure Sockets Layer (SSL) 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ko-KR" altLang="en-US" dirty="0" err="1" smtClean="0"/>
              <a:t>넷스케이프</a:t>
            </a:r>
            <a:r>
              <a:rPr lang="ko-KR" altLang="en-US" dirty="0" smtClean="0"/>
              <a:t> 사에서 최초 개발 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서버와 클라이언트 사이의 통신 보안을 제공하는 프로토콜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IETF </a:t>
            </a:r>
            <a:r>
              <a:rPr lang="ko-KR" altLang="en-US" dirty="0" smtClean="0"/>
              <a:t>에서 </a:t>
            </a:r>
            <a:r>
              <a:rPr lang="en-US" altLang="ko-KR" dirty="0"/>
              <a:t>TLS </a:t>
            </a:r>
            <a:r>
              <a:rPr lang="en-US" altLang="ko-KR" dirty="0" smtClean="0"/>
              <a:t>(Transport </a:t>
            </a:r>
            <a:r>
              <a:rPr lang="en-US" altLang="ko-KR" dirty="0"/>
              <a:t>Layer </a:t>
            </a:r>
            <a:r>
              <a:rPr lang="en-US" altLang="ko-KR" dirty="0" smtClean="0"/>
              <a:t>Security) </a:t>
            </a:r>
            <a:r>
              <a:rPr lang="ko-KR" altLang="en-US" dirty="0" smtClean="0"/>
              <a:t>라는 이름으로 표준화 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OpenSSL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dirty="0" smtClean="0"/>
              <a:t>SSL/TLS </a:t>
            </a:r>
            <a:r>
              <a:rPr lang="ko-KR" altLang="en-US" dirty="0" smtClean="0"/>
              <a:t>통신보안을 제공하는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툴킷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인증서 생성 및 이용 기능 제공 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://www.openssl.org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58</a:t>
            </a:fld>
            <a:endParaRPr lang="ko-KR" altLang="en-US" dirty="0"/>
          </a:p>
        </p:txBody>
      </p:sp>
      <p:pic>
        <p:nvPicPr>
          <p:cNvPr id="1026" name="Picture 2" descr="Image result for openss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866157"/>
            <a:ext cx="4736521" cy="128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8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OpenSSL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설치됨 </a:t>
            </a:r>
            <a:endParaRPr lang="en-US" altLang="ko-KR" dirty="0"/>
          </a:p>
          <a:p>
            <a:r>
              <a:rPr lang="ko-KR" altLang="en-US" dirty="0" smtClean="0"/>
              <a:t>윈도우 환경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slproweb.com/products/Win32OpenSSL.html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/>
              <a:t>Win64 OpenSSL </a:t>
            </a:r>
            <a:r>
              <a:rPr lang="en-US" altLang="ko-KR" dirty="0" smtClean="0"/>
              <a:t>v1.0.2k </a:t>
            </a:r>
            <a:r>
              <a:rPr lang="ko-KR" altLang="en-US" dirty="0" smtClean="0"/>
              <a:t>다운로드 및 설치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환경변수에 설치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등록</a:t>
            </a:r>
            <a:r>
              <a:rPr lang="en-US" altLang="ko-KR" dirty="0"/>
              <a:t>, C:\</a:t>
            </a:r>
            <a:r>
              <a:rPr lang="en-US" altLang="ko-KR" dirty="0" smtClean="0"/>
              <a:t>OpenSSL-Win64\bin 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openssl.cfg</a:t>
            </a:r>
            <a:r>
              <a:rPr lang="ko-KR" altLang="en-US" dirty="0" smtClean="0"/>
              <a:t> 파일을</a:t>
            </a:r>
            <a:r>
              <a:rPr lang="en-US" altLang="ko-KR" dirty="0" smtClean="0"/>
              <a:t> </a:t>
            </a:r>
            <a:r>
              <a:rPr lang="en-US" altLang="ko-KR" dirty="0"/>
              <a:t>C:\</a:t>
            </a:r>
            <a:r>
              <a:rPr lang="en-US" altLang="ko-KR" dirty="0" smtClean="0"/>
              <a:t>OpenSSL-Win64 </a:t>
            </a:r>
            <a:r>
              <a:rPr lang="ko-KR" altLang="en-US" dirty="0" smtClean="0"/>
              <a:t>폴더에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참고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://zero-gravity.tistory.com/239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blog.daum.net/coy486/15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42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해시함수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5831560" cy="5040560"/>
          </a:xfrm>
        </p:spPr>
        <p:txBody>
          <a:bodyPr/>
          <a:lstStyle/>
          <a:p>
            <a:r>
              <a:rPr lang="ko-KR" altLang="en-US" dirty="0" smtClean="0"/>
              <a:t>해시함수</a:t>
            </a:r>
            <a:r>
              <a:rPr lang="en-US" altLang="ko-KR" dirty="0" smtClean="0"/>
              <a:t>(hash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function)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 smtClean="0"/>
              <a:t>임의의 길이의 데이터를 </a:t>
            </a:r>
            <a:r>
              <a:rPr lang="ko-KR" altLang="en-US" dirty="0" err="1" smtClean="0"/>
              <a:t>입력받아서</a:t>
            </a:r>
            <a:r>
              <a:rPr lang="ko-KR" altLang="en-US" dirty="0" smtClean="0"/>
              <a:t> 고정된 길이의 </a:t>
            </a:r>
            <a:r>
              <a:rPr lang="ko-KR" altLang="en-US" dirty="0" err="1" smtClean="0"/>
              <a:t>특징값을</a:t>
            </a:r>
            <a:r>
              <a:rPr lang="ko-KR" altLang="en-US" dirty="0" smtClean="0"/>
              <a:t> 출력하는 함수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메시지 다이제스트</a:t>
            </a:r>
            <a:r>
              <a:rPr lang="en-US" altLang="ko-KR" dirty="0" smtClean="0"/>
              <a:t>(message digest)</a:t>
            </a:r>
            <a:r>
              <a:rPr lang="ko-KR" altLang="en-US" dirty="0" smtClean="0"/>
              <a:t>라고도 부름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암호키를</a:t>
            </a:r>
            <a:r>
              <a:rPr lang="ko-KR" altLang="en-US" dirty="0" smtClean="0"/>
              <a:t> 사용하지 않는 공개된 함수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동일한 </a:t>
            </a:r>
            <a:r>
              <a:rPr lang="ko-KR" altLang="en-US" dirty="0" err="1" smtClean="0"/>
              <a:t>입력값에</a:t>
            </a:r>
            <a:r>
              <a:rPr lang="ko-KR" altLang="en-US" dirty="0" smtClean="0"/>
              <a:t> 대해 항상 동일한 </a:t>
            </a:r>
            <a:r>
              <a:rPr lang="ko-KR" altLang="en-US" dirty="0" err="1" smtClean="0"/>
              <a:t>해시값을</a:t>
            </a:r>
            <a:r>
              <a:rPr lang="ko-KR" altLang="en-US" dirty="0" smtClean="0"/>
              <a:t> 출력함 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입력값으로부터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해시값을</a:t>
            </a:r>
            <a:r>
              <a:rPr lang="ko-KR" altLang="en-US" dirty="0" smtClean="0"/>
              <a:t> 계산하는 것은 쉽지만 </a:t>
            </a:r>
            <a:r>
              <a:rPr lang="ko-KR" altLang="en-US" dirty="0" err="1" smtClean="0"/>
              <a:t>해시값으로부터</a:t>
            </a:r>
            <a:r>
              <a:rPr lang="ko-KR" altLang="en-US" dirty="0" smtClean="0"/>
              <a:t> 그것을 출력하는 </a:t>
            </a:r>
            <a:r>
              <a:rPr lang="ko-KR" altLang="en-US" dirty="0" err="1" smtClean="0"/>
              <a:t>입력값을</a:t>
            </a:r>
            <a:r>
              <a:rPr lang="ko-KR" altLang="en-US" dirty="0" smtClean="0"/>
              <a:t> 찾는 것은 어려움 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38" y="4494113"/>
            <a:ext cx="584200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0" y="1769963"/>
            <a:ext cx="1058863" cy="118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916738" y="3209825"/>
            <a:ext cx="1214437" cy="66675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ko-KR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7526338" y="2952650"/>
            <a:ext cx="0" cy="2476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ko-KR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462838" y="3403482"/>
            <a:ext cx="1651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ko-KR" dirty="0"/>
              <a:t>H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7529513" y="3892450"/>
            <a:ext cx="0" cy="5461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ko-KR" alt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892925" y="1427063"/>
            <a:ext cx="1084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600"/>
              <a:t>Message M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634163" y="5433913"/>
            <a:ext cx="1738312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600"/>
              <a:t>Message Digest D</a:t>
            </a:r>
          </a:p>
          <a:p>
            <a:pPr>
              <a:lnSpc>
                <a:spcPct val="40000"/>
              </a:lnSpc>
            </a:pPr>
            <a:endParaRPr lang="en-US" altLang="ko-KR" sz="1600"/>
          </a:p>
          <a:p>
            <a:r>
              <a:rPr lang="en-US" altLang="ko-KR" sz="1600"/>
              <a:t>D = H(M)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8518525" y="2720875"/>
            <a:ext cx="6350" cy="1677988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8401050" y="3349525"/>
            <a:ext cx="2365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5552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OpenSSL </a:t>
            </a:r>
            <a:r>
              <a:rPr lang="ko-KR" altLang="en-US" dirty="0" smtClean="0"/>
              <a:t>사용법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RSA </a:t>
            </a:r>
            <a:r>
              <a:rPr lang="ko-KR" altLang="en-US" dirty="0" err="1" smtClean="0"/>
              <a:t>키생성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60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3608" y="1907540"/>
            <a:ext cx="525823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openssl</a:t>
            </a:r>
            <a:r>
              <a:rPr lang="en-US" altLang="ko-KR" dirty="0" smtClean="0"/>
              <a:t> </a:t>
            </a:r>
            <a:r>
              <a:rPr lang="fr-FR" altLang="ko-KR" dirty="0" smtClean="0"/>
              <a:t>genrsa </a:t>
            </a:r>
            <a:r>
              <a:rPr lang="fr-FR" altLang="ko-KR" dirty="0"/>
              <a:t>-des3 -out private.pem </a:t>
            </a:r>
            <a:r>
              <a:rPr lang="fr-FR" altLang="ko-KR" dirty="0" smtClean="0"/>
              <a:t>2048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5448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1560" y="38591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743" y="2924944"/>
            <a:ext cx="3926185" cy="367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96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OpenSSL </a:t>
            </a:r>
            <a:r>
              <a:rPr lang="ko-KR" altLang="en-US" dirty="0" smtClean="0"/>
              <a:t>사용법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개인키에는</a:t>
            </a:r>
            <a:r>
              <a:rPr lang="ko-KR" altLang="en-US" dirty="0" smtClean="0"/>
              <a:t> 공개키 정보가 내장되어 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개인키로부터</a:t>
            </a:r>
            <a:r>
              <a:rPr lang="ko-KR" altLang="en-US" dirty="0" smtClean="0"/>
              <a:t> 공개키 추출 가능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61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2420888"/>
            <a:ext cx="752763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dirty="0" err="1"/>
              <a:t>openssl</a:t>
            </a:r>
            <a:r>
              <a:rPr lang="en-US" altLang="ko-KR" dirty="0"/>
              <a:t> </a:t>
            </a:r>
            <a:r>
              <a:rPr lang="en-US" altLang="ko-KR" dirty="0" err="1"/>
              <a:t>rsa</a:t>
            </a:r>
            <a:r>
              <a:rPr lang="en-US" altLang="ko-KR" dirty="0"/>
              <a:t> -in </a:t>
            </a:r>
            <a:r>
              <a:rPr lang="en-US" altLang="ko-KR" dirty="0" err="1"/>
              <a:t>private.pem</a:t>
            </a:r>
            <a:r>
              <a:rPr lang="en-US" altLang="ko-KR" dirty="0"/>
              <a:t> -</a:t>
            </a:r>
            <a:r>
              <a:rPr lang="en-US" altLang="ko-KR" dirty="0" err="1"/>
              <a:t>outform</a:t>
            </a:r>
            <a:r>
              <a:rPr lang="en-US" altLang="ko-KR" dirty="0"/>
              <a:t> PEM -</a:t>
            </a:r>
            <a:r>
              <a:rPr lang="en-US" altLang="ko-KR" dirty="0" err="1"/>
              <a:t>pubout</a:t>
            </a:r>
            <a:r>
              <a:rPr lang="en-US" altLang="ko-KR" dirty="0"/>
              <a:t> -out </a:t>
            </a:r>
            <a:r>
              <a:rPr lang="en-US" altLang="ko-KR" dirty="0" err="1"/>
              <a:t>public.pem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26" y="3011037"/>
            <a:ext cx="7115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26" y="3942348"/>
            <a:ext cx="50387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10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OpenSSL </a:t>
            </a:r>
            <a:r>
              <a:rPr lang="ko-KR" altLang="en-US" dirty="0" smtClean="0"/>
              <a:t>사용법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자체서명인증서</a:t>
            </a:r>
            <a:r>
              <a:rPr lang="en-US" altLang="ko-KR" dirty="0" smtClean="0"/>
              <a:t>(Self-signed certificate) </a:t>
            </a:r>
            <a:r>
              <a:rPr lang="ko-KR" altLang="en-US" dirty="0" smtClean="0"/>
              <a:t>생성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자신의 개인키로 자신의 </a:t>
            </a:r>
            <a:r>
              <a:rPr lang="ko-KR" altLang="en-US" dirty="0" err="1" smtClean="0"/>
              <a:t>공개키를</a:t>
            </a:r>
            <a:r>
              <a:rPr lang="ko-KR" altLang="en-US" dirty="0" smtClean="0"/>
              <a:t> 서명한 자체서명인증서를 생성하여 사용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564904"/>
            <a:ext cx="707661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dirty="0" err="1"/>
              <a:t>openssl</a:t>
            </a:r>
            <a:r>
              <a:rPr lang="en-US" altLang="ko-KR" dirty="0"/>
              <a:t> </a:t>
            </a:r>
            <a:r>
              <a:rPr lang="en-US" altLang="ko-KR" dirty="0" err="1"/>
              <a:t>req</a:t>
            </a:r>
            <a:r>
              <a:rPr lang="en-US" altLang="ko-KR" dirty="0"/>
              <a:t> -new -x509 -days 365 -key </a:t>
            </a:r>
            <a:r>
              <a:rPr lang="en-US" altLang="ko-KR" dirty="0" err="1"/>
              <a:t>private.pem</a:t>
            </a:r>
            <a:r>
              <a:rPr lang="en-US" altLang="ko-KR" dirty="0"/>
              <a:t> -out ca.crt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07965"/>
            <a:ext cx="69342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933056"/>
            <a:ext cx="3678183" cy="2839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10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OpenSSL</a:t>
            </a:r>
            <a:r>
              <a:rPr lang="ko-KR" altLang="en-US" dirty="0"/>
              <a:t>로 자체서명인증서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생성된 인증서 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ca.crt </a:t>
            </a:r>
            <a:r>
              <a:rPr lang="ko-KR" altLang="en-US" dirty="0" smtClean="0"/>
              <a:t>파일 클릭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63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2880825" cy="359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492896"/>
            <a:ext cx="2880825" cy="359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663" y="2495330"/>
            <a:ext cx="2880825" cy="359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7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Forge</a:t>
            </a:r>
            <a:r>
              <a:rPr lang="ko-KR" altLang="en-US" dirty="0" smtClean="0"/>
              <a:t>를 이용한 자체서명인증서 생성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412776"/>
            <a:ext cx="5920403" cy="50783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forge = require('node-forge');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fs = require('fs');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pki</a:t>
            </a:r>
            <a:r>
              <a:rPr lang="en-US" altLang="ko-KR" dirty="0"/>
              <a:t> = </a:t>
            </a:r>
            <a:r>
              <a:rPr lang="en-US" altLang="ko-KR" dirty="0" err="1"/>
              <a:t>forge.pki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rsa</a:t>
            </a:r>
            <a:r>
              <a:rPr lang="en-US" altLang="ko-KR" dirty="0"/>
              <a:t> = </a:t>
            </a:r>
            <a:r>
              <a:rPr lang="en-US" altLang="ko-KR" dirty="0" err="1"/>
              <a:t>forge.pki.rsa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// generate a </a:t>
            </a:r>
            <a:r>
              <a:rPr lang="en-US" altLang="ko-KR" dirty="0" err="1"/>
              <a:t>keypair</a:t>
            </a:r>
            <a:r>
              <a:rPr lang="en-US" altLang="ko-KR" dirty="0"/>
              <a:t> and create an X.509v3 certificate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keypair</a:t>
            </a:r>
            <a:r>
              <a:rPr lang="en-US" altLang="ko-KR" dirty="0"/>
              <a:t> = </a:t>
            </a:r>
            <a:r>
              <a:rPr lang="en-US" altLang="ko-KR" dirty="0" err="1"/>
              <a:t>pki.rsa.generateKeyPair</a:t>
            </a:r>
            <a:r>
              <a:rPr lang="en-US" altLang="ko-KR" dirty="0"/>
              <a:t>(1024);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publicKey</a:t>
            </a:r>
            <a:r>
              <a:rPr lang="en-US" altLang="ko-KR" dirty="0"/>
              <a:t> = </a:t>
            </a:r>
            <a:r>
              <a:rPr lang="en-US" altLang="ko-KR" dirty="0" err="1"/>
              <a:t>keypair.publicKey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privateKey</a:t>
            </a:r>
            <a:r>
              <a:rPr lang="en-US" altLang="ko-KR" dirty="0"/>
              <a:t> = </a:t>
            </a:r>
            <a:r>
              <a:rPr lang="en-US" altLang="ko-KR" dirty="0" err="1"/>
              <a:t>keypair.privateKey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console.log(</a:t>
            </a:r>
            <a:r>
              <a:rPr lang="en-US" altLang="ko-KR" dirty="0" err="1"/>
              <a:t>pki.publicKeyToPem</a:t>
            </a:r>
            <a:r>
              <a:rPr lang="en-US" altLang="ko-KR" dirty="0"/>
              <a:t>(</a:t>
            </a:r>
            <a:r>
              <a:rPr lang="en-US" altLang="ko-KR" dirty="0" err="1"/>
              <a:t>publicKey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console.log(</a:t>
            </a:r>
            <a:r>
              <a:rPr lang="en-US" altLang="ko-KR" dirty="0" err="1"/>
              <a:t>pki.privateKeyToPem</a:t>
            </a:r>
            <a:r>
              <a:rPr lang="en-US" altLang="ko-KR" dirty="0"/>
              <a:t>(</a:t>
            </a:r>
            <a:r>
              <a:rPr lang="en-US" altLang="ko-KR" dirty="0" err="1"/>
              <a:t>privateKey</a:t>
            </a:r>
            <a:r>
              <a:rPr lang="en-US" altLang="ko-KR" dirty="0"/>
              <a:t>));</a:t>
            </a:r>
          </a:p>
          <a:p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cert = </a:t>
            </a:r>
            <a:r>
              <a:rPr lang="en-US" altLang="ko-KR" dirty="0" err="1"/>
              <a:t>pki.createCertificate</a:t>
            </a:r>
            <a:r>
              <a:rPr lang="en-US" altLang="ko-KR" dirty="0"/>
              <a:t>();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&lt;&lt; cert </a:t>
            </a:r>
            <a:r>
              <a:rPr lang="ko-KR" altLang="en-US" dirty="0" smtClean="0"/>
              <a:t>객체에 필드 정보 입력 </a:t>
            </a:r>
            <a:r>
              <a:rPr lang="en-US" altLang="ko-KR" dirty="0" smtClean="0"/>
              <a:t>&gt;&gt; </a:t>
            </a:r>
          </a:p>
          <a:p>
            <a:endParaRPr lang="en-US" altLang="ko-KR" dirty="0"/>
          </a:p>
          <a:p>
            <a:r>
              <a:rPr lang="en-US" altLang="ko-KR" dirty="0" err="1"/>
              <a:t>cert.sign</a:t>
            </a:r>
            <a:r>
              <a:rPr lang="en-US" altLang="ko-KR" dirty="0"/>
              <a:t>(</a:t>
            </a:r>
            <a:r>
              <a:rPr lang="en-US" altLang="ko-KR" dirty="0" err="1"/>
              <a:t>privateKey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1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496" y="329743"/>
            <a:ext cx="4176464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50" dirty="0" err="1"/>
              <a:t>var</a:t>
            </a:r>
            <a:r>
              <a:rPr lang="en-US" altLang="ko-KR" sz="1050" dirty="0"/>
              <a:t> forge = require('node-forge');</a:t>
            </a:r>
          </a:p>
          <a:p>
            <a:r>
              <a:rPr lang="en-US" altLang="ko-KR" sz="1050" dirty="0" err="1"/>
              <a:t>var</a:t>
            </a:r>
            <a:r>
              <a:rPr lang="en-US" altLang="ko-KR" sz="1050" dirty="0"/>
              <a:t> fs = require('fs');</a:t>
            </a:r>
          </a:p>
          <a:p>
            <a:r>
              <a:rPr lang="en-US" altLang="ko-KR" sz="1050" dirty="0" err="1"/>
              <a:t>var</a:t>
            </a:r>
            <a:r>
              <a:rPr lang="en-US" altLang="ko-KR" sz="1050" dirty="0"/>
              <a:t> </a:t>
            </a:r>
            <a:r>
              <a:rPr lang="en-US" altLang="ko-KR" sz="1050" dirty="0" err="1"/>
              <a:t>pki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forge.pki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 err="1"/>
              <a:t>var</a:t>
            </a:r>
            <a:r>
              <a:rPr lang="en-US" altLang="ko-KR" sz="1050" dirty="0"/>
              <a:t> </a:t>
            </a:r>
            <a:r>
              <a:rPr lang="en-US" altLang="ko-KR" sz="1050" dirty="0" err="1"/>
              <a:t>rsa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forge.pki.rsa</a:t>
            </a:r>
            <a:r>
              <a:rPr lang="en-US" altLang="ko-KR" sz="1050" dirty="0"/>
              <a:t>;</a:t>
            </a:r>
          </a:p>
          <a:p>
            <a:endParaRPr lang="en-US" altLang="ko-KR" sz="1050" dirty="0"/>
          </a:p>
          <a:p>
            <a:r>
              <a:rPr lang="en-US" altLang="ko-KR" sz="1050" dirty="0"/>
              <a:t>// generate a </a:t>
            </a:r>
            <a:r>
              <a:rPr lang="en-US" altLang="ko-KR" sz="1050" dirty="0" err="1"/>
              <a:t>keypair</a:t>
            </a:r>
            <a:r>
              <a:rPr lang="en-US" altLang="ko-KR" sz="1050" dirty="0"/>
              <a:t> and create an X.509v3 certificate</a:t>
            </a:r>
          </a:p>
          <a:p>
            <a:r>
              <a:rPr lang="en-US" altLang="ko-KR" sz="1050" dirty="0" err="1"/>
              <a:t>var</a:t>
            </a:r>
            <a:r>
              <a:rPr lang="en-US" altLang="ko-KR" sz="1050" dirty="0"/>
              <a:t> </a:t>
            </a:r>
            <a:r>
              <a:rPr lang="en-US" altLang="ko-KR" sz="1050" dirty="0" err="1"/>
              <a:t>keypair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pki.rsa.generateKeyPair</a:t>
            </a:r>
            <a:r>
              <a:rPr lang="en-US" altLang="ko-KR" sz="1050" dirty="0"/>
              <a:t>(1024);</a:t>
            </a:r>
          </a:p>
          <a:p>
            <a:r>
              <a:rPr lang="en-US" altLang="ko-KR" sz="1050" dirty="0" err="1"/>
              <a:t>var</a:t>
            </a:r>
            <a:r>
              <a:rPr lang="en-US" altLang="ko-KR" sz="1050" dirty="0"/>
              <a:t> </a:t>
            </a:r>
            <a:r>
              <a:rPr lang="en-US" altLang="ko-KR" sz="1050" dirty="0" err="1"/>
              <a:t>publicKey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keypair.publicKey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 err="1"/>
              <a:t>var</a:t>
            </a:r>
            <a:r>
              <a:rPr lang="en-US" altLang="ko-KR" sz="1050" dirty="0"/>
              <a:t> </a:t>
            </a:r>
            <a:r>
              <a:rPr lang="en-US" altLang="ko-KR" sz="1050" dirty="0" err="1"/>
              <a:t>privateKey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keypair.privateKey</a:t>
            </a:r>
            <a:r>
              <a:rPr lang="en-US" altLang="ko-KR" sz="1050" dirty="0" smtClean="0"/>
              <a:t>;</a:t>
            </a:r>
          </a:p>
          <a:p>
            <a:endParaRPr lang="en-US" altLang="ko-KR" sz="1050" dirty="0"/>
          </a:p>
          <a:p>
            <a:r>
              <a:rPr lang="en-US" altLang="ko-KR" sz="1050" dirty="0"/>
              <a:t>console.log(</a:t>
            </a:r>
            <a:r>
              <a:rPr lang="en-US" altLang="ko-KR" sz="1050" dirty="0" err="1"/>
              <a:t>pki.publicKeyToPem</a:t>
            </a:r>
            <a:r>
              <a:rPr lang="en-US" altLang="ko-KR" sz="1050" dirty="0"/>
              <a:t>(</a:t>
            </a:r>
            <a:r>
              <a:rPr lang="en-US" altLang="ko-KR" sz="1050" dirty="0" err="1"/>
              <a:t>publicKey</a:t>
            </a:r>
            <a:r>
              <a:rPr lang="en-US" altLang="ko-KR" sz="1050" dirty="0"/>
              <a:t>));</a:t>
            </a:r>
          </a:p>
          <a:p>
            <a:r>
              <a:rPr lang="en-US" altLang="ko-KR" sz="1050" dirty="0"/>
              <a:t>console.log(</a:t>
            </a:r>
            <a:r>
              <a:rPr lang="en-US" altLang="ko-KR" sz="1050" dirty="0" err="1"/>
              <a:t>pki.privateKeyToPem</a:t>
            </a:r>
            <a:r>
              <a:rPr lang="en-US" altLang="ko-KR" sz="1050" dirty="0"/>
              <a:t>(</a:t>
            </a:r>
            <a:r>
              <a:rPr lang="en-US" altLang="ko-KR" sz="1050" dirty="0" err="1"/>
              <a:t>privateKey</a:t>
            </a:r>
            <a:r>
              <a:rPr lang="en-US" altLang="ko-KR" sz="1050" dirty="0" smtClean="0"/>
              <a:t>));</a:t>
            </a:r>
          </a:p>
          <a:p>
            <a:endParaRPr lang="en-US" altLang="ko-KR" sz="1050" dirty="0"/>
          </a:p>
          <a:p>
            <a:r>
              <a:rPr lang="en-US" altLang="ko-KR" sz="1050" dirty="0" err="1"/>
              <a:t>var</a:t>
            </a:r>
            <a:r>
              <a:rPr lang="en-US" altLang="ko-KR" sz="1050" dirty="0"/>
              <a:t> cert = </a:t>
            </a:r>
            <a:r>
              <a:rPr lang="en-US" altLang="ko-KR" sz="1050" dirty="0" err="1"/>
              <a:t>pki.createCertificate</a:t>
            </a:r>
            <a:r>
              <a:rPr lang="en-US" altLang="ko-KR" sz="1050" dirty="0"/>
              <a:t>();</a:t>
            </a:r>
          </a:p>
          <a:p>
            <a:r>
              <a:rPr lang="en-US" altLang="ko-KR" sz="1050" dirty="0" err="1"/>
              <a:t>cert.publicKey</a:t>
            </a:r>
            <a:r>
              <a:rPr lang="en-US" altLang="ko-KR" sz="1050" dirty="0"/>
              <a:t> = </a:t>
            </a:r>
            <a:r>
              <a:rPr lang="en-US" altLang="ko-KR" sz="1050" dirty="0" err="1" smtClean="0"/>
              <a:t>publicKey</a:t>
            </a:r>
            <a:r>
              <a:rPr lang="en-US" altLang="ko-KR" sz="1050" dirty="0" smtClean="0"/>
              <a:t>;</a:t>
            </a:r>
          </a:p>
          <a:p>
            <a:r>
              <a:rPr lang="en-US" altLang="ko-KR" sz="1050" dirty="0" smtClean="0"/>
              <a:t>// alternatively set public key from a </a:t>
            </a:r>
            <a:r>
              <a:rPr lang="en-US" altLang="ko-KR" sz="1050" dirty="0" err="1" smtClean="0"/>
              <a:t>csr</a:t>
            </a:r>
            <a:r>
              <a:rPr lang="en-US" altLang="ko-KR" sz="1050" dirty="0" smtClean="0"/>
              <a:t> </a:t>
            </a:r>
          </a:p>
          <a:p>
            <a:r>
              <a:rPr lang="en-US" altLang="ko-KR" sz="1050" dirty="0" smtClean="0"/>
              <a:t>//</a:t>
            </a:r>
            <a:r>
              <a:rPr lang="en-US" altLang="ko-KR" sz="1050" dirty="0" err="1" smtClean="0"/>
              <a:t>cert.publicKey</a:t>
            </a:r>
            <a:r>
              <a:rPr lang="en-US" altLang="ko-KR" sz="1050" dirty="0" smtClean="0"/>
              <a:t> = </a:t>
            </a:r>
            <a:r>
              <a:rPr lang="en-US" altLang="ko-KR" sz="1050" dirty="0" err="1" smtClean="0"/>
              <a:t>csr.publicKey</a:t>
            </a:r>
            <a:r>
              <a:rPr lang="en-US" altLang="ko-KR" sz="1050" dirty="0" smtClean="0"/>
              <a:t>; </a:t>
            </a:r>
          </a:p>
          <a:p>
            <a:r>
              <a:rPr lang="en-US" altLang="ko-KR" sz="1050" dirty="0" err="1" smtClean="0"/>
              <a:t>cert.serialNumber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= '01';</a:t>
            </a:r>
          </a:p>
          <a:p>
            <a:r>
              <a:rPr lang="en-US" altLang="ko-KR" sz="1050" dirty="0" err="1"/>
              <a:t>cert.validity.notBefore</a:t>
            </a:r>
            <a:r>
              <a:rPr lang="en-US" altLang="ko-KR" sz="1050" dirty="0"/>
              <a:t> = new Date();</a:t>
            </a:r>
          </a:p>
          <a:p>
            <a:r>
              <a:rPr lang="en-US" altLang="ko-KR" sz="1050" dirty="0" err="1"/>
              <a:t>cert.validity.notAfter.setFullYear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cert.validity.notBefore.getFullYear</a:t>
            </a:r>
            <a:r>
              <a:rPr lang="en-US" altLang="ko-KR" sz="1050" dirty="0"/>
              <a:t>() + 1);</a:t>
            </a:r>
          </a:p>
          <a:p>
            <a:r>
              <a:rPr lang="en-US" altLang="ko-KR" sz="1050" dirty="0" err="1"/>
              <a:t>var</a:t>
            </a:r>
            <a:r>
              <a:rPr lang="en-US" altLang="ko-KR" sz="1050" dirty="0"/>
              <a:t> </a:t>
            </a:r>
            <a:r>
              <a:rPr lang="en-US" altLang="ko-KR" sz="1050" dirty="0" err="1"/>
              <a:t>attrs</a:t>
            </a:r>
            <a:r>
              <a:rPr lang="en-US" altLang="ko-KR" sz="1050" dirty="0"/>
              <a:t> = [{</a:t>
            </a:r>
          </a:p>
          <a:p>
            <a:r>
              <a:rPr lang="en-US" altLang="ko-KR" sz="1050" dirty="0"/>
              <a:t>  name: '</a:t>
            </a:r>
            <a:r>
              <a:rPr lang="en-US" altLang="ko-KR" sz="1050" dirty="0" err="1"/>
              <a:t>commonName</a:t>
            </a:r>
            <a:r>
              <a:rPr lang="en-US" altLang="ko-KR" sz="1050" dirty="0"/>
              <a:t>',</a:t>
            </a:r>
          </a:p>
          <a:p>
            <a:r>
              <a:rPr lang="en-US" altLang="ko-KR" sz="1050" dirty="0"/>
              <a:t>  value: 'example.org'</a:t>
            </a:r>
          </a:p>
          <a:p>
            <a:r>
              <a:rPr lang="en-US" altLang="ko-KR" sz="1050" dirty="0"/>
              <a:t>}, {</a:t>
            </a:r>
          </a:p>
          <a:p>
            <a:r>
              <a:rPr lang="en-US" altLang="ko-KR" sz="1050" dirty="0"/>
              <a:t>  name: '</a:t>
            </a:r>
            <a:r>
              <a:rPr lang="en-US" altLang="ko-KR" sz="1050" dirty="0" err="1"/>
              <a:t>countryName</a:t>
            </a:r>
            <a:r>
              <a:rPr lang="en-US" altLang="ko-KR" sz="1050" dirty="0"/>
              <a:t>',</a:t>
            </a:r>
          </a:p>
          <a:p>
            <a:r>
              <a:rPr lang="en-US" altLang="ko-KR" sz="1050" dirty="0"/>
              <a:t>  value: 'US'</a:t>
            </a:r>
          </a:p>
          <a:p>
            <a:r>
              <a:rPr lang="en-US" altLang="ko-KR" sz="1050" dirty="0"/>
              <a:t>}, {</a:t>
            </a:r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shortName</a:t>
            </a:r>
            <a:r>
              <a:rPr lang="en-US" altLang="ko-KR" sz="1050" dirty="0"/>
              <a:t>: 'ST',</a:t>
            </a:r>
          </a:p>
          <a:p>
            <a:r>
              <a:rPr lang="en-US" altLang="ko-KR" sz="1050" dirty="0"/>
              <a:t>  value: 'Virginia'</a:t>
            </a:r>
          </a:p>
          <a:p>
            <a:r>
              <a:rPr lang="en-US" altLang="ko-KR" sz="1050" dirty="0"/>
              <a:t>}, {</a:t>
            </a:r>
          </a:p>
          <a:p>
            <a:r>
              <a:rPr lang="en-US" altLang="ko-KR" sz="1050" dirty="0"/>
              <a:t>  name: '</a:t>
            </a:r>
            <a:r>
              <a:rPr lang="en-US" altLang="ko-KR" sz="1050" dirty="0" err="1"/>
              <a:t>localityName</a:t>
            </a:r>
            <a:r>
              <a:rPr lang="en-US" altLang="ko-KR" sz="1050" dirty="0"/>
              <a:t>',</a:t>
            </a:r>
          </a:p>
          <a:p>
            <a:r>
              <a:rPr lang="en-US" altLang="ko-KR" sz="1050" dirty="0"/>
              <a:t>  value: 'Blacksburg'</a:t>
            </a:r>
          </a:p>
          <a:p>
            <a:r>
              <a:rPr lang="en-US" altLang="ko-KR" sz="1050" dirty="0"/>
              <a:t>}, {</a:t>
            </a:r>
          </a:p>
          <a:p>
            <a:r>
              <a:rPr lang="en-US" altLang="ko-KR" sz="1050" dirty="0"/>
              <a:t>  name: '</a:t>
            </a:r>
            <a:r>
              <a:rPr lang="en-US" altLang="ko-KR" sz="1050" dirty="0" err="1"/>
              <a:t>organizationName</a:t>
            </a:r>
            <a:r>
              <a:rPr lang="en-US" altLang="ko-KR" sz="1050" dirty="0"/>
              <a:t>',</a:t>
            </a:r>
          </a:p>
          <a:p>
            <a:r>
              <a:rPr lang="en-US" altLang="ko-KR" sz="1050" dirty="0"/>
              <a:t>  value: 'Test'</a:t>
            </a:r>
          </a:p>
          <a:p>
            <a:r>
              <a:rPr lang="en-US" altLang="ko-KR" sz="1050" dirty="0"/>
              <a:t>}, {</a:t>
            </a:r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shortName</a:t>
            </a:r>
            <a:r>
              <a:rPr lang="en-US" altLang="ko-KR" sz="1050" dirty="0"/>
              <a:t>: 'OU',</a:t>
            </a:r>
          </a:p>
          <a:p>
            <a:r>
              <a:rPr lang="en-US" altLang="ko-KR" sz="1050" dirty="0"/>
              <a:t>  value: 'Test'</a:t>
            </a:r>
          </a:p>
          <a:p>
            <a:r>
              <a:rPr lang="en-US" altLang="ko-KR" sz="1050" dirty="0" smtClean="0"/>
              <a:t>}];</a:t>
            </a:r>
            <a:endParaRPr lang="ko-KR" altLang="en-US" sz="1050" dirty="0"/>
          </a:p>
        </p:txBody>
      </p:sp>
      <p:sp>
        <p:nvSpPr>
          <p:cNvPr id="6" name="직사각형 5"/>
          <p:cNvSpPr/>
          <p:nvPr/>
        </p:nvSpPr>
        <p:spPr>
          <a:xfrm>
            <a:off x="3528392" y="6578"/>
            <a:ext cx="3203848" cy="68788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50" dirty="0" err="1" smtClean="0"/>
              <a:t>cert.setSubject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attrs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/>
              <a:t>// alternatively set subject from a </a:t>
            </a:r>
            <a:r>
              <a:rPr lang="en-US" altLang="ko-KR" sz="1050" dirty="0" err="1"/>
              <a:t>csr</a:t>
            </a:r>
            <a:r>
              <a:rPr lang="en-US" altLang="ko-KR" sz="1050" dirty="0"/>
              <a:t> </a:t>
            </a:r>
          </a:p>
          <a:p>
            <a:r>
              <a:rPr lang="en-US" altLang="ko-KR" sz="1050" dirty="0"/>
              <a:t>//</a:t>
            </a:r>
            <a:r>
              <a:rPr lang="en-US" altLang="ko-KR" sz="1050" dirty="0" err="1"/>
              <a:t>cert.setSubject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csr.subject.attributes</a:t>
            </a:r>
            <a:r>
              <a:rPr lang="en-US" altLang="ko-KR" sz="1050" dirty="0"/>
              <a:t>); </a:t>
            </a:r>
          </a:p>
          <a:p>
            <a:r>
              <a:rPr lang="en-US" altLang="ko-KR" sz="1050" dirty="0" err="1"/>
              <a:t>cert.setIssuer</a:t>
            </a:r>
            <a:r>
              <a:rPr lang="en-US" altLang="ko-KR" sz="1050" dirty="0"/>
              <a:t>(</a:t>
            </a:r>
            <a:r>
              <a:rPr lang="en-US" altLang="ko-KR" sz="1050" dirty="0" err="1"/>
              <a:t>attrs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 err="1"/>
              <a:t>cert.setExtensions</a:t>
            </a:r>
            <a:r>
              <a:rPr lang="en-US" altLang="ko-KR" sz="1050" dirty="0"/>
              <a:t>([{</a:t>
            </a:r>
          </a:p>
          <a:p>
            <a:r>
              <a:rPr lang="en-US" altLang="ko-KR" sz="1050" dirty="0"/>
              <a:t>  name: '</a:t>
            </a:r>
            <a:r>
              <a:rPr lang="en-US" altLang="ko-KR" sz="1050" dirty="0" err="1"/>
              <a:t>basicConstraints</a:t>
            </a:r>
            <a:r>
              <a:rPr lang="en-US" altLang="ko-KR" sz="1050" dirty="0"/>
              <a:t>',</a:t>
            </a:r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cA</a:t>
            </a:r>
            <a:r>
              <a:rPr lang="en-US" altLang="ko-KR" sz="1050" dirty="0"/>
              <a:t>: true</a:t>
            </a:r>
          </a:p>
          <a:p>
            <a:r>
              <a:rPr lang="en-US" altLang="ko-KR" sz="1050" dirty="0"/>
              <a:t>}, {</a:t>
            </a:r>
          </a:p>
          <a:p>
            <a:r>
              <a:rPr lang="en-US" altLang="ko-KR" sz="1050" dirty="0"/>
              <a:t>  name: '</a:t>
            </a:r>
            <a:r>
              <a:rPr lang="en-US" altLang="ko-KR" sz="1050" dirty="0" err="1"/>
              <a:t>keyUsage</a:t>
            </a:r>
            <a:r>
              <a:rPr lang="en-US" altLang="ko-KR" sz="1050" dirty="0"/>
              <a:t>',</a:t>
            </a:r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keyCertSign</a:t>
            </a:r>
            <a:r>
              <a:rPr lang="en-US" altLang="ko-KR" sz="1050" dirty="0"/>
              <a:t>: true,</a:t>
            </a:r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digitalSignature</a:t>
            </a:r>
            <a:r>
              <a:rPr lang="en-US" altLang="ko-KR" sz="1050" dirty="0"/>
              <a:t>: true,</a:t>
            </a:r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nonRepudiation</a:t>
            </a:r>
            <a:r>
              <a:rPr lang="en-US" altLang="ko-KR" sz="1050" dirty="0"/>
              <a:t>: true,</a:t>
            </a:r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keyEncipherment</a:t>
            </a:r>
            <a:r>
              <a:rPr lang="en-US" altLang="ko-KR" sz="1050" dirty="0"/>
              <a:t>: true,</a:t>
            </a:r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dataEncipherment</a:t>
            </a:r>
            <a:r>
              <a:rPr lang="en-US" altLang="ko-KR" sz="1050" dirty="0"/>
              <a:t>: true</a:t>
            </a:r>
          </a:p>
          <a:p>
            <a:r>
              <a:rPr lang="en-US" altLang="ko-KR" sz="1050" dirty="0"/>
              <a:t>}, {</a:t>
            </a:r>
          </a:p>
          <a:p>
            <a:r>
              <a:rPr lang="en-US" altLang="ko-KR" sz="1050" dirty="0"/>
              <a:t>  name: '</a:t>
            </a:r>
            <a:r>
              <a:rPr lang="en-US" altLang="ko-KR" sz="1050" dirty="0" err="1"/>
              <a:t>extKeyUsage</a:t>
            </a:r>
            <a:r>
              <a:rPr lang="en-US" altLang="ko-KR" sz="1050" dirty="0"/>
              <a:t>',</a:t>
            </a:r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serverAuth</a:t>
            </a:r>
            <a:r>
              <a:rPr lang="en-US" altLang="ko-KR" sz="1050" dirty="0"/>
              <a:t>: true,</a:t>
            </a:r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clientAuth</a:t>
            </a:r>
            <a:r>
              <a:rPr lang="en-US" altLang="ko-KR" sz="1050" dirty="0"/>
              <a:t>: true,</a:t>
            </a:r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codeSigning</a:t>
            </a:r>
            <a:r>
              <a:rPr lang="en-US" altLang="ko-KR" sz="1050" dirty="0"/>
              <a:t>: true,</a:t>
            </a:r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emailProtection</a:t>
            </a:r>
            <a:r>
              <a:rPr lang="en-US" altLang="ko-KR" sz="1050" dirty="0"/>
              <a:t>: true,</a:t>
            </a:r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timeStamping</a:t>
            </a:r>
            <a:r>
              <a:rPr lang="en-US" altLang="ko-KR" sz="1050" dirty="0"/>
              <a:t>: true</a:t>
            </a:r>
          </a:p>
          <a:p>
            <a:r>
              <a:rPr lang="en-US" altLang="ko-KR" sz="1050" dirty="0"/>
              <a:t>}, {</a:t>
            </a:r>
          </a:p>
          <a:p>
            <a:r>
              <a:rPr lang="en-US" altLang="ko-KR" sz="1050" dirty="0"/>
              <a:t>  name: '</a:t>
            </a:r>
            <a:r>
              <a:rPr lang="en-US" altLang="ko-KR" sz="1050" dirty="0" err="1"/>
              <a:t>nsCertType</a:t>
            </a:r>
            <a:r>
              <a:rPr lang="en-US" altLang="ko-KR" sz="1050" dirty="0"/>
              <a:t>',</a:t>
            </a:r>
          </a:p>
          <a:p>
            <a:r>
              <a:rPr lang="en-US" altLang="ko-KR" sz="1050" dirty="0"/>
              <a:t>  client: true,</a:t>
            </a:r>
          </a:p>
          <a:p>
            <a:r>
              <a:rPr lang="en-US" altLang="ko-KR" sz="1050" dirty="0"/>
              <a:t>  server: true,</a:t>
            </a:r>
          </a:p>
          <a:p>
            <a:r>
              <a:rPr lang="en-US" altLang="ko-KR" sz="1050" dirty="0"/>
              <a:t>  email: true,</a:t>
            </a:r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objsign</a:t>
            </a:r>
            <a:r>
              <a:rPr lang="en-US" altLang="ko-KR" sz="1050" dirty="0"/>
              <a:t>: true,</a:t>
            </a:r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sslCA</a:t>
            </a:r>
            <a:r>
              <a:rPr lang="en-US" altLang="ko-KR" sz="1050" dirty="0"/>
              <a:t>: true,</a:t>
            </a:r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emailCA</a:t>
            </a:r>
            <a:r>
              <a:rPr lang="en-US" altLang="ko-KR" sz="1050" dirty="0"/>
              <a:t>: true,</a:t>
            </a:r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objCA</a:t>
            </a:r>
            <a:r>
              <a:rPr lang="en-US" altLang="ko-KR" sz="1050" dirty="0"/>
              <a:t>: true</a:t>
            </a:r>
          </a:p>
          <a:p>
            <a:r>
              <a:rPr lang="en-US" altLang="ko-KR" sz="1050" dirty="0"/>
              <a:t>}, {</a:t>
            </a:r>
          </a:p>
          <a:p>
            <a:r>
              <a:rPr lang="en-US" altLang="ko-KR" sz="1050" dirty="0"/>
              <a:t>  name: '</a:t>
            </a:r>
            <a:r>
              <a:rPr lang="en-US" altLang="ko-KR" sz="1050" dirty="0" err="1"/>
              <a:t>subjectAltName</a:t>
            </a:r>
            <a:r>
              <a:rPr lang="en-US" altLang="ko-KR" sz="1050" dirty="0"/>
              <a:t>',</a:t>
            </a:r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altNames</a:t>
            </a:r>
            <a:r>
              <a:rPr lang="en-US" altLang="ko-KR" sz="1050" dirty="0"/>
              <a:t>: [{</a:t>
            </a:r>
          </a:p>
          <a:p>
            <a:r>
              <a:rPr lang="en-US" altLang="ko-KR" sz="1050" dirty="0"/>
              <a:t>    type: 6, // URI </a:t>
            </a:r>
          </a:p>
          <a:p>
            <a:r>
              <a:rPr lang="en-US" altLang="ko-KR" sz="1050" dirty="0"/>
              <a:t>    value: 'http://example.org/</a:t>
            </a:r>
            <a:r>
              <a:rPr lang="en-US" altLang="ko-KR" sz="1050" dirty="0" err="1"/>
              <a:t>webid#me</a:t>
            </a:r>
            <a:r>
              <a:rPr lang="en-US" altLang="ko-KR" sz="1050" dirty="0"/>
              <a:t>'</a:t>
            </a:r>
          </a:p>
          <a:p>
            <a:r>
              <a:rPr lang="en-US" altLang="ko-KR" sz="1050" dirty="0"/>
              <a:t>  }, {</a:t>
            </a:r>
          </a:p>
          <a:p>
            <a:r>
              <a:rPr lang="en-US" altLang="ko-KR" sz="1050" dirty="0"/>
              <a:t>    type: 7, // IP 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ip</a:t>
            </a:r>
            <a:r>
              <a:rPr lang="en-US" altLang="ko-KR" sz="1050" dirty="0"/>
              <a:t>: '127.0.0.1'</a:t>
            </a:r>
          </a:p>
          <a:p>
            <a:r>
              <a:rPr lang="en-US" altLang="ko-KR" sz="1050" dirty="0"/>
              <a:t>  }]</a:t>
            </a:r>
          </a:p>
          <a:p>
            <a:r>
              <a:rPr lang="en-US" altLang="ko-KR" sz="1050" dirty="0"/>
              <a:t>}, {</a:t>
            </a:r>
          </a:p>
          <a:p>
            <a:r>
              <a:rPr lang="en-US" altLang="ko-KR" sz="1050" dirty="0"/>
              <a:t>  name: '</a:t>
            </a:r>
            <a:r>
              <a:rPr lang="en-US" altLang="ko-KR" sz="1050" dirty="0" err="1"/>
              <a:t>subjectKeyIdentifier</a:t>
            </a:r>
            <a:r>
              <a:rPr lang="en-US" altLang="ko-KR" sz="1050" dirty="0"/>
              <a:t>'</a:t>
            </a:r>
          </a:p>
          <a:p>
            <a:r>
              <a:rPr lang="en-US" altLang="ko-KR" sz="1050" dirty="0" smtClean="0"/>
              <a:t>}]);</a:t>
            </a:r>
            <a:endParaRPr lang="en-US" altLang="ko-KR" sz="1050" dirty="0"/>
          </a:p>
        </p:txBody>
      </p:sp>
      <p:sp>
        <p:nvSpPr>
          <p:cNvPr id="7" name="직사각형 6"/>
          <p:cNvSpPr/>
          <p:nvPr/>
        </p:nvSpPr>
        <p:spPr>
          <a:xfrm>
            <a:off x="5778560" y="908720"/>
            <a:ext cx="3160946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dirty="0" err="1" smtClean="0"/>
              <a:t>cert.sign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privateKey</a:t>
            </a:r>
            <a:r>
              <a:rPr lang="en-US" altLang="ko-KR" sz="1100" dirty="0"/>
              <a:t>);</a:t>
            </a:r>
            <a:endParaRPr lang="ko-KR" altLang="en-US" sz="1100" dirty="0"/>
          </a:p>
          <a:p>
            <a:r>
              <a:rPr lang="en-US" altLang="ko-KR" sz="1100" dirty="0" smtClean="0"/>
              <a:t> </a:t>
            </a:r>
            <a:endParaRPr lang="en-US" altLang="ko-KR" sz="1100" dirty="0"/>
          </a:p>
          <a:p>
            <a:r>
              <a:rPr lang="en-US" altLang="ko-KR" sz="1100" dirty="0"/>
              <a:t>// convert a Forge certificate to PEM </a:t>
            </a:r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pem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pki.certificateToPem</a:t>
            </a:r>
            <a:r>
              <a:rPr lang="en-US" altLang="ko-KR" sz="1100" dirty="0"/>
              <a:t>(cert</a:t>
            </a:r>
            <a:r>
              <a:rPr lang="en-US" altLang="ko-KR" sz="1100" dirty="0" smtClean="0"/>
              <a:t>); </a:t>
            </a:r>
            <a:endParaRPr lang="en-US" altLang="ko-KR" sz="1100" dirty="0"/>
          </a:p>
          <a:p>
            <a:r>
              <a:rPr lang="en-US" altLang="ko-KR" sz="1100" dirty="0"/>
              <a:t>console.log(</a:t>
            </a:r>
            <a:r>
              <a:rPr lang="en-US" altLang="ko-KR" sz="1100" dirty="0" err="1"/>
              <a:t>pem</a:t>
            </a:r>
            <a:r>
              <a:rPr lang="en-US" altLang="ko-KR" sz="1100" dirty="0" smtClean="0"/>
              <a:t>);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verified = </a:t>
            </a:r>
            <a:r>
              <a:rPr lang="en-US" altLang="ko-KR" sz="1100" dirty="0" err="1" smtClean="0"/>
              <a:t>cert.verify</a:t>
            </a:r>
            <a:r>
              <a:rPr lang="en-US" altLang="ko-KR" sz="1100" dirty="0" smtClean="0"/>
              <a:t>(cert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console.log</a:t>
            </a:r>
            <a:r>
              <a:rPr lang="en-US" altLang="ko-KR" sz="1100" dirty="0" smtClean="0"/>
              <a:t>('</a:t>
            </a:r>
            <a:r>
              <a:rPr lang="ko-KR" altLang="en-US" sz="1100" dirty="0" smtClean="0"/>
              <a:t>인증서 검증</a:t>
            </a:r>
            <a:r>
              <a:rPr lang="en-US" altLang="ko-KR" sz="1100" dirty="0"/>
              <a:t>: '+verified);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8264" y="260648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자체서명인증서 </a:t>
            </a:r>
            <a:endParaRPr lang="en-US" altLang="ko-KR" dirty="0" smtClean="0"/>
          </a:p>
          <a:p>
            <a:r>
              <a:rPr lang="ko-KR" altLang="en-US" dirty="0" smtClean="0"/>
              <a:t>생성 예제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058" y="2420888"/>
            <a:ext cx="3266254" cy="4326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496" y="-5898"/>
            <a:ext cx="726481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cert.js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79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인증서 </a:t>
            </a:r>
            <a:r>
              <a:rPr lang="en-US" altLang="ko-KR" dirty="0" smtClean="0"/>
              <a:t>cert </a:t>
            </a:r>
            <a:r>
              <a:rPr lang="ko-KR" altLang="en-US" dirty="0" smtClean="0"/>
              <a:t>생성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1484783"/>
            <a:ext cx="5974841" cy="2893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var</a:t>
            </a:r>
            <a:r>
              <a:rPr lang="en-US" altLang="ko-KR" sz="1400" dirty="0"/>
              <a:t> cert = </a:t>
            </a:r>
            <a:r>
              <a:rPr lang="en-US" altLang="ko-KR" sz="1400" dirty="0" err="1"/>
              <a:t>pki.createCertificate</a:t>
            </a:r>
            <a:r>
              <a:rPr lang="en-US" altLang="ko-KR" sz="1400" dirty="0" smtClean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cert.publicKey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publicKey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 smtClean="0"/>
              <a:t>cert.serialNumber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'01';</a:t>
            </a:r>
          </a:p>
          <a:p>
            <a:r>
              <a:rPr lang="en-US" altLang="ko-KR" sz="1400" dirty="0" err="1"/>
              <a:t>cert.validity.notBefore</a:t>
            </a:r>
            <a:r>
              <a:rPr lang="en-US" altLang="ko-KR" sz="1400" dirty="0"/>
              <a:t> = new Date();</a:t>
            </a:r>
          </a:p>
          <a:p>
            <a:r>
              <a:rPr lang="en-US" altLang="ko-KR" sz="1400" dirty="0" err="1"/>
              <a:t>cert.validity.notAfter.setFullYear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cert.validity.notBefore.getFullYear</a:t>
            </a:r>
            <a:r>
              <a:rPr lang="en-US" altLang="ko-KR" sz="1400" dirty="0"/>
              <a:t>() + 1);</a:t>
            </a:r>
          </a:p>
          <a:p>
            <a:r>
              <a:rPr lang="en-US" altLang="ko-KR" sz="1400" dirty="0" err="1"/>
              <a:t>cert.setSubject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attrs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err="1"/>
              <a:t>cert.setIssuer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cert.setExtensions</a:t>
            </a:r>
            <a:r>
              <a:rPr lang="en-US" altLang="ko-KR" sz="1400" dirty="0" smtClean="0"/>
              <a:t>(   ….. 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cert.sign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privateKey</a:t>
            </a:r>
            <a:r>
              <a:rPr lang="en-US" altLang="ko-KR" sz="1400" dirty="0" smtClean="0"/>
              <a:t>);</a:t>
            </a:r>
          </a:p>
          <a:p>
            <a:endParaRPr lang="en-US" altLang="ko-KR" sz="1400" dirty="0" smtClean="0"/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verified = </a:t>
            </a:r>
            <a:r>
              <a:rPr lang="en-US" altLang="ko-KR" sz="1400" dirty="0" err="1"/>
              <a:t>cert.verify</a:t>
            </a:r>
            <a:r>
              <a:rPr lang="en-US" altLang="ko-KR" sz="1400" dirty="0"/>
              <a:t>(cert</a:t>
            </a:r>
            <a:r>
              <a:rPr lang="en-US" altLang="ko-KR" sz="1400" dirty="0" smtClean="0"/>
              <a:t>);</a:t>
            </a:r>
            <a:endParaRPr lang="en-US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484784"/>
            <a:ext cx="1566454" cy="2893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인증서 객체 생성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공개키 지정</a:t>
            </a:r>
            <a:endParaRPr lang="en-US" altLang="ko-KR" sz="1400" dirty="0" smtClean="0"/>
          </a:p>
          <a:p>
            <a:r>
              <a:rPr lang="ko-KR" altLang="en-US" sz="1400" dirty="0" smtClean="0"/>
              <a:t>일련번호 지정</a:t>
            </a:r>
            <a:endParaRPr lang="en-US" altLang="ko-KR" sz="1400" dirty="0" smtClean="0"/>
          </a:p>
          <a:p>
            <a:r>
              <a:rPr lang="ko-KR" altLang="en-US" sz="1400" dirty="0" smtClean="0"/>
              <a:t>유효기간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시작</a:t>
            </a:r>
            <a:endParaRPr lang="en-US" altLang="ko-KR" sz="1400" dirty="0" smtClean="0"/>
          </a:p>
          <a:p>
            <a:r>
              <a:rPr lang="ko-KR" altLang="en-US" sz="1400" dirty="0" smtClean="0"/>
              <a:t>유효기간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끝</a:t>
            </a:r>
            <a:endParaRPr lang="en-US" altLang="ko-KR" sz="1400" dirty="0" smtClean="0"/>
          </a:p>
          <a:p>
            <a:r>
              <a:rPr lang="ko-KR" altLang="en-US" sz="1400" dirty="0" smtClean="0"/>
              <a:t>인증서주체 지정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발급자</a:t>
            </a:r>
            <a:r>
              <a:rPr lang="ko-KR" altLang="en-US" sz="1400" dirty="0" smtClean="0"/>
              <a:t> 지정</a:t>
            </a:r>
            <a:endParaRPr lang="en-US" altLang="ko-KR" sz="1400" dirty="0" smtClean="0"/>
          </a:p>
          <a:p>
            <a:r>
              <a:rPr lang="ko-KR" altLang="en-US" sz="1400" dirty="0" smtClean="0"/>
              <a:t>확장영역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인증서 서명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인증서 검증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4581128"/>
            <a:ext cx="579780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인증서주체</a:t>
            </a:r>
            <a:r>
              <a:rPr lang="en-US" altLang="ko-KR" sz="1400" dirty="0" smtClean="0"/>
              <a:t>(Subject, </a:t>
            </a:r>
            <a:r>
              <a:rPr lang="ko-KR" altLang="en-US" sz="1400" dirty="0" smtClean="0"/>
              <a:t>사용자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와 </a:t>
            </a:r>
            <a:r>
              <a:rPr lang="ko-KR" altLang="en-US" sz="1400" dirty="0" err="1" smtClean="0"/>
              <a:t>발급자</a:t>
            </a:r>
            <a:r>
              <a:rPr lang="en-US" altLang="ko-KR" sz="1400" dirty="0" smtClean="0"/>
              <a:t>(Issuer, </a:t>
            </a:r>
            <a:r>
              <a:rPr lang="ko-KR" altLang="en-US" sz="1400" dirty="0" smtClean="0"/>
              <a:t>인증기관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가 동일하므로 </a:t>
            </a:r>
            <a:endParaRPr lang="en-US" altLang="ko-KR" sz="1400" dirty="0" smtClean="0"/>
          </a:p>
          <a:p>
            <a:r>
              <a:rPr lang="ko-KR" altLang="en-US" sz="1400" dirty="0" smtClean="0"/>
              <a:t>자체서명인증서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루트인증서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임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인증서주체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사용자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와 </a:t>
            </a:r>
            <a:r>
              <a:rPr lang="ko-KR" altLang="en-US" sz="1400" dirty="0" err="1" smtClean="0"/>
              <a:t>발급자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인증기관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가 다른 경우 </a:t>
            </a:r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setIssuer</a:t>
            </a:r>
            <a:r>
              <a:rPr lang="ko-KR" altLang="en-US" sz="1400" dirty="0" smtClean="0"/>
              <a:t>에 </a:t>
            </a:r>
            <a:r>
              <a:rPr lang="ko-KR" altLang="en-US" sz="1400" dirty="0" err="1" smtClean="0"/>
              <a:t>발급자</a:t>
            </a:r>
            <a:r>
              <a:rPr lang="ko-KR" altLang="en-US" sz="1400" dirty="0" smtClean="0"/>
              <a:t> 정보를 입력 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사용자 </a:t>
            </a:r>
            <a:r>
              <a:rPr lang="ko-KR" altLang="en-US" sz="1400" dirty="0" err="1" smtClean="0"/>
              <a:t>공개키를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cert.publicKey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 지정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발급자의 </a:t>
            </a:r>
            <a:r>
              <a:rPr lang="ko-KR" altLang="en-US" sz="1400" dirty="0" err="1" smtClean="0"/>
              <a:t>개인키를</a:t>
            </a:r>
            <a:r>
              <a:rPr lang="ko-KR" altLang="en-US" sz="1400" dirty="0" smtClean="0"/>
              <a:t> 이용하여 인증서 서명 생성 </a:t>
            </a:r>
            <a:r>
              <a:rPr lang="en-US" altLang="ko-KR" sz="1400" dirty="0" err="1" smtClean="0"/>
              <a:t>cert.sign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privateKey</a:t>
            </a:r>
            <a:r>
              <a:rPr lang="en-US" altLang="ko-KR" sz="1400" dirty="0" smtClean="0"/>
              <a:t>);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999" y="3356992"/>
            <a:ext cx="2037010" cy="307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1818690"/>
            <a:ext cx="4154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필</a:t>
            </a:r>
            <a:endParaRPr lang="en-US" altLang="ko-KR" dirty="0" smtClean="0"/>
          </a:p>
          <a:p>
            <a:r>
              <a:rPr lang="ko-KR" altLang="en-US" dirty="0" err="1" smtClean="0"/>
              <a:t>드</a:t>
            </a:r>
            <a:endParaRPr lang="en-US" altLang="ko-KR" dirty="0" smtClean="0"/>
          </a:p>
          <a:p>
            <a:r>
              <a:rPr lang="ko-KR" altLang="en-US" dirty="0" smtClean="0"/>
              <a:t>정</a:t>
            </a:r>
            <a:endParaRPr lang="en-US" altLang="ko-KR" dirty="0" smtClean="0"/>
          </a:p>
          <a:p>
            <a:r>
              <a:rPr lang="ko-KR" altLang="en-US" dirty="0" smtClean="0"/>
              <a:t>보</a:t>
            </a:r>
            <a:endParaRPr lang="en-US" altLang="ko-KR" dirty="0" smtClean="0"/>
          </a:p>
          <a:p>
            <a:r>
              <a:rPr lang="ko-KR" altLang="en-US" dirty="0" smtClean="0"/>
              <a:t>입</a:t>
            </a:r>
            <a:endParaRPr lang="en-US" altLang="ko-KR" dirty="0" smtClean="0"/>
          </a:p>
          <a:p>
            <a:r>
              <a:rPr lang="ko-KR" altLang="en-US" dirty="0" err="1" smtClean="0"/>
              <a:t>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97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인증서 </a:t>
            </a:r>
            <a:r>
              <a:rPr lang="en-US" altLang="ko-KR" dirty="0"/>
              <a:t>cert </a:t>
            </a:r>
            <a:r>
              <a:rPr lang="ko-KR" altLang="en-US" dirty="0"/>
              <a:t>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844238"/>
            <a:ext cx="2148986" cy="36009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attrs</a:t>
            </a:r>
            <a:r>
              <a:rPr lang="en-US" altLang="ko-KR" sz="1200" dirty="0"/>
              <a:t> = [{</a:t>
            </a:r>
          </a:p>
          <a:p>
            <a:r>
              <a:rPr lang="en-US" altLang="ko-KR" sz="1200" dirty="0"/>
              <a:t>  name: '</a:t>
            </a:r>
            <a:r>
              <a:rPr lang="en-US" altLang="ko-KR" sz="1200" dirty="0" err="1"/>
              <a:t>commonName</a:t>
            </a:r>
            <a:r>
              <a:rPr lang="en-US" altLang="ko-KR" sz="1200" dirty="0"/>
              <a:t>',</a:t>
            </a:r>
          </a:p>
          <a:p>
            <a:r>
              <a:rPr lang="en-US" altLang="ko-KR" sz="1200" dirty="0"/>
              <a:t>  value: 'example.org'</a:t>
            </a:r>
          </a:p>
          <a:p>
            <a:r>
              <a:rPr lang="en-US" altLang="ko-KR" sz="1200" dirty="0"/>
              <a:t>}, {</a:t>
            </a:r>
          </a:p>
          <a:p>
            <a:r>
              <a:rPr lang="en-US" altLang="ko-KR" sz="1200" dirty="0"/>
              <a:t>  name: '</a:t>
            </a:r>
            <a:r>
              <a:rPr lang="en-US" altLang="ko-KR" sz="1200" dirty="0" err="1"/>
              <a:t>countryName</a:t>
            </a:r>
            <a:r>
              <a:rPr lang="en-US" altLang="ko-KR" sz="1200" dirty="0"/>
              <a:t>',</a:t>
            </a:r>
          </a:p>
          <a:p>
            <a:r>
              <a:rPr lang="en-US" altLang="ko-KR" sz="1200" dirty="0"/>
              <a:t>  value: 'US'</a:t>
            </a:r>
          </a:p>
          <a:p>
            <a:r>
              <a:rPr lang="en-US" altLang="ko-KR" sz="1200" dirty="0"/>
              <a:t>}, {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shortName</a:t>
            </a:r>
            <a:r>
              <a:rPr lang="en-US" altLang="ko-KR" sz="1200" dirty="0"/>
              <a:t>: 'ST',</a:t>
            </a:r>
          </a:p>
          <a:p>
            <a:r>
              <a:rPr lang="en-US" altLang="ko-KR" sz="1200" dirty="0"/>
              <a:t>  value: 'Virginia'</a:t>
            </a:r>
          </a:p>
          <a:p>
            <a:r>
              <a:rPr lang="en-US" altLang="ko-KR" sz="1200" dirty="0"/>
              <a:t>}, {</a:t>
            </a:r>
          </a:p>
          <a:p>
            <a:r>
              <a:rPr lang="en-US" altLang="ko-KR" sz="1200" dirty="0"/>
              <a:t>  name: '</a:t>
            </a:r>
            <a:r>
              <a:rPr lang="en-US" altLang="ko-KR" sz="1200" dirty="0" err="1"/>
              <a:t>localityName</a:t>
            </a:r>
            <a:r>
              <a:rPr lang="en-US" altLang="ko-KR" sz="1200" dirty="0"/>
              <a:t>',</a:t>
            </a:r>
          </a:p>
          <a:p>
            <a:r>
              <a:rPr lang="en-US" altLang="ko-KR" sz="1200" dirty="0"/>
              <a:t>  value: 'Blacksburg'</a:t>
            </a:r>
          </a:p>
          <a:p>
            <a:r>
              <a:rPr lang="en-US" altLang="ko-KR" sz="1200" dirty="0"/>
              <a:t>}, {</a:t>
            </a:r>
          </a:p>
          <a:p>
            <a:r>
              <a:rPr lang="en-US" altLang="ko-KR" sz="1200" dirty="0"/>
              <a:t>  name: '</a:t>
            </a:r>
            <a:r>
              <a:rPr lang="en-US" altLang="ko-KR" sz="1200" dirty="0" err="1"/>
              <a:t>organizationName</a:t>
            </a:r>
            <a:r>
              <a:rPr lang="en-US" altLang="ko-KR" sz="1200" dirty="0"/>
              <a:t>',</a:t>
            </a:r>
          </a:p>
          <a:p>
            <a:r>
              <a:rPr lang="en-US" altLang="ko-KR" sz="1200" dirty="0"/>
              <a:t>  value: 'Test'</a:t>
            </a:r>
          </a:p>
          <a:p>
            <a:r>
              <a:rPr lang="en-US" altLang="ko-KR" sz="1200" dirty="0"/>
              <a:t>}, {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shortName</a:t>
            </a:r>
            <a:r>
              <a:rPr lang="en-US" altLang="ko-KR" sz="1200" dirty="0"/>
              <a:t>: 'OU',</a:t>
            </a:r>
          </a:p>
          <a:p>
            <a:r>
              <a:rPr lang="en-US" altLang="ko-KR" sz="1200" dirty="0"/>
              <a:t>  value: 'Test'</a:t>
            </a:r>
          </a:p>
          <a:p>
            <a:r>
              <a:rPr lang="en-US" altLang="ko-KR" sz="1200" dirty="0"/>
              <a:t>}];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484784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주체 정보 </a:t>
            </a:r>
            <a:r>
              <a:rPr lang="en-US" altLang="ko-KR" dirty="0" err="1" smtClean="0"/>
              <a:t>attrs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07904" y="1844238"/>
            <a:ext cx="2005101" cy="3416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cert.setExtensions</a:t>
            </a:r>
            <a:r>
              <a:rPr lang="en-US" altLang="ko-KR" sz="1200" dirty="0"/>
              <a:t>([{</a:t>
            </a:r>
          </a:p>
          <a:p>
            <a:r>
              <a:rPr lang="en-US" altLang="ko-KR" sz="1200" dirty="0"/>
              <a:t>  name: '</a:t>
            </a:r>
            <a:r>
              <a:rPr lang="en-US" altLang="ko-KR" sz="1200" dirty="0" err="1"/>
              <a:t>basicConstraints</a:t>
            </a:r>
            <a:r>
              <a:rPr lang="en-US" altLang="ko-KR" sz="1200" dirty="0"/>
              <a:t>',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cA</a:t>
            </a:r>
            <a:r>
              <a:rPr lang="en-US" altLang="ko-KR" sz="1200" dirty="0"/>
              <a:t>: true</a:t>
            </a:r>
          </a:p>
          <a:p>
            <a:r>
              <a:rPr lang="en-US" altLang="ko-KR" sz="1200" dirty="0"/>
              <a:t>}, {</a:t>
            </a:r>
          </a:p>
          <a:p>
            <a:r>
              <a:rPr lang="en-US" altLang="ko-KR" sz="1200" dirty="0"/>
              <a:t>  name: '</a:t>
            </a:r>
            <a:r>
              <a:rPr lang="en-US" altLang="ko-KR" sz="1200" dirty="0" err="1"/>
              <a:t>keyUsage</a:t>
            </a:r>
            <a:r>
              <a:rPr lang="en-US" altLang="ko-KR" sz="1200" dirty="0"/>
              <a:t>',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keyCertSign</a:t>
            </a:r>
            <a:r>
              <a:rPr lang="en-US" altLang="ko-KR" sz="1200" dirty="0"/>
              <a:t>: true,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digitalSignature</a:t>
            </a:r>
            <a:r>
              <a:rPr lang="en-US" altLang="ko-KR" sz="1200" dirty="0"/>
              <a:t>: true,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nonRepudiation</a:t>
            </a:r>
            <a:r>
              <a:rPr lang="en-US" altLang="ko-KR" sz="1200" dirty="0"/>
              <a:t>: true,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keyEncipherment</a:t>
            </a:r>
            <a:r>
              <a:rPr lang="en-US" altLang="ko-KR" sz="1200" dirty="0"/>
              <a:t>: true,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dataEncipherment</a:t>
            </a:r>
            <a:r>
              <a:rPr lang="en-US" altLang="ko-KR" sz="1200" dirty="0"/>
              <a:t>: true</a:t>
            </a:r>
          </a:p>
          <a:p>
            <a:r>
              <a:rPr lang="en-US" altLang="ko-KR" sz="1200" dirty="0"/>
              <a:t>}, {</a:t>
            </a:r>
          </a:p>
          <a:p>
            <a:r>
              <a:rPr lang="en-US" altLang="ko-KR" sz="1200" dirty="0"/>
              <a:t>  name: '</a:t>
            </a:r>
            <a:r>
              <a:rPr lang="en-US" altLang="ko-KR" sz="1200" dirty="0" err="1"/>
              <a:t>extKeyUsage</a:t>
            </a:r>
            <a:r>
              <a:rPr lang="en-US" altLang="ko-KR" sz="1200" dirty="0"/>
              <a:t>',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serverAuth</a:t>
            </a:r>
            <a:r>
              <a:rPr lang="en-US" altLang="ko-KR" sz="1200" dirty="0"/>
              <a:t>: true,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clientAuth</a:t>
            </a:r>
            <a:r>
              <a:rPr lang="en-US" altLang="ko-KR" sz="1200" dirty="0"/>
              <a:t>: true,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codeSigning</a:t>
            </a:r>
            <a:r>
              <a:rPr lang="en-US" altLang="ko-KR" sz="1200" dirty="0"/>
              <a:t>: true,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emailProtection</a:t>
            </a:r>
            <a:r>
              <a:rPr lang="en-US" altLang="ko-KR" sz="1200" dirty="0"/>
              <a:t>: true,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timeStamping</a:t>
            </a:r>
            <a:r>
              <a:rPr lang="en-US" altLang="ko-KR" sz="1200" dirty="0"/>
              <a:t>: true</a:t>
            </a:r>
          </a:p>
          <a:p>
            <a:r>
              <a:rPr lang="en-US" altLang="ko-KR" sz="1200" dirty="0"/>
              <a:t>}, 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796136" y="1844824"/>
            <a:ext cx="3002745" cy="3970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{</a:t>
            </a:r>
            <a:endParaRPr lang="en-US" altLang="ko-KR" sz="1200" dirty="0"/>
          </a:p>
          <a:p>
            <a:r>
              <a:rPr lang="en-US" altLang="ko-KR" sz="1200" dirty="0"/>
              <a:t>  name: '</a:t>
            </a:r>
            <a:r>
              <a:rPr lang="en-US" altLang="ko-KR" sz="1200" dirty="0" err="1"/>
              <a:t>nsCertType</a:t>
            </a:r>
            <a:r>
              <a:rPr lang="en-US" altLang="ko-KR" sz="1200" dirty="0"/>
              <a:t>',</a:t>
            </a:r>
          </a:p>
          <a:p>
            <a:r>
              <a:rPr lang="en-US" altLang="ko-KR" sz="1200" dirty="0"/>
              <a:t>  client: true,</a:t>
            </a:r>
          </a:p>
          <a:p>
            <a:r>
              <a:rPr lang="en-US" altLang="ko-KR" sz="1200" dirty="0"/>
              <a:t>  server: true,</a:t>
            </a:r>
          </a:p>
          <a:p>
            <a:r>
              <a:rPr lang="en-US" altLang="ko-KR" sz="1200" dirty="0"/>
              <a:t>  email: true,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objsign</a:t>
            </a:r>
            <a:r>
              <a:rPr lang="en-US" altLang="ko-KR" sz="1200" dirty="0"/>
              <a:t>: true,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sslCA</a:t>
            </a:r>
            <a:r>
              <a:rPr lang="en-US" altLang="ko-KR" sz="1200" dirty="0"/>
              <a:t>: true,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emailCA</a:t>
            </a:r>
            <a:r>
              <a:rPr lang="en-US" altLang="ko-KR" sz="1200" dirty="0"/>
              <a:t>: true,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objCA</a:t>
            </a:r>
            <a:r>
              <a:rPr lang="en-US" altLang="ko-KR" sz="1200" dirty="0"/>
              <a:t>: true</a:t>
            </a:r>
          </a:p>
          <a:p>
            <a:r>
              <a:rPr lang="en-US" altLang="ko-KR" sz="1200" dirty="0"/>
              <a:t>}, {</a:t>
            </a:r>
          </a:p>
          <a:p>
            <a:r>
              <a:rPr lang="en-US" altLang="ko-KR" sz="1200" dirty="0"/>
              <a:t>  name: '</a:t>
            </a:r>
            <a:r>
              <a:rPr lang="en-US" altLang="ko-KR" sz="1200" dirty="0" err="1"/>
              <a:t>subjectAltName</a:t>
            </a:r>
            <a:r>
              <a:rPr lang="en-US" altLang="ko-KR" sz="1200" dirty="0"/>
              <a:t>',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altNames</a:t>
            </a:r>
            <a:r>
              <a:rPr lang="en-US" altLang="ko-KR" sz="1200" dirty="0"/>
              <a:t>: [{</a:t>
            </a:r>
          </a:p>
          <a:p>
            <a:r>
              <a:rPr lang="en-US" altLang="ko-KR" sz="1200" dirty="0"/>
              <a:t>    type: 6, // URI</a:t>
            </a:r>
          </a:p>
          <a:p>
            <a:r>
              <a:rPr lang="en-US" altLang="ko-KR" sz="1200" dirty="0"/>
              <a:t>    value: 'http://example.org/</a:t>
            </a:r>
            <a:r>
              <a:rPr lang="en-US" altLang="ko-KR" sz="1200" dirty="0" err="1"/>
              <a:t>webid#me</a:t>
            </a:r>
            <a:r>
              <a:rPr lang="en-US" altLang="ko-KR" sz="1200" dirty="0"/>
              <a:t>'</a:t>
            </a:r>
          </a:p>
          <a:p>
            <a:r>
              <a:rPr lang="en-US" altLang="ko-KR" sz="1200" dirty="0"/>
              <a:t>  }, {</a:t>
            </a:r>
          </a:p>
          <a:p>
            <a:r>
              <a:rPr lang="en-US" altLang="ko-KR" sz="1200" dirty="0"/>
              <a:t>    type: 7, // IP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ip</a:t>
            </a:r>
            <a:r>
              <a:rPr lang="en-US" altLang="ko-KR" sz="1200" dirty="0"/>
              <a:t>: '127.0.0.1'</a:t>
            </a:r>
          </a:p>
          <a:p>
            <a:r>
              <a:rPr lang="en-US" altLang="ko-KR" sz="1200" dirty="0"/>
              <a:t>  }]</a:t>
            </a:r>
          </a:p>
          <a:p>
            <a:r>
              <a:rPr lang="en-US" altLang="ko-KR" sz="1200" dirty="0"/>
              <a:t>}, {</a:t>
            </a:r>
          </a:p>
          <a:p>
            <a:r>
              <a:rPr lang="en-US" altLang="ko-KR" sz="1200" dirty="0"/>
              <a:t>  name: '</a:t>
            </a:r>
            <a:r>
              <a:rPr lang="en-US" altLang="ko-KR" sz="1200" dirty="0" err="1"/>
              <a:t>subjectKeyIdentifier</a:t>
            </a:r>
            <a:r>
              <a:rPr lang="en-US" altLang="ko-KR" sz="1200" dirty="0"/>
              <a:t>'</a:t>
            </a:r>
          </a:p>
          <a:p>
            <a:r>
              <a:rPr lang="en-US" altLang="ko-KR" sz="1200" dirty="0"/>
              <a:t>}]);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707904" y="14847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확장영역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5464095"/>
            <a:ext cx="2460930" cy="12772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 = sultan@joongbu.ac.kr</a:t>
            </a:r>
            <a:endParaRPr lang="ko-KR" altLang="en-US" sz="1100" dirty="0"/>
          </a:p>
          <a:p>
            <a:r>
              <a:rPr lang="en-US" altLang="ko-KR" sz="1100" dirty="0"/>
              <a:t>CN = </a:t>
            </a:r>
            <a:r>
              <a:rPr lang="en-US" altLang="ko-KR" sz="1100" dirty="0" err="1"/>
              <a:t>Byoungcheon</a:t>
            </a:r>
            <a:r>
              <a:rPr lang="en-US" altLang="ko-KR" sz="1100" dirty="0"/>
              <a:t> Lee</a:t>
            </a:r>
            <a:endParaRPr lang="ko-KR" altLang="en-US" sz="1100" dirty="0"/>
          </a:p>
          <a:p>
            <a:r>
              <a:rPr lang="en-US" altLang="ko-KR" sz="1100" dirty="0"/>
              <a:t>OU = Dept. of Information Security</a:t>
            </a:r>
            <a:endParaRPr lang="ko-KR" altLang="en-US" sz="1100" dirty="0"/>
          </a:p>
          <a:p>
            <a:r>
              <a:rPr lang="en-US" altLang="ko-KR" sz="1100" dirty="0"/>
              <a:t>O = </a:t>
            </a:r>
            <a:r>
              <a:rPr lang="en-US" altLang="ko-KR" sz="1100" dirty="0" err="1"/>
              <a:t>Joongbu</a:t>
            </a:r>
            <a:r>
              <a:rPr lang="en-US" altLang="ko-KR" sz="1100" dirty="0"/>
              <a:t> Univ.</a:t>
            </a:r>
            <a:endParaRPr lang="ko-KR" altLang="en-US" sz="1100" dirty="0"/>
          </a:p>
          <a:p>
            <a:r>
              <a:rPr lang="en-US" altLang="ko-KR" sz="1100" dirty="0"/>
              <a:t>L = </a:t>
            </a:r>
            <a:r>
              <a:rPr lang="en-US" altLang="ko-KR" sz="1100" dirty="0" err="1"/>
              <a:t>Goyang-si</a:t>
            </a:r>
            <a:endParaRPr lang="ko-KR" altLang="en-US" sz="1100" dirty="0"/>
          </a:p>
          <a:p>
            <a:r>
              <a:rPr lang="en-US" altLang="ko-KR" sz="1100" dirty="0"/>
              <a:t>S = </a:t>
            </a:r>
            <a:r>
              <a:rPr lang="en-US" altLang="ko-KR" sz="1100" dirty="0" err="1"/>
              <a:t>Gyeonggi</a:t>
            </a:r>
            <a:r>
              <a:rPr lang="en-US" altLang="ko-KR" sz="1100" dirty="0"/>
              <a:t>-do</a:t>
            </a:r>
            <a:endParaRPr lang="ko-KR" altLang="en-US" sz="1100" dirty="0"/>
          </a:p>
          <a:p>
            <a:r>
              <a:rPr lang="en-US" altLang="ko-KR" sz="1100" dirty="0"/>
              <a:t>C = </a:t>
            </a:r>
            <a:r>
              <a:rPr lang="en-US" altLang="ko-KR" sz="1100" dirty="0" smtClean="0"/>
              <a:t>KR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5250686"/>
            <a:ext cx="1207382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키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 용도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49717" y="2636912"/>
            <a:ext cx="1144865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인증서 타입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236296" y="4674622"/>
            <a:ext cx="1386918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주체 별도 정보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004048" y="1515561"/>
            <a:ext cx="2699792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인증기관의 </a:t>
            </a:r>
            <a:r>
              <a:rPr lang="ko-KR" altLang="en-US" sz="1400" dirty="0" smtClean="0"/>
              <a:t>인증서임을 나타냄 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5364088" y="1823338"/>
            <a:ext cx="246467" cy="2375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36296" y="5713511"/>
            <a:ext cx="1386918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주체 키 </a:t>
            </a:r>
            <a:r>
              <a:rPr lang="ko-KR" altLang="en-US" sz="1400" dirty="0" err="1" smtClean="0"/>
              <a:t>식별자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70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주체 정보 지정 방식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1608" y="1484784"/>
            <a:ext cx="2942280" cy="47089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attrs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[{</a:t>
            </a:r>
          </a:p>
          <a:p>
            <a:r>
              <a:rPr lang="en-US" altLang="ko-KR" sz="1200" dirty="0"/>
              <a:t>  //name: '</a:t>
            </a:r>
            <a:r>
              <a:rPr lang="en-US" altLang="ko-KR" sz="1200" dirty="0" err="1"/>
              <a:t>commonName</a:t>
            </a:r>
            <a:r>
              <a:rPr lang="en-US" altLang="ko-KR" sz="1200" dirty="0"/>
              <a:t>', // CN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shortName</a:t>
            </a:r>
            <a:r>
              <a:rPr lang="en-US" altLang="ko-KR" sz="1200" dirty="0"/>
              <a:t>: 'CN',</a:t>
            </a:r>
          </a:p>
          <a:p>
            <a:r>
              <a:rPr lang="en-US" altLang="ko-KR" sz="1200" dirty="0"/>
              <a:t>  value: '</a:t>
            </a:r>
            <a:r>
              <a:rPr lang="en-US" altLang="ko-KR" sz="1200" dirty="0" err="1"/>
              <a:t>Byoungcheon</a:t>
            </a:r>
            <a:r>
              <a:rPr lang="en-US" altLang="ko-KR" sz="1200" dirty="0"/>
              <a:t> Lee'</a:t>
            </a:r>
          </a:p>
          <a:p>
            <a:r>
              <a:rPr lang="en-US" altLang="ko-KR" sz="1200" dirty="0"/>
              <a:t>}, {</a:t>
            </a:r>
          </a:p>
          <a:p>
            <a:r>
              <a:rPr lang="en-US" altLang="ko-KR" sz="1200" dirty="0"/>
              <a:t>  //name: '</a:t>
            </a:r>
            <a:r>
              <a:rPr lang="en-US" altLang="ko-KR" sz="1200" dirty="0" err="1"/>
              <a:t>countryName</a:t>
            </a:r>
            <a:r>
              <a:rPr lang="en-US" altLang="ko-KR" sz="1200" dirty="0"/>
              <a:t>', // C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shortName</a:t>
            </a:r>
            <a:r>
              <a:rPr lang="en-US" altLang="ko-KR" sz="1200" dirty="0"/>
              <a:t>: 'C',</a:t>
            </a:r>
          </a:p>
          <a:p>
            <a:r>
              <a:rPr lang="en-US" altLang="ko-KR" sz="1200" dirty="0"/>
              <a:t>  value: 'KR'</a:t>
            </a:r>
          </a:p>
          <a:p>
            <a:r>
              <a:rPr lang="en-US" altLang="ko-KR" sz="1200" dirty="0"/>
              <a:t>}, {</a:t>
            </a:r>
          </a:p>
          <a:p>
            <a:r>
              <a:rPr lang="en-US" altLang="ko-KR" sz="1200" dirty="0"/>
              <a:t>  //name: '</a:t>
            </a:r>
            <a:r>
              <a:rPr lang="en-US" altLang="ko-KR" sz="1200" dirty="0" err="1"/>
              <a:t>stateOrProvinceName</a:t>
            </a:r>
            <a:r>
              <a:rPr lang="en-US" altLang="ko-KR" sz="1200" dirty="0"/>
              <a:t>',  // ST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shortName</a:t>
            </a:r>
            <a:r>
              <a:rPr lang="en-US" altLang="ko-KR" sz="1200" dirty="0"/>
              <a:t>: 'ST',</a:t>
            </a:r>
          </a:p>
          <a:p>
            <a:r>
              <a:rPr lang="en-US" altLang="ko-KR" sz="1200" dirty="0"/>
              <a:t>  value: '</a:t>
            </a:r>
            <a:r>
              <a:rPr lang="en-US" altLang="ko-KR" sz="1200" dirty="0" err="1"/>
              <a:t>Gyeonggi</a:t>
            </a:r>
            <a:r>
              <a:rPr lang="en-US" altLang="ko-KR" sz="1200" dirty="0"/>
              <a:t>-do'</a:t>
            </a:r>
          </a:p>
          <a:p>
            <a:r>
              <a:rPr lang="en-US" altLang="ko-KR" sz="1200" dirty="0"/>
              <a:t>}, {</a:t>
            </a:r>
          </a:p>
          <a:p>
            <a:r>
              <a:rPr lang="en-US" altLang="ko-KR" sz="1200" dirty="0"/>
              <a:t>  //name: '</a:t>
            </a:r>
            <a:r>
              <a:rPr lang="en-US" altLang="ko-KR" sz="1200" dirty="0" err="1"/>
              <a:t>localityName</a:t>
            </a:r>
            <a:r>
              <a:rPr lang="en-US" altLang="ko-KR" sz="1200" dirty="0"/>
              <a:t>',  // L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shortName</a:t>
            </a:r>
            <a:r>
              <a:rPr lang="en-US" altLang="ko-KR" sz="1200" dirty="0"/>
              <a:t>: 'L',</a:t>
            </a:r>
          </a:p>
          <a:p>
            <a:r>
              <a:rPr lang="en-US" altLang="ko-KR" sz="1200" dirty="0"/>
              <a:t>  value: '</a:t>
            </a:r>
            <a:r>
              <a:rPr lang="en-US" altLang="ko-KR" sz="1200" dirty="0" err="1"/>
              <a:t>Goyang-si</a:t>
            </a:r>
            <a:r>
              <a:rPr lang="en-US" altLang="ko-KR" sz="1200" dirty="0"/>
              <a:t>'</a:t>
            </a:r>
          </a:p>
          <a:p>
            <a:r>
              <a:rPr lang="en-US" altLang="ko-KR" sz="1200" dirty="0"/>
              <a:t>}, {</a:t>
            </a:r>
          </a:p>
          <a:p>
            <a:r>
              <a:rPr lang="en-US" altLang="ko-KR" sz="1200" dirty="0"/>
              <a:t>  //name: '</a:t>
            </a:r>
            <a:r>
              <a:rPr lang="en-US" altLang="ko-KR" sz="1200" dirty="0" err="1"/>
              <a:t>organizationName</a:t>
            </a:r>
            <a:r>
              <a:rPr lang="en-US" altLang="ko-KR" sz="1200" dirty="0"/>
              <a:t>', // O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shortName</a:t>
            </a:r>
            <a:r>
              <a:rPr lang="en-US" altLang="ko-KR" sz="1200" dirty="0"/>
              <a:t>: 'O',</a:t>
            </a:r>
          </a:p>
          <a:p>
            <a:r>
              <a:rPr lang="en-US" altLang="ko-KR" sz="1200" dirty="0"/>
              <a:t>  value: '</a:t>
            </a:r>
            <a:r>
              <a:rPr lang="en-US" altLang="ko-KR" sz="1200" dirty="0" err="1"/>
              <a:t>Joongbu</a:t>
            </a:r>
            <a:r>
              <a:rPr lang="en-US" altLang="ko-KR" sz="1200" dirty="0"/>
              <a:t> Univ.'</a:t>
            </a:r>
          </a:p>
          <a:p>
            <a:r>
              <a:rPr lang="en-US" altLang="ko-KR" sz="1200" dirty="0"/>
              <a:t>}, {</a:t>
            </a:r>
          </a:p>
          <a:p>
            <a:r>
              <a:rPr lang="en-US" altLang="ko-KR" sz="1200" dirty="0"/>
              <a:t>  //name: '</a:t>
            </a:r>
            <a:r>
              <a:rPr lang="en-US" altLang="ko-KR" sz="1200" dirty="0" err="1"/>
              <a:t>organizationalUnitName</a:t>
            </a:r>
            <a:r>
              <a:rPr lang="en-US" altLang="ko-KR" sz="1200" dirty="0"/>
              <a:t>',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shortName</a:t>
            </a:r>
            <a:r>
              <a:rPr lang="en-US" altLang="ko-KR" sz="1200" dirty="0"/>
              <a:t>: 'OU',</a:t>
            </a:r>
          </a:p>
          <a:p>
            <a:r>
              <a:rPr lang="en-US" altLang="ko-KR" sz="1200" dirty="0"/>
              <a:t>  value: 'Dept. of Information Security'</a:t>
            </a:r>
          </a:p>
          <a:p>
            <a:r>
              <a:rPr lang="en-US" altLang="ko-KR" sz="1200" dirty="0"/>
              <a:t>}];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176352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84763" y="1763524"/>
            <a:ext cx="134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shortName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67944" y="2267580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commonName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84763" y="226758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CN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67944" y="2699628"/>
            <a:ext cx="168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countryName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84763" y="269962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67944" y="3131676"/>
            <a:ext cx="253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stateOrProvinceName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84763" y="313167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67944" y="3573016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localityName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84763" y="357301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67944" y="4014356"/>
            <a:ext cx="218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organizationName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84763" y="401435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67944" y="4437112"/>
            <a:ext cx="279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organizationalUnitName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84763" y="443711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3995936" y="2204864"/>
            <a:ext cx="45365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995936" y="1691516"/>
            <a:ext cx="45365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995936" y="4869160"/>
            <a:ext cx="45365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2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공개키인증서의</a:t>
            </a:r>
            <a:r>
              <a:rPr lang="ko-KR" altLang="en-US" dirty="0" smtClean="0"/>
              <a:t> 확장 필드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발급자키식별자</a:t>
            </a:r>
            <a:r>
              <a:rPr lang="en-US" altLang="ko-KR" sz="2000" b="1" dirty="0"/>
              <a:t>(Authority Key Identifier): </a:t>
            </a:r>
            <a:r>
              <a:rPr lang="ko-KR" altLang="en-US" sz="2000" dirty="0"/>
              <a:t>이 인증서를 확인할 때 </a:t>
            </a:r>
            <a:r>
              <a:rPr lang="ko-KR" altLang="en-US" sz="2000" dirty="0" smtClean="0"/>
              <a:t>사용할 </a:t>
            </a:r>
            <a:r>
              <a:rPr lang="ko-KR" altLang="en-US" sz="2000" dirty="0"/>
              <a:t>발급자의 </a:t>
            </a:r>
            <a:r>
              <a:rPr lang="ko-KR" altLang="en-US" sz="2000" dirty="0" err="1"/>
              <a:t>공개키를</a:t>
            </a:r>
            <a:r>
              <a:rPr lang="ko-KR" altLang="en-US" sz="2000" dirty="0"/>
              <a:t> 독특하게 식별하는 </a:t>
            </a:r>
            <a:r>
              <a:rPr lang="ko-KR" altLang="en-US" sz="2000" dirty="0" err="1"/>
              <a:t>식별자</a:t>
            </a:r>
            <a:endParaRPr lang="ko-KR" altLang="en-US" sz="2000" dirty="0"/>
          </a:p>
          <a:p>
            <a:pPr lvl="1"/>
            <a:r>
              <a:rPr lang="ko-KR" altLang="en-US" sz="1800" dirty="0"/>
              <a:t>자체 서명 인증서를 제외한 모든 인증서의 필수 요소</a:t>
            </a:r>
          </a:p>
          <a:p>
            <a:r>
              <a:rPr lang="ko-KR" altLang="en-US" sz="2000" dirty="0" err="1"/>
              <a:t>주체키식별자</a:t>
            </a:r>
            <a:r>
              <a:rPr lang="en-US" altLang="ko-KR" sz="2000" b="1" dirty="0"/>
              <a:t>(Subject Key Identifier): </a:t>
            </a:r>
            <a:r>
              <a:rPr lang="ko-KR" altLang="en-US" sz="2000" dirty="0"/>
              <a:t>이 인증서에 </a:t>
            </a:r>
            <a:r>
              <a:rPr lang="ko-KR" altLang="en-US" sz="2000" dirty="0" smtClean="0"/>
              <a:t>포함된 </a:t>
            </a:r>
            <a:r>
              <a:rPr lang="ko-KR" altLang="en-US" sz="2000" dirty="0" err="1" smtClean="0"/>
              <a:t>공개키를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독특하게 식별하는 </a:t>
            </a:r>
            <a:r>
              <a:rPr lang="ko-KR" altLang="en-US" sz="2000" dirty="0" err="1"/>
              <a:t>식별자</a:t>
            </a:r>
            <a:endParaRPr lang="ko-KR" altLang="en-US" sz="2000" dirty="0"/>
          </a:p>
          <a:p>
            <a:pPr lvl="1"/>
            <a:r>
              <a:rPr lang="ko-KR" altLang="en-US" sz="1800" dirty="0"/>
              <a:t>인증기관 인증서의 경우에는 필수 요소</a:t>
            </a:r>
          </a:p>
          <a:p>
            <a:r>
              <a:rPr lang="ko-KR" altLang="en-US" sz="2000" dirty="0" err="1"/>
              <a:t>키용도</a:t>
            </a:r>
            <a:r>
              <a:rPr lang="en-US" altLang="ko-KR" sz="2000" b="1" dirty="0"/>
              <a:t>(Key Usage): </a:t>
            </a:r>
            <a:r>
              <a:rPr lang="ko-KR" altLang="en-US" sz="2000" dirty="0"/>
              <a:t>이 </a:t>
            </a:r>
            <a:r>
              <a:rPr lang="ko-KR" altLang="en-US" sz="2000" dirty="0" smtClean="0"/>
              <a:t>인증서에 </a:t>
            </a:r>
            <a:r>
              <a:rPr lang="ko-KR" altLang="en-US" sz="2000" dirty="0" err="1"/>
              <a:t>바인딩되어</a:t>
            </a:r>
            <a:r>
              <a:rPr lang="ko-KR" altLang="en-US" sz="2000" dirty="0"/>
              <a:t> 있는 </a:t>
            </a:r>
            <a:r>
              <a:rPr lang="ko-KR" altLang="en-US" sz="2000" dirty="0" err="1"/>
              <a:t>공개키의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사용용도를 </a:t>
            </a:r>
            <a:r>
              <a:rPr lang="ko-KR" altLang="en-US" sz="2000" dirty="0"/>
              <a:t>한정하기 위해 사용</a:t>
            </a:r>
          </a:p>
          <a:p>
            <a:pPr lvl="1"/>
            <a:r>
              <a:rPr lang="ko-KR" altLang="en-US" sz="1800" dirty="0" smtClean="0"/>
              <a:t>전자서명</a:t>
            </a:r>
            <a:r>
              <a:rPr lang="en-US" altLang="ko-KR" sz="1800" b="1" dirty="0"/>
              <a:t>, </a:t>
            </a:r>
            <a:r>
              <a:rPr lang="ko-KR" altLang="en-US" sz="1800" dirty="0"/>
              <a:t>부인방지</a:t>
            </a:r>
            <a:r>
              <a:rPr lang="en-US" altLang="ko-KR" sz="1800" b="1" dirty="0"/>
              <a:t>, </a:t>
            </a:r>
            <a:r>
              <a:rPr lang="ko-KR" altLang="en-US" sz="1800" dirty="0"/>
              <a:t>키 암호화</a:t>
            </a:r>
            <a:r>
              <a:rPr lang="en-US" altLang="ko-KR" sz="1800" b="1" dirty="0"/>
              <a:t>, </a:t>
            </a:r>
            <a:r>
              <a:rPr lang="ko-KR" altLang="en-US" sz="1800" dirty="0"/>
              <a:t>데이터 암호화</a:t>
            </a:r>
            <a:r>
              <a:rPr lang="en-US" altLang="ko-KR" sz="1800" b="1" dirty="0"/>
              <a:t>, </a:t>
            </a:r>
            <a:r>
              <a:rPr lang="ko-KR" altLang="en-US" sz="1800" dirty="0"/>
              <a:t>키 동의 등</a:t>
            </a:r>
          </a:p>
          <a:p>
            <a:pPr lvl="1"/>
            <a:r>
              <a:rPr lang="ko-KR" altLang="en-US" sz="1800" dirty="0"/>
              <a:t>인증기관의 경우 </a:t>
            </a:r>
            <a:r>
              <a:rPr lang="en-US" altLang="ko-KR" sz="1800" b="1" dirty="0" err="1"/>
              <a:t>keyCertSign</a:t>
            </a:r>
            <a:r>
              <a:rPr lang="en-US" altLang="ko-KR" sz="1800" b="1" dirty="0"/>
              <a:t>, </a:t>
            </a:r>
            <a:r>
              <a:rPr lang="en-US" altLang="ko-KR" sz="1800" b="1" dirty="0" err="1"/>
              <a:t>cRLSign</a:t>
            </a:r>
            <a:r>
              <a:rPr lang="ko-KR" altLang="en-US" sz="1800" dirty="0"/>
              <a:t>이 설정되어 </a:t>
            </a:r>
            <a:r>
              <a:rPr lang="ko-KR" altLang="en-US" sz="1800" dirty="0" smtClean="0"/>
              <a:t>있어야 함</a:t>
            </a:r>
            <a:endParaRPr lang="ko-KR" altLang="en-US" sz="1800" dirty="0"/>
          </a:p>
          <a:p>
            <a:r>
              <a:rPr lang="en-US" altLang="ko-KR" sz="2000" b="1" dirty="0"/>
              <a:t>CRL </a:t>
            </a:r>
            <a:r>
              <a:rPr lang="ko-KR" altLang="en-US" sz="2000" dirty="0" err="1"/>
              <a:t>분배점</a:t>
            </a:r>
            <a:r>
              <a:rPr lang="en-US" altLang="ko-KR" sz="2000" b="1" dirty="0"/>
              <a:t>(CRL distribution point): </a:t>
            </a:r>
            <a:r>
              <a:rPr lang="ko-KR" altLang="en-US" sz="2000" dirty="0"/>
              <a:t>이 인증서의 폐지 </a:t>
            </a:r>
            <a:r>
              <a:rPr lang="ko-KR" altLang="en-US" sz="2000" dirty="0" smtClean="0"/>
              <a:t>여부를 확인하기 </a:t>
            </a:r>
            <a:r>
              <a:rPr lang="ko-KR" altLang="en-US" sz="2000" dirty="0"/>
              <a:t>위한 인증서 폐지 목록이 있는 위치</a:t>
            </a:r>
          </a:p>
          <a:p>
            <a:r>
              <a:rPr lang="en-US" altLang="ko-KR" sz="2000" b="1" dirty="0"/>
              <a:t>Basic-Constraints: </a:t>
            </a:r>
            <a:r>
              <a:rPr lang="ko-KR" altLang="en-US" sz="2000" dirty="0"/>
              <a:t>이 인증서가 인증기관의 인증서임을 </a:t>
            </a:r>
            <a:r>
              <a:rPr lang="ko-KR" altLang="en-US" sz="2000" dirty="0" smtClean="0"/>
              <a:t>나타내기 위해 </a:t>
            </a:r>
            <a:r>
              <a:rPr lang="ko-KR" altLang="en-US" sz="2000" dirty="0"/>
              <a:t>사용됨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8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해시함수의 </a:t>
            </a:r>
            <a:r>
              <a:rPr lang="ko-KR" altLang="en-US" dirty="0"/>
              <a:t>요구조건 </a:t>
            </a:r>
            <a:endParaRPr lang="en-US" altLang="ko-KR" dirty="0"/>
          </a:p>
          <a:p>
            <a:pPr lvl="1"/>
            <a:r>
              <a:rPr lang="ko-KR" altLang="en-US" dirty="0" smtClean="0"/>
              <a:t>역상 저항성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Pre-image </a:t>
            </a:r>
            <a:r>
              <a:rPr lang="en-US" altLang="ko-KR" i="1" dirty="0"/>
              <a:t>resistance</a:t>
            </a:r>
            <a:r>
              <a:rPr lang="en-US" altLang="ko-KR" dirty="0" smtClean="0"/>
              <a:t>): </a:t>
            </a:r>
            <a:r>
              <a:rPr lang="ko-KR" altLang="en-US" dirty="0"/>
              <a:t>주어진 출력에 대하여 </a:t>
            </a:r>
            <a:r>
              <a:rPr lang="ko-KR" altLang="en-US" dirty="0" err="1"/>
              <a:t>입력값을</a:t>
            </a:r>
            <a:r>
              <a:rPr lang="ko-KR" altLang="en-US" dirty="0"/>
              <a:t> 구하는 것이 계산상 </a:t>
            </a:r>
            <a:r>
              <a:rPr lang="ko-KR" altLang="en-US" dirty="0" smtClean="0"/>
              <a:t>불가능하다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lvl="1"/>
            <a:r>
              <a:rPr lang="ko-KR" altLang="en-US" dirty="0" smtClean="0"/>
              <a:t>제</a:t>
            </a:r>
            <a:r>
              <a:rPr lang="en-US" altLang="ko-KR" dirty="0" smtClean="0"/>
              <a:t>2 </a:t>
            </a:r>
            <a:r>
              <a:rPr lang="ko-KR" altLang="en-US" dirty="0" smtClean="0"/>
              <a:t>역상 저항성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Second </a:t>
            </a:r>
            <a:r>
              <a:rPr lang="en-US" altLang="ko-KR" i="1" dirty="0"/>
              <a:t>pre-image resistance</a:t>
            </a:r>
            <a:r>
              <a:rPr lang="en-US" altLang="ko-KR" dirty="0" smtClean="0"/>
              <a:t>): </a:t>
            </a:r>
            <a:r>
              <a:rPr lang="ko-KR" altLang="en-US" dirty="0"/>
              <a:t>주어진 입력에 대하여 같은 출력을 내는 또 다른 입력을 찾아내는 것이 계산상 불가능하다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smtClean="0"/>
              <a:t>충돌저항성</a:t>
            </a:r>
            <a:r>
              <a:rPr lang="en-US" altLang="ko-KR" dirty="0" smtClean="0"/>
              <a:t>(</a:t>
            </a:r>
            <a:r>
              <a:rPr lang="en-US" altLang="ko-KR" i="1" dirty="0"/>
              <a:t>Collision resistance</a:t>
            </a:r>
            <a:r>
              <a:rPr lang="en-US" altLang="ko-KR" dirty="0" smtClean="0"/>
              <a:t>): </a:t>
            </a:r>
            <a:r>
              <a:rPr lang="ko-KR" altLang="en-US" dirty="0" smtClean="0"/>
              <a:t>같은 </a:t>
            </a:r>
            <a:r>
              <a:rPr lang="ko-KR" altLang="en-US" dirty="0"/>
              <a:t>출력을 내는 임의의 서로 다른 두 입력 </a:t>
            </a:r>
            <a:r>
              <a:rPr lang="ko-KR" altLang="en-US" dirty="0" err="1"/>
              <a:t>메세지를</a:t>
            </a:r>
            <a:r>
              <a:rPr lang="ko-KR" altLang="en-US" dirty="0"/>
              <a:t> 찾는 것이 계산상 </a:t>
            </a:r>
            <a:r>
              <a:rPr lang="ko-KR" altLang="en-US" dirty="0" smtClean="0"/>
              <a:t>불가능하다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17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PEM</a:t>
            </a:r>
            <a:r>
              <a:rPr lang="ko-KR" altLang="en-US" dirty="0" smtClean="0"/>
              <a:t> 형식으로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613118"/>
            <a:ext cx="392383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ko-KR" altLang="en-US" sz="1400" dirty="0" err="1" smtClean="0"/>
              <a:t>공개키를</a:t>
            </a:r>
            <a:r>
              <a:rPr lang="en-US" altLang="ko-KR" sz="1400" dirty="0" smtClean="0"/>
              <a:t> PEM </a:t>
            </a:r>
            <a:r>
              <a:rPr lang="ko-KR" altLang="en-US" sz="1400" dirty="0" smtClean="0"/>
              <a:t>형식으로</a:t>
            </a:r>
            <a:endParaRPr lang="en-US" altLang="ko-KR" sz="1400" dirty="0" smtClean="0"/>
          </a:p>
          <a:p>
            <a:r>
              <a:rPr lang="en-US" altLang="ko-KR" sz="1400" dirty="0" smtClean="0"/>
              <a:t>console.log(</a:t>
            </a:r>
            <a:r>
              <a:rPr lang="en-US" altLang="ko-KR" sz="1400" dirty="0" err="1" smtClean="0"/>
              <a:t>pki.publicKeyToPem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publicKey</a:t>
            </a:r>
            <a:r>
              <a:rPr lang="en-US" altLang="ko-KR" sz="1400" dirty="0" smtClean="0"/>
              <a:t>));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// </a:t>
            </a:r>
            <a:r>
              <a:rPr lang="ko-KR" altLang="en-US" sz="1400" dirty="0" err="1" smtClean="0"/>
              <a:t>개인키를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PEM </a:t>
            </a:r>
            <a:r>
              <a:rPr lang="ko-KR" altLang="en-US" sz="1400" dirty="0" smtClean="0"/>
              <a:t>형식으로</a:t>
            </a:r>
            <a:endParaRPr lang="en-US" altLang="ko-KR" sz="1400" dirty="0"/>
          </a:p>
          <a:p>
            <a:r>
              <a:rPr lang="en-US" altLang="ko-KR" sz="1400" dirty="0"/>
              <a:t>console.log(</a:t>
            </a:r>
            <a:r>
              <a:rPr lang="en-US" altLang="ko-KR" sz="1400" dirty="0" err="1"/>
              <a:t>pki.privateKeyToPem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privateKey</a:t>
            </a:r>
            <a:r>
              <a:rPr lang="en-US" altLang="ko-KR" sz="1400" dirty="0" smtClean="0"/>
              <a:t>)); 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// </a:t>
            </a:r>
            <a:r>
              <a:rPr lang="ko-KR" altLang="en-US" sz="1400" dirty="0" smtClean="0"/>
              <a:t>개인키는 암호화하여 저장 </a:t>
            </a:r>
            <a:endParaRPr lang="en-US" altLang="ko-KR" sz="1400" dirty="0" smtClean="0"/>
          </a:p>
          <a:p>
            <a:r>
              <a:rPr lang="en-US" altLang="ko-KR" sz="1400" dirty="0" smtClean="0"/>
              <a:t>// </a:t>
            </a:r>
            <a:r>
              <a:rPr lang="ko-KR" altLang="en-US" sz="1400" dirty="0" smtClean="0"/>
              <a:t>개인키는 외부로 드러나지 않도록 철저 관리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// </a:t>
            </a:r>
            <a:r>
              <a:rPr lang="ko-KR" altLang="en-US" sz="1400" dirty="0" smtClean="0"/>
              <a:t>인증서를 </a:t>
            </a:r>
            <a:r>
              <a:rPr lang="en-US" altLang="ko-KR" sz="1400" dirty="0" smtClean="0"/>
              <a:t>PEM </a:t>
            </a:r>
            <a:r>
              <a:rPr lang="ko-KR" altLang="en-US" sz="1400" dirty="0" smtClean="0"/>
              <a:t>형식으로</a:t>
            </a:r>
            <a:endParaRPr lang="en-US" altLang="ko-KR" sz="1400" dirty="0"/>
          </a:p>
          <a:p>
            <a:r>
              <a:rPr lang="en-US" altLang="ko-KR" sz="1400" dirty="0"/>
              <a:t>console.log(</a:t>
            </a:r>
            <a:r>
              <a:rPr lang="en-US" altLang="ko-KR" sz="1400" dirty="0" err="1"/>
              <a:t>pki.certificateToPem</a:t>
            </a:r>
            <a:r>
              <a:rPr lang="en-US" altLang="ko-KR" sz="1400" dirty="0"/>
              <a:t>(cert</a:t>
            </a:r>
            <a:r>
              <a:rPr lang="en-US" altLang="ko-KR" sz="1400" dirty="0" smtClean="0"/>
              <a:t>));</a:t>
            </a:r>
            <a:endParaRPr lang="en-US" altLang="ko-KR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40768"/>
            <a:ext cx="4032963" cy="5377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81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인증서에서 공개키 읽어오기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71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사용자의 공개키는 인증서의 필드로 등록되어 있으므로 인증서에서 다음과 같이 간단히 읽어올 수 있음</a:t>
            </a:r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15616" y="2444695"/>
            <a:ext cx="5349862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altLang="ko-KR" dirty="0" err="1"/>
              <a:t>var</a:t>
            </a:r>
            <a:r>
              <a:rPr lang="ko-KR" altLang="en-US" dirty="0"/>
              <a:t> </a:t>
            </a:r>
            <a:r>
              <a:rPr lang="en-US" altLang="ko-KR" dirty="0" err="1"/>
              <a:t>publicKey</a:t>
            </a:r>
            <a:r>
              <a:rPr lang="en-US" altLang="ko-KR" dirty="0"/>
              <a:t> = </a:t>
            </a:r>
            <a:r>
              <a:rPr lang="en-US" altLang="ko-KR" dirty="0" err="1"/>
              <a:t>cert.publicKey</a:t>
            </a:r>
            <a:r>
              <a:rPr lang="en-US" altLang="ko-KR" dirty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console.log</a:t>
            </a:r>
            <a:r>
              <a:rPr lang="en-US" altLang="ko-KR" dirty="0"/>
              <a:t>('Extract public key from Certificate: ');</a:t>
            </a:r>
          </a:p>
          <a:p>
            <a:r>
              <a:rPr lang="en-US" altLang="ko-KR" dirty="0"/>
              <a:t>console.log(</a:t>
            </a:r>
            <a:r>
              <a:rPr lang="en-US" altLang="ko-KR" dirty="0" err="1"/>
              <a:t>pki.publicKeyToPem</a:t>
            </a:r>
            <a:r>
              <a:rPr lang="en-US" altLang="ko-KR" dirty="0"/>
              <a:t>(</a:t>
            </a:r>
            <a:r>
              <a:rPr lang="en-US" altLang="ko-KR" dirty="0" err="1"/>
              <a:t>cert.publicKey</a:t>
            </a:r>
            <a:r>
              <a:rPr lang="en-US" altLang="ko-KR" dirty="0"/>
              <a:t>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6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인증서 유효성 검증하기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인증서에 저장된 공개키로 인증서를 검증함</a:t>
            </a:r>
            <a:endParaRPr lang="en-US" altLang="ko-KR" dirty="0" smtClean="0"/>
          </a:p>
          <a:p>
            <a:r>
              <a:rPr lang="ko-KR" altLang="en-US" dirty="0" smtClean="0"/>
              <a:t>자체서명 인증서의 경우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인증기관이 사용자 인증서를 발급한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인증기관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인증서로 사용자 인증서를 검증함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6189" y="2276872"/>
            <a:ext cx="395986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caCert.sign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caPrivateKey</a:t>
            </a:r>
            <a:r>
              <a:rPr lang="en-US" altLang="ko-KR" dirty="0"/>
              <a:t>);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verified = </a:t>
            </a:r>
            <a:r>
              <a:rPr lang="en-US" altLang="ko-KR" dirty="0" err="1" smtClean="0"/>
              <a:t>caCert.verify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caCert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console.log('</a:t>
            </a:r>
            <a:r>
              <a:rPr lang="ko-KR" altLang="en-US" dirty="0"/>
              <a:t>인증서 검증</a:t>
            </a:r>
            <a:r>
              <a:rPr lang="en-US" altLang="ko-KR" dirty="0"/>
              <a:t>: '+verified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4604935"/>
            <a:ext cx="395986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cert.sign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caPrivateKey</a:t>
            </a:r>
            <a:r>
              <a:rPr lang="en-US" altLang="ko-KR" dirty="0"/>
              <a:t>);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verified = </a:t>
            </a:r>
            <a:r>
              <a:rPr lang="en-US" altLang="ko-KR" dirty="0" err="1" smtClean="0"/>
              <a:t>caCert.verify</a:t>
            </a:r>
            <a:r>
              <a:rPr lang="en-US" altLang="ko-KR" dirty="0" smtClean="0"/>
              <a:t>(cert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console.log('</a:t>
            </a:r>
            <a:r>
              <a:rPr lang="ko-KR" altLang="en-US" dirty="0"/>
              <a:t>인증서 검증</a:t>
            </a:r>
            <a:r>
              <a:rPr lang="en-US" altLang="ko-KR" dirty="0"/>
              <a:t>: '+verified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5724128" y="4581128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caCert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인증기관 인증서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cert: </a:t>
            </a:r>
            <a:r>
              <a:rPr lang="ko-KR" altLang="en-US" dirty="0" smtClean="0"/>
              <a:t>사용자 인증서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62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인증서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개인키를</a:t>
            </a:r>
            <a:r>
              <a:rPr lang="ko-KR" altLang="en-US" dirty="0" smtClean="0"/>
              <a:t> 파일로 저장하기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354698"/>
            <a:ext cx="5480988" cy="48320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var</a:t>
            </a:r>
            <a:r>
              <a:rPr lang="en-US" altLang="ko-KR" sz="1100" dirty="0"/>
              <a:t> forge = require('node-forge');</a:t>
            </a:r>
          </a:p>
          <a:p>
            <a:r>
              <a:rPr lang="en-US" altLang="ko-KR" sz="1100" b="1" dirty="0" err="1"/>
              <a:t>var</a:t>
            </a:r>
            <a:r>
              <a:rPr lang="en-US" altLang="ko-KR" sz="1100" b="1" dirty="0"/>
              <a:t> fs = require('fs');</a:t>
            </a:r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pki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forge.pki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rsa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forge.pki.rsa</a:t>
            </a:r>
            <a:r>
              <a:rPr lang="en-US" altLang="ko-KR" sz="1100" dirty="0"/>
              <a:t>;</a:t>
            </a:r>
          </a:p>
          <a:p>
            <a:endParaRPr lang="en-US" altLang="ko-KR" sz="1100" dirty="0"/>
          </a:p>
          <a:p>
            <a:r>
              <a:rPr lang="en-US" altLang="ko-KR" sz="1100" dirty="0"/>
              <a:t>// generate a </a:t>
            </a:r>
            <a:r>
              <a:rPr lang="en-US" altLang="ko-KR" sz="1100" dirty="0" err="1"/>
              <a:t>keypair</a:t>
            </a:r>
            <a:r>
              <a:rPr lang="en-US" altLang="ko-KR" sz="1100" dirty="0"/>
              <a:t> and create an X.509v3 certificate</a:t>
            </a:r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keypair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pki.rsa.generateKeyPair</a:t>
            </a:r>
            <a:r>
              <a:rPr lang="en-US" altLang="ko-KR" sz="1100" dirty="0"/>
              <a:t>(1024);</a:t>
            </a:r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publicKey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keypair.publicKey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privateKey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keypair.privateKey</a:t>
            </a:r>
            <a:r>
              <a:rPr lang="en-US" altLang="ko-KR" sz="1100" dirty="0"/>
              <a:t>;</a:t>
            </a:r>
          </a:p>
          <a:p>
            <a:endParaRPr lang="en-US" altLang="ko-KR" sz="1100" dirty="0"/>
          </a:p>
          <a:p>
            <a:r>
              <a:rPr lang="en-US" altLang="ko-KR" sz="1100" b="1" dirty="0" err="1"/>
              <a:t>fs.writeFile</a:t>
            </a:r>
            <a:r>
              <a:rPr lang="en-US" altLang="ko-KR" sz="1100" b="1" dirty="0"/>
              <a:t>("</a:t>
            </a:r>
            <a:r>
              <a:rPr lang="en-US" altLang="ko-KR" sz="1100" b="1" dirty="0" err="1"/>
              <a:t>publicKey.pem</a:t>
            </a:r>
            <a:r>
              <a:rPr lang="en-US" altLang="ko-KR" sz="1100" b="1" dirty="0"/>
              <a:t>", </a:t>
            </a:r>
            <a:r>
              <a:rPr lang="en-US" altLang="ko-KR" sz="1100" b="1" dirty="0" err="1"/>
              <a:t>pki.publicKeyToPem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publicKey</a:t>
            </a:r>
            <a:r>
              <a:rPr lang="en-US" altLang="ko-KR" sz="1100" b="1" dirty="0"/>
              <a:t>), function(err) {</a:t>
            </a:r>
          </a:p>
          <a:p>
            <a:r>
              <a:rPr lang="en-US" altLang="ko-KR" sz="1100" b="1" dirty="0"/>
              <a:t>  if(err) {</a:t>
            </a:r>
          </a:p>
          <a:p>
            <a:r>
              <a:rPr lang="en-US" altLang="ko-KR" sz="1100" b="1" dirty="0"/>
              <a:t>    return console.log(err);</a:t>
            </a:r>
          </a:p>
          <a:p>
            <a:r>
              <a:rPr lang="en-US" altLang="ko-KR" sz="1100" b="1" dirty="0" smtClean="0"/>
              <a:t>}});</a:t>
            </a:r>
            <a:endParaRPr lang="en-US" altLang="ko-KR" sz="1100" b="1" dirty="0"/>
          </a:p>
          <a:p>
            <a:endParaRPr lang="en-US" altLang="ko-KR" sz="1100" b="1" dirty="0"/>
          </a:p>
          <a:p>
            <a:r>
              <a:rPr lang="en-US" altLang="ko-KR" sz="1100" b="1" dirty="0" err="1"/>
              <a:t>fs.writeFile</a:t>
            </a:r>
            <a:r>
              <a:rPr lang="en-US" altLang="ko-KR" sz="1100" b="1" dirty="0"/>
              <a:t>("</a:t>
            </a:r>
            <a:r>
              <a:rPr lang="en-US" altLang="ko-KR" sz="1100" b="1" dirty="0" err="1"/>
              <a:t>privateKey.pem</a:t>
            </a:r>
            <a:r>
              <a:rPr lang="en-US" altLang="ko-KR" sz="1100" b="1" dirty="0"/>
              <a:t>", </a:t>
            </a:r>
            <a:r>
              <a:rPr lang="en-US" altLang="ko-KR" sz="1100" b="1" dirty="0" err="1"/>
              <a:t>pki.privateKeyToPem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privateKey</a:t>
            </a:r>
            <a:r>
              <a:rPr lang="en-US" altLang="ko-KR" sz="1100" b="1" dirty="0"/>
              <a:t>), function(err) {</a:t>
            </a:r>
          </a:p>
          <a:p>
            <a:r>
              <a:rPr lang="en-US" altLang="ko-KR" sz="1100" b="1" dirty="0"/>
              <a:t>  if(err) {</a:t>
            </a:r>
          </a:p>
          <a:p>
            <a:r>
              <a:rPr lang="en-US" altLang="ko-KR" sz="1100" b="1" dirty="0"/>
              <a:t>    return console.log(err);</a:t>
            </a:r>
          </a:p>
          <a:p>
            <a:r>
              <a:rPr lang="en-US" altLang="ko-KR" sz="1100" b="1" dirty="0" smtClean="0"/>
              <a:t>}});</a:t>
            </a:r>
          </a:p>
          <a:p>
            <a:endParaRPr lang="en-US" altLang="ko-KR" sz="1100" b="1" dirty="0"/>
          </a:p>
          <a:p>
            <a:r>
              <a:rPr lang="en-US" altLang="ko-KR" sz="1100" b="1" dirty="0" err="1"/>
              <a:t>fs.writeFile</a:t>
            </a:r>
            <a:r>
              <a:rPr lang="en-US" altLang="ko-KR" sz="1100" b="1" dirty="0"/>
              <a:t>("</a:t>
            </a:r>
            <a:r>
              <a:rPr lang="en-US" altLang="ko-KR" sz="1100" b="1" dirty="0" err="1"/>
              <a:t>cert.pem</a:t>
            </a:r>
            <a:r>
              <a:rPr lang="en-US" altLang="ko-KR" sz="1100" b="1" dirty="0"/>
              <a:t>", </a:t>
            </a:r>
            <a:r>
              <a:rPr lang="en-US" altLang="ko-KR" sz="1100" b="1" dirty="0" err="1"/>
              <a:t>pki.certificateToPem</a:t>
            </a:r>
            <a:r>
              <a:rPr lang="en-US" altLang="ko-KR" sz="1100" b="1" dirty="0"/>
              <a:t>(cert), function(err) {</a:t>
            </a:r>
          </a:p>
          <a:p>
            <a:r>
              <a:rPr lang="en-US" altLang="ko-KR" sz="1100" b="1" dirty="0"/>
              <a:t>  if(err) {</a:t>
            </a:r>
          </a:p>
          <a:p>
            <a:r>
              <a:rPr lang="en-US" altLang="ko-KR" sz="1100" b="1" dirty="0"/>
              <a:t>    return console.log(err);</a:t>
            </a:r>
          </a:p>
          <a:p>
            <a:r>
              <a:rPr lang="en-US" altLang="ko-KR" sz="1100" b="1" dirty="0" smtClean="0"/>
              <a:t>}});</a:t>
            </a:r>
          </a:p>
          <a:p>
            <a:endParaRPr lang="en-US" altLang="ko-KR" sz="1100" b="1" dirty="0"/>
          </a:p>
          <a:p>
            <a:r>
              <a:rPr lang="en-US" altLang="ko-KR" sz="1100" b="1" dirty="0" err="1"/>
              <a:t>fs.writeFileSync</a:t>
            </a:r>
            <a:r>
              <a:rPr lang="en-US" altLang="ko-KR" sz="1100" b="1" dirty="0" smtClean="0"/>
              <a:t>(“cert1.pem</a:t>
            </a:r>
            <a:r>
              <a:rPr lang="en-US" altLang="ko-KR" sz="1100" b="1" dirty="0"/>
              <a:t>", </a:t>
            </a:r>
            <a:r>
              <a:rPr lang="en-US" altLang="ko-KR" sz="1100" b="1" dirty="0" err="1" smtClean="0"/>
              <a:t>pki.certificateToPem</a:t>
            </a:r>
            <a:r>
              <a:rPr lang="en-US" altLang="ko-KR" sz="1100" b="1" dirty="0" smtClean="0"/>
              <a:t>(cert));</a:t>
            </a:r>
          </a:p>
          <a:p>
            <a:endParaRPr lang="en-US" altLang="ko-KR" sz="1100" b="1" dirty="0"/>
          </a:p>
          <a:p>
            <a:r>
              <a:rPr lang="en-US" altLang="ko-KR" sz="1100" b="1" dirty="0" err="1"/>
              <a:t>fs.writeFileSync</a:t>
            </a:r>
            <a:r>
              <a:rPr lang="en-US" altLang="ko-KR" sz="1100" b="1" dirty="0" smtClean="0"/>
              <a:t>(“privateKey1.pem</a:t>
            </a:r>
            <a:r>
              <a:rPr lang="en-US" altLang="ko-KR" sz="1100" b="1" dirty="0"/>
              <a:t>", </a:t>
            </a:r>
            <a:r>
              <a:rPr lang="en-US" altLang="ko-KR" sz="1100" b="1" dirty="0" err="1" smtClean="0"/>
              <a:t>pki.privateKeyToPem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privateKey</a:t>
            </a:r>
            <a:r>
              <a:rPr lang="en-US" altLang="ko-KR" sz="1100" b="1" dirty="0"/>
              <a:t>));</a:t>
            </a:r>
            <a:endParaRPr lang="ko-KR" altLang="en-US" sz="11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1412776"/>
            <a:ext cx="3087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fs</a:t>
            </a:r>
            <a:r>
              <a:rPr lang="ko-KR" altLang="en-US" dirty="0" smtClean="0"/>
              <a:t> 객체 추가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파일처리기능</a:t>
            </a:r>
            <a:endParaRPr lang="en-US" altLang="ko-KR" dirty="0" smtClean="0"/>
          </a:p>
          <a:p>
            <a:r>
              <a:rPr lang="en-US" altLang="ko-KR" dirty="0" smtClean="0"/>
              <a:t>fs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의 내장객체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6626" y="2987660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공개키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저장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비동기식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6626" y="3861048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개인키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저장 </a:t>
            </a:r>
            <a:r>
              <a:rPr lang="en-US" altLang="ko-KR" dirty="0"/>
              <a:t>(</a:t>
            </a:r>
            <a:r>
              <a:rPr lang="ko-KR" altLang="en-US" dirty="0" err="1"/>
              <a:t>비동기식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16626" y="4715852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인증서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저장 </a:t>
            </a:r>
            <a:r>
              <a:rPr lang="en-US" altLang="ko-KR" dirty="0"/>
              <a:t>(</a:t>
            </a:r>
            <a:r>
              <a:rPr lang="ko-KR" altLang="en-US" dirty="0" err="1"/>
              <a:t>비동기식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16626" y="5507940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동기식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개인키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저장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6626" y="586798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동기식</a:t>
            </a:r>
            <a:r>
              <a:rPr lang="ko-KR" altLang="en-US" dirty="0" smtClean="0"/>
              <a:t> 인증서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73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인증서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개인키를</a:t>
            </a:r>
            <a:r>
              <a:rPr lang="ko-KR" altLang="en-US" dirty="0" smtClean="0"/>
              <a:t> 파일에서 읽어오기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412776"/>
            <a:ext cx="5245347" cy="46166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var</a:t>
            </a:r>
            <a:r>
              <a:rPr lang="en-US" altLang="ko-KR" sz="1400" dirty="0"/>
              <a:t> fs = require('fs');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console.log("</a:t>
            </a:r>
            <a:r>
              <a:rPr lang="ko-KR" altLang="en-US" sz="1400" dirty="0"/>
              <a:t>인증서를 파일에서 읽어오기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 err="1"/>
              <a:t>fs.readFile</a:t>
            </a:r>
            <a:r>
              <a:rPr lang="en-US" altLang="ko-KR" sz="1400" dirty="0"/>
              <a:t>('</a:t>
            </a:r>
            <a:r>
              <a:rPr lang="en-US" altLang="ko-KR" sz="1400" dirty="0" err="1"/>
              <a:t>cert.pem</a:t>
            </a:r>
            <a:r>
              <a:rPr lang="en-US" altLang="ko-KR" sz="1400" dirty="0"/>
              <a:t>', 'utf8', function (err</a:t>
            </a:r>
            <a:r>
              <a:rPr lang="en-US" altLang="ko-KR" sz="1400" dirty="0" smtClean="0"/>
              <a:t>, data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  if (err) {</a:t>
            </a:r>
          </a:p>
          <a:p>
            <a:r>
              <a:rPr lang="en-US" altLang="ko-KR" sz="1400" dirty="0"/>
              <a:t>    return console.log(err);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console.log(data);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cert = </a:t>
            </a:r>
            <a:r>
              <a:rPr lang="en-US" altLang="ko-KR" sz="1400" dirty="0" err="1"/>
              <a:t>pki.certificateFromPem</a:t>
            </a:r>
            <a:r>
              <a:rPr lang="en-US" altLang="ko-KR" sz="1400" dirty="0"/>
              <a:t>(data);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pub = </a:t>
            </a:r>
            <a:r>
              <a:rPr lang="en-US" altLang="ko-KR" sz="1400" dirty="0" err="1"/>
              <a:t>cert.publicKey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console.log(</a:t>
            </a:r>
            <a:r>
              <a:rPr lang="en-US" altLang="ko-KR" sz="1400" dirty="0" err="1"/>
              <a:t>pki.publicKeyToPem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cert.publicKey</a:t>
            </a:r>
            <a:r>
              <a:rPr lang="en-US" altLang="ko-KR" sz="1400" dirty="0"/>
              <a:t>));</a:t>
            </a:r>
          </a:p>
          <a:p>
            <a:r>
              <a:rPr lang="en-US" altLang="ko-KR" sz="1400" dirty="0" smtClean="0"/>
              <a:t>});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certPem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fs.readFileSync</a:t>
            </a:r>
            <a:r>
              <a:rPr lang="en-US" altLang="ko-KR" sz="1400" dirty="0" smtClean="0"/>
              <a:t>(‘</a:t>
            </a:r>
            <a:r>
              <a:rPr lang="en-US" altLang="ko-KR" sz="1400" dirty="0" err="1" smtClean="0"/>
              <a:t>cert.pem</a:t>
            </a:r>
            <a:r>
              <a:rPr lang="en-US" altLang="ko-KR" sz="1400" dirty="0"/>
              <a:t>', 'utf8');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privateKeyPem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fs.readFileSync</a:t>
            </a:r>
            <a:r>
              <a:rPr lang="en-US" altLang="ko-KR" sz="1400" dirty="0" smtClean="0"/>
              <a:t>(‘</a:t>
            </a:r>
            <a:r>
              <a:rPr lang="en-US" altLang="ko-KR" sz="1400" dirty="0" err="1" smtClean="0"/>
              <a:t>privateKey.pem</a:t>
            </a:r>
            <a:r>
              <a:rPr lang="en-US" altLang="ko-KR" sz="1400" dirty="0"/>
              <a:t>', 'utf8');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cert </a:t>
            </a:r>
            <a:r>
              <a:rPr lang="en-US" altLang="ko-KR" sz="1400" dirty="0"/>
              <a:t>= </a:t>
            </a:r>
            <a:r>
              <a:rPr lang="en-US" altLang="ko-KR" sz="1400" dirty="0" err="1" smtClean="0"/>
              <a:t>pki.certificateFromPem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certPem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privateKey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 smtClean="0"/>
              <a:t>pki.privateKeyFromPem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privateKeyPem</a:t>
            </a:r>
            <a:r>
              <a:rPr lang="en-US" altLang="ko-KR" sz="1400" dirty="0"/>
              <a:t>);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12776"/>
            <a:ext cx="4176464" cy="341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96136" y="5432571"/>
            <a:ext cx="1882247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동기식</a:t>
            </a:r>
            <a:r>
              <a:rPr lang="en-US" altLang="ko-KR" dirty="0" smtClean="0"/>
              <a:t> </a:t>
            </a:r>
            <a:r>
              <a:rPr lang="ko-KR" altLang="en-US" dirty="0" smtClean="0"/>
              <a:t>읽어오기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09934" y="2492896"/>
            <a:ext cx="211307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mtClean="0"/>
              <a:t>비동기식</a:t>
            </a:r>
            <a:r>
              <a:rPr lang="en-US" altLang="ko-KR" dirty="0" smtClean="0"/>
              <a:t> </a:t>
            </a:r>
            <a:r>
              <a:rPr lang="ko-KR" altLang="en-US" dirty="0" smtClean="0"/>
              <a:t>읽어오기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00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개인키의</a:t>
            </a:r>
            <a:r>
              <a:rPr lang="ko-KR" altLang="en-US" dirty="0" smtClean="0"/>
              <a:t> 안전한 관리 </a:t>
            </a:r>
            <a:r>
              <a:rPr lang="en-US" altLang="ko-KR" dirty="0" smtClean="0"/>
              <a:t>- PKCS#8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PKCS#8 </a:t>
            </a:r>
          </a:p>
          <a:p>
            <a:pPr lvl="1"/>
            <a:r>
              <a:rPr lang="ko-KR" altLang="en-US" dirty="0" err="1" smtClean="0"/>
              <a:t>개인키를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안전하게 저장하는 방법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개인키를</a:t>
            </a:r>
            <a:r>
              <a:rPr lang="ko-KR" altLang="en-US" dirty="0" smtClean="0"/>
              <a:t> 패스워드로 암호화하여 파일로 저장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75</a:t>
            </a:fld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84420"/>
            <a:ext cx="4183677" cy="16806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287" y="4498783"/>
            <a:ext cx="4176464" cy="19908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52120" y="465313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암호화된 개인키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52120" y="2843644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암호화되지 않은 개인키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539552" y="2708920"/>
            <a:ext cx="648072" cy="159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539552" y="4565920"/>
            <a:ext cx="648072" cy="159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1391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PKCS#8 API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844824"/>
            <a:ext cx="1401281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개인키객체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privateKey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5976" y="1844824"/>
            <a:ext cx="134203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Pem</a:t>
            </a:r>
            <a:r>
              <a:rPr lang="ko-KR" altLang="en-US" dirty="0" smtClean="0"/>
              <a:t>개인키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pem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3457173"/>
            <a:ext cx="1697901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asn.1</a:t>
            </a:r>
            <a:r>
              <a:rPr lang="ko-KR" altLang="en-US" dirty="0" smtClean="0"/>
              <a:t>개인키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rsaPrivateKey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59634" y="3457172"/>
            <a:ext cx="180844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PKCS#8 ASN.1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privateKeyInfo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541571" y="2008192"/>
            <a:ext cx="159838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541571" y="2160592"/>
            <a:ext cx="1598381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5776" y="1527175"/>
            <a:ext cx="1558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privateKeyToPem</a:t>
            </a:r>
            <a:endParaRPr lang="en-US" altLang="ko-KR" sz="1200" dirty="0" smtClean="0"/>
          </a:p>
          <a:p>
            <a:r>
              <a:rPr lang="en-US" altLang="ko-KR" sz="1200" dirty="0" err="1" smtClean="0"/>
              <a:t>privateKeyFromPem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619672" y="2771691"/>
            <a:ext cx="16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privateKeyToAsn1</a:t>
            </a:r>
          </a:p>
          <a:p>
            <a:r>
              <a:rPr lang="en-US" altLang="ko-KR" sz="1200" dirty="0" smtClean="0"/>
              <a:t>privateKeyFromAsn1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475656" y="2647945"/>
            <a:ext cx="0" cy="70904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1600232" y="2659089"/>
            <a:ext cx="1" cy="6868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71503" y="3826505"/>
            <a:ext cx="1481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wrapRsaPrivateKey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699792" y="3807622"/>
            <a:ext cx="1414039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5076055" y="2636912"/>
            <a:ext cx="1" cy="68687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63856" y="2780928"/>
            <a:ext cx="1631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privateKeyInfoToPem</a:t>
            </a:r>
            <a:endParaRPr lang="en-US" altLang="ko-KR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995936" y="4931876"/>
            <a:ext cx="270619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 err="1"/>
              <a:t>EncryptedPrivateKeyInfo</a:t>
            </a:r>
            <a:endParaRPr lang="en-US" altLang="ko-KR" dirty="0"/>
          </a:p>
        </p:txBody>
      </p:sp>
      <p:sp>
        <p:nvSpPr>
          <p:cNvPr id="29" name="TextBox 28"/>
          <p:cNvSpPr txBox="1"/>
          <p:nvPr/>
        </p:nvSpPr>
        <p:spPr>
          <a:xfrm>
            <a:off x="5176560" y="4263479"/>
            <a:ext cx="2501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encryptPrivateKeyInfo</a:t>
            </a:r>
            <a:r>
              <a:rPr lang="en-US" altLang="ko-KR" sz="1200" dirty="0" smtClean="0"/>
              <a:t> (password)</a:t>
            </a:r>
            <a:endParaRPr lang="en-US" altLang="ko-KR" sz="1200" dirty="0"/>
          </a:p>
          <a:p>
            <a:r>
              <a:rPr lang="en-US" altLang="ko-KR" sz="1200" dirty="0" err="1" smtClean="0"/>
              <a:t>decryptPrivateKeyInfo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(password)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5023487" y="4149080"/>
            <a:ext cx="0" cy="70904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5148063" y="4160224"/>
            <a:ext cx="1" cy="68687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61038" y="6011996"/>
            <a:ext cx="16791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 err="1" smtClean="0"/>
              <a:t>EncryptedPem</a:t>
            </a:r>
            <a:endParaRPr lang="en-US" altLang="ko-KR" dirty="0"/>
          </a:p>
        </p:txBody>
      </p:sp>
      <p:sp>
        <p:nvSpPr>
          <p:cNvPr id="34" name="TextBox 33"/>
          <p:cNvSpPr txBox="1"/>
          <p:nvPr/>
        </p:nvSpPr>
        <p:spPr>
          <a:xfrm>
            <a:off x="5148064" y="5343599"/>
            <a:ext cx="2252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encryptedPrivateKeyToPem</a:t>
            </a:r>
            <a:endParaRPr lang="en-US" altLang="ko-KR" sz="1200" dirty="0" smtClean="0"/>
          </a:p>
          <a:p>
            <a:r>
              <a:rPr lang="en-US" altLang="ko-KR" sz="1200" dirty="0" err="1" smtClean="0"/>
              <a:t>encryptedPrivateKeyFromPem</a:t>
            </a:r>
            <a:endParaRPr lang="en-US" altLang="ko-KR" sz="1200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5004048" y="5312241"/>
            <a:ext cx="0" cy="70904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5148064" y="5262410"/>
            <a:ext cx="1" cy="68687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63888" y="6381328"/>
            <a:ext cx="3065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패스워드 암호화하여 저장한 개인키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705998" y="4682515"/>
            <a:ext cx="1189749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암호화된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err="1" smtClean="0">
                <a:solidFill>
                  <a:srgbClr val="C00000"/>
                </a:solidFill>
              </a:rPr>
              <a:t>개인키를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파일로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저장하기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0797" y="2492896"/>
            <a:ext cx="1189749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파일에서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개인키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읽어오고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복구하기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1484784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암호화되지 않은 개인키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052288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PKCS#8 API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844824"/>
            <a:ext cx="1401281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개인키객체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privateKey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5976" y="1844824"/>
            <a:ext cx="133882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공개키객체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publicKey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541571" y="2008192"/>
            <a:ext cx="159838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00966" y="1700808"/>
            <a:ext cx="1294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setRsaPublicKey</a:t>
            </a:r>
            <a:endParaRPr lang="en-US" altLang="ko-KR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324734" y="4556875"/>
            <a:ext cx="16791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 err="1" smtClean="0"/>
              <a:t>EncryptedPem</a:t>
            </a:r>
            <a:endParaRPr lang="en-US" altLang="ko-KR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195736" y="2564904"/>
            <a:ext cx="2232248" cy="194421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98161" y="3356992"/>
            <a:ext cx="3611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C00000"/>
                </a:solidFill>
              </a:rPr>
              <a:t>encryptRsaPrivateKey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(password)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 err="1" smtClean="0">
                <a:solidFill>
                  <a:srgbClr val="0070C0"/>
                </a:solidFill>
              </a:rPr>
              <a:t>decryptRsaPrivateKey</a:t>
            </a:r>
            <a:r>
              <a:rPr lang="en-US" altLang="ko-KR" dirty="0" smtClean="0">
                <a:solidFill>
                  <a:srgbClr val="0070C0"/>
                </a:solidFill>
              </a:rPr>
              <a:t> (</a:t>
            </a:r>
            <a:r>
              <a:rPr lang="en-US" altLang="ko-KR" dirty="0">
                <a:solidFill>
                  <a:srgbClr val="0070C0"/>
                </a:solidFill>
              </a:rPr>
              <a:t>password)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2372881" y="2564904"/>
            <a:ext cx="2271127" cy="1944216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3888" y="4941168"/>
            <a:ext cx="3065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패스워드 암호화하여 저장한 개인키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795422" y="2492896"/>
            <a:ext cx="3728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개인키 객체에는 공개키 정보를 가지고 있음</a:t>
            </a:r>
            <a:endParaRPr lang="en-US" altLang="ko-KR" sz="1400" dirty="0" smtClean="0"/>
          </a:p>
          <a:p>
            <a:r>
              <a:rPr lang="ko-KR" altLang="en-US" sz="1400" dirty="0" err="1" smtClean="0"/>
              <a:t>개인키로부터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공개키를</a:t>
            </a:r>
            <a:r>
              <a:rPr lang="ko-KR" altLang="en-US" sz="1400" dirty="0" smtClean="0"/>
              <a:t> 추출할 수 있음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54337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548680"/>
            <a:ext cx="4602542" cy="60939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var</a:t>
            </a:r>
            <a:r>
              <a:rPr lang="en-US" altLang="ko-KR" sz="1000" dirty="0"/>
              <a:t> forge = require('node-forge');</a:t>
            </a:r>
          </a:p>
          <a:p>
            <a:r>
              <a:rPr lang="en-US" altLang="ko-KR" sz="1000" dirty="0" err="1"/>
              <a:t>var</a:t>
            </a:r>
            <a:r>
              <a:rPr lang="en-US" altLang="ko-KR" sz="1000" dirty="0"/>
              <a:t> plaintext = "Hello world hello world";</a:t>
            </a:r>
          </a:p>
          <a:p>
            <a:r>
              <a:rPr lang="en-US" altLang="ko-KR" sz="1000" dirty="0" err="1"/>
              <a:t>var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pki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forge.pki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 err="1"/>
              <a:t>var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rsa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forge.pki.rsa</a:t>
            </a:r>
            <a:r>
              <a:rPr lang="en-US" altLang="ko-KR" sz="1000" dirty="0"/>
              <a:t>;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var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keypair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rsa.generateKeyPair</a:t>
            </a:r>
            <a:r>
              <a:rPr lang="en-US" altLang="ko-KR" sz="1000" dirty="0"/>
              <a:t>({bits: 1024, e: 0x10001});</a:t>
            </a:r>
          </a:p>
          <a:p>
            <a:r>
              <a:rPr lang="en-US" altLang="ko-KR" sz="1000" dirty="0" err="1"/>
              <a:t>var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publicKey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keypair.publicKey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 err="1"/>
              <a:t>var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privateKey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keypair.privateKey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 err="1"/>
              <a:t>var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pubPem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forge.pki.publicKeyToPem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publicKey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 err="1"/>
              <a:t>var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privPem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forge.pki.privateKeyToPem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privateKey</a:t>
            </a:r>
            <a:r>
              <a:rPr lang="en-US" altLang="ko-KR" sz="1000" dirty="0"/>
              <a:t>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console.log('Public key: \n'+</a:t>
            </a:r>
            <a:r>
              <a:rPr lang="en-US" altLang="ko-KR" sz="1000" dirty="0" err="1"/>
              <a:t>pubPem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console.log('Private key: \n'+</a:t>
            </a:r>
            <a:r>
              <a:rPr lang="en-US" altLang="ko-KR" sz="1000" dirty="0" err="1"/>
              <a:t>privPem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console.log();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// PEM</a:t>
            </a:r>
            <a:r>
              <a:rPr lang="ko-KR" altLang="en-US" sz="1000" dirty="0"/>
              <a:t>에서 개인키 읽어오기</a:t>
            </a:r>
          </a:p>
          <a:p>
            <a:r>
              <a:rPr lang="en-US" altLang="ko-KR" sz="1000" dirty="0" err="1"/>
              <a:t>var</a:t>
            </a:r>
            <a:r>
              <a:rPr lang="en-US" altLang="ko-KR" sz="1000" dirty="0"/>
              <a:t> privateKey1 = </a:t>
            </a:r>
            <a:r>
              <a:rPr lang="en-US" altLang="ko-KR" sz="1000" dirty="0" err="1"/>
              <a:t>pki.privateKeyFromPem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privPem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console.log('</a:t>
            </a:r>
            <a:r>
              <a:rPr lang="en-US" altLang="ko-KR" sz="1000" dirty="0" err="1"/>
              <a:t>Pem</a:t>
            </a:r>
            <a:r>
              <a:rPr lang="en-US" altLang="ko-KR" sz="1000" dirty="0"/>
              <a:t> to Private key: \n'+</a:t>
            </a:r>
            <a:r>
              <a:rPr lang="en-US" altLang="ko-KR" sz="1000" dirty="0" err="1"/>
              <a:t>pki.privateKeyToPem</a:t>
            </a:r>
            <a:r>
              <a:rPr lang="en-US" altLang="ko-KR" sz="1000" dirty="0"/>
              <a:t>(privateKey1));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// </a:t>
            </a:r>
            <a:r>
              <a:rPr lang="ko-KR" altLang="en-US" sz="1000" dirty="0" err="1"/>
              <a:t>개인키를</a:t>
            </a:r>
            <a:r>
              <a:rPr lang="ko-KR" altLang="en-US" sz="1000" dirty="0"/>
              <a:t> </a:t>
            </a:r>
            <a:r>
              <a:rPr lang="en-US" altLang="ko-KR" sz="1000" dirty="0"/>
              <a:t>ASN.1</a:t>
            </a:r>
            <a:r>
              <a:rPr lang="ko-KR" altLang="en-US" sz="1000" dirty="0"/>
              <a:t>으로 출력</a:t>
            </a:r>
          </a:p>
          <a:p>
            <a:r>
              <a:rPr lang="en-US" altLang="ko-KR" sz="1000" dirty="0" err="1"/>
              <a:t>var</a:t>
            </a:r>
            <a:r>
              <a:rPr lang="en-US" altLang="ko-KR" sz="1000" dirty="0"/>
              <a:t> privAsn1 = pki.privateKeyToAsn1(</a:t>
            </a:r>
            <a:r>
              <a:rPr lang="en-US" altLang="ko-KR" sz="1000" dirty="0" err="1"/>
              <a:t>privateKey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// convert an ASN.1 </a:t>
            </a:r>
            <a:r>
              <a:rPr lang="en-US" altLang="ko-KR" sz="1000" dirty="0" err="1"/>
              <a:t>PrivateKeyInfo</a:t>
            </a:r>
            <a:r>
              <a:rPr lang="en-US" altLang="ko-KR" sz="1000" dirty="0"/>
              <a:t> or </a:t>
            </a:r>
            <a:r>
              <a:rPr lang="en-US" altLang="ko-KR" sz="1000" dirty="0" err="1"/>
              <a:t>RSAPrivateKey</a:t>
            </a:r>
            <a:r>
              <a:rPr lang="en-US" altLang="ko-KR" sz="1000" dirty="0"/>
              <a:t> to a Forge private key</a:t>
            </a:r>
          </a:p>
          <a:p>
            <a:r>
              <a:rPr lang="en-US" altLang="ko-KR" sz="1000" dirty="0" err="1"/>
              <a:t>var</a:t>
            </a:r>
            <a:r>
              <a:rPr lang="en-US" altLang="ko-KR" sz="1000" dirty="0"/>
              <a:t> privateKey2 = pki.privateKeyFromAsn1(privAsn1);</a:t>
            </a:r>
          </a:p>
          <a:p>
            <a:r>
              <a:rPr lang="en-US" altLang="ko-KR" sz="1000" dirty="0"/>
              <a:t>console.log('ASN.1 to Private key: \n'+</a:t>
            </a:r>
            <a:r>
              <a:rPr lang="en-US" altLang="ko-KR" sz="1000" dirty="0" err="1"/>
              <a:t>pki.privateKeyToPem</a:t>
            </a:r>
            <a:r>
              <a:rPr lang="en-US" altLang="ko-KR" sz="1000" dirty="0"/>
              <a:t>(privateKey2));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// ASN.1 </a:t>
            </a:r>
            <a:r>
              <a:rPr lang="ko-KR" altLang="en-US" sz="1000" dirty="0" err="1"/>
              <a:t>개인키를</a:t>
            </a:r>
            <a:r>
              <a:rPr lang="ko-KR" altLang="en-US" sz="1000" dirty="0"/>
              <a:t> </a:t>
            </a:r>
            <a:r>
              <a:rPr lang="en-US" altLang="ko-KR" sz="1000" dirty="0" err="1"/>
              <a:t>PrivateKeyInfo</a:t>
            </a:r>
            <a:r>
              <a:rPr lang="ko-KR" altLang="en-US" sz="1000" dirty="0"/>
              <a:t>로 </a:t>
            </a:r>
            <a:r>
              <a:rPr lang="en-US" altLang="ko-KR" sz="1000" dirty="0"/>
              <a:t>wrapping</a:t>
            </a:r>
            <a:r>
              <a:rPr lang="ko-KR" altLang="en-US" sz="1000" dirty="0"/>
              <a:t>한 후에 </a:t>
            </a:r>
            <a:r>
              <a:rPr lang="en-US" altLang="ko-KR" sz="1000" dirty="0" err="1"/>
              <a:t>pem</a:t>
            </a:r>
            <a:r>
              <a:rPr lang="ko-KR" altLang="en-US" sz="1000" dirty="0"/>
              <a:t>으로 변환</a:t>
            </a:r>
          </a:p>
          <a:p>
            <a:r>
              <a:rPr lang="en-US" altLang="ko-KR" sz="1000" dirty="0"/>
              <a:t>// wrap an </a:t>
            </a:r>
            <a:r>
              <a:rPr lang="en-US" altLang="ko-KR" sz="1000" dirty="0" err="1"/>
              <a:t>RSAPrivateKey</a:t>
            </a:r>
            <a:r>
              <a:rPr lang="en-US" altLang="ko-KR" sz="1000" dirty="0"/>
              <a:t> ASN.1 object in a PKCS#8 ASN.1 </a:t>
            </a:r>
            <a:r>
              <a:rPr lang="en-US" altLang="ko-KR" sz="1000" dirty="0" err="1"/>
              <a:t>PrivateKeyInfo</a:t>
            </a:r>
            <a:endParaRPr lang="en-US" altLang="ko-KR" sz="1000" dirty="0"/>
          </a:p>
          <a:p>
            <a:r>
              <a:rPr lang="en-US" altLang="ko-KR" sz="1000" dirty="0" err="1"/>
              <a:t>var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privateKeyInfo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pki.wrapRsaPrivateKey</a:t>
            </a:r>
            <a:r>
              <a:rPr lang="en-US" altLang="ko-KR" sz="1000" dirty="0"/>
              <a:t>(privAsn1);</a:t>
            </a:r>
          </a:p>
          <a:p>
            <a:r>
              <a:rPr lang="en-US" altLang="ko-KR" sz="1000" dirty="0"/>
              <a:t>// convert a PKCS#8 ASN.1 </a:t>
            </a:r>
            <a:r>
              <a:rPr lang="en-US" altLang="ko-KR" sz="1000" dirty="0" err="1"/>
              <a:t>PrivateKeyInfo</a:t>
            </a:r>
            <a:r>
              <a:rPr lang="en-US" altLang="ko-KR" sz="1000" dirty="0"/>
              <a:t> to PEM</a:t>
            </a:r>
          </a:p>
          <a:p>
            <a:r>
              <a:rPr lang="en-US" altLang="ko-KR" sz="1000" dirty="0" err="1"/>
              <a:t>var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pem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pki.privateKeyInfoToPem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privateKeyInfo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console.log('Private key Info: \n'+</a:t>
            </a:r>
            <a:r>
              <a:rPr lang="en-US" altLang="ko-KR" sz="1000" dirty="0" err="1"/>
              <a:t>pem</a:t>
            </a:r>
            <a:r>
              <a:rPr lang="en-US" altLang="ko-KR" sz="1000" dirty="0"/>
              <a:t>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// </a:t>
            </a:r>
            <a:r>
              <a:rPr lang="en-US" altLang="ko-KR" sz="1000" dirty="0" err="1"/>
              <a:t>PrivateKeyInfo</a:t>
            </a:r>
            <a:r>
              <a:rPr lang="ko-KR" altLang="en-US" sz="1000" dirty="0"/>
              <a:t>를 패스워드 암호화</a:t>
            </a:r>
            <a:r>
              <a:rPr lang="en-US" altLang="ko-KR" sz="1000" dirty="0"/>
              <a:t>/</a:t>
            </a:r>
            <a:r>
              <a:rPr lang="ko-KR" altLang="en-US" sz="1000" dirty="0" err="1"/>
              <a:t>복호화</a:t>
            </a:r>
            <a:endParaRPr lang="ko-KR" altLang="en-US" sz="1000" dirty="0"/>
          </a:p>
          <a:p>
            <a:r>
              <a:rPr lang="en-US" altLang="ko-KR" sz="1000" dirty="0"/>
              <a:t>// encrypts a </a:t>
            </a:r>
            <a:r>
              <a:rPr lang="en-US" altLang="ko-KR" sz="1000" dirty="0" err="1"/>
              <a:t>PrivateKeyInfo</a:t>
            </a:r>
            <a:r>
              <a:rPr lang="en-US" altLang="ko-KR" sz="1000" dirty="0"/>
              <a:t> and outputs an </a:t>
            </a:r>
            <a:r>
              <a:rPr lang="en-US" altLang="ko-KR" sz="1000" dirty="0" err="1"/>
              <a:t>EncryptedPrivateKeyInfo</a:t>
            </a:r>
            <a:endParaRPr lang="en-US" altLang="ko-KR" sz="1000" dirty="0"/>
          </a:p>
          <a:p>
            <a:r>
              <a:rPr lang="en-US" altLang="ko-KR" sz="1000" dirty="0" err="1"/>
              <a:t>var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encryptedPrivateKeyInfo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pki.encryptPrivateKeyInfo</a:t>
            </a:r>
            <a:r>
              <a:rPr lang="en-US" altLang="ko-KR" sz="1000" dirty="0"/>
              <a:t>(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privateKeyInfo</a:t>
            </a:r>
            <a:r>
              <a:rPr lang="en-US" altLang="ko-KR" sz="1000" dirty="0"/>
              <a:t>, 'password', {</a:t>
            </a:r>
          </a:p>
          <a:p>
            <a:r>
              <a:rPr lang="en-US" altLang="ko-KR" sz="1000" dirty="0"/>
              <a:t>    algorithm: 'aes256', // 'aes128', 'aes192', 'aes256', '3des'</a:t>
            </a:r>
          </a:p>
          <a:p>
            <a:r>
              <a:rPr lang="en-US" altLang="ko-KR" sz="1000" dirty="0"/>
              <a:t>  });</a:t>
            </a:r>
          </a:p>
          <a:p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779912" y="2708920"/>
            <a:ext cx="5266185" cy="40472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endParaRPr lang="en-US" altLang="ko-KR" sz="1000" dirty="0"/>
          </a:p>
          <a:p>
            <a:r>
              <a:rPr lang="en-US" altLang="ko-KR" sz="1000" dirty="0"/>
              <a:t>// decrypts an ASN.1 </a:t>
            </a:r>
            <a:r>
              <a:rPr lang="en-US" altLang="ko-KR" sz="1000" dirty="0" err="1"/>
              <a:t>EncryptedPrivateKeyInfo</a:t>
            </a:r>
            <a:endParaRPr lang="en-US" altLang="ko-KR" sz="1000" dirty="0"/>
          </a:p>
          <a:p>
            <a:r>
              <a:rPr lang="en-US" altLang="ko-KR" sz="1000" dirty="0" err="1"/>
              <a:t>var</a:t>
            </a:r>
            <a:r>
              <a:rPr lang="en-US" altLang="ko-KR" sz="1000" dirty="0"/>
              <a:t> privateKeyInfo1 = </a:t>
            </a:r>
            <a:r>
              <a:rPr lang="en-US" altLang="ko-KR" sz="1000" dirty="0" err="1"/>
              <a:t>pki.decryptPrivateKeyInfo</a:t>
            </a:r>
            <a:r>
              <a:rPr lang="en-US" altLang="ko-KR" sz="1000" dirty="0"/>
              <a:t>(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encryptedPrivateKeyInfo</a:t>
            </a:r>
            <a:r>
              <a:rPr lang="en-US" altLang="ko-KR" sz="1000" dirty="0"/>
              <a:t>, 'password');</a:t>
            </a:r>
          </a:p>
          <a:p>
            <a:r>
              <a:rPr lang="en-US" altLang="ko-KR" sz="1000" dirty="0"/>
              <a:t>console.log('Private key Info (</a:t>
            </a:r>
            <a:r>
              <a:rPr lang="en-US" altLang="ko-KR" sz="1000" dirty="0" err="1"/>
              <a:t>enc</a:t>
            </a:r>
            <a:r>
              <a:rPr lang="en-US" altLang="ko-KR" sz="1000" dirty="0"/>
              <a:t>/</a:t>
            </a:r>
            <a:r>
              <a:rPr lang="en-US" altLang="ko-KR" sz="1000" dirty="0" err="1"/>
              <a:t>dec</a:t>
            </a:r>
            <a:r>
              <a:rPr lang="en-US" altLang="ko-KR" sz="1000" dirty="0"/>
              <a:t>): \n'+</a:t>
            </a:r>
            <a:r>
              <a:rPr lang="en-US" altLang="ko-KR" sz="1000" dirty="0" err="1"/>
              <a:t>pki.privateKeyInfoToPem</a:t>
            </a:r>
            <a:r>
              <a:rPr lang="en-US" altLang="ko-KR" sz="1000" dirty="0"/>
              <a:t>(privateKeyInfo1));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// converts an </a:t>
            </a:r>
            <a:r>
              <a:rPr lang="en-US" altLang="ko-KR" sz="1000" dirty="0" err="1"/>
              <a:t>EncryptedPrivateKeyInfo</a:t>
            </a:r>
            <a:r>
              <a:rPr lang="en-US" altLang="ko-KR" sz="1000" dirty="0"/>
              <a:t> to PEM</a:t>
            </a:r>
          </a:p>
          <a:p>
            <a:r>
              <a:rPr lang="en-US" altLang="ko-KR" sz="1000" dirty="0" err="1"/>
              <a:t>var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pem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pki.encryptedPrivateKeyToPem</a:t>
            </a:r>
            <a:r>
              <a:rPr lang="en-US" altLang="ko-KR" sz="1000" dirty="0"/>
              <a:t>(</a:t>
            </a:r>
            <a:r>
              <a:rPr lang="en-US" altLang="ko-KR" sz="1000" dirty="0" err="1"/>
              <a:t>encryptedPrivateKeyInfo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console.log('</a:t>
            </a:r>
            <a:r>
              <a:rPr lang="en-US" altLang="ko-KR" sz="1000" dirty="0" err="1"/>
              <a:t>EncryptedPrivateKeyInfo</a:t>
            </a:r>
            <a:r>
              <a:rPr lang="en-US" altLang="ko-KR" sz="1000" dirty="0"/>
              <a:t> 1: \n'+</a:t>
            </a:r>
            <a:r>
              <a:rPr lang="en-US" altLang="ko-KR" sz="1000" dirty="0" err="1"/>
              <a:t>pem</a:t>
            </a:r>
            <a:r>
              <a:rPr lang="en-US" altLang="ko-KR" sz="1000" dirty="0"/>
              <a:t>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// converts a PEM-encoded </a:t>
            </a:r>
            <a:r>
              <a:rPr lang="en-US" altLang="ko-KR" sz="1000" dirty="0" err="1"/>
              <a:t>EncryptedPrivateKeyInfo</a:t>
            </a:r>
            <a:r>
              <a:rPr lang="en-US" altLang="ko-KR" sz="1000" dirty="0"/>
              <a:t> to ASN.1 format</a:t>
            </a:r>
          </a:p>
          <a:p>
            <a:r>
              <a:rPr lang="en-US" altLang="ko-KR" sz="1000" dirty="0" err="1"/>
              <a:t>var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encryptedPrivateKeyInfo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pki.encryptedPrivateKeyFromPem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pem</a:t>
            </a:r>
            <a:r>
              <a:rPr lang="en-US" altLang="ko-KR" sz="1000" dirty="0"/>
              <a:t>);</a:t>
            </a:r>
          </a:p>
          <a:p>
            <a:endParaRPr lang="en-US" altLang="ko-KR" sz="1000" dirty="0"/>
          </a:p>
          <a:p>
            <a:r>
              <a:rPr lang="en-US" altLang="ko-KR" sz="1100" b="1" dirty="0">
                <a:solidFill>
                  <a:srgbClr val="C00000"/>
                </a:solidFill>
              </a:rPr>
              <a:t>// wraps and encrypts a Forge private key and outputs it in PEM format</a:t>
            </a:r>
          </a:p>
          <a:p>
            <a:r>
              <a:rPr lang="en-US" altLang="ko-KR" sz="1100" b="1" dirty="0" err="1">
                <a:solidFill>
                  <a:srgbClr val="C00000"/>
                </a:solidFill>
              </a:rPr>
              <a:t>var</a:t>
            </a:r>
            <a:r>
              <a:rPr lang="en-US" altLang="ko-KR" sz="1100" b="1" dirty="0">
                <a:solidFill>
                  <a:srgbClr val="C00000"/>
                </a:solidFill>
              </a:rPr>
              <a:t> </a:t>
            </a:r>
            <a:r>
              <a:rPr lang="en-US" altLang="ko-KR" sz="1100" b="1" dirty="0" err="1">
                <a:solidFill>
                  <a:srgbClr val="C00000"/>
                </a:solidFill>
              </a:rPr>
              <a:t>pem</a:t>
            </a:r>
            <a:r>
              <a:rPr lang="en-US" altLang="ko-KR" sz="1100" b="1" dirty="0">
                <a:solidFill>
                  <a:srgbClr val="C00000"/>
                </a:solidFill>
              </a:rPr>
              <a:t> = </a:t>
            </a:r>
            <a:r>
              <a:rPr lang="en-US" altLang="ko-KR" sz="1100" b="1" dirty="0" err="1">
                <a:solidFill>
                  <a:srgbClr val="C00000"/>
                </a:solidFill>
              </a:rPr>
              <a:t>pki.encryptRsaPrivateKey</a:t>
            </a:r>
            <a:r>
              <a:rPr lang="en-US" altLang="ko-KR" sz="1100" b="1" dirty="0">
                <a:solidFill>
                  <a:srgbClr val="C00000"/>
                </a:solidFill>
              </a:rPr>
              <a:t>(</a:t>
            </a:r>
            <a:r>
              <a:rPr lang="en-US" altLang="ko-KR" sz="1100" b="1" dirty="0" err="1">
                <a:solidFill>
                  <a:srgbClr val="C00000"/>
                </a:solidFill>
              </a:rPr>
              <a:t>privateKey</a:t>
            </a:r>
            <a:r>
              <a:rPr lang="en-US" altLang="ko-KR" sz="1100" b="1" dirty="0">
                <a:solidFill>
                  <a:srgbClr val="C00000"/>
                </a:solidFill>
              </a:rPr>
              <a:t>, 'password');</a:t>
            </a:r>
          </a:p>
          <a:p>
            <a:r>
              <a:rPr lang="en-US" altLang="ko-KR" sz="1100" b="1" dirty="0">
                <a:solidFill>
                  <a:srgbClr val="C00000"/>
                </a:solidFill>
              </a:rPr>
              <a:t>console.log('</a:t>
            </a:r>
            <a:r>
              <a:rPr lang="en-US" altLang="ko-KR" sz="1100" b="1" dirty="0" err="1">
                <a:solidFill>
                  <a:srgbClr val="C00000"/>
                </a:solidFill>
              </a:rPr>
              <a:t>EncryptedPrivateKeyInfo</a:t>
            </a:r>
            <a:r>
              <a:rPr lang="en-US" altLang="ko-KR" sz="1100" b="1" dirty="0">
                <a:solidFill>
                  <a:srgbClr val="C00000"/>
                </a:solidFill>
              </a:rPr>
              <a:t> 2: \n'+</a:t>
            </a:r>
            <a:r>
              <a:rPr lang="en-US" altLang="ko-KR" sz="1100" b="1" dirty="0" err="1">
                <a:solidFill>
                  <a:srgbClr val="C00000"/>
                </a:solidFill>
              </a:rPr>
              <a:t>pem</a:t>
            </a:r>
            <a:r>
              <a:rPr lang="en-US" altLang="ko-KR" sz="1100" b="1" dirty="0">
                <a:solidFill>
                  <a:srgbClr val="C00000"/>
                </a:solidFill>
              </a:rPr>
              <a:t>);</a:t>
            </a:r>
          </a:p>
          <a:p>
            <a:endParaRPr lang="en-US" altLang="ko-KR" sz="1100" b="1" dirty="0"/>
          </a:p>
          <a:p>
            <a:r>
              <a:rPr lang="en-US" altLang="ko-KR" sz="1100" b="1" dirty="0">
                <a:solidFill>
                  <a:srgbClr val="0070C0"/>
                </a:solidFill>
              </a:rPr>
              <a:t>// decrypts a PEM-formatted, encrypted private key</a:t>
            </a:r>
          </a:p>
          <a:p>
            <a:r>
              <a:rPr lang="en-US" altLang="ko-KR" sz="1100" b="1" dirty="0" err="1">
                <a:solidFill>
                  <a:srgbClr val="0070C0"/>
                </a:solidFill>
              </a:rPr>
              <a:t>var</a:t>
            </a:r>
            <a:r>
              <a:rPr lang="en-US" altLang="ko-KR" sz="1100" b="1" dirty="0">
                <a:solidFill>
                  <a:srgbClr val="0070C0"/>
                </a:solidFill>
              </a:rPr>
              <a:t> privateKey2 = </a:t>
            </a:r>
            <a:r>
              <a:rPr lang="en-US" altLang="ko-KR" sz="1100" b="1" dirty="0" err="1">
                <a:solidFill>
                  <a:srgbClr val="0070C0"/>
                </a:solidFill>
              </a:rPr>
              <a:t>pki.decryptRsaPrivateKey</a:t>
            </a:r>
            <a:r>
              <a:rPr lang="en-US" altLang="ko-KR" sz="1100" b="1" dirty="0">
                <a:solidFill>
                  <a:srgbClr val="0070C0"/>
                </a:solidFill>
              </a:rPr>
              <a:t>(</a:t>
            </a:r>
            <a:r>
              <a:rPr lang="en-US" altLang="ko-KR" sz="1100" b="1" dirty="0" err="1">
                <a:solidFill>
                  <a:srgbClr val="0070C0"/>
                </a:solidFill>
              </a:rPr>
              <a:t>pem</a:t>
            </a:r>
            <a:r>
              <a:rPr lang="en-US" altLang="ko-KR" sz="1100" b="1" dirty="0">
                <a:solidFill>
                  <a:srgbClr val="0070C0"/>
                </a:solidFill>
              </a:rPr>
              <a:t>, 'password');</a:t>
            </a:r>
          </a:p>
          <a:p>
            <a:r>
              <a:rPr lang="en-US" altLang="ko-KR" sz="1100" b="1" dirty="0">
                <a:solidFill>
                  <a:srgbClr val="0070C0"/>
                </a:solidFill>
              </a:rPr>
              <a:t>console.log('</a:t>
            </a:r>
            <a:r>
              <a:rPr lang="en-US" altLang="ko-KR" sz="1100" b="1" dirty="0" err="1">
                <a:solidFill>
                  <a:srgbClr val="0070C0"/>
                </a:solidFill>
              </a:rPr>
              <a:t>Pem</a:t>
            </a:r>
            <a:r>
              <a:rPr lang="en-US" altLang="ko-KR" sz="1100" b="1" dirty="0">
                <a:solidFill>
                  <a:srgbClr val="0070C0"/>
                </a:solidFill>
              </a:rPr>
              <a:t> to Private key 2: \n'+</a:t>
            </a:r>
            <a:r>
              <a:rPr lang="en-US" altLang="ko-KR" sz="1100" b="1" dirty="0" err="1">
                <a:solidFill>
                  <a:srgbClr val="0070C0"/>
                </a:solidFill>
              </a:rPr>
              <a:t>pki.privateKeyToPem</a:t>
            </a:r>
            <a:r>
              <a:rPr lang="en-US" altLang="ko-KR" sz="1100" b="1" dirty="0">
                <a:solidFill>
                  <a:srgbClr val="0070C0"/>
                </a:solidFill>
              </a:rPr>
              <a:t>(privateKey2));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// sets an RSA public key from a private key</a:t>
            </a:r>
          </a:p>
          <a:p>
            <a:r>
              <a:rPr lang="en-US" altLang="ko-KR" sz="1000" dirty="0" err="1"/>
              <a:t>var</a:t>
            </a:r>
            <a:r>
              <a:rPr lang="en-US" altLang="ko-KR" sz="1000" dirty="0"/>
              <a:t> publicKey1 = </a:t>
            </a:r>
            <a:r>
              <a:rPr lang="en-US" altLang="ko-KR" sz="1000" dirty="0" err="1"/>
              <a:t>pki.setRsaPublicKey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privateKey.n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privateKey.e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console.log('Public key from Private key: \n'+</a:t>
            </a:r>
            <a:r>
              <a:rPr lang="en-US" altLang="ko-KR" sz="1000" dirty="0" err="1"/>
              <a:t>pki.publicKeyToPem</a:t>
            </a:r>
            <a:r>
              <a:rPr lang="en-US" altLang="ko-KR" sz="1000" dirty="0"/>
              <a:t>(publicKey1));</a:t>
            </a:r>
          </a:p>
          <a:p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5004048" y="332656"/>
            <a:ext cx="3867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PKCS#8 </a:t>
            </a:r>
            <a:r>
              <a:rPr lang="en-US" altLang="ko-KR" sz="2800" dirty="0" smtClean="0"/>
              <a:t>test – full API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36427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PKCS#8 test – short API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340768"/>
            <a:ext cx="6216382" cy="4524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var</a:t>
            </a:r>
            <a:r>
              <a:rPr lang="en-US" altLang="ko-KR" sz="1200" dirty="0"/>
              <a:t> forge = require('node-forge');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plaintext = "Hello world hello world";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pki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forge.pki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rsa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forge.pki.rsa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keypair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rsa.generateKeyPair</a:t>
            </a:r>
            <a:r>
              <a:rPr lang="en-US" altLang="ko-KR" sz="1200" dirty="0"/>
              <a:t>({bits: 1024, e: 0x10001});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publicKey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keypair.publicKey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privateKey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keypair.privateKey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console.log('Public key: \n'+</a:t>
            </a:r>
            <a:r>
              <a:rPr lang="en-US" altLang="ko-KR" sz="1200" dirty="0" err="1"/>
              <a:t>forge.pki.publicKeyToPem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publicKey</a:t>
            </a:r>
            <a:r>
              <a:rPr lang="en-US" altLang="ko-KR" sz="1200" dirty="0"/>
              <a:t>));</a:t>
            </a:r>
          </a:p>
          <a:p>
            <a:r>
              <a:rPr lang="en-US" altLang="ko-KR" sz="1200" dirty="0"/>
              <a:t>console.log('Private key: \n'+</a:t>
            </a:r>
            <a:r>
              <a:rPr lang="en-US" altLang="ko-KR" sz="1200" dirty="0" err="1"/>
              <a:t>forge.pki.privateKeyToPem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privateKey</a:t>
            </a:r>
            <a:r>
              <a:rPr lang="en-US" altLang="ko-KR" sz="1200" dirty="0"/>
              <a:t>));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// wraps and encrypts a Forge private key and outputs it in PEM format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pem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pki.encryptRsaPrivateKey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privateKey</a:t>
            </a:r>
            <a:r>
              <a:rPr lang="en-US" altLang="ko-KR" sz="1200" dirty="0"/>
              <a:t>, 'password');</a:t>
            </a:r>
          </a:p>
          <a:p>
            <a:r>
              <a:rPr lang="en-US" altLang="ko-KR" sz="1200" dirty="0"/>
              <a:t>console.log('</a:t>
            </a:r>
            <a:r>
              <a:rPr lang="en-US" altLang="ko-KR" sz="1200" dirty="0" err="1"/>
              <a:t>EncryptedPrivateKeyInfo</a:t>
            </a:r>
            <a:r>
              <a:rPr lang="en-US" altLang="ko-KR" sz="1200" dirty="0"/>
              <a:t>(password): \n'+</a:t>
            </a:r>
            <a:r>
              <a:rPr lang="en-US" altLang="ko-KR" sz="1200" dirty="0" err="1"/>
              <a:t>pem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// decrypts a PEM-formatted, encrypted private key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privateKey1 = </a:t>
            </a:r>
            <a:r>
              <a:rPr lang="en-US" altLang="ko-KR" sz="1200" dirty="0" err="1"/>
              <a:t>pki.decryptRsaPrivateKey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pem</a:t>
            </a:r>
            <a:r>
              <a:rPr lang="en-US" altLang="ko-KR" sz="1200" dirty="0"/>
              <a:t>, 'password');</a:t>
            </a:r>
          </a:p>
          <a:p>
            <a:r>
              <a:rPr lang="en-US" altLang="ko-KR" sz="1200" dirty="0"/>
              <a:t>console.log('Decrypted Private key (password): \n'+</a:t>
            </a:r>
            <a:r>
              <a:rPr lang="en-US" altLang="ko-KR" sz="1200" dirty="0" err="1"/>
              <a:t>pki.privateKeyToPem</a:t>
            </a:r>
            <a:r>
              <a:rPr lang="en-US" altLang="ko-KR" sz="1200" dirty="0"/>
              <a:t>(privateKey1));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// sets an RSA public key from a private key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publicKey1 = </a:t>
            </a:r>
            <a:r>
              <a:rPr lang="en-US" altLang="ko-KR" sz="1200" dirty="0" err="1"/>
              <a:t>pki.setRsaPublicKey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privateKey.n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privateKey.e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console.log('Public key from Private key: \n'+</a:t>
            </a:r>
            <a:r>
              <a:rPr lang="en-US" altLang="ko-KR" sz="1200" dirty="0" err="1"/>
              <a:t>pki.publicKeyToPem</a:t>
            </a:r>
            <a:r>
              <a:rPr lang="en-US" altLang="ko-KR" sz="1200" dirty="0"/>
              <a:t>(publicKey1));</a:t>
            </a:r>
          </a:p>
          <a:p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820679" y="93394"/>
            <a:ext cx="3143809" cy="66479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F:\AppliedCrypto\forge&gt;node pkcs8-s.js</a:t>
            </a:r>
          </a:p>
          <a:p>
            <a:r>
              <a:rPr lang="en-US" altLang="ko-KR" sz="600" dirty="0"/>
              <a:t>Public key:</a:t>
            </a:r>
          </a:p>
          <a:p>
            <a:r>
              <a:rPr lang="en-US" altLang="ko-KR" sz="600" dirty="0"/>
              <a:t>-----BEGIN PUBLIC KEY-----</a:t>
            </a:r>
          </a:p>
          <a:p>
            <a:r>
              <a:rPr lang="en-US" altLang="ko-KR" sz="600" dirty="0"/>
              <a:t>MIGfMA0GCSqGSIb3DQEBAQUAA4GNADCBiQKBgQCJfGbU0B7qkbq33uksrwaHs0Wh</a:t>
            </a:r>
          </a:p>
          <a:p>
            <a:r>
              <a:rPr lang="en-US" altLang="ko-KR" sz="600" dirty="0"/>
              <a:t>lAfzRTCJq6LbOOVW8SRzkvj83Xaeu9oSSYoIrS80z4GRDjzetzrhAA2qM8N53wCz</a:t>
            </a:r>
          </a:p>
          <a:p>
            <a:r>
              <a:rPr lang="en-US" altLang="ko-KR" sz="600" dirty="0"/>
              <a:t>Zyqiw9/51zdo1IBinQ/q5RGA83QPCENKZy5TWV6MiFObD9QwdGqTqwPPviy5z1aY</a:t>
            </a:r>
          </a:p>
          <a:p>
            <a:r>
              <a:rPr lang="en-US" altLang="ko-KR" sz="600" dirty="0"/>
              <a:t>Yl9Gi6f5PDfoc1b8rQIDAQAB</a:t>
            </a:r>
          </a:p>
          <a:p>
            <a:r>
              <a:rPr lang="en-US" altLang="ko-KR" sz="600" dirty="0"/>
              <a:t>-----END PUBLIC KEY-----</a:t>
            </a:r>
          </a:p>
          <a:p>
            <a:endParaRPr lang="en-US" altLang="ko-KR" sz="600" dirty="0"/>
          </a:p>
          <a:p>
            <a:r>
              <a:rPr lang="en-US" altLang="ko-KR" sz="600" dirty="0"/>
              <a:t>Private key:</a:t>
            </a:r>
          </a:p>
          <a:p>
            <a:r>
              <a:rPr lang="en-US" altLang="ko-KR" sz="600" dirty="0"/>
              <a:t>-----BEGIN RSA PRIVATE KEY-----</a:t>
            </a:r>
          </a:p>
          <a:p>
            <a:r>
              <a:rPr lang="en-US" altLang="ko-KR" sz="600" dirty="0"/>
              <a:t>MIICXAIBAAKBgQCJfGbU0B7qkbq33uksrwaHs0WhlAfzRTCJq6LbOOVW8SRzkvj8</a:t>
            </a:r>
          </a:p>
          <a:p>
            <a:r>
              <a:rPr lang="en-US" altLang="ko-KR" sz="600" dirty="0"/>
              <a:t>3Xaeu9oSSYoIrS80z4GRDjzetzrhAA2qM8N53wCzZyqiw9/51zdo1IBinQ/q5RGA</a:t>
            </a:r>
          </a:p>
          <a:p>
            <a:r>
              <a:rPr lang="en-US" altLang="ko-KR" sz="600" dirty="0"/>
              <a:t>83QPCENKZy5TWV6MiFObD9QwdGqTqwPPviy5z1aYYl9Gi6f5PDfoc1b8rQIDAQAB</a:t>
            </a:r>
          </a:p>
          <a:p>
            <a:r>
              <a:rPr lang="en-US" altLang="ko-KR" sz="600" dirty="0"/>
              <a:t>AoGAPyYqvVkSuj9Reh8jDukdoLrRItQxiqWfE70IQpUxkeuVCJjbUJoQX/x8v6WT</a:t>
            </a:r>
          </a:p>
          <a:p>
            <a:r>
              <a:rPr lang="en-US" altLang="ko-KR" sz="600" dirty="0"/>
              <a:t>h0S0yBb/tjbJ8qpKmwpBPIomIGnbnkWf0qis0CBvmno+9hd0MVMv7f1EZb34UdNd</a:t>
            </a:r>
          </a:p>
          <a:p>
            <a:r>
              <a:rPr lang="en-US" altLang="ko-KR" sz="600" dirty="0"/>
              <a:t>MLXKggolYl6K0YWAMfdWaoPtLA582aTOlA3PHURfLKi18YECQQC75xVcnMk5nF2Y</a:t>
            </a:r>
          </a:p>
          <a:p>
            <a:r>
              <a:rPr lang="en-US" altLang="ko-KR" sz="600" dirty="0"/>
              <a:t>mSMWn8zGa7YRXhWDNZM9qsikV503fFnq/lCmQ4dKOq2kslTs7CiAWJ2zj9ppJqhU</a:t>
            </a:r>
          </a:p>
          <a:p>
            <a:r>
              <a:rPr lang="en-US" altLang="ko-KR" sz="600" dirty="0"/>
              <a:t>M1IRhxr9AkEAu0/XJXYWBO+y7Hwgv69b3ml8N+OlkIGtSLLfT/</a:t>
            </a:r>
            <a:r>
              <a:rPr lang="en-US" altLang="ko-KR" sz="600" dirty="0" err="1"/>
              <a:t>gqzfxTIUIzzukf</a:t>
            </a:r>
            <a:endParaRPr lang="en-US" altLang="ko-KR" sz="600" dirty="0"/>
          </a:p>
          <a:p>
            <a:r>
              <a:rPr lang="en-US" altLang="ko-KR" sz="600" dirty="0" err="1"/>
              <a:t>iygp</a:t>
            </a:r>
            <a:r>
              <a:rPr lang="en-US" altLang="ko-KR" sz="600" dirty="0"/>
              <a:t>/vebN2A8+00JAdhyX60Nuc0YiOBPcQJAZpaq1g6P2pFhlH//ZUnH3olONTs9</a:t>
            </a:r>
          </a:p>
          <a:p>
            <a:r>
              <a:rPr lang="en-US" altLang="ko-KR" sz="600" dirty="0"/>
              <a:t>2Y41npSQyRFAt9t/qEpDNBNoWQGibmoi7dud3T0ElNW0dHZzrsz6QLGX7QJAJQeX</a:t>
            </a:r>
          </a:p>
          <a:p>
            <a:r>
              <a:rPr lang="en-US" altLang="ko-KR" sz="600" dirty="0" err="1"/>
              <a:t>pNQ</a:t>
            </a:r>
            <a:r>
              <a:rPr lang="en-US" altLang="ko-KR" sz="600" dirty="0"/>
              <a:t>/biJk4NN5NevY4ZNA91uNs4+vThvugcSx0Z78YCrSSylTDxOVmc4hZUUlSRjl</a:t>
            </a:r>
          </a:p>
          <a:p>
            <a:r>
              <a:rPr lang="en-US" altLang="ko-KR" sz="600" dirty="0"/>
              <a:t>mvPLSJbRi9W77/NIQQJBAJ1x7rowvKdbSQ9NKO32sXJnprZlKUS7ws6mVxkFAQ6C</a:t>
            </a:r>
          </a:p>
          <a:p>
            <a:r>
              <a:rPr lang="en-US" altLang="ko-KR" sz="600" dirty="0"/>
              <a:t>r/b0rEP9Z1eYS0I659ufJsPxTk+9zZAd0K5YKe9hTtI=</a:t>
            </a:r>
          </a:p>
          <a:p>
            <a:r>
              <a:rPr lang="en-US" altLang="ko-KR" sz="600" dirty="0"/>
              <a:t>-----END RSA PRIVATE KEY-----</a:t>
            </a:r>
          </a:p>
          <a:p>
            <a:endParaRPr lang="en-US" altLang="ko-KR" sz="600" dirty="0"/>
          </a:p>
          <a:p>
            <a:r>
              <a:rPr lang="en-US" altLang="ko-KR" sz="600" dirty="0" err="1"/>
              <a:t>EncryptedPrivateKeyInfo</a:t>
            </a:r>
            <a:r>
              <a:rPr lang="en-US" altLang="ko-KR" sz="600" dirty="0"/>
              <a:t>(password):</a:t>
            </a:r>
          </a:p>
          <a:p>
            <a:r>
              <a:rPr lang="en-US" altLang="ko-KR" sz="600" dirty="0"/>
              <a:t>-----BEGIN ENCRYPTED PRIVATE KEY-----</a:t>
            </a:r>
          </a:p>
          <a:p>
            <a:r>
              <a:rPr lang="en-US" altLang="ko-KR" sz="600" dirty="0"/>
              <a:t>MIICzzBJBgkqhkiG9w0BBQ0wPDAbBgkqhkiG9w0BBQwwDgQIHmL3yHFj0HkCAggA</a:t>
            </a:r>
          </a:p>
          <a:p>
            <a:r>
              <a:rPr lang="en-US" altLang="ko-KR" sz="600" dirty="0"/>
              <a:t>MB0GCWCGSAFlAwQBAgQQ5H2iBFhSjcnJqsokJfxaHQSCAoDwthGJLfQl95bOxLU7</a:t>
            </a:r>
          </a:p>
          <a:p>
            <a:r>
              <a:rPr lang="en-US" altLang="ko-KR" sz="600" dirty="0"/>
              <a:t>kW2KBMOTDEtGmweLwxTO9/Ono0yrw9RzLMEoEOo9BhlCHvMl5ya2Ap9iUQB5t9tv</a:t>
            </a:r>
          </a:p>
          <a:p>
            <a:r>
              <a:rPr lang="en-US" altLang="ko-KR" sz="600" dirty="0"/>
              <a:t>oRhHfSHqch+vQXdVc79ebpETrj32kNKVnBsWInRdcUMefK4l/</a:t>
            </a:r>
            <a:r>
              <a:rPr lang="en-US" altLang="ko-KR" sz="600" dirty="0" err="1"/>
              <a:t>M+oIBxlHQOX+QXd</a:t>
            </a:r>
            <a:endParaRPr lang="en-US" altLang="ko-KR" sz="600" dirty="0"/>
          </a:p>
          <a:p>
            <a:r>
              <a:rPr lang="en-US" altLang="ko-KR" sz="600" dirty="0"/>
              <a:t>mAHdALg2mx077+aCb49q0aIpjDpXOLM/mFktrFmI5dGNeYuNT0x65Zaynixf7rJs</a:t>
            </a:r>
          </a:p>
          <a:p>
            <a:r>
              <a:rPr lang="en-US" altLang="ko-KR" sz="600" dirty="0"/>
              <a:t>4Ib0mXr+yujr9dAN0G6+O3fsJWHRL5VUKJ32RuXknRrig0i1BPRA7HUvNszUQxZj</a:t>
            </a:r>
          </a:p>
          <a:p>
            <a:r>
              <a:rPr lang="en-US" altLang="ko-KR" sz="600" dirty="0"/>
              <a:t>rZL68MqnTOnqFtXnuWOv93TrBuDZUoPS00D2/qQhRym9fEdVV48s9dHmQ4+d7Bm2</a:t>
            </a:r>
          </a:p>
          <a:p>
            <a:r>
              <a:rPr lang="en-US" altLang="ko-KR" sz="600" dirty="0"/>
              <a:t>F4qRak/fuRmZOlirY3ebKFtfKUkx+9fvAS6LUqEWK0ftdmuMCnwJUceWaz4RJwUE</a:t>
            </a:r>
          </a:p>
          <a:p>
            <a:r>
              <a:rPr lang="en-US" altLang="ko-KR" sz="600" dirty="0"/>
              <a:t>ahSkas7Ud/bH9jesvu8BEU17juwf7v+m++Bbjw8G0740K2rdBzH3W0ssjld4C1P1</a:t>
            </a:r>
          </a:p>
          <a:p>
            <a:r>
              <a:rPr lang="en-US" altLang="ko-KR" sz="600" dirty="0"/>
              <a:t>g5mXnbmdNs6661FW2F79dG/tZUvv2bvEGZxzzpVQRULHA8Hf1NOHPX05NsF/v6IX</a:t>
            </a:r>
          </a:p>
          <a:p>
            <a:r>
              <a:rPr lang="en-US" altLang="ko-KR" sz="600" dirty="0"/>
              <a:t>XUjyJyXRl8xD151g+pVvrujLvYBLtJTd4Tm3a7YqFJ4NM6dxrr/rBPP1SMdAyddA</a:t>
            </a:r>
          </a:p>
          <a:p>
            <a:r>
              <a:rPr lang="en-US" altLang="ko-KR" sz="600" dirty="0"/>
              <a:t>mnmsvSUjeNhKz2zKDobOKWKBMAlf5nXOmFE0+g5ciyfhuVgKGLCGPHkMNlm+fh0F</a:t>
            </a:r>
          </a:p>
          <a:p>
            <a:r>
              <a:rPr lang="en-US" altLang="ko-KR" sz="600" dirty="0"/>
              <a:t>jMCUED3LlfrVQKNhMKdkvLjkl2NklFPt2GjvS1s+YkH1ksXmmDq+Ie87vBKU9Bhd</a:t>
            </a:r>
          </a:p>
          <a:p>
            <a:r>
              <a:rPr lang="en-US" altLang="ko-KR" sz="600" dirty="0"/>
              <a:t>93Kpk+kAsGBkDK07DDzTYvRAJJ1BNl2tG2x/Oaj5bWkEliX4QOwNKzQZurvxXtdn</a:t>
            </a:r>
          </a:p>
          <a:p>
            <a:r>
              <a:rPr lang="en-US" altLang="ko-KR" sz="600" dirty="0"/>
              <a:t>E2jPVAGESz3vvoDrgWSKF/TGRknRO1oS2fxslUx/qeo5Rs8UsuQSUslxbMK2aFIK</a:t>
            </a:r>
          </a:p>
          <a:p>
            <a:r>
              <a:rPr lang="en-US" altLang="ko-KR" sz="600" dirty="0"/>
              <a:t>7cOM</a:t>
            </a:r>
          </a:p>
          <a:p>
            <a:r>
              <a:rPr lang="en-US" altLang="ko-KR" sz="600" dirty="0"/>
              <a:t>-----END ENCRYPTED PRIVATE KEY-----</a:t>
            </a:r>
          </a:p>
          <a:p>
            <a:endParaRPr lang="en-US" altLang="ko-KR" sz="600" dirty="0"/>
          </a:p>
          <a:p>
            <a:r>
              <a:rPr lang="en-US" altLang="ko-KR" sz="600" dirty="0"/>
              <a:t>Decrypted Private key (password):</a:t>
            </a:r>
          </a:p>
          <a:p>
            <a:r>
              <a:rPr lang="en-US" altLang="ko-KR" sz="600" dirty="0"/>
              <a:t>-----BEGIN RSA PRIVATE KEY-----</a:t>
            </a:r>
          </a:p>
          <a:p>
            <a:r>
              <a:rPr lang="en-US" altLang="ko-KR" sz="600" dirty="0"/>
              <a:t>MIICXAIBAAKBgQCJfGbU0B7qkbq33uksrwaHs0WhlAfzRTCJq6LbOOVW8SRzkvj8</a:t>
            </a:r>
          </a:p>
          <a:p>
            <a:r>
              <a:rPr lang="en-US" altLang="ko-KR" sz="600" dirty="0"/>
              <a:t>3Xaeu9oSSYoIrS80z4GRDjzetzrhAA2qM8N53wCzZyqiw9/51zdo1IBinQ/q5RGA</a:t>
            </a:r>
          </a:p>
          <a:p>
            <a:r>
              <a:rPr lang="en-US" altLang="ko-KR" sz="600" dirty="0"/>
              <a:t>83QPCENKZy5TWV6MiFObD9QwdGqTqwPPviy5z1aYYl9Gi6f5PDfoc1b8rQIDAQAB</a:t>
            </a:r>
          </a:p>
          <a:p>
            <a:r>
              <a:rPr lang="en-US" altLang="ko-KR" sz="600" dirty="0"/>
              <a:t>AoGAPyYqvVkSuj9Reh8jDukdoLrRItQxiqWfE70IQpUxkeuVCJjbUJoQX/x8v6WT</a:t>
            </a:r>
          </a:p>
          <a:p>
            <a:r>
              <a:rPr lang="en-US" altLang="ko-KR" sz="600" dirty="0"/>
              <a:t>h0S0yBb/tjbJ8qpKmwpBPIomIGnbnkWf0qis0CBvmno+9hd0MVMv7f1EZb34UdNd</a:t>
            </a:r>
          </a:p>
          <a:p>
            <a:r>
              <a:rPr lang="en-US" altLang="ko-KR" sz="600" dirty="0"/>
              <a:t>MLXKggolYl6K0YWAMfdWaoPtLA582aTOlA3PHURfLKi18YECQQC75xVcnMk5nF2Y</a:t>
            </a:r>
          </a:p>
          <a:p>
            <a:r>
              <a:rPr lang="en-US" altLang="ko-KR" sz="600" dirty="0"/>
              <a:t>mSMWn8zGa7YRXhWDNZM9qsikV503fFnq/lCmQ4dKOq2kslTs7CiAWJ2zj9ppJqhU</a:t>
            </a:r>
          </a:p>
          <a:p>
            <a:r>
              <a:rPr lang="en-US" altLang="ko-KR" sz="600" dirty="0"/>
              <a:t>M1IRhxr9AkEAu0/XJXYWBO+y7Hwgv69b3ml8N+OlkIGtSLLfT/</a:t>
            </a:r>
            <a:r>
              <a:rPr lang="en-US" altLang="ko-KR" sz="600" dirty="0" err="1"/>
              <a:t>gqzfxTIUIzzukf</a:t>
            </a:r>
            <a:endParaRPr lang="en-US" altLang="ko-KR" sz="600" dirty="0"/>
          </a:p>
          <a:p>
            <a:r>
              <a:rPr lang="en-US" altLang="ko-KR" sz="600" dirty="0" err="1"/>
              <a:t>iygp</a:t>
            </a:r>
            <a:r>
              <a:rPr lang="en-US" altLang="ko-KR" sz="600" dirty="0"/>
              <a:t>/vebN2A8+00JAdhyX60Nuc0YiOBPcQJAZpaq1g6P2pFhlH//ZUnH3olONTs9</a:t>
            </a:r>
          </a:p>
          <a:p>
            <a:r>
              <a:rPr lang="en-US" altLang="ko-KR" sz="600" dirty="0"/>
              <a:t>2Y41npSQyRFAt9t/qEpDNBNoWQGibmoi7dud3T0ElNW0dHZzrsz6QLGX7QJAJQeX</a:t>
            </a:r>
          </a:p>
          <a:p>
            <a:r>
              <a:rPr lang="en-US" altLang="ko-KR" sz="600" dirty="0" err="1"/>
              <a:t>pNQ</a:t>
            </a:r>
            <a:r>
              <a:rPr lang="en-US" altLang="ko-KR" sz="600" dirty="0"/>
              <a:t>/biJk4NN5NevY4ZNA91uNs4+vThvugcSx0Z78YCrSSylTDxOVmc4hZUUlSRjl</a:t>
            </a:r>
          </a:p>
          <a:p>
            <a:r>
              <a:rPr lang="en-US" altLang="ko-KR" sz="600" dirty="0"/>
              <a:t>mvPLSJbRi9W77/NIQQJBAJ1x7rowvKdbSQ9NKO32sXJnprZlKUS7ws6mVxkFAQ6C</a:t>
            </a:r>
          </a:p>
          <a:p>
            <a:r>
              <a:rPr lang="en-US" altLang="ko-KR" sz="600" dirty="0"/>
              <a:t>r/b0rEP9Z1eYS0I659ufJsPxTk+9zZAd0K5YKe9hTtI=</a:t>
            </a:r>
          </a:p>
          <a:p>
            <a:r>
              <a:rPr lang="en-US" altLang="ko-KR" sz="600" dirty="0"/>
              <a:t>-----END RSA PRIVATE KEY-----</a:t>
            </a:r>
          </a:p>
          <a:p>
            <a:endParaRPr lang="en-US" altLang="ko-KR" sz="600" dirty="0"/>
          </a:p>
          <a:p>
            <a:r>
              <a:rPr lang="en-US" altLang="ko-KR" sz="600" dirty="0"/>
              <a:t>Public key from Private key:</a:t>
            </a:r>
          </a:p>
          <a:p>
            <a:r>
              <a:rPr lang="en-US" altLang="ko-KR" sz="600" dirty="0"/>
              <a:t>-----BEGIN PUBLIC KEY-----</a:t>
            </a:r>
          </a:p>
          <a:p>
            <a:r>
              <a:rPr lang="en-US" altLang="ko-KR" sz="600" dirty="0"/>
              <a:t>MIGfMA0GCSqGSIb3DQEBAQUAA4GNADCBiQKBgQCJfGbU0B7qkbq33uksrwaHs0Wh</a:t>
            </a:r>
          </a:p>
          <a:p>
            <a:r>
              <a:rPr lang="en-US" altLang="ko-KR" sz="600" dirty="0"/>
              <a:t>lAfzRTCJq6LbOOVW8SRzkvj83Xaeu9oSSYoIrS80z4GRDjzetzrhAA2qM8N53wCz</a:t>
            </a:r>
          </a:p>
          <a:p>
            <a:r>
              <a:rPr lang="en-US" altLang="ko-KR" sz="600" dirty="0"/>
              <a:t>Zyqiw9/51zdo1IBinQ/q5RGA83QPCENKZy5TWV6MiFObD9QwdGqTqwPPviy5z1aY</a:t>
            </a:r>
          </a:p>
          <a:p>
            <a:r>
              <a:rPr lang="en-US" altLang="ko-KR" sz="600" dirty="0"/>
              <a:t>Yl9Gi6f5PDfoc1b8rQIDAQAB</a:t>
            </a:r>
          </a:p>
          <a:p>
            <a:r>
              <a:rPr lang="en-US" altLang="ko-KR" sz="600" dirty="0"/>
              <a:t>-----END PUBLIC KEY-----</a:t>
            </a:r>
          </a:p>
          <a:p>
            <a:endParaRPr lang="ko-KR" altLang="en-US" sz="600" dirty="0"/>
          </a:p>
        </p:txBody>
      </p:sp>
      <p:sp>
        <p:nvSpPr>
          <p:cNvPr id="7" name="TextBox 6"/>
          <p:cNvSpPr txBox="1"/>
          <p:nvPr/>
        </p:nvSpPr>
        <p:spPr>
          <a:xfrm>
            <a:off x="8246149" y="703729"/>
            <a:ext cx="64633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공개키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244408" y="2287905"/>
            <a:ext cx="64633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개인키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524328" y="4088105"/>
            <a:ext cx="131638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암호화된 개인키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657974" y="5672281"/>
            <a:ext cx="116249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복구된 </a:t>
            </a:r>
            <a:r>
              <a:rPr lang="ko-KR" altLang="en-US" sz="1200" dirty="0" smtClean="0"/>
              <a:t>개인키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804248" y="6464369"/>
            <a:ext cx="2140330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개인키로부터</a:t>
            </a:r>
            <a:r>
              <a:rPr lang="ko-KR" altLang="en-US" sz="1200" dirty="0" smtClean="0"/>
              <a:t> 복구된 공개키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63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해시함수의 용도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메시지 다이제스트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문서의 위조 방지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해시값을</a:t>
            </a:r>
            <a:r>
              <a:rPr lang="ko-KR" altLang="en-US" dirty="0" smtClean="0"/>
              <a:t> 생성하여 함께 제공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전자서명과 함께 사용   </a:t>
            </a:r>
            <a:endParaRPr lang="en-US" altLang="ko-KR" dirty="0" smtClean="0"/>
          </a:p>
          <a:p>
            <a:r>
              <a:rPr lang="ko-KR" altLang="en-US" dirty="0" smtClean="0"/>
              <a:t>안전한 </a:t>
            </a:r>
            <a:r>
              <a:rPr lang="ko-KR" altLang="en-US" dirty="0" err="1" smtClean="0"/>
              <a:t>난수생성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난수생성함수에서</a:t>
            </a:r>
            <a:r>
              <a:rPr lang="ko-KR" altLang="en-US" dirty="0" smtClean="0"/>
              <a:t> 해시함수를 이용</a:t>
            </a:r>
            <a:endParaRPr lang="en-US" altLang="ko-KR" dirty="0" smtClean="0"/>
          </a:p>
          <a:p>
            <a:r>
              <a:rPr lang="ko-KR" altLang="en-US" dirty="0" smtClean="0"/>
              <a:t>패스워드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패스워드를 서버에서는 암호화된 </a:t>
            </a:r>
            <a:r>
              <a:rPr lang="ko-KR" altLang="en-US" dirty="0" err="1" smtClean="0"/>
              <a:t>해시값으로</a:t>
            </a:r>
            <a:r>
              <a:rPr lang="ko-KR" altLang="en-US" dirty="0" smtClean="0"/>
              <a:t> 저장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패스워드 기반 </a:t>
            </a:r>
            <a:r>
              <a:rPr lang="ko-KR" altLang="en-US" dirty="0" err="1" smtClean="0"/>
              <a:t>키생성</a:t>
            </a:r>
            <a:r>
              <a:rPr lang="ko-KR" altLang="en-US" dirty="0" smtClean="0"/>
              <a:t> 알고리즘 </a:t>
            </a:r>
            <a:r>
              <a:rPr lang="en-US" altLang="ko-KR" dirty="0" smtClean="0"/>
              <a:t>(PBKDF2) </a:t>
            </a:r>
          </a:p>
          <a:p>
            <a:r>
              <a:rPr lang="ko-KR" altLang="en-US" dirty="0" err="1" smtClean="0"/>
              <a:t>체크섬</a:t>
            </a:r>
            <a:r>
              <a:rPr lang="ko-KR" altLang="en-US" dirty="0" smtClean="0"/>
              <a:t> 생성 및 검증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인터넷으로 배포되는 소프트웨어의 원본 보증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724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인증기관에서 사용자 인증서 발급하기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루트인증기관 준비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인증기관에서 자체서명인증서 생성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키쌍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개인키를</a:t>
            </a:r>
            <a:r>
              <a:rPr lang="ko-KR" altLang="en-US" dirty="0" smtClean="0"/>
              <a:t> 파일로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자체서명인증서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인증서를 파일로 저장</a:t>
            </a:r>
            <a:endParaRPr lang="en-US" altLang="ko-KR" dirty="0" smtClean="0"/>
          </a:p>
          <a:p>
            <a:pPr marL="365760" lvl="1" indent="0">
              <a:buNone/>
            </a:pPr>
            <a:endParaRPr lang="en-US" altLang="ko-KR" dirty="0"/>
          </a:p>
          <a:p>
            <a:r>
              <a:rPr lang="ko-KR" altLang="en-US" dirty="0" smtClean="0"/>
              <a:t>개인 사용자에게 인증서 발급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개인의 </a:t>
            </a:r>
            <a:r>
              <a:rPr lang="ko-KR" altLang="en-US" dirty="0" err="1" smtClean="0"/>
              <a:t>키쌍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개인키를</a:t>
            </a:r>
            <a:r>
              <a:rPr lang="ko-KR" altLang="en-US" dirty="0" smtClean="0"/>
              <a:t> 파일로 저장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인증기관에게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인증서 발급 요청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인증기관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 smtClean="0"/>
          </a:p>
          <a:p>
            <a:pPr lvl="1"/>
            <a:r>
              <a:rPr lang="ko-KR" altLang="en-US" dirty="0"/>
              <a:t>개인에게 인증서 </a:t>
            </a:r>
            <a:r>
              <a:rPr lang="ko-KR" altLang="en-US" dirty="0" smtClean="0"/>
              <a:t>발급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인증기관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클라이언트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개인은 인증서를 파일로 저장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9198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인증기관에서 자체서명인증서 생성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1268760"/>
            <a:ext cx="3765774" cy="5386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var</a:t>
            </a:r>
            <a:r>
              <a:rPr lang="en-US" altLang="ko-KR" sz="800" dirty="0"/>
              <a:t> forge = require('node-forge');</a:t>
            </a:r>
          </a:p>
          <a:p>
            <a:r>
              <a:rPr lang="en-US" altLang="ko-KR" sz="800" dirty="0" err="1"/>
              <a:t>var</a:t>
            </a:r>
            <a:r>
              <a:rPr lang="en-US" altLang="ko-KR" sz="800" dirty="0"/>
              <a:t> fs = require('fs');</a:t>
            </a:r>
          </a:p>
          <a:p>
            <a:r>
              <a:rPr lang="en-US" altLang="ko-KR" sz="800" dirty="0" err="1"/>
              <a:t>var</a:t>
            </a:r>
            <a:r>
              <a:rPr lang="en-US" altLang="ko-KR" sz="800" dirty="0"/>
              <a:t> </a:t>
            </a:r>
            <a:r>
              <a:rPr lang="en-US" altLang="ko-KR" sz="800" dirty="0" err="1"/>
              <a:t>pki</a:t>
            </a:r>
            <a:r>
              <a:rPr lang="en-US" altLang="ko-KR" sz="800" dirty="0"/>
              <a:t> = </a:t>
            </a:r>
            <a:r>
              <a:rPr lang="en-US" altLang="ko-KR" sz="800" dirty="0" err="1"/>
              <a:t>forge.pki</a:t>
            </a:r>
            <a:r>
              <a:rPr lang="en-US" altLang="ko-KR" sz="800" dirty="0"/>
              <a:t>;</a:t>
            </a:r>
          </a:p>
          <a:p>
            <a:endParaRPr lang="en-US" altLang="ko-KR" sz="800" dirty="0"/>
          </a:p>
          <a:p>
            <a:r>
              <a:rPr lang="en-US" altLang="ko-KR" sz="800" dirty="0"/>
              <a:t>// 1. CA </a:t>
            </a:r>
            <a:r>
              <a:rPr lang="ko-KR" altLang="en-US" sz="800" dirty="0"/>
              <a:t>인증서 생성</a:t>
            </a:r>
          </a:p>
          <a:p>
            <a:r>
              <a:rPr lang="en-US" altLang="ko-KR" sz="800" dirty="0"/>
              <a:t>// generate a </a:t>
            </a:r>
            <a:r>
              <a:rPr lang="en-US" altLang="ko-KR" sz="800" dirty="0" err="1"/>
              <a:t>keypair</a:t>
            </a:r>
            <a:r>
              <a:rPr lang="en-US" altLang="ko-KR" sz="800" dirty="0"/>
              <a:t> and create an X.509v3 certificate</a:t>
            </a:r>
          </a:p>
          <a:p>
            <a:r>
              <a:rPr lang="en-US" altLang="ko-KR" sz="800" dirty="0" err="1"/>
              <a:t>var</a:t>
            </a:r>
            <a:r>
              <a:rPr lang="en-US" altLang="ko-KR" sz="800" dirty="0"/>
              <a:t> </a:t>
            </a:r>
            <a:r>
              <a:rPr lang="en-US" altLang="ko-KR" sz="800" dirty="0" err="1"/>
              <a:t>caKeys</a:t>
            </a:r>
            <a:r>
              <a:rPr lang="en-US" altLang="ko-KR" sz="800" dirty="0"/>
              <a:t> = </a:t>
            </a:r>
            <a:r>
              <a:rPr lang="en-US" altLang="ko-KR" sz="800" dirty="0" err="1"/>
              <a:t>pki.rsa.generateKeyPair</a:t>
            </a:r>
            <a:r>
              <a:rPr lang="en-US" altLang="ko-KR" sz="800" dirty="0"/>
              <a:t>(2048);</a:t>
            </a:r>
          </a:p>
          <a:p>
            <a:r>
              <a:rPr lang="en-US" altLang="ko-KR" sz="800" dirty="0" err="1"/>
              <a:t>var</a:t>
            </a:r>
            <a:r>
              <a:rPr lang="en-US" altLang="ko-KR" sz="800" dirty="0"/>
              <a:t> </a:t>
            </a:r>
            <a:r>
              <a:rPr lang="en-US" altLang="ko-KR" sz="800" dirty="0" err="1"/>
              <a:t>caCert</a:t>
            </a:r>
            <a:r>
              <a:rPr lang="en-US" altLang="ko-KR" sz="800" dirty="0"/>
              <a:t> = </a:t>
            </a:r>
            <a:r>
              <a:rPr lang="en-US" altLang="ko-KR" sz="800" dirty="0" err="1"/>
              <a:t>pki.createCertificate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// CA </a:t>
            </a:r>
            <a:r>
              <a:rPr lang="ko-KR" altLang="en-US" sz="800" dirty="0"/>
              <a:t>개인키 파일 저장</a:t>
            </a:r>
          </a:p>
          <a:p>
            <a:r>
              <a:rPr lang="en-US" altLang="ko-KR" sz="800" dirty="0"/>
              <a:t>console.log(</a:t>
            </a:r>
            <a:r>
              <a:rPr lang="en-US" altLang="ko-KR" sz="800" dirty="0" err="1"/>
              <a:t>pki.privateKeyToPem</a:t>
            </a:r>
            <a:r>
              <a:rPr lang="en-US" altLang="ko-KR" sz="800" dirty="0"/>
              <a:t>(</a:t>
            </a:r>
            <a:r>
              <a:rPr lang="en-US" altLang="ko-KR" sz="800" dirty="0" err="1"/>
              <a:t>caKeys.privateKey</a:t>
            </a:r>
            <a:r>
              <a:rPr lang="en-US" altLang="ko-KR" sz="800" dirty="0"/>
              <a:t>));</a:t>
            </a:r>
          </a:p>
          <a:p>
            <a:r>
              <a:rPr lang="en-US" altLang="ko-KR" sz="800" dirty="0" err="1"/>
              <a:t>fs.writeFileSync</a:t>
            </a:r>
            <a:r>
              <a:rPr lang="en-US" altLang="ko-KR" sz="800" dirty="0"/>
              <a:t>("</a:t>
            </a:r>
            <a:r>
              <a:rPr lang="en-US" altLang="ko-KR" sz="800" dirty="0" err="1"/>
              <a:t>caPrivateKey.pem</a:t>
            </a:r>
            <a:r>
              <a:rPr lang="en-US" altLang="ko-KR" sz="800" dirty="0"/>
              <a:t>", </a:t>
            </a:r>
            <a:r>
              <a:rPr lang="en-US" altLang="ko-KR" sz="800" dirty="0" err="1"/>
              <a:t>pki.privateKeyToPem</a:t>
            </a:r>
            <a:r>
              <a:rPr lang="en-US" altLang="ko-KR" sz="800" dirty="0"/>
              <a:t>(</a:t>
            </a:r>
            <a:r>
              <a:rPr lang="en-US" altLang="ko-KR" sz="800" dirty="0" err="1"/>
              <a:t>caKeys.privateKey</a:t>
            </a:r>
            <a:r>
              <a:rPr lang="en-US" altLang="ko-KR" sz="800" dirty="0"/>
              <a:t>));</a:t>
            </a:r>
          </a:p>
          <a:p>
            <a:r>
              <a:rPr lang="en-US" altLang="ko-KR" sz="800" dirty="0"/>
              <a:t>console.log('CA</a:t>
            </a:r>
            <a:r>
              <a:rPr lang="ko-KR" altLang="en-US" sz="800" dirty="0"/>
              <a:t>개인키 저장 </a:t>
            </a:r>
            <a:r>
              <a:rPr lang="en-US" altLang="ko-KR" sz="800" dirty="0"/>
              <a:t>- </a:t>
            </a:r>
            <a:r>
              <a:rPr lang="en-US" altLang="ko-KR" sz="800" dirty="0" err="1"/>
              <a:t>caPrivateKey.pem</a:t>
            </a:r>
            <a:r>
              <a:rPr lang="en-US" altLang="ko-KR" sz="800" dirty="0"/>
              <a:t> \n');</a:t>
            </a:r>
          </a:p>
          <a:p>
            <a:endParaRPr lang="en-US" altLang="ko-KR" sz="800" dirty="0"/>
          </a:p>
          <a:p>
            <a:r>
              <a:rPr lang="en-US" altLang="ko-KR" sz="800" dirty="0" err="1"/>
              <a:t>caCert.publicKey</a:t>
            </a:r>
            <a:r>
              <a:rPr lang="en-US" altLang="ko-KR" sz="800" dirty="0"/>
              <a:t> = </a:t>
            </a:r>
            <a:r>
              <a:rPr lang="en-US" altLang="ko-KR" sz="800" dirty="0" err="1"/>
              <a:t>caKeys.publicKey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 err="1"/>
              <a:t>caCert.serialNumber</a:t>
            </a:r>
            <a:r>
              <a:rPr lang="en-US" altLang="ko-KR" sz="800" dirty="0"/>
              <a:t> = '01';</a:t>
            </a:r>
          </a:p>
          <a:p>
            <a:r>
              <a:rPr lang="en-US" altLang="ko-KR" sz="800" dirty="0" err="1"/>
              <a:t>caCert.validity.notBefore</a:t>
            </a:r>
            <a:r>
              <a:rPr lang="en-US" altLang="ko-KR" sz="800" dirty="0"/>
              <a:t> = new Date();</a:t>
            </a:r>
          </a:p>
          <a:p>
            <a:r>
              <a:rPr lang="en-US" altLang="ko-KR" sz="800" dirty="0" err="1"/>
              <a:t>caCert.validity.notAfter</a:t>
            </a:r>
            <a:r>
              <a:rPr lang="en-US" altLang="ko-KR" sz="800" dirty="0"/>
              <a:t> = new Date();</a:t>
            </a:r>
          </a:p>
          <a:p>
            <a:r>
              <a:rPr lang="en-US" altLang="ko-KR" sz="800" dirty="0" err="1"/>
              <a:t>caCert.validity.notAfter.setFullYear</a:t>
            </a:r>
            <a:r>
              <a:rPr lang="en-US" altLang="ko-KR" sz="800" dirty="0"/>
              <a:t>(</a:t>
            </a:r>
            <a:r>
              <a:rPr lang="en-US" altLang="ko-KR" sz="800" dirty="0" err="1"/>
              <a:t>caCert.validity.notBefore.getFullYear</a:t>
            </a:r>
            <a:r>
              <a:rPr lang="en-US" altLang="ko-KR" sz="800" dirty="0"/>
              <a:t>() + 1);</a:t>
            </a:r>
          </a:p>
          <a:p>
            <a:r>
              <a:rPr lang="en-US" altLang="ko-KR" sz="800" dirty="0" err="1"/>
              <a:t>var</a:t>
            </a:r>
            <a:r>
              <a:rPr lang="en-US" altLang="ko-KR" sz="800" dirty="0"/>
              <a:t> </a:t>
            </a:r>
            <a:r>
              <a:rPr lang="en-US" altLang="ko-KR" sz="800" dirty="0" err="1"/>
              <a:t>caAttrs</a:t>
            </a:r>
            <a:r>
              <a:rPr lang="en-US" altLang="ko-KR" sz="800" dirty="0"/>
              <a:t> = [{</a:t>
            </a:r>
          </a:p>
          <a:p>
            <a:r>
              <a:rPr lang="en-US" altLang="ko-KR" sz="800" dirty="0"/>
              <a:t>  //name: '</a:t>
            </a:r>
            <a:r>
              <a:rPr lang="en-US" altLang="ko-KR" sz="800" dirty="0" err="1"/>
              <a:t>commonName</a:t>
            </a:r>
            <a:r>
              <a:rPr lang="en-US" altLang="ko-KR" sz="800" dirty="0"/>
              <a:t>', // CN</a:t>
            </a:r>
          </a:p>
          <a:p>
            <a:r>
              <a:rPr lang="en-US" altLang="ko-KR" sz="800" dirty="0"/>
              <a:t>  </a:t>
            </a:r>
            <a:r>
              <a:rPr lang="en-US" altLang="ko-KR" sz="800" dirty="0" err="1"/>
              <a:t>shortName</a:t>
            </a:r>
            <a:r>
              <a:rPr lang="en-US" altLang="ko-KR" sz="800" dirty="0"/>
              <a:t>: 'CN',</a:t>
            </a:r>
          </a:p>
          <a:p>
            <a:r>
              <a:rPr lang="en-US" altLang="ko-KR" sz="800" dirty="0"/>
              <a:t>  value: '</a:t>
            </a:r>
            <a:r>
              <a:rPr lang="en-US" altLang="ko-KR" sz="800" dirty="0" err="1"/>
              <a:t>Byoungcheon</a:t>
            </a:r>
            <a:r>
              <a:rPr lang="en-US" altLang="ko-KR" sz="800" dirty="0"/>
              <a:t> Lee'</a:t>
            </a:r>
          </a:p>
          <a:p>
            <a:r>
              <a:rPr lang="en-US" altLang="ko-KR" sz="800" dirty="0"/>
              <a:t>}, {</a:t>
            </a:r>
          </a:p>
          <a:p>
            <a:r>
              <a:rPr lang="en-US" altLang="ko-KR" sz="800" dirty="0"/>
              <a:t>  //name: '</a:t>
            </a:r>
            <a:r>
              <a:rPr lang="en-US" altLang="ko-KR" sz="800" dirty="0" err="1"/>
              <a:t>countryName</a:t>
            </a:r>
            <a:r>
              <a:rPr lang="en-US" altLang="ko-KR" sz="800" dirty="0"/>
              <a:t>', // C</a:t>
            </a:r>
          </a:p>
          <a:p>
            <a:r>
              <a:rPr lang="en-US" altLang="ko-KR" sz="800" dirty="0"/>
              <a:t>  </a:t>
            </a:r>
            <a:r>
              <a:rPr lang="en-US" altLang="ko-KR" sz="800" dirty="0" err="1"/>
              <a:t>shortName</a:t>
            </a:r>
            <a:r>
              <a:rPr lang="en-US" altLang="ko-KR" sz="800" dirty="0"/>
              <a:t>: 'C',</a:t>
            </a:r>
          </a:p>
          <a:p>
            <a:r>
              <a:rPr lang="en-US" altLang="ko-KR" sz="800" dirty="0"/>
              <a:t>  value: 'KR'</a:t>
            </a:r>
          </a:p>
          <a:p>
            <a:r>
              <a:rPr lang="en-US" altLang="ko-KR" sz="800" dirty="0"/>
              <a:t>}, {</a:t>
            </a:r>
          </a:p>
          <a:p>
            <a:r>
              <a:rPr lang="en-US" altLang="ko-KR" sz="800" dirty="0"/>
              <a:t>  //name: '</a:t>
            </a:r>
            <a:r>
              <a:rPr lang="en-US" altLang="ko-KR" sz="800" dirty="0" err="1"/>
              <a:t>stateOrProvinceName</a:t>
            </a:r>
            <a:r>
              <a:rPr lang="en-US" altLang="ko-KR" sz="800" dirty="0"/>
              <a:t>',  // ST</a:t>
            </a:r>
          </a:p>
          <a:p>
            <a:r>
              <a:rPr lang="en-US" altLang="ko-KR" sz="800" dirty="0"/>
              <a:t>  </a:t>
            </a:r>
            <a:r>
              <a:rPr lang="en-US" altLang="ko-KR" sz="800" dirty="0" err="1"/>
              <a:t>shortName</a:t>
            </a:r>
            <a:r>
              <a:rPr lang="en-US" altLang="ko-KR" sz="800" dirty="0"/>
              <a:t>: 'ST',</a:t>
            </a:r>
          </a:p>
          <a:p>
            <a:r>
              <a:rPr lang="en-US" altLang="ko-KR" sz="800" dirty="0"/>
              <a:t>  value: '</a:t>
            </a:r>
            <a:r>
              <a:rPr lang="en-US" altLang="ko-KR" sz="800" dirty="0" err="1"/>
              <a:t>Gyeonggi</a:t>
            </a:r>
            <a:r>
              <a:rPr lang="en-US" altLang="ko-KR" sz="800" dirty="0"/>
              <a:t>-do'</a:t>
            </a:r>
          </a:p>
          <a:p>
            <a:r>
              <a:rPr lang="en-US" altLang="ko-KR" sz="800" dirty="0"/>
              <a:t>}, {</a:t>
            </a:r>
          </a:p>
          <a:p>
            <a:r>
              <a:rPr lang="en-US" altLang="ko-KR" sz="800" dirty="0"/>
              <a:t>  //name: '</a:t>
            </a:r>
            <a:r>
              <a:rPr lang="en-US" altLang="ko-KR" sz="800" dirty="0" err="1"/>
              <a:t>localityName</a:t>
            </a:r>
            <a:r>
              <a:rPr lang="en-US" altLang="ko-KR" sz="800" dirty="0"/>
              <a:t>',  // L</a:t>
            </a:r>
          </a:p>
          <a:p>
            <a:r>
              <a:rPr lang="en-US" altLang="ko-KR" sz="800" dirty="0"/>
              <a:t>  </a:t>
            </a:r>
            <a:r>
              <a:rPr lang="en-US" altLang="ko-KR" sz="800" dirty="0" err="1"/>
              <a:t>shortName</a:t>
            </a:r>
            <a:r>
              <a:rPr lang="en-US" altLang="ko-KR" sz="800" dirty="0"/>
              <a:t>: 'L',</a:t>
            </a:r>
          </a:p>
          <a:p>
            <a:r>
              <a:rPr lang="en-US" altLang="ko-KR" sz="800" dirty="0"/>
              <a:t>  value: '</a:t>
            </a:r>
            <a:r>
              <a:rPr lang="en-US" altLang="ko-KR" sz="800" dirty="0" err="1"/>
              <a:t>Goyang-si</a:t>
            </a:r>
            <a:r>
              <a:rPr lang="en-US" altLang="ko-KR" sz="800" dirty="0"/>
              <a:t>'</a:t>
            </a:r>
          </a:p>
          <a:p>
            <a:r>
              <a:rPr lang="en-US" altLang="ko-KR" sz="800" dirty="0"/>
              <a:t>}, {</a:t>
            </a:r>
          </a:p>
          <a:p>
            <a:r>
              <a:rPr lang="en-US" altLang="ko-KR" sz="800" dirty="0"/>
              <a:t>  //name: '</a:t>
            </a:r>
            <a:r>
              <a:rPr lang="en-US" altLang="ko-KR" sz="800" dirty="0" err="1"/>
              <a:t>organizationName</a:t>
            </a:r>
            <a:r>
              <a:rPr lang="en-US" altLang="ko-KR" sz="800" dirty="0"/>
              <a:t>', // O</a:t>
            </a:r>
          </a:p>
          <a:p>
            <a:r>
              <a:rPr lang="en-US" altLang="ko-KR" sz="800" dirty="0"/>
              <a:t>  </a:t>
            </a:r>
            <a:r>
              <a:rPr lang="en-US" altLang="ko-KR" sz="800" dirty="0" err="1"/>
              <a:t>shortName</a:t>
            </a:r>
            <a:r>
              <a:rPr lang="en-US" altLang="ko-KR" sz="800" dirty="0"/>
              <a:t>: 'O',</a:t>
            </a:r>
          </a:p>
          <a:p>
            <a:r>
              <a:rPr lang="en-US" altLang="ko-KR" sz="800" dirty="0"/>
              <a:t>  value: '</a:t>
            </a:r>
            <a:r>
              <a:rPr lang="en-US" altLang="ko-KR" sz="800" dirty="0" err="1"/>
              <a:t>Joongbu</a:t>
            </a:r>
            <a:r>
              <a:rPr lang="en-US" altLang="ko-KR" sz="800" dirty="0"/>
              <a:t> Univ.'</a:t>
            </a:r>
          </a:p>
          <a:p>
            <a:r>
              <a:rPr lang="en-US" altLang="ko-KR" sz="800" dirty="0"/>
              <a:t>}, {</a:t>
            </a:r>
          </a:p>
          <a:p>
            <a:r>
              <a:rPr lang="en-US" altLang="ko-KR" sz="800" dirty="0"/>
              <a:t>  //name: '</a:t>
            </a:r>
            <a:r>
              <a:rPr lang="en-US" altLang="ko-KR" sz="800" dirty="0" err="1"/>
              <a:t>organizationalUnitName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 </a:t>
            </a:r>
            <a:r>
              <a:rPr lang="en-US" altLang="ko-KR" sz="800" dirty="0" err="1"/>
              <a:t>shortName</a:t>
            </a:r>
            <a:r>
              <a:rPr lang="en-US" altLang="ko-KR" sz="800" dirty="0"/>
              <a:t>: 'OU',</a:t>
            </a:r>
          </a:p>
          <a:p>
            <a:r>
              <a:rPr lang="en-US" altLang="ko-KR" sz="800" dirty="0"/>
              <a:t>  value: 'Dept. of Information Security'</a:t>
            </a:r>
          </a:p>
          <a:p>
            <a:r>
              <a:rPr lang="en-US" altLang="ko-KR" sz="800" dirty="0" smtClean="0"/>
              <a:t>}];</a:t>
            </a:r>
            <a:endParaRPr lang="en-US" altLang="ko-KR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3744049" y="1268760"/>
            <a:ext cx="2069797" cy="51398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caCert.setSubject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caAttrs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caCert.setIssuer</a:t>
            </a:r>
            <a:r>
              <a:rPr lang="en-US" altLang="ko-KR" sz="800" dirty="0"/>
              <a:t>(</a:t>
            </a:r>
            <a:r>
              <a:rPr lang="en-US" altLang="ko-KR" sz="800" dirty="0" err="1"/>
              <a:t>caAttrs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caCert.setExtensions</a:t>
            </a:r>
            <a:r>
              <a:rPr lang="en-US" altLang="ko-KR" sz="800" dirty="0"/>
              <a:t>([{</a:t>
            </a:r>
          </a:p>
          <a:p>
            <a:r>
              <a:rPr lang="en-US" altLang="ko-KR" sz="800" dirty="0"/>
              <a:t>  name: '</a:t>
            </a:r>
            <a:r>
              <a:rPr lang="en-US" altLang="ko-KR" sz="800" dirty="0" err="1"/>
              <a:t>basicConstraints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 </a:t>
            </a:r>
            <a:r>
              <a:rPr lang="en-US" altLang="ko-KR" sz="800" dirty="0" err="1"/>
              <a:t>cA</a:t>
            </a:r>
            <a:r>
              <a:rPr lang="en-US" altLang="ko-KR" sz="800" dirty="0"/>
              <a:t>: true</a:t>
            </a:r>
          </a:p>
          <a:p>
            <a:r>
              <a:rPr lang="en-US" altLang="ko-KR" sz="800" dirty="0"/>
              <a:t>}, {</a:t>
            </a:r>
          </a:p>
          <a:p>
            <a:r>
              <a:rPr lang="en-US" altLang="ko-KR" sz="800" dirty="0"/>
              <a:t>  name: '</a:t>
            </a:r>
            <a:r>
              <a:rPr lang="en-US" altLang="ko-KR" sz="800" dirty="0" err="1"/>
              <a:t>keyUsage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 </a:t>
            </a:r>
            <a:r>
              <a:rPr lang="en-US" altLang="ko-KR" sz="800" dirty="0" err="1"/>
              <a:t>keyCertSign</a:t>
            </a:r>
            <a:r>
              <a:rPr lang="en-US" altLang="ko-KR" sz="800" dirty="0"/>
              <a:t>: true,</a:t>
            </a:r>
          </a:p>
          <a:p>
            <a:r>
              <a:rPr lang="en-US" altLang="ko-KR" sz="800" dirty="0"/>
              <a:t>  </a:t>
            </a:r>
            <a:r>
              <a:rPr lang="en-US" altLang="ko-KR" sz="800" dirty="0" err="1"/>
              <a:t>digitalSignature</a:t>
            </a:r>
            <a:r>
              <a:rPr lang="en-US" altLang="ko-KR" sz="800" dirty="0"/>
              <a:t>: true,</a:t>
            </a:r>
          </a:p>
          <a:p>
            <a:r>
              <a:rPr lang="en-US" altLang="ko-KR" sz="800" dirty="0"/>
              <a:t>  </a:t>
            </a:r>
            <a:r>
              <a:rPr lang="en-US" altLang="ko-KR" sz="800" dirty="0" err="1"/>
              <a:t>nonRepudiation</a:t>
            </a:r>
            <a:r>
              <a:rPr lang="en-US" altLang="ko-KR" sz="800" dirty="0"/>
              <a:t>: true,</a:t>
            </a:r>
          </a:p>
          <a:p>
            <a:r>
              <a:rPr lang="en-US" altLang="ko-KR" sz="800" dirty="0"/>
              <a:t>  </a:t>
            </a:r>
            <a:r>
              <a:rPr lang="en-US" altLang="ko-KR" sz="800" dirty="0" err="1"/>
              <a:t>keyEncipherment</a:t>
            </a:r>
            <a:r>
              <a:rPr lang="en-US" altLang="ko-KR" sz="800" dirty="0"/>
              <a:t>: true,</a:t>
            </a:r>
          </a:p>
          <a:p>
            <a:r>
              <a:rPr lang="en-US" altLang="ko-KR" sz="800" dirty="0"/>
              <a:t>  </a:t>
            </a:r>
            <a:r>
              <a:rPr lang="en-US" altLang="ko-KR" sz="800" dirty="0" err="1"/>
              <a:t>dataEncipherment</a:t>
            </a:r>
            <a:r>
              <a:rPr lang="en-US" altLang="ko-KR" sz="800" dirty="0"/>
              <a:t>: true</a:t>
            </a:r>
          </a:p>
          <a:p>
            <a:r>
              <a:rPr lang="en-US" altLang="ko-KR" sz="800" dirty="0"/>
              <a:t>}, {</a:t>
            </a:r>
          </a:p>
          <a:p>
            <a:r>
              <a:rPr lang="en-US" altLang="ko-KR" sz="800" dirty="0"/>
              <a:t>  name: '</a:t>
            </a:r>
            <a:r>
              <a:rPr lang="en-US" altLang="ko-KR" sz="800" dirty="0" err="1"/>
              <a:t>extKeyUsage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 </a:t>
            </a:r>
            <a:r>
              <a:rPr lang="en-US" altLang="ko-KR" sz="800" dirty="0" err="1"/>
              <a:t>serverAuth</a:t>
            </a:r>
            <a:r>
              <a:rPr lang="en-US" altLang="ko-KR" sz="800" dirty="0"/>
              <a:t>: true,</a:t>
            </a:r>
          </a:p>
          <a:p>
            <a:r>
              <a:rPr lang="en-US" altLang="ko-KR" sz="800" dirty="0"/>
              <a:t>  </a:t>
            </a:r>
            <a:r>
              <a:rPr lang="en-US" altLang="ko-KR" sz="800" dirty="0" err="1"/>
              <a:t>clientAuth</a:t>
            </a:r>
            <a:r>
              <a:rPr lang="en-US" altLang="ko-KR" sz="800" dirty="0"/>
              <a:t>: true,</a:t>
            </a:r>
          </a:p>
          <a:p>
            <a:r>
              <a:rPr lang="en-US" altLang="ko-KR" sz="800" dirty="0"/>
              <a:t>  </a:t>
            </a:r>
            <a:r>
              <a:rPr lang="en-US" altLang="ko-KR" sz="800" dirty="0" err="1"/>
              <a:t>codeSigning</a:t>
            </a:r>
            <a:r>
              <a:rPr lang="en-US" altLang="ko-KR" sz="800" dirty="0"/>
              <a:t>: true,</a:t>
            </a:r>
          </a:p>
          <a:p>
            <a:r>
              <a:rPr lang="en-US" altLang="ko-KR" sz="800" dirty="0"/>
              <a:t>  </a:t>
            </a:r>
            <a:r>
              <a:rPr lang="en-US" altLang="ko-KR" sz="800" dirty="0" err="1"/>
              <a:t>emailProtection</a:t>
            </a:r>
            <a:r>
              <a:rPr lang="en-US" altLang="ko-KR" sz="800" dirty="0"/>
              <a:t>: true,</a:t>
            </a:r>
          </a:p>
          <a:p>
            <a:r>
              <a:rPr lang="en-US" altLang="ko-KR" sz="800" dirty="0"/>
              <a:t>  </a:t>
            </a:r>
            <a:r>
              <a:rPr lang="en-US" altLang="ko-KR" sz="800" dirty="0" err="1"/>
              <a:t>timeStamping</a:t>
            </a:r>
            <a:r>
              <a:rPr lang="en-US" altLang="ko-KR" sz="800" dirty="0"/>
              <a:t>: true</a:t>
            </a:r>
          </a:p>
          <a:p>
            <a:r>
              <a:rPr lang="en-US" altLang="ko-KR" sz="800" dirty="0"/>
              <a:t>}, {</a:t>
            </a:r>
          </a:p>
          <a:p>
            <a:r>
              <a:rPr lang="en-US" altLang="ko-KR" sz="800" dirty="0"/>
              <a:t>  name: '</a:t>
            </a:r>
            <a:r>
              <a:rPr lang="en-US" altLang="ko-KR" sz="800" dirty="0" err="1"/>
              <a:t>nsCertType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 client: true,</a:t>
            </a:r>
          </a:p>
          <a:p>
            <a:r>
              <a:rPr lang="en-US" altLang="ko-KR" sz="800" dirty="0"/>
              <a:t>  server: true,</a:t>
            </a:r>
          </a:p>
          <a:p>
            <a:r>
              <a:rPr lang="en-US" altLang="ko-KR" sz="800" dirty="0"/>
              <a:t>  email: true,</a:t>
            </a:r>
          </a:p>
          <a:p>
            <a:r>
              <a:rPr lang="en-US" altLang="ko-KR" sz="800" dirty="0"/>
              <a:t>  </a:t>
            </a:r>
            <a:r>
              <a:rPr lang="en-US" altLang="ko-KR" sz="800" dirty="0" err="1"/>
              <a:t>objsign</a:t>
            </a:r>
            <a:r>
              <a:rPr lang="en-US" altLang="ko-KR" sz="800" dirty="0"/>
              <a:t>: true,</a:t>
            </a:r>
          </a:p>
          <a:p>
            <a:r>
              <a:rPr lang="en-US" altLang="ko-KR" sz="800" dirty="0"/>
              <a:t>  </a:t>
            </a:r>
            <a:r>
              <a:rPr lang="en-US" altLang="ko-KR" sz="800" dirty="0" err="1"/>
              <a:t>sslCA</a:t>
            </a:r>
            <a:r>
              <a:rPr lang="en-US" altLang="ko-KR" sz="800" dirty="0"/>
              <a:t>: true,</a:t>
            </a:r>
          </a:p>
          <a:p>
            <a:r>
              <a:rPr lang="en-US" altLang="ko-KR" sz="800" dirty="0"/>
              <a:t>  </a:t>
            </a:r>
            <a:r>
              <a:rPr lang="en-US" altLang="ko-KR" sz="800" dirty="0" err="1"/>
              <a:t>emailCA</a:t>
            </a:r>
            <a:r>
              <a:rPr lang="en-US" altLang="ko-KR" sz="800" dirty="0"/>
              <a:t>: true,</a:t>
            </a:r>
          </a:p>
          <a:p>
            <a:r>
              <a:rPr lang="en-US" altLang="ko-KR" sz="800" dirty="0"/>
              <a:t>  </a:t>
            </a:r>
            <a:r>
              <a:rPr lang="en-US" altLang="ko-KR" sz="800" dirty="0" err="1"/>
              <a:t>objCA</a:t>
            </a:r>
            <a:r>
              <a:rPr lang="en-US" altLang="ko-KR" sz="800" dirty="0"/>
              <a:t>: true</a:t>
            </a:r>
          </a:p>
          <a:p>
            <a:r>
              <a:rPr lang="en-US" altLang="ko-KR" sz="800" dirty="0"/>
              <a:t>}, {</a:t>
            </a:r>
          </a:p>
          <a:p>
            <a:r>
              <a:rPr lang="en-US" altLang="ko-KR" sz="800" dirty="0"/>
              <a:t>  name: '</a:t>
            </a:r>
            <a:r>
              <a:rPr lang="en-US" altLang="ko-KR" sz="800" dirty="0" err="1"/>
              <a:t>subjectAltName</a:t>
            </a:r>
            <a:r>
              <a:rPr lang="en-US" altLang="ko-KR" sz="800" dirty="0"/>
              <a:t>',</a:t>
            </a:r>
          </a:p>
          <a:p>
            <a:r>
              <a:rPr lang="en-US" altLang="ko-KR" sz="800" dirty="0"/>
              <a:t>  </a:t>
            </a:r>
            <a:r>
              <a:rPr lang="en-US" altLang="ko-KR" sz="800" dirty="0" err="1"/>
              <a:t>altNames</a:t>
            </a:r>
            <a:r>
              <a:rPr lang="en-US" altLang="ko-KR" sz="800" dirty="0"/>
              <a:t>: [{</a:t>
            </a:r>
          </a:p>
          <a:p>
            <a:r>
              <a:rPr lang="en-US" altLang="ko-KR" sz="800" dirty="0"/>
              <a:t>    type: 6, // URI</a:t>
            </a:r>
          </a:p>
          <a:p>
            <a:r>
              <a:rPr lang="en-US" altLang="ko-KR" sz="800" dirty="0"/>
              <a:t>    value: 'http://example.org/</a:t>
            </a:r>
            <a:r>
              <a:rPr lang="en-US" altLang="ko-KR" sz="800" dirty="0" err="1"/>
              <a:t>webid#me</a:t>
            </a:r>
            <a:r>
              <a:rPr lang="en-US" altLang="ko-KR" sz="800" dirty="0"/>
              <a:t>'</a:t>
            </a:r>
          </a:p>
          <a:p>
            <a:r>
              <a:rPr lang="en-US" altLang="ko-KR" sz="800" dirty="0"/>
              <a:t>  }, {</a:t>
            </a:r>
          </a:p>
          <a:p>
            <a:r>
              <a:rPr lang="en-US" altLang="ko-KR" sz="800" dirty="0"/>
              <a:t>    type: 7, // IP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ip</a:t>
            </a:r>
            <a:r>
              <a:rPr lang="en-US" altLang="ko-KR" sz="800" dirty="0"/>
              <a:t>: '127.0.0.1'</a:t>
            </a:r>
          </a:p>
          <a:p>
            <a:r>
              <a:rPr lang="en-US" altLang="ko-KR" sz="800" dirty="0"/>
              <a:t>  }]</a:t>
            </a:r>
          </a:p>
          <a:p>
            <a:r>
              <a:rPr lang="en-US" altLang="ko-KR" sz="800" dirty="0"/>
              <a:t>}, {</a:t>
            </a:r>
          </a:p>
          <a:p>
            <a:r>
              <a:rPr lang="en-US" altLang="ko-KR" sz="800" dirty="0"/>
              <a:t>  name: '</a:t>
            </a:r>
            <a:r>
              <a:rPr lang="en-US" altLang="ko-KR" sz="800" dirty="0" err="1"/>
              <a:t>subjectKeyIdentifier</a:t>
            </a:r>
            <a:r>
              <a:rPr lang="en-US" altLang="ko-KR" sz="800" dirty="0"/>
              <a:t>'</a:t>
            </a:r>
          </a:p>
          <a:p>
            <a:r>
              <a:rPr lang="en-US" altLang="ko-KR" sz="800" dirty="0"/>
              <a:t>}]);</a:t>
            </a:r>
          </a:p>
          <a:p>
            <a:endParaRPr lang="en-US" altLang="ko-KR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5823988" y="5034087"/>
            <a:ext cx="2916183" cy="1446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// self-sign certificate</a:t>
            </a:r>
          </a:p>
          <a:p>
            <a:r>
              <a:rPr lang="en-US" altLang="ko-KR" sz="800" dirty="0" err="1"/>
              <a:t>caCert.sign</a:t>
            </a:r>
            <a:r>
              <a:rPr lang="en-US" altLang="ko-KR" sz="800" dirty="0"/>
              <a:t>(</a:t>
            </a:r>
            <a:r>
              <a:rPr lang="en-US" altLang="ko-KR" sz="800" dirty="0" err="1"/>
              <a:t>caKeys.privateKey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console.log('CA </a:t>
            </a:r>
            <a:r>
              <a:rPr lang="ko-KR" altLang="en-US" sz="800" dirty="0"/>
              <a:t>자체서명인증서 생성</a:t>
            </a:r>
            <a:r>
              <a:rPr lang="en-US" altLang="ko-KR" sz="800" dirty="0"/>
              <a:t>');</a:t>
            </a:r>
          </a:p>
          <a:p>
            <a:r>
              <a:rPr lang="en-US" altLang="ko-KR" sz="800" dirty="0"/>
              <a:t>console.log(</a:t>
            </a:r>
            <a:r>
              <a:rPr lang="en-US" altLang="ko-KR" sz="800" dirty="0" err="1"/>
              <a:t>pki.certificateToPem</a:t>
            </a:r>
            <a:r>
              <a:rPr lang="en-US" altLang="ko-KR" sz="800" dirty="0"/>
              <a:t>(</a:t>
            </a:r>
            <a:r>
              <a:rPr lang="en-US" altLang="ko-KR" sz="800" dirty="0" err="1"/>
              <a:t>caCert</a:t>
            </a:r>
            <a:r>
              <a:rPr lang="en-US" altLang="ko-KR" sz="800" dirty="0"/>
              <a:t>));</a:t>
            </a:r>
          </a:p>
          <a:p>
            <a:r>
              <a:rPr lang="en-US" altLang="ko-KR" sz="800" dirty="0" err="1"/>
              <a:t>var</a:t>
            </a:r>
            <a:r>
              <a:rPr lang="en-US" altLang="ko-KR" sz="800" dirty="0"/>
              <a:t> verified = </a:t>
            </a:r>
            <a:r>
              <a:rPr lang="en-US" altLang="ko-KR" sz="800" dirty="0" err="1"/>
              <a:t>caCert.verify</a:t>
            </a:r>
            <a:r>
              <a:rPr lang="en-US" altLang="ko-KR" sz="800" dirty="0"/>
              <a:t>(</a:t>
            </a:r>
            <a:r>
              <a:rPr lang="en-US" altLang="ko-KR" sz="800" dirty="0" err="1"/>
              <a:t>caCert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console.log('CA</a:t>
            </a:r>
            <a:r>
              <a:rPr lang="ko-KR" altLang="en-US" sz="800" dirty="0"/>
              <a:t>인증서 생성 후 검증</a:t>
            </a:r>
            <a:r>
              <a:rPr lang="en-US" altLang="ko-KR" sz="800" dirty="0"/>
              <a:t>: '+verified);</a:t>
            </a:r>
          </a:p>
          <a:p>
            <a:r>
              <a:rPr lang="en-US" altLang="ko-KR" sz="800" dirty="0"/>
              <a:t>console.log();</a:t>
            </a:r>
          </a:p>
          <a:p>
            <a:endParaRPr lang="en-US" altLang="ko-KR" sz="800" dirty="0"/>
          </a:p>
          <a:p>
            <a:r>
              <a:rPr lang="en-US" altLang="ko-KR" sz="800" dirty="0"/>
              <a:t>// CA </a:t>
            </a:r>
            <a:r>
              <a:rPr lang="ko-KR" altLang="en-US" sz="800" dirty="0"/>
              <a:t>인증서 저장</a:t>
            </a:r>
          </a:p>
          <a:p>
            <a:r>
              <a:rPr lang="en-US" altLang="ko-KR" sz="800" dirty="0" err="1"/>
              <a:t>fs.writeFileSync</a:t>
            </a:r>
            <a:r>
              <a:rPr lang="en-US" altLang="ko-KR" sz="800" dirty="0"/>
              <a:t>("</a:t>
            </a:r>
            <a:r>
              <a:rPr lang="en-US" altLang="ko-KR" sz="800" dirty="0" err="1"/>
              <a:t>caCert.pem</a:t>
            </a:r>
            <a:r>
              <a:rPr lang="en-US" altLang="ko-KR" sz="800" dirty="0"/>
              <a:t>", </a:t>
            </a:r>
            <a:r>
              <a:rPr lang="en-US" altLang="ko-KR" sz="800" dirty="0" err="1"/>
              <a:t>pki.certificateToPem</a:t>
            </a:r>
            <a:r>
              <a:rPr lang="en-US" altLang="ko-KR" sz="800" dirty="0"/>
              <a:t>(</a:t>
            </a:r>
            <a:r>
              <a:rPr lang="en-US" altLang="ko-KR" sz="800" dirty="0" err="1"/>
              <a:t>caCert</a:t>
            </a:r>
            <a:r>
              <a:rPr lang="en-US" altLang="ko-KR" sz="800" dirty="0"/>
              <a:t>));</a:t>
            </a:r>
          </a:p>
          <a:p>
            <a:r>
              <a:rPr lang="en-US" altLang="ko-KR" sz="800" dirty="0"/>
              <a:t>console.log('CA</a:t>
            </a:r>
            <a:r>
              <a:rPr lang="ko-KR" altLang="en-US" sz="800" dirty="0"/>
              <a:t>인증서 저장 </a:t>
            </a:r>
            <a:r>
              <a:rPr lang="en-US" altLang="ko-KR" sz="800" dirty="0"/>
              <a:t>- </a:t>
            </a:r>
            <a:r>
              <a:rPr lang="en-US" altLang="ko-KR" sz="800" dirty="0" err="1"/>
              <a:t>caCert.pem</a:t>
            </a:r>
            <a:r>
              <a:rPr lang="en-US" altLang="ko-KR" sz="800" dirty="0" smtClean="0"/>
              <a:t>');</a:t>
            </a:r>
            <a:endParaRPr lang="ko-KR" altLang="en-US" sz="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958" y="828723"/>
            <a:ext cx="2258473" cy="417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84377" y="1124744"/>
            <a:ext cx="102226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cacert.js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66232" y="6237312"/>
            <a:ext cx="3629904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개인키 </a:t>
            </a:r>
            <a:r>
              <a:rPr lang="ko-KR" altLang="en-US" sz="1600" dirty="0" smtClean="0"/>
              <a:t>파일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저장 </a:t>
            </a:r>
            <a:r>
              <a:rPr lang="en-US" altLang="ko-KR" sz="1600" dirty="0"/>
              <a:t>- </a:t>
            </a:r>
            <a:r>
              <a:rPr lang="en-US" altLang="ko-KR" sz="1600" dirty="0" err="1" smtClean="0"/>
              <a:t>caPrivateKey.pem</a:t>
            </a:r>
            <a:endParaRPr lang="en-US" altLang="ko-KR" sz="1600" dirty="0" smtClean="0"/>
          </a:p>
          <a:p>
            <a:r>
              <a:rPr lang="ko-KR" altLang="en-US" sz="1600" dirty="0" smtClean="0"/>
              <a:t>인증서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저장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caCert.pem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35635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인증서에서 필드 정보 읽어오기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430774"/>
            <a:ext cx="7415300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console.log('Serial number: '+</a:t>
            </a:r>
            <a:r>
              <a:rPr lang="en-US" altLang="ko-KR" dirty="0" err="1"/>
              <a:t>caCert.serialNumber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console.log('validity-</a:t>
            </a:r>
            <a:r>
              <a:rPr lang="en-US" altLang="ko-KR" dirty="0" err="1"/>
              <a:t>notBefore</a:t>
            </a:r>
            <a:r>
              <a:rPr lang="en-US" altLang="ko-KR" dirty="0"/>
              <a:t>: '+</a:t>
            </a:r>
            <a:r>
              <a:rPr lang="en-US" altLang="ko-KR" dirty="0" err="1"/>
              <a:t>caCert.validity.notBefore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console.log('validity-</a:t>
            </a:r>
            <a:r>
              <a:rPr lang="en-US" altLang="ko-KR" dirty="0" err="1"/>
              <a:t>notAfter</a:t>
            </a:r>
            <a:r>
              <a:rPr lang="en-US" altLang="ko-KR" dirty="0"/>
              <a:t>: '+</a:t>
            </a:r>
            <a:r>
              <a:rPr lang="en-US" altLang="ko-KR" dirty="0" err="1"/>
              <a:t>caCert.validity.notAfter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console.log('Common Name: '+</a:t>
            </a:r>
            <a:r>
              <a:rPr lang="en-US" altLang="ko-KR" dirty="0" err="1"/>
              <a:t>caCert.subject.getField</a:t>
            </a:r>
            <a:r>
              <a:rPr lang="en-US" altLang="ko-KR" dirty="0"/>
              <a:t>('CN').value);</a:t>
            </a:r>
          </a:p>
          <a:p>
            <a:r>
              <a:rPr lang="en-US" altLang="ko-KR" dirty="0"/>
              <a:t>console.log('Organization: '+ </a:t>
            </a:r>
            <a:r>
              <a:rPr lang="en-US" altLang="ko-KR" dirty="0" err="1"/>
              <a:t>caCert.subject.getField</a:t>
            </a:r>
            <a:r>
              <a:rPr lang="en-US" altLang="ko-KR" dirty="0"/>
              <a:t>('O').value);</a:t>
            </a:r>
          </a:p>
          <a:p>
            <a:r>
              <a:rPr lang="en-US" altLang="ko-KR" dirty="0"/>
              <a:t>console.log('Organization Unit: '+ </a:t>
            </a:r>
            <a:r>
              <a:rPr lang="en-US" altLang="ko-KR" dirty="0" err="1"/>
              <a:t>caCert.subject.getField</a:t>
            </a:r>
            <a:r>
              <a:rPr lang="en-US" altLang="ko-KR" dirty="0"/>
              <a:t>('OU').value);</a:t>
            </a:r>
          </a:p>
          <a:p>
            <a:r>
              <a:rPr lang="en-US" altLang="ko-KR" dirty="0"/>
              <a:t>console.log('Locality Name: '+</a:t>
            </a:r>
            <a:r>
              <a:rPr lang="en-US" altLang="ko-KR" dirty="0" err="1"/>
              <a:t>caCert.subject.getField</a:t>
            </a:r>
            <a:r>
              <a:rPr lang="en-US" altLang="ko-KR" dirty="0"/>
              <a:t>('L').value);</a:t>
            </a:r>
          </a:p>
          <a:p>
            <a:r>
              <a:rPr lang="en-US" altLang="ko-KR" dirty="0"/>
              <a:t>console.log('State Name: '+</a:t>
            </a:r>
            <a:r>
              <a:rPr lang="en-US" altLang="ko-KR" dirty="0" err="1"/>
              <a:t>caCert.subject.getField</a:t>
            </a:r>
            <a:r>
              <a:rPr lang="en-US" altLang="ko-KR" dirty="0"/>
              <a:t>('ST').value);</a:t>
            </a:r>
          </a:p>
          <a:p>
            <a:r>
              <a:rPr lang="en-US" altLang="ko-KR" dirty="0"/>
              <a:t>console.log('Country Name: '+</a:t>
            </a:r>
            <a:r>
              <a:rPr lang="en-US" altLang="ko-KR" dirty="0" err="1"/>
              <a:t>caCert.subject.getField</a:t>
            </a:r>
            <a:r>
              <a:rPr lang="en-US" altLang="ko-KR" dirty="0"/>
              <a:t>('C').value);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81128"/>
            <a:ext cx="55054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8701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개인 사용자에게 인증서 </a:t>
            </a:r>
            <a:r>
              <a:rPr lang="ko-KR" altLang="en-US" dirty="0" smtClean="0"/>
              <a:t>발급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327386"/>
            <a:ext cx="4641014" cy="4247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var</a:t>
            </a:r>
            <a:r>
              <a:rPr lang="en-US" altLang="ko-KR" sz="1000" dirty="0"/>
              <a:t> forge = require('node-forge');</a:t>
            </a:r>
          </a:p>
          <a:p>
            <a:r>
              <a:rPr lang="en-US" altLang="ko-KR" sz="1000" dirty="0" err="1"/>
              <a:t>var</a:t>
            </a:r>
            <a:r>
              <a:rPr lang="en-US" altLang="ko-KR" sz="1000" dirty="0"/>
              <a:t> fs = require('fs');</a:t>
            </a:r>
          </a:p>
          <a:p>
            <a:r>
              <a:rPr lang="en-US" altLang="ko-KR" sz="1000" dirty="0" err="1"/>
              <a:t>var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pki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forge.pki</a:t>
            </a:r>
            <a:r>
              <a:rPr lang="en-US" altLang="ko-KR" sz="1000" dirty="0"/>
              <a:t>;</a:t>
            </a:r>
          </a:p>
          <a:p>
            <a:endParaRPr lang="en-US" altLang="ko-KR" sz="1000" dirty="0"/>
          </a:p>
          <a:p>
            <a:r>
              <a:rPr lang="en-US" altLang="ko-KR" sz="1000" b="1" dirty="0"/>
              <a:t>// CA </a:t>
            </a:r>
            <a:r>
              <a:rPr lang="ko-KR" altLang="en-US" sz="1000" b="1" dirty="0" err="1"/>
              <a:t>개인키와</a:t>
            </a:r>
            <a:r>
              <a:rPr lang="ko-KR" altLang="en-US" sz="1000" b="1" dirty="0"/>
              <a:t> 인증서를 파일에서 읽어오기</a:t>
            </a:r>
          </a:p>
          <a:p>
            <a:r>
              <a:rPr lang="en-US" altLang="ko-KR" sz="1000" dirty="0" err="1"/>
              <a:t>var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caCertPem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fs.readFileSync</a:t>
            </a:r>
            <a:r>
              <a:rPr lang="en-US" altLang="ko-KR" sz="1000" dirty="0"/>
              <a:t>('</a:t>
            </a:r>
            <a:r>
              <a:rPr lang="en-US" altLang="ko-KR" sz="1000" dirty="0" err="1"/>
              <a:t>caCert.pem</a:t>
            </a:r>
            <a:r>
              <a:rPr lang="en-US" altLang="ko-KR" sz="1000" dirty="0"/>
              <a:t>', 'utf8');</a:t>
            </a:r>
          </a:p>
          <a:p>
            <a:r>
              <a:rPr lang="en-US" altLang="ko-KR" sz="1000" dirty="0" err="1"/>
              <a:t>var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caPrivateKeyPem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fs.readFileSync</a:t>
            </a:r>
            <a:r>
              <a:rPr lang="en-US" altLang="ko-KR" sz="1000" dirty="0"/>
              <a:t>('</a:t>
            </a:r>
            <a:r>
              <a:rPr lang="en-US" altLang="ko-KR" sz="1000" dirty="0" err="1"/>
              <a:t>caPrivateKey.pem</a:t>
            </a:r>
            <a:r>
              <a:rPr lang="en-US" altLang="ko-KR" sz="1000" dirty="0"/>
              <a:t>', 'utf8');</a:t>
            </a:r>
          </a:p>
          <a:p>
            <a:r>
              <a:rPr lang="en-US" altLang="ko-KR" sz="1000" dirty="0" err="1"/>
              <a:t>var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caCert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pki.certificateFromPem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caCertPem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 err="1"/>
              <a:t>var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caPrivateKey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pki.privateKeyFromPem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caPrivateKeyPem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 err="1"/>
              <a:t>var</a:t>
            </a:r>
            <a:r>
              <a:rPr lang="en-US" altLang="ko-KR" sz="1000" dirty="0"/>
              <a:t> verified = </a:t>
            </a:r>
            <a:r>
              <a:rPr lang="en-US" altLang="ko-KR" sz="1000" dirty="0" err="1"/>
              <a:t>caCert.verify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caCert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console.log('CA</a:t>
            </a:r>
            <a:r>
              <a:rPr lang="ko-KR" altLang="en-US" sz="1000" dirty="0"/>
              <a:t>인증서 읽어와서 검증</a:t>
            </a:r>
            <a:r>
              <a:rPr lang="en-US" altLang="ko-KR" sz="1000" dirty="0"/>
              <a:t>: '+verified);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// ------------------------------</a:t>
            </a:r>
          </a:p>
          <a:p>
            <a:r>
              <a:rPr lang="en-US" altLang="ko-KR" sz="1000" dirty="0"/>
              <a:t>// </a:t>
            </a:r>
            <a:r>
              <a:rPr lang="ko-KR" altLang="en-US" sz="1000" dirty="0"/>
              <a:t>사용자 인증서 생성 및 검증 </a:t>
            </a:r>
            <a:r>
              <a:rPr lang="en-US" altLang="ko-KR" sz="1000" dirty="0"/>
              <a:t>(CA</a:t>
            </a:r>
            <a:r>
              <a:rPr lang="ko-KR" altLang="en-US" sz="1000" dirty="0"/>
              <a:t>인증서로 서명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err="1"/>
              <a:t>var</a:t>
            </a:r>
            <a:r>
              <a:rPr lang="en-US" altLang="ko-KR" sz="1000" dirty="0"/>
              <a:t> keys = </a:t>
            </a:r>
            <a:r>
              <a:rPr lang="en-US" altLang="ko-KR" sz="1000" dirty="0" err="1"/>
              <a:t>pki.rsa.generateKeyPair</a:t>
            </a:r>
            <a:r>
              <a:rPr lang="en-US" altLang="ko-KR" sz="1000" dirty="0"/>
              <a:t>(2048);</a:t>
            </a:r>
          </a:p>
          <a:p>
            <a:r>
              <a:rPr lang="en-US" altLang="ko-KR" sz="1000" dirty="0" err="1"/>
              <a:t>var</a:t>
            </a:r>
            <a:r>
              <a:rPr lang="en-US" altLang="ko-KR" sz="1000" dirty="0"/>
              <a:t> cert = </a:t>
            </a:r>
            <a:r>
              <a:rPr lang="en-US" altLang="ko-KR" sz="1000" dirty="0" err="1"/>
              <a:t>pki.createCertificate</a:t>
            </a:r>
            <a:r>
              <a:rPr lang="en-US" altLang="ko-KR" sz="1000" dirty="0"/>
              <a:t>();</a:t>
            </a:r>
          </a:p>
          <a:p>
            <a:endParaRPr lang="en-US" altLang="ko-KR" sz="1000" dirty="0"/>
          </a:p>
          <a:p>
            <a:r>
              <a:rPr lang="en-US" altLang="ko-KR" sz="1000" b="1" dirty="0"/>
              <a:t>// </a:t>
            </a:r>
            <a:r>
              <a:rPr lang="ko-KR" altLang="en-US" sz="1000" b="1" dirty="0"/>
              <a:t>사용자 개인키 파일 저장</a:t>
            </a:r>
          </a:p>
          <a:p>
            <a:r>
              <a:rPr lang="en-US" altLang="ko-KR" sz="1000" dirty="0"/>
              <a:t>console.log(</a:t>
            </a:r>
            <a:r>
              <a:rPr lang="en-US" altLang="ko-KR" sz="1000" dirty="0" err="1"/>
              <a:t>pki.privateKeyToPem</a:t>
            </a:r>
            <a:r>
              <a:rPr lang="en-US" altLang="ko-KR" sz="1000" dirty="0"/>
              <a:t>(</a:t>
            </a:r>
            <a:r>
              <a:rPr lang="en-US" altLang="ko-KR" sz="1000" dirty="0" err="1"/>
              <a:t>keys.privateKey</a:t>
            </a:r>
            <a:r>
              <a:rPr lang="en-US" altLang="ko-KR" sz="1000" dirty="0"/>
              <a:t>));</a:t>
            </a:r>
          </a:p>
          <a:p>
            <a:r>
              <a:rPr lang="en-US" altLang="ko-KR" sz="1000" dirty="0" err="1"/>
              <a:t>fs.writeFileSync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userPrivateKey.pem</a:t>
            </a:r>
            <a:r>
              <a:rPr lang="en-US" altLang="ko-KR" sz="1000" dirty="0"/>
              <a:t>", </a:t>
            </a:r>
            <a:r>
              <a:rPr lang="en-US" altLang="ko-KR" sz="1000" dirty="0" err="1"/>
              <a:t>pki.privateKeyToPem</a:t>
            </a:r>
            <a:r>
              <a:rPr lang="en-US" altLang="ko-KR" sz="1000" dirty="0"/>
              <a:t>(</a:t>
            </a:r>
            <a:r>
              <a:rPr lang="en-US" altLang="ko-KR" sz="1000" dirty="0" err="1"/>
              <a:t>keys.privateKey</a:t>
            </a:r>
            <a:r>
              <a:rPr lang="en-US" altLang="ko-KR" sz="1000" dirty="0"/>
              <a:t>));</a:t>
            </a:r>
          </a:p>
          <a:p>
            <a:r>
              <a:rPr lang="en-US" altLang="ko-KR" sz="1000" dirty="0"/>
              <a:t>console.log('</a:t>
            </a:r>
            <a:r>
              <a:rPr lang="ko-KR" altLang="en-US" sz="1000" dirty="0"/>
              <a:t>사용자 개인키 저장 </a:t>
            </a:r>
            <a:r>
              <a:rPr lang="en-US" altLang="ko-KR" sz="1000" dirty="0"/>
              <a:t>- </a:t>
            </a:r>
            <a:r>
              <a:rPr lang="en-US" altLang="ko-KR" sz="1000" dirty="0" err="1"/>
              <a:t>userPrivateKey.pem</a:t>
            </a:r>
            <a:r>
              <a:rPr lang="en-US" altLang="ko-KR" sz="1000" dirty="0"/>
              <a:t> \n');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cert.publicKey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keys.publicKey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 err="1"/>
              <a:t>cert.serialNumber</a:t>
            </a:r>
            <a:r>
              <a:rPr lang="en-US" altLang="ko-KR" sz="1000" dirty="0"/>
              <a:t> = '01';</a:t>
            </a:r>
          </a:p>
          <a:p>
            <a:r>
              <a:rPr lang="en-US" altLang="ko-KR" sz="1000" dirty="0" err="1"/>
              <a:t>cert.validity.notBefore</a:t>
            </a:r>
            <a:r>
              <a:rPr lang="en-US" altLang="ko-KR" sz="1000" dirty="0"/>
              <a:t> = new Date();</a:t>
            </a:r>
          </a:p>
          <a:p>
            <a:r>
              <a:rPr lang="en-US" altLang="ko-KR" sz="1000" dirty="0" err="1"/>
              <a:t>cert.validity.notAfter</a:t>
            </a:r>
            <a:r>
              <a:rPr lang="en-US" altLang="ko-KR" sz="1000" dirty="0"/>
              <a:t> = new Date();</a:t>
            </a:r>
          </a:p>
          <a:p>
            <a:r>
              <a:rPr lang="en-US" altLang="ko-KR" sz="1000" dirty="0" err="1"/>
              <a:t>cert.validity.notAfter.setFullYear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cert.validity.notBefore.getFullYear</a:t>
            </a:r>
            <a:r>
              <a:rPr lang="en-US" altLang="ko-KR" sz="1000" dirty="0"/>
              <a:t>() + 1</a:t>
            </a:r>
            <a:r>
              <a:rPr lang="en-US" altLang="ko-KR" sz="1000" dirty="0" smtClean="0"/>
              <a:t>);</a:t>
            </a:r>
            <a:endParaRPr lang="en-US" altLang="ko-KR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220072" y="1340768"/>
            <a:ext cx="3020379" cy="3170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var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attrs</a:t>
            </a:r>
            <a:r>
              <a:rPr lang="en-US" altLang="ko-KR" sz="1000" dirty="0"/>
              <a:t> = [{</a:t>
            </a:r>
          </a:p>
          <a:p>
            <a:r>
              <a:rPr lang="en-US" altLang="ko-KR" sz="1000" dirty="0"/>
              <a:t>  name: '</a:t>
            </a:r>
            <a:r>
              <a:rPr lang="en-US" altLang="ko-KR" sz="1000" dirty="0" err="1"/>
              <a:t>commonName</a:t>
            </a:r>
            <a:r>
              <a:rPr lang="en-US" altLang="ko-KR" sz="1000" dirty="0"/>
              <a:t>',   // </a:t>
            </a:r>
            <a:r>
              <a:rPr lang="en-US" altLang="ko-KR" sz="1000" dirty="0" err="1"/>
              <a:t>shortName</a:t>
            </a:r>
            <a:r>
              <a:rPr lang="en-US" altLang="ko-KR" sz="1000" dirty="0"/>
              <a:t>: 'CN',</a:t>
            </a:r>
          </a:p>
          <a:p>
            <a:r>
              <a:rPr lang="en-US" altLang="ko-KR" sz="1000" dirty="0"/>
              <a:t>  value: 'example.org'</a:t>
            </a:r>
          </a:p>
          <a:p>
            <a:r>
              <a:rPr lang="en-US" altLang="ko-KR" sz="1000" dirty="0"/>
              <a:t>}, {</a:t>
            </a:r>
          </a:p>
          <a:p>
            <a:r>
              <a:rPr lang="en-US" altLang="ko-KR" sz="1000" dirty="0"/>
              <a:t>  name: '</a:t>
            </a:r>
            <a:r>
              <a:rPr lang="en-US" altLang="ko-KR" sz="1000" dirty="0" err="1"/>
              <a:t>countryName</a:t>
            </a:r>
            <a:r>
              <a:rPr lang="en-US" altLang="ko-KR" sz="1000" dirty="0"/>
              <a:t>',   // </a:t>
            </a:r>
            <a:r>
              <a:rPr lang="en-US" altLang="ko-KR" sz="1000" dirty="0" err="1"/>
              <a:t>shortName</a:t>
            </a:r>
            <a:r>
              <a:rPr lang="en-US" altLang="ko-KR" sz="1000" dirty="0"/>
              <a:t>: 'C',</a:t>
            </a:r>
          </a:p>
          <a:p>
            <a:r>
              <a:rPr lang="en-US" altLang="ko-KR" sz="1000" dirty="0"/>
              <a:t>  value: 'US'</a:t>
            </a:r>
          </a:p>
          <a:p>
            <a:r>
              <a:rPr lang="en-US" altLang="ko-KR" sz="1000" dirty="0"/>
              <a:t>}, 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shortName</a:t>
            </a:r>
            <a:r>
              <a:rPr lang="en-US" altLang="ko-KR" sz="1000" dirty="0"/>
              <a:t>: 'ST',</a:t>
            </a:r>
          </a:p>
          <a:p>
            <a:r>
              <a:rPr lang="en-US" altLang="ko-KR" sz="1000" dirty="0"/>
              <a:t>  value: 'Virginia'</a:t>
            </a:r>
          </a:p>
          <a:p>
            <a:r>
              <a:rPr lang="en-US" altLang="ko-KR" sz="1000" dirty="0"/>
              <a:t>}, {</a:t>
            </a:r>
          </a:p>
          <a:p>
            <a:r>
              <a:rPr lang="en-US" altLang="ko-KR" sz="1000" dirty="0"/>
              <a:t>  name: '</a:t>
            </a:r>
            <a:r>
              <a:rPr lang="en-US" altLang="ko-KR" sz="1000" dirty="0" err="1"/>
              <a:t>localityName</a:t>
            </a:r>
            <a:r>
              <a:rPr lang="en-US" altLang="ko-KR" sz="1000" dirty="0"/>
              <a:t>',   // </a:t>
            </a:r>
            <a:r>
              <a:rPr lang="en-US" altLang="ko-KR" sz="1000" dirty="0" err="1"/>
              <a:t>shortName</a:t>
            </a:r>
            <a:r>
              <a:rPr lang="en-US" altLang="ko-KR" sz="1000" dirty="0"/>
              <a:t>: 'L',</a:t>
            </a:r>
          </a:p>
          <a:p>
            <a:r>
              <a:rPr lang="en-US" altLang="ko-KR" sz="1000" dirty="0"/>
              <a:t>  value: 'Blacksburg'</a:t>
            </a:r>
          </a:p>
          <a:p>
            <a:r>
              <a:rPr lang="en-US" altLang="ko-KR" sz="1000" dirty="0"/>
              <a:t>}, {</a:t>
            </a:r>
          </a:p>
          <a:p>
            <a:r>
              <a:rPr lang="en-US" altLang="ko-KR" sz="1000" dirty="0"/>
              <a:t>  name: '</a:t>
            </a:r>
            <a:r>
              <a:rPr lang="en-US" altLang="ko-KR" sz="1000" dirty="0" err="1"/>
              <a:t>organizationName</a:t>
            </a:r>
            <a:r>
              <a:rPr lang="en-US" altLang="ko-KR" sz="1000" dirty="0"/>
              <a:t>',   // </a:t>
            </a:r>
            <a:r>
              <a:rPr lang="en-US" altLang="ko-KR" sz="1000" dirty="0" err="1"/>
              <a:t>shortName</a:t>
            </a:r>
            <a:r>
              <a:rPr lang="en-US" altLang="ko-KR" sz="1000" dirty="0"/>
              <a:t>: 'O',</a:t>
            </a:r>
          </a:p>
          <a:p>
            <a:r>
              <a:rPr lang="en-US" altLang="ko-KR" sz="1000" dirty="0"/>
              <a:t>  value: 'Test'</a:t>
            </a:r>
          </a:p>
          <a:p>
            <a:r>
              <a:rPr lang="en-US" altLang="ko-KR" sz="1000" dirty="0"/>
              <a:t>}, 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shortName</a:t>
            </a:r>
            <a:r>
              <a:rPr lang="en-US" altLang="ko-KR" sz="1000" dirty="0"/>
              <a:t>: 'OU',</a:t>
            </a:r>
          </a:p>
          <a:p>
            <a:r>
              <a:rPr lang="en-US" altLang="ko-KR" sz="1000" dirty="0"/>
              <a:t>  value: 'Test'</a:t>
            </a:r>
          </a:p>
          <a:p>
            <a:r>
              <a:rPr lang="en-US" altLang="ko-KR" sz="1000" dirty="0"/>
              <a:t>}];</a:t>
            </a:r>
          </a:p>
          <a:p>
            <a:r>
              <a:rPr lang="en-US" altLang="ko-KR" sz="1000" dirty="0" err="1"/>
              <a:t>cert.setSubject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attrs</a:t>
            </a:r>
            <a:r>
              <a:rPr lang="en-US" altLang="ko-KR" sz="1000" dirty="0" smtClean="0"/>
              <a:t>);</a:t>
            </a:r>
            <a:endParaRPr lang="en-US" altLang="ko-KR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1331476"/>
            <a:ext cx="79303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cert.js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5733256"/>
            <a:ext cx="3783472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개인키 </a:t>
            </a:r>
            <a:r>
              <a:rPr lang="ko-KR" altLang="en-US" sz="1600" dirty="0" smtClean="0"/>
              <a:t>파일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저장 </a:t>
            </a:r>
            <a:r>
              <a:rPr lang="en-US" altLang="ko-KR" sz="1600" dirty="0"/>
              <a:t>- </a:t>
            </a:r>
            <a:r>
              <a:rPr lang="en-US" altLang="ko-KR" sz="1600" dirty="0" err="1" smtClean="0"/>
              <a:t>userPrivateKey.pem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674600" y="4581128"/>
            <a:ext cx="2497800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사용자</a:t>
            </a:r>
            <a:r>
              <a:rPr lang="en-US" altLang="ko-KR" sz="1600" dirty="0" smtClean="0"/>
              <a:t> subject </a:t>
            </a:r>
            <a:r>
              <a:rPr lang="ko-KR" altLang="en-US" sz="1600" dirty="0" smtClean="0"/>
              <a:t>정보 입력</a:t>
            </a:r>
            <a:endParaRPr lang="en-US" altLang="ko-KR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72200" y="530120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뒤쪽에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 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9704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사용자에게 인증서 </a:t>
            </a:r>
            <a:r>
              <a:rPr lang="ko-KR" altLang="en-US" dirty="0" smtClean="0"/>
              <a:t>발급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327386"/>
            <a:ext cx="3076483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var</a:t>
            </a:r>
            <a:r>
              <a:rPr lang="en-US" altLang="ko-KR" sz="900" dirty="0" smtClean="0"/>
              <a:t> </a:t>
            </a:r>
            <a:r>
              <a:rPr lang="en-US" altLang="ko-KR" sz="900" dirty="0" err="1"/>
              <a:t>caAttrs</a:t>
            </a:r>
            <a:r>
              <a:rPr lang="en-US" altLang="ko-KR" sz="900" dirty="0"/>
              <a:t> = [{</a:t>
            </a:r>
          </a:p>
          <a:p>
            <a:r>
              <a:rPr lang="en-US" altLang="ko-KR" sz="900" dirty="0"/>
              <a:t>  name: '</a:t>
            </a:r>
            <a:r>
              <a:rPr lang="en-US" altLang="ko-KR" sz="900" dirty="0" err="1"/>
              <a:t>commonName</a:t>
            </a:r>
            <a:r>
              <a:rPr lang="en-US" altLang="ko-KR" sz="900" dirty="0"/>
              <a:t>', // </a:t>
            </a:r>
            <a:r>
              <a:rPr lang="en-US" altLang="ko-KR" sz="900" dirty="0" err="1"/>
              <a:t>shortName</a:t>
            </a:r>
            <a:r>
              <a:rPr lang="en-US" altLang="ko-KR" sz="900" dirty="0"/>
              <a:t>: 'CN',</a:t>
            </a:r>
          </a:p>
          <a:p>
            <a:r>
              <a:rPr lang="en-US" altLang="ko-KR" sz="900" dirty="0"/>
              <a:t>  value: </a:t>
            </a:r>
            <a:r>
              <a:rPr lang="en-US" altLang="ko-KR" sz="900" dirty="0" err="1"/>
              <a:t>caCert.subject.getField</a:t>
            </a:r>
            <a:r>
              <a:rPr lang="en-US" altLang="ko-KR" sz="900" dirty="0"/>
              <a:t>('CN').value</a:t>
            </a:r>
          </a:p>
          <a:p>
            <a:r>
              <a:rPr lang="en-US" altLang="ko-KR" sz="900" dirty="0"/>
              <a:t>}, {</a:t>
            </a:r>
          </a:p>
          <a:p>
            <a:r>
              <a:rPr lang="en-US" altLang="ko-KR" sz="900" dirty="0"/>
              <a:t>  name: '</a:t>
            </a:r>
            <a:r>
              <a:rPr lang="en-US" altLang="ko-KR" sz="900" dirty="0" err="1"/>
              <a:t>countryName</a:t>
            </a:r>
            <a:r>
              <a:rPr lang="en-US" altLang="ko-KR" sz="900" dirty="0"/>
              <a:t>', //  </a:t>
            </a:r>
            <a:r>
              <a:rPr lang="en-US" altLang="ko-KR" sz="900" dirty="0" err="1"/>
              <a:t>shortName</a:t>
            </a:r>
            <a:r>
              <a:rPr lang="en-US" altLang="ko-KR" sz="900" dirty="0"/>
              <a:t>: 'C',</a:t>
            </a:r>
          </a:p>
          <a:p>
            <a:r>
              <a:rPr lang="en-US" altLang="ko-KR" sz="900" dirty="0"/>
              <a:t>  value: </a:t>
            </a:r>
            <a:r>
              <a:rPr lang="en-US" altLang="ko-KR" sz="900" dirty="0" err="1"/>
              <a:t>caCert.subject.getField</a:t>
            </a:r>
            <a:r>
              <a:rPr lang="en-US" altLang="ko-KR" sz="900" dirty="0"/>
              <a:t>('C').value</a:t>
            </a:r>
          </a:p>
          <a:p>
            <a:r>
              <a:rPr lang="en-US" altLang="ko-KR" sz="900" dirty="0"/>
              <a:t>}, {</a:t>
            </a:r>
          </a:p>
          <a:p>
            <a:r>
              <a:rPr lang="en-US" altLang="ko-KR" sz="900" dirty="0"/>
              <a:t>  name: '</a:t>
            </a:r>
            <a:r>
              <a:rPr lang="en-US" altLang="ko-KR" sz="900" dirty="0" err="1"/>
              <a:t>stateOrProvinceName</a:t>
            </a:r>
            <a:r>
              <a:rPr lang="en-US" altLang="ko-KR" sz="900" dirty="0"/>
              <a:t>',  //  </a:t>
            </a:r>
            <a:r>
              <a:rPr lang="en-US" altLang="ko-KR" sz="900" dirty="0" err="1"/>
              <a:t>shortName</a:t>
            </a:r>
            <a:r>
              <a:rPr lang="en-US" altLang="ko-KR" sz="900" dirty="0"/>
              <a:t>: 'ST',</a:t>
            </a:r>
          </a:p>
          <a:p>
            <a:r>
              <a:rPr lang="en-US" altLang="ko-KR" sz="900" dirty="0"/>
              <a:t>  value: </a:t>
            </a:r>
            <a:r>
              <a:rPr lang="en-US" altLang="ko-KR" sz="900" dirty="0" err="1"/>
              <a:t>caCert.subject.getField</a:t>
            </a:r>
            <a:r>
              <a:rPr lang="en-US" altLang="ko-KR" sz="900" dirty="0"/>
              <a:t>('ST').value</a:t>
            </a:r>
          </a:p>
          <a:p>
            <a:r>
              <a:rPr lang="en-US" altLang="ko-KR" sz="900" dirty="0"/>
              <a:t>}, {</a:t>
            </a:r>
          </a:p>
          <a:p>
            <a:r>
              <a:rPr lang="en-US" altLang="ko-KR" sz="900" dirty="0"/>
              <a:t>  name: '</a:t>
            </a:r>
            <a:r>
              <a:rPr lang="en-US" altLang="ko-KR" sz="900" dirty="0" err="1"/>
              <a:t>localityName</a:t>
            </a:r>
            <a:r>
              <a:rPr lang="en-US" altLang="ko-KR" sz="900" dirty="0"/>
              <a:t>',  // </a:t>
            </a:r>
            <a:r>
              <a:rPr lang="en-US" altLang="ko-KR" sz="900" dirty="0" err="1"/>
              <a:t>shortName</a:t>
            </a:r>
            <a:r>
              <a:rPr lang="en-US" altLang="ko-KR" sz="900" dirty="0"/>
              <a:t>: 'L',</a:t>
            </a:r>
          </a:p>
          <a:p>
            <a:r>
              <a:rPr lang="en-US" altLang="ko-KR" sz="900" dirty="0"/>
              <a:t>  value: </a:t>
            </a:r>
            <a:r>
              <a:rPr lang="en-US" altLang="ko-KR" sz="900" dirty="0" err="1"/>
              <a:t>caCert.subject.getField</a:t>
            </a:r>
            <a:r>
              <a:rPr lang="en-US" altLang="ko-KR" sz="900" dirty="0"/>
              <a:t>('L').value</a:t>
            </a:r>
          </a:p>
          <a:p>
            <a:r>
              <a:rPr lang="en-US" altLang="ko-KR" sz="900" dirty="0"/>
              <a:t>}, {</a:t>
            </a:r>
          </a:p>
          <a:p>
            <a:r>
              <a:rPr lang="en-US" altLang="ko-KR" sz="900" dirty="0"/>
              <a:t>  name: '</a:t>
            </a:r>
            <a:r>
              <a:rPr lang="en-US" altLang="ko-KR" sz="900" dirty="0" err="1"/>
              <a:t>organizationName</a:t>
            </a:r>
            <a:r>
              <a:rPr lang="en-US" altLang="ko-KR" sz="900" dirty="0"/>
              <a:t>', //  </a:t>
            </a:r>
            <a:r>
              <a:rPr lang="en-US" altLang="ko-KR" sz="900" dirty="0" err="1"/>
              <a:t>shortName</a:t>
            </a:r>
            <a:r>
              <a:rPr lang="en-US" altLang="ko-KR" sz="900" dirty="0"/>
              <a:t>: 'O',</a:t>
            </a:r>
          </a:p>
          <a:p>
            <a:r>
              <a:rPr lang="en-US" altLang="ko-KR" sz="900" dirty="0"/>
              <a:t>  value: </a:t>
            </a:r>
            <a:r>
              <a:rPr lang="en-US" altLang="ko-KR" sz="900" dirty="0" err="1"/>
              <a:t>caCert.subject.getField</a:t>
            </a:r>
            <a:r>
              <a:rPr lang="en-US" altLang="ko-KR" sz="900" dirty="0"/>
              <a:t>('O').value</a:t>
            </a:r>
          </a:p>
          <a:p>
            <a:r>
              <a:rPr lang="en-US" altLang="ko-KR" sz="900" dirty="0"/>
              <a:t>}, {</a:t>
            </a:r>
          </a:p>
          <a:p>
            <a:r>
              <a:rPr lang="en-US" altLang="ko-KR" sz="900" dirty="0"/>
              <a:t>  name: '</a:t>
            </a:r>
            <a:r>
              <a:rPr lang="en-US" altLang="ko-KR" sz="900" dirty="0" err="1"/>
              <a:t>organizationalUnitName</a:t>
            </a:r>
            <a:r>
              <a:rPr lang="en-US" altLang="ko-KR" sz="900" dirty="0"/>
              <a:t>', //  </a:t>
            </a:r>
            <a:r>
              <a:rPr lang="en-US" altLang="ko-KR" sz="900" dirty="0" err="1"/>
              <a:t>shortName</a:t>
            </a:r>
            <a:r>
              <a:rPr lang="en-US" altLang="ko-KR" sz="900" dirty="0"/>
              <a:t>: 'OU',</a:t>
            </a:r>
          </a:p>
          <a:p>
            <a:r>
              <a:rPr lang="en-US" altLang="ko-KR" sz="900" dirty="0"/>
              <a:t>  value: </a:t>
            </a:r>
            <a:r>
              <a:rPr lang="en-US" altLang="ko-KR" sz="900" dirty="0" err="1"/>
              <a:t>caCert.subject.getField</a:t>
            </a:r>
            <a:r>
              <a:rPr lang="en-US" altLang="ko-KR" sz="900" dirty="0"/>
              <a:t>('OU').value</a:t>
            </a:r>
          </a:p>
          <a:p>
            <a:r>
              <a:rPr lang="en-US" altLang="ko-KR" sz="900" dirty="0"/>
              <a:t>}];</a:t>
            </a:r>
          </a:p>
          <a:p>
            <a:r>
              <a:rPr lang="en-US" altLang="ko-KR" sz="900" dirty="0" err="1"/>
              <a:t>cert.setIssuer</a:t>
            </a:r>
            <a:r>
              <a:rPr lang="en-US" altLang="ko-KR" sz="900" dirty="0"/>
              <a:t>(</a:t>
            </a:r>
            <a:r>
              <a:rPr lang="en-US" altLang="ko-KR" sz="900" dirty="0" err="1"/>
              <a:t>caAttrs</a:t>
            </a:r>
            <a:r>
              <a:rPr lang="en-US" altLang="ko-KR" sz="900" dirty="0" smtClean="0"/>
              <a:t>);</a:t>
            </a:r>
            <a:endParaRPr lang="ko-KR" alt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3419872" y="1327386"/>
            <a:ext cx="2308645" cy="5355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cert.setExtensions</a:t>
            </a:r>
            <a:r>
              <a:rPr lang="en-US" altLang="ko-KR" sz="900" dirty="0"/>
              <a:t>([{</a:t>
            </a:r>
          </a:p>
          <a:p>
            <a:r>
              <a:rPr lang="en-US" altLang="ko-KR" sz="900" dirty="0"/>
              <a:t>  name: '</a:t>
            </a:r>
            <a:r>
              <a:rPr lang="en-US" altLang="ko-KR" sz="900" dirty="0" err="1"/>
              <a:t>basicConstraints</a:t>
            </a:r>
            <a:r>
              <a:rPr lang="en-US" altLang="ko-KR" sz="900" dirty="0"/>
              <a:t>',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cA</a:t>
            </a:r>
            <a:r>
              <a:rPr lang="en-US" altLang="ko-KR" sz="900" dirty="0"/>
              <a:t>: true</a:t>
            </a:r>
          </a:p>
          <a:p>
            <a:r>
              <a:rPr lang="en-US" altLang="ko-KR" sz="900" dirty="0"/>
              <a:t>}, {</a:t>
            </a:r>
          </a:p>
          <a:p>
            <a:r>
              <a:rPr lang="en-US" altLang="ko-KR" sz="900" dirty="0"/>
              <a:t>  name: '</a:t>
            </a:r>
            <a:r>
              <a:rPr lang="en-US" altLang="ko-KR" sz="900" dirty="0" err="1"/>
              <a:t>keyUsage</a:t>
            </a:r>
            <a:r>
              <a:rPr lang="en-US" altLang="ko-KR" sz="900" dirty="0"/>
              <a:t>',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keyCertSign</a:t>
            </a:r>
            <a:r>
              <a:rPr lang="en-US" altLang="ko-KR" sz="900" dirty="0"/>
              <a:t>: true,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digitalSignature</a:t>
            </a:r>
            <a:r>
              <a:rPr lang="en-US" altLang="ko-KR" sz="900" dirty="0"/>
              <a:t>: true,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nonRepudiation</a:t>
            </a:r>
            <a:r>
              <a:rPr lang="en-US" altLang="ko-KR" sz="900" dirty="0"/>
              <a:t>: true,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keyEncipherment</a:t>
            </a:r>
            <a:r>
              <a:rPr lang="en-US" altLang="ko-KR" sz="900" dirty="0"/>
              <a:t>: true,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dataEncipherment</a:t>
            </a:r>
            <a:r>
              <a:rPr lang="en-US" altLang="ko-KR" sz="900" dirty="0"/>
              <a:t>: true</a:t>
            </a:r>
          </a:p>
          <a:p>
            <a:r>
              <a:rPr lang="en-US" altLang="ko-KR" sz="900" dirty="0"/>
              <a:t>}, {</a:t>
            </a:r>
          </a:p>
          <a:p>
            <a:r>
              <a:rPr lang="en-US" altLang="ko-KR" sz="900" dirty="0"/>
              <a:t>  name: '</a:t>
            </a:r>
            <a:r>
              <a:rPr lang="en-US" altLang="ko-KR" sz="900" dirty="0" err="1"/>
              <a:t>extKeyUsage</a:t>
            </a:r>
            <a:r>
              <a:rPr lang="en-US" altLang="ko-KR" sz="900" dirty="0"/>
              <a:t>',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serverAuth</a:t>
            </a:r>
            <a:r>
              <a:rPr lang="en-US" altLang="ko-KR" sz="900" dirty="0"/>
              <a:t>: true,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clientAuth</a:t>
            </a:r>
            <a:r>
              <a:rPr lang="en-US" altLang="ko-KR" sz="900" dirty="0"/>
              <a:t>: true,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codeSigning</a:t>
            </a:r>
            <a:r>
              <a:rPr lang="en-US" altLang="ko-KR" sz="900" dirty="0"/>
              <a:t>: true,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emailProtection</a:t>
            </a:r>
            <a:r>
              <a:rPr lang="en-US" altLang="ko-KR" sz="900" dirty="0"/>
              <a:t>: true,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timeStamping</a:t>
            </a:r>
            <a:r>
              <a:rPr lang="en-US" altLang="ko-KR" sz="900" dirty="0"/>
              <a:t>: true</a:t>
            </a:r>
          </a:p>
          <a:p>
            <a:r>
              <a:rPr lang="en-US" altLang="ko-KR" sz="900" dirty="0"/>
              <a:t>}, {</a:t>
            </a:r>
          </a:p>
          <a:p>
            <a:r>
              <a:rPr lang="en-US" altLang="ko-KR" sz="900" dirty="0"/>
              <a:t>  name: '</a:t>
            </a:r>
            <a:r>
              <a:rPr lang="en-US" altLang="ko-KR" sz="900" dirty="0" err="1"/>
              <a:t>nsCertType</a:t>
            </a:r>
            <a:r>
              <a:rPr lang="en-US" altLang="ko-KR" sz="900" dirty="0"/>
              <a:t>',</a:t>
            </a:r>
          </a:p>
          <a:p>
            <a:r>
              <a:rPr lang="en-US" altLang="ko-KR" sz="900" dirty="0"/>
              <a:t>  client: true,</a:t>
            </a:r>
          </a:p>
          <a:p>
            <a:r>
              <a:rPr lang="en-US" altLang="ko-KR" sz="900" dirty="0"/>
              <a:t>  server: true,</a:t>
            </a:r>
          </a:p>
          <a:p>
            <a:r>
              <a:rPr lang="en-US" altLang="ko-KR" sz="900" dirty="0"/>
              <a:t>  email: true,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objsign</a:t>
            </a:r>
            <a:r>
              <a:rPr lang="en-US" altLang="ko-KR" sz="900" dirty="0"/>
              <a:t>: true,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sslCA</a:t>
            </a:r>
            <a:r>
              <a:rPr lang="en-US" altLang="ko-KR" sz="900" dirty="0"/>
              <a:t>: true,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emailCA</a:t>
            </a:r>
            <a:r>
              <a:rPr lang="en-US" altLang="ko-KR" sz="900" dirty="0"/>
              <a:t>: true,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objCA</a:t>
            </a:r>
            <a:r>
              <a:rPr lang="en-US" altLang="ko-KR" sz="900" dirty="0"/>
              <a:t>: true</a:t>
            </a:r>
          </a:p>
          <a:p>
            <a:r>
              <a:rPr lang="en-US" altLang="ko-KR" sz="900" dirty="0"/>
              <a:t>}, {</a:t>
            </a:r>
          </a:p>
          <a:p>
            <a:r>
              <a:rPr lang="en-US" altLang="ko-KR" sz="900" dirty="0"/>
              <a:t>  name: '</a:t>
            </a:r>
            <a:r>
              <a:rPr lang="en-US" altLang="ko-KR" sz="900" dirty="0" err="1"/>
              <a:t>subjectAltName</a:t>
            </a:r>
            <a:r>
              <a:rPr lang="en-US" altLang="ko-KR" sz="900" dirty="0"/>
              <a:t>',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altNames</a:t>
            </a:r>
            <a:r>
              <a:rPr lang="en-US" altLang="ko-KR" sz="900" dirty="0"/>
              <a:t>: [{</a:t>
            </a:r>
          </a:p>
          <a:p>
            <a:r>
              <a:rPr lang="en-US" altLang="ko-KR" sz="900" dirty="0"/>
              <a:t>    type: 6, // URI</a:t>
            </a:r>
          </a:p>
          <a:p>
            <a:r>
              <a:rPr lang="en-US" altLang="ko-KR" sz="900" dirty="0"/>
              <a:t>    value: 'http://example.org/</a:t>
            </a:r>
            <a:r>
              <a:rPr lang="en-US" altLang="ko-KR" sz="900" dirty="0" err="1"/>
              <a:t>webid#me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}, {</a:t>
            </a:r>
          </a:p>
          <a:p>
            <a:r>
              <a:rPr lang="en-US" altLang="ko-KR" sz="900" dirty="0"/>
              <a:t>    type: 7, // IP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ip</a:t>
            </a:r>
            <a:r>
              <a:rPr lang="en-US" altLang="ko-KR" sz="900" dirty="0"/>
              <a:t>: '127.0.0.1'</a:t>
            </a:r>
          </a:p>
          <a:p>
            <a:r>
              <a:rPr lang="en-US" altLang="ko-KR" sz="900" dirty="0"/>
              <a:t>  }]</a:t>
            </a:r>
          </a:p>
          <a:p>
            <a:r>
              <a:rPr lang="en-US" altLang="ko-KR" sz="900" dirty="0"/>
              <a:t>}, {</a:t>
            </a:r>
          </a:p>
          <a:p>
            <a:r>
              <a:rPr lang="en-US" altLang="ko-KR" sz="900" dirty="0"/>
              <a:t>  name: '</a:t>
            </a:r>
            <a:r>
              <a:rPr lang="en-US" altLang="ko-KR" sz="900" dirty="0" err="1"/>
              <a:t>subjectKeyIdentifier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 smtClean="0"/>
              <a:t>}]);</a:t>
            </a:r>
            <a:endParaRPr lang="en-US" altLang="ko-KR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5825741" y="1340768"/>
            <a:ext cx="2994731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// </a:t>
            </a:r>
            <a:r>
              <a:rPr lang="ko-KR" altLang="en-US" sz="900" dirty="0" smtClean="0"/>
              <a:t>사용자 인증서 생성</a:t>
            </a:r>
            <a:endParaRPr lang="en-US" altLang="ko-KR" sz="900" dirty="0"/>
          </a:p>
          <a:p>
            <a:r>
              <a:rPr lang="en-US" altLang="ko-KR" sz="900" dirty="0" err="1"/>
              <a:t>cert.sign</a:t>
            </a:r>
            <a:r>
              <a:rPr lang="en-US" altLang="ko-KR" sz="900" dirty="0"/>
              <a:t>(</a:t>
            </a:r>
            <a:r>
              <a:rPr lang="en-US" altLang="ko-KR" sz="900" dirty="0" err="1"/>
              <a:t>caPrivateKey</a:t>
            </a:r>
            <a:r>
              <a:rPr lang="en-US" altLang="ko-KR" sz="900" dirty="0"/>
              <a:t>); // CA </a:t>
            </a:r>
            <a:r>
              <a:rPr lang="ko-KR" altLang="en-US" sz="900" dirty="0"/>
              <a:t>개인키로 서명</a:t>
            </a:r>
          </a:p>
          <a:p>
            <a:r>
              <a:rPr lang="en-US" altLang="ko-KR" sz="900" dirty="0"/>
              <a:t>console.log('</a:t>
            </a:r>
            <a:r>
              <a:rPr lang="ko-KR" altLang="en-US" sz="900" dirty="0"/>
              <a:t>사용자 인증서 생성</a:t>
            </a:r>
            <a:r>
              <a:rPr lang="en-US" altLang="ko-KR" sz="900" dirty="0"/>
              <a:t>');</a:t>
            </a:r>
          </a:p>
          <a:p>
            <a:r>
              <a:rPr lang="en-US" altLang="ko-KR" sz="900" dirty="0"/>
              <a:t>console.log(</a:t>
            </a:r>
            <a:r>
              <a:rPr lang="en-US" altLang="ko-KR" sz="900" dirty="0" err="1"/>
              <a:t>pki.certificateToPem</a:t>
            </a:r>
            <a:r>
              <a:rPr lang="en-US" altLang="ko-KR" sz="900" dirty="0"/>
              <a:t>(cert</a:t>
            </a:r>
            <a:r>
              <a:rPr lang="en-US" altLang="ko-KR" sz="900" dirty="0" smtClean="0"/>
              <a:t>));</a:t>
            </a:r>
          </a:p>
          <a:p>
            <a:endParaRPr lang="en-US" altLang="ko-KR" sz="900" dirty="0"/>
          </a:p>
          <a:p>
            <a:r>
              <a:rPr lang="en-US" altLang="ko-KR" sz="900" dirty="0" smtClean="0"/>
              <a:t>// </a:t>
            </a:r>
            <a:r>
              <a:rPr lang="ko-KR" altLang="en-US" sz="900" dirty="0" smtClean="0"/>
              <a:t>사용자 인증서 검증</a:t>
            </a:r>
            <a:endParaRPr lang="en-US" altLang="ko-KR" sz="900" dirty="0"/>
          </a:p>
          <a:p>
            <a:r>
              <a:rPr lang="en-US" altLang="ko-KR" sz="900" dirty="0" err="1"/>
              <a:t>var</a:t>
            </a:r>
            <a:r>
              <a:rPr lang="en-US" altLang="ko-KR" sz="900" dirty="0"/>
              <a:t> verified = </a:t>
            </a:r>
            <a:r>
              <a:rPr lang="en-US" altLang="ko-KR" sz="900" dirty="0" err="1"/>
              <a:t>caCert.verify</a:t>
            </a:r>
            <a:r>
              <a:rPr lang="en-US" altLang="ko-KR" sz="900" dirty="0"/>
              <a:t>(cert);</a:t>
            </a:r>
          </a:p>
          <a:p>
            <a:r>
              <a:rPr lang="en-US" altLang="ko-KR" sz="900" dirty="0"/>
              <a:t>console.log('</a:t>
            </a:r>
            <a:r>
              <a:rPr lang="ko-KR" altLang="en-US" sz="900" dirty="0"/>
              <a:t>사용자 인증서 검증</a:t>
            </a:r>
            <a:r>
              <a:rPr lang="en-US" altLang="ko-KR" sz="900" dirty="0"/>
              <a:t>: '+verified);</a:t>
            </a:r>
          </a:p>
          <a:p>
            <a:endParaRPr lang="en-US" altLang="ko-KR" sz="900" dirty="0"/>
          </a:p>
          <a:p>
            <a:r>
              <a:rPr lang="en-US" altLang="ko-KR" sz="900" dirty="0"/>
              <a:t>// </a:t>
            </a:r>
            <a:r>
              <a:rPr lang="ko-KR" altLang="en-US" sz="900" dirty="0"/>
              <a:t>사용자 인증서 저장</a:t>
            </a:r>
          </a:p>
          <a:p>
            <a:r>
              <a:rPr lang="en-US" altLang="ko-KR" sz="900" dirty="0" err="1"/>
              <a:t>fs.writeFileSync</a:t>
            </a:r>
            <a:r>
              <a:rPr lang="en-US" altLang="ko-KR" sz="900" dirty="0"/>
              <a:t>("</a:t>
            </a:r>
            <a:r>
              <a:rPr lang="en-US" altLang="ko-KR" sz="900" dirty="0" err="1"/>
              <a:t>cert.pem</a:t>
            </a:r>
            <a:r>
              <a:rPr lang="en-US" altLang="ko-KR" sz="900" dirty="0"/>
              <a:t>", </a:t>
            </a:r>
            <a:r>
              <a:rPr lang="en-US" altLang="ko-KR" sz="900" dirty="0" err="1"/>
              <a:t>pki.certificateToPem</a:t>
            </a:r>
            <a:r>
              <a:rPr lang="en-US" altLang="ko-KR" sz="900" dirty="0"/>
              <a:t>(cert));</a:t>
            </a:r>
          </a:p>
          <a:p>
            <a:r>
              <a:rPr lang="en-US" altLang="ko-KR" sz="900" dirty="0"/>
              <a:t>console.log('</a:t>
            </a:r>
            <a:r>
              <a:rPr lang="ko-KR" altLang="en-US" sz="900" dirty="0"/>
              <a:t>사용자 인증서 저장 </a:t>
            </a:r>
            <a:r>
              <a:rPr lang="en-US" altLang="ko-KR" sz="900" dirty="0"/>
              <a:t>- </a:t>
            </a:r>
            <a:r>
              <a:rPr lang="en-US" altLang="ko-KR" sz="900" dirty="0" err="1"/>
              <a:t>cert.pem</a:t>
            </a:r>
            <a:r>
              <a:rPr lang="en-US" altLang="ko-KR" sz="900" dirty="0"/>
              <a:t>');</a:t>
            </a:r>
            <a:endParaRPr lang="ko-KR" alt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4242574"/>
            <a:ext cx="2842445" cy="95410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인증기관 </a:t>
            </a:r>
            <a:r>
              <a:rPr lang="en-US" altLang="ko-KR" sz="1400" dirty="0" smtClean="0"/>
              <a:t>issuer </a:t>
            </a:r>
            <a:r>
              <a:rPr lang="ko-KR" altLang="en-US" sz="1400" dirty="0" smtClean="0"/>
              <a:t>정보 입력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caCert</a:t>
            </a:r>
            <a:r>
              <a:rPr lang="ko-KR" altLang="en-US" sz="1400" dirty="0" smtClean="0"/>
              <a:t>에서 읽어온 정보를 입력</a:t>
            </a:r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정보가 다를 경우 사용자인증서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</a:t>
            </a:r>
            <a:r>
              <a:rPr lang="ko-KR" altLang="en-US" sz="1400" dirty="0" err="1" smtClean="0"/>
              <a:t>검증시</a:t>
            </a:r>
            <a:r>
              <a:rPr lang="ko-KR" altLang="en-US" sz="1400" dirty="0" smtClean="0"/>
              <a:t> 에러 발생</a:t>
            </a:r>
            <a:endParaRPr lang="en-US" altLang="ko-KR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440536" y="6344144"/>
            <a:ext cx="1970411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확장영역 정보 입력</a:t>
            </a: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864468" y="3090446"/>
            <a:ext cx="2811988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인증서</a:t>
            </a:r>
            <a:r>
              <a:rPr lang="en-US" altLang="ko-KR" sz="1600" dirty="0"/>
              <a:t> </a:t>
            </a:r>
            <a:r>
              <a:rPr lang="ko-KR" altLang="en-US" sz="1600" dirty="0"/>
              <a:t>파일 저장 </a:t>
            </a:r>
            <a:r>
              <a:rPr lang="en-US" altLang="ko-KR" sz="1600" dirty="0"/>
              <a:t>- </a:t>
            </a:r>
            <a:r>
              <a:rPr lang="en-US" altLang="ko-KR" sz="1600" dirty="0" err="1" smtClean="0"/>
              <a:t>cert.pem</a:t>
            </a:r>
            <a:endParaRPr lang="ko-KR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998" y="3501008"/>
            <a:ext cx="3129489" cy="325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2572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인증서 검증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605822"/>
            <a:ext cx="8722260" cy="2631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F:\AppliedCrypto\forge\node_modules\node-forge\lib\x509.js:1070</a:t>
            </a:r>
          </a:p>
          <a:p>
            <a:r>
              <a:rPr lang="en-US" altLang="ko-KR" sz="1100" dirty="0"/>
              <a:t>      throw error;</a:t>
            </a:r>
          </a:p>
          <a:p>
            <a:r>
              <a:rPr lang="en-US" altLang="ko-KR" sz="1100" dirty="0"/>
              <a:t>      ^</a:t>
            </a:r>
          </a:p>
          <a:p>
            <a:endParaRPr lang="en-US" altLang="ko-KR" sz="1100" dirty="0"/>
          </a:p>
          <a:p>
            <a:r>
              <a:rPr lang="en-US" altLang="ko-KR" sz="1100" dirty="0"/>
              <a:t>Error: The parent certificate did not issue the given child certificate; the child certificate's issuer does not match the parent's subject.</a:t>
            </a:r>
          </a:p>
          <a:p>
            <a:r>
              <a:rPr lang="en-US" altLang="ko-KR" sz="1100" dirty="0"/>
              <a:t>    at </a:t>
            </a:r>
            <a:r>
              <a:rPr lang="en-US" altLang="ko-KR" sz="1100" dirty="0" err="1"/>
              <a:t>Object.cert.verify</a:t>
            </a:r>
            <a:r>
              <a:rPr lang="en-US" altLang="ko-KR" sz="1100" dirty="0"/>
              <a:t> (F:\</a:t>
            </a:r>
            <a:r>
              <a:rPr lang="en-US" altLang="ko-KR" sz="1100" dirty="0" err="1"/>
              <a:t>AppliedCrypto</a:t>
            </a:r>
            <a:r>
              <a:rPr lang="en-US" altLang="ko-KR" sz="1100" dirty="0"/>
              <a:t>\forge\</a:t>
            </a:r>
            <a:r>
              <a:rPr lang="en-US" altLang="ko-KR" sz="1100" dirty="0" err="1"/>
              <a:t>node_modules</a:t>
            </a:r>
            <a:r>
              <a:rPr lang="en-US" altLang="ko-KR" sz="1100" dirty="0"/>
              <a:t>\node-forge\lib\x509.js:1065:19)</a:t>
            </a:r>
          </a:p>
          <a:p>
            <a:r>
              <a:rPr lang="en-US" altLang="ko-KR" sz="1100" dirty="0"/>
              <a:t>    at Object.&lt;anonymous&gt; (F:\</a:t>
            </a:r>
            <a:r>
              <a:rPr lang="en-US" altLang="ko-KR" sz="1100" dirty="0" err="1"/>
              <a:t>AppliedCrypto</a:t>
            </a:r>
            <a:r>
              <a:rPr lang="en-US" altLang="ko-KR" sz="1100" dirty="0"/>
              <a:t>\forge\cert.js:112:23)</a:t>
            </a:r>
          </a:p>
          <a:p>
            <a:r>
              <a:rPr lang="en-US" altLang="ko-KR" sz="1100" dirty="0"/>
              <a:t>    at </a:t>
            </a:r>
            <a:r>
              <a:rPr lang="en-US" altLang="ko-KR" sz="1100" dirty="0" err="1"/>
              <a:t>Module._compile</a:t>
            </a:r>
            <a:r>
              <a:rPr lang="en-US" altLang="ko-KR" sz="1100" dirty="0"/>
              <a:t> (module.js:569:30)</a:t>
            </a:r>
          </a:p>
          <a:p>
            <a:r>
              <a:rPr lang="en-US" altLang="ko-KR" sz="1100" dirty="0"/>
              <a:t>    at Object.Module._extensions..</a:t>
            </a:r>
            <a:r>
              <a:rPr lang="en-US" altLang="ko-KR" sz="1100" dirty="0" err="1"/>
              <a:t>js</a:t>
            </a:r>
            <a:r>
              <a:rPr lang="en-US" altLang="ko-KR" sz="1100" dirty="0"/>
              <a:t> (module.js:580:10)</a:t>
            </a:r>
          </a:p>
          <a:p>
            <a:r>
              <a:rPr lang="en-US" altLang="ko-KR" sz="1100" dirty="0"/>
              <a:t>    at </a:t>
            </a:r>
            <a:r>
              <a:rPr lang="en-US" altLang="ko-KR" sz="1100" dirty="0" err="1"/>
              <a:t>Module.load</a:t>
            </a:r>
            <a:r>
              <a:rPr lang="en-US" altLang="ko-KR" sz="1100" dirty="0"/>
              <a:t> (module.js:503:32)</a:t>
            </a:r>
          </a:p>
          <a:p>
            <a:r>
              <a:rPr lang="en-US" altLang="ko-KR" sz="1100" dirty="0"/>
              <a:t>    at </a:t>
            </a:r>
            <a:r>
              <a:rPr lang="en-US" altLang="ko-KR" sz="1100" dirty="0" err="1"/>
              <a:t>tryModuleLoad</a:t>
            </a:r>
            <a:r>
              <a:rPr lang="en-US" altLang="ko-KR" sz="1100" dirty="0"/>
              <a:t> (module.js:466:12)</a:t>
            </a:r>
          </a:p>
          <a:p>
            <a:r>
              <a:rPr lang="en-US" altLang="ko-KR" sz="1100" dirty="0"/>
              <a:t>    at </a:t>
            </a:r>
            <a:r>
              <a:rPr lang="en-US" altLang="ko-KR" sz="1100" dirty="0" err="1"/>
              <a:t>Function.Module._load</a:t>
            </a:r>
            <a:r>
              <a:rPr lang="en-US" altLang="ko-KR" sz="1100" dirty="0"/>
              <a:t> (module.js:458:3)</a:t>
            </a:r>
          </a:p>
          <a:p>
            <a:r>
              <a:rPr lang="en-US" altLang="ko-KR" sz="1100" dirty="0"/>
              <a:t>    at </a:t>
            </a:r>
            <a:r>
              <a:rPr lang="en-US" altLang="ko-KR" sz="1100" dirty="0" err="1"/>
              <a:t>Function.Module.runMain</a:t>
            </a:r>
            <a:r>
              <a:rPr lang="en-US" altLang="ko-KR" sz="1100" dirty="0"/>
              <a:t> (module.js:605:10)</a:t>
            </a:r>
          </a:p>
          <a:p>
            <a:r>
              <a:rPr lang="en-US" altLang="ko-KR" sz="1100" dirty="0"/>
              <a:t>    at startup (bootstrap_node.js:158:16)</a:t>
            </a:r>
          </a:p>
          <a:p>
            <a:r>
              <a:rPr lang="en-US" altLang="ko-KR" sz="1100" dirty="0"/>
              <a:t>    at bootstrap_node.js:575:3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29972" y="1340768"/>
            <a:ext cx="473411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사용자 인증서 검증</a:t>
            </a:r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verified = </a:t>
            </a:r>
            <a:r>
              <a:rPr lang="en-US" altLang="ko-KR" dirty="0" err="1"/>
              <a:t>caCert.verify</a:t>
            </a:r>
            <a:r>
              <a:rPr lang="en-US" altLang="ko-KR" dirty="0"/>
              <a:t>(cert);</a:t>
            </a:r>
          </a:p>
          <a:p>
            <a:r>
              <a:rPr lang="en-US" altLang="ko-KR" dirty="0"/>
              <a:t>console.log('</a:t>
            </a:r>
            <a:r>
              <a:rPr lang="ko-KR" altLang="en-US" dirty="0"/>
              <a:t>사용자 인증서 검증</a:t>
            </a:r>
            <a:r>
              <a:rPr lang="en-US" altLang="ko-KR" dirty="0"/>
              <a:t>: '+verified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966042" y="2348880"/>
            <a:ext cx="339804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</a:t>
            </a:r>
            <a:r>
              <a:rPr lang="ko-KR" altLang="en-US" dirty="0" smtClean="0"/>
              <a:t>인증서</a:t>
            </a:r>
            <a:r>
              <a:rPr lang="en-US" altLang="ko-KR" dirty="0" smtClean="0"/>
              <a:t>.verify(</a:t>
            </a:r>
            <a:r>
              <a:rPr lang="ko-KR" altLang="en-US" dirty="0" smtClean="0"/>
              <a:t>사용자인증서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8269" y="2854677"/>
            <a:ext cx="6454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setIssuer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함수의 </a:t>
            </a:r>
            <a:r>
              <a:rPr lang="en-US" altLang="ko-KR" dirty="0" err="1" smtClean="0"/>
              <a:t>caAttrs</a:t>
            </a:r>
            <a:r>
              <a:rPr lang="en-US" altLang="ko-KR" dirty="0" smtClean="0"/>
              <a:t> </a:t>
            </a:r>
            <a:r>
              <a:rPr lang="ko-KR" altLang="en-US" dirty="0"/>
              <a:t>정보가 </a:t>
            </a:r>
            <a:r>
              <a:rPr lang="en-US" altLang="ko-KR" dirty="0" smtClean="0"/>
              <a:t>CA</a:t>
            </a:r>
            <a:r>
              <a:rPr lang="ko-KR" altLang="en-US" dirty="0" smtClean="0"/>
              <a:t>인증서 정보와 다를 </a:t>
            </a:r>
            <a:r>
              <a:rPr lang="ko-KR" altLang="en-US" dirty="0"/>
              <a:t>경우 </a:t>
            </a:r>
            <a:endParaRPr lang="en-US" altLang="ko-KR" dirty="0" smtClean="0"/>
          </a:p>
          <a:p>
            <a:r>
              <a:rPr lang="ko-KR" altLang="en-US" dirty="0" smtClean="0"/>
              <a:t>사용자인증서</a:t>
            </a:r>
            <a:r>
              <a:rPr lang="en-US" altLang="ko-KR" dirty="0" smtClean="0"/>
              <a:t> </a:t>
            </a:r>
            <a:r>
              <a:rPr lang="ko-KR" altLang="en-US" dirty="0" err="1"/>
              <a:t>검증시</a:t>
            </a:r>
            <a:r>
              <a:rPr lang="ko-KR" altLang="en-US" dirty="0"/>
              <a:t> 에러 </a:t>
            </a:r>
            <a:r>
              <a:rPr lang="ko-KR" altLang="en-US" dirty="0" smtClean="0"/>
              <a:t>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58234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95536" y="4149080"/>
            <a:ext cx="8280920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5536" y="2420888"/>
            <a:ext cx="8280920" cy="1728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95536" y="1700808"/>
            <a:ext cx="8280920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인증서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시나리오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1920145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웹서버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인증서버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8224" y="19168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621691" y="3429000"/>
            <a:ext cx="239046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3621691" y="3140968"/>
            <a:ext cx="239047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85666" y="2564904"/>
            <a:ext cx="156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사용자 등록 요청</a:t>
            </a:r>
            <a:endParaRPr lang="en-US" altLang="ko-KR" sz="1400" dirty="0" smtClean="0"/>
          </a:p>
          <a:p>
            <a:r>
              <a:rPr lang="ko-KR" altLang="en-US" sz="1400" dirty="0" smtClean="0"/>
              <a:t>인증서 발급 요청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732240" y="2852936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키쌍</a:t>
            </a:r>
            <a:r>
              <a:rPr lang="ko-KR" altLang="en-US" sz="1400" dirty="0" smtClean="0"/>
              <a:t> 생성</a:t>
            </a:r>
            <a:endParaRPr lang="en-US" altLang="ko-KR" sz="1400" dirty="0" smtClean="0"/>
          </a:p>
          <a:p>
            <a:r>
              <a:rPr lang="ko-KR" altLang="en-US" sz="1400" dirty="0" smtClean="0"/>
              <a:t>개인키 암호화 저장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835696" y="3005336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인증서 생성</a:t>
            </a:r>
            <a:endParaRPr lang="en-US" altLang="ko-KR" sz="1400" dirty="0" smtClean="0"/>
          </a:p>
          <a:p>
            <a:r>
              <a:rPr lang="ko-KR" altLang="en-US" sz="1400" dirty="0" smtClean="0"/>
              <a:t>계정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 저장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11960" y="3481844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인증서 전송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732240" y="3634244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인증서 저장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621690" y="5229200"/>
            <a:ext cx="239046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621690" y="4941168"/>
            <a:ext cx="239047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11960" y="4365104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로그인 요청</a:t>
            </a:r>
            <a:endParaRPr lang="en-US" altLang="ko-KR" sz="1400" dirty="0" smtClean="0"/>
          </a:p>
          <a:p>
            <a:r>
              <a:rPr lang="ko-KR" altLang="en-US" sz="1400" dirty="0" smtClean="0"/>
              <a:t>전자서명 전송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804248" y="4581128"/>
            <a:ext cx="1324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err="1" smtClean="0"/>
              <a:t>로그인을</a:t>
            </a:r>
            <a:r>
              <a:rPr lang="ko-KR" altLang="en-US" sz="1400" dirty="0" smtClean="0"/>
              <a:t> 위한</a:t>
            </a:r>
            <a:endParaRPr lang="en-US" altLang="ko-KR" sz="1400" dirty="0" smtClean="0"/>
          </a:p>
          <a:p>
            <a:r>
              <a:rPr lang="ko-KR" altLang="en-US" sz="1400" dirty="0" smtClean="0"/>
              <a:t>전자서명 생성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개인키 이용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835696" y="4797152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전자서명 검증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인증서 이용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211960" y="5301208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로그인 허가</a:t>
            </a:r>
            <a:endParaRPr lang="en-US" altLang="ko-KR" sz="1400" dirty="0" smtClean="0"/>
          </a:p>
          <a:p>
            <a:r>
              <a:rPr lang="ko-KR" altLang="en-US" sz="1400" dirty="0" smtClean="0"/>
              <a:t>서비스 제공</a:t>
            </a:r>
            <a:endParaRPr lang="en-US" altLang="ko-KR" sz="1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16739" y="2924944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사용자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6739" y="4646493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서비스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00192" y="2924944"/>
            <a:ext cx="423514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(1)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687584" y="2627620"/>
            <a:ext cx="423514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(2)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455336" y="3059668"/>
            <a:ext cx="423514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(3)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779912" y="3491716"/>
            <a:ext cx="423514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(4)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380734" y="3594502"/>
            <a:ext cx="423514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(5)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372200" y="4818638"/>
            <a:ext cx="423514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(6)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3779912" y="4437112"/>
            <a:ext cx="423514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(7)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475656" y="4890646"/>
            <a:ext cx="423514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(8)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779912" y="5301208"/>
            <a:ext cx="423514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(9)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0926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해시 알고리즘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Md5</a:t>
            </a:r>
          </a:p>
          <a:p>
            <a:pPr lvl="1"/>
            <a:r>
              <a:rPr lang="en-US" altLang="ko-KR" dirty="0" smtClean="0"/>
              <a:t>Sha1</a:t>
            </a:r>
          </a:p>
          <a:p>
            <a:pPr lvl="1"/>
            <a:r>
              <a:rPr lang="en-US" altLang="ko-KR" dirty="0" smtClean="0"/>
              <a:t>Sha256</a:t>
            </a:r>
          </a:p>
          <a:p>
            <a:pPr lvl="1"/>
            <a:r>
              <a:rPr lang="en-US" altLang="ko-KR" dirty="0" smtClean="0"/>
              <a:t>Sha384</a:t>
            </a:r>
          </a:p>
          <a:p>
            <a:pPr lvl="1"/>
            <a:r>
              <a:rPr lang="en-US" altLang="ko-KR" dirty="0" smtClean="0"/>
              <a:t>Sha512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3074" name="Picture 2" descr="Image result for 해쉬함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88840"/>
            <a:ext cx="26289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55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6628</TotalTime>
  <Words>7252</Words>
  <Application>Microsoft Office PowerPoint</Application>
  <PresentationFormat>화면 슬라이드 쇼(4:3)</PresentationFormat>
  <Paragraphs>1813</Paragraphs>
  <Slides>86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86</vt:i4>
      </vt:variant>
    </vt:vector>
  </HeadingPairs>
  <TitlesOfParts>
    <vt:vector size="87" baseType="lpstr">
      <vt:lpstr>가을</vt:lpstr>
      <vt:lpstr>PowerPoint 프레젠테이션</vt:lpstr>
      <vt:lpstr>목차 </vt:lpstr>
      <vt:lpstr>1. 자바스크립트 암호 라이브러리 Forge  </vt:lpstr>
      <vt:lpstr>Forge에 구현된 내용</vt:lpstr>
      <vt:lpstr>Forge 설치 </vt:lpstr>
      <vt:lpstr>2. 해시함수</vt:lpstr>
      <vt:lpstr>해시함수</vt:lpstr>
      <vt:lpstr>해시함수의 용도 </vt:lpstr>
      <vt:lpstr>해시함수</vt:lpstr>
      <vt:lpstr>해시함수 - Message Digest</vt:lpstr>
      <vt:lpstr>해시함수 - Message Digest</vt:lpstr>
      <vt:lpstr>해시함수 - Message Digest</vt:lpstr>
      <vt:lpstr>해시함수 - Message Digest</vt:lpstr>
      <vt:lpstr>3. 메시지인증코드(MAC)</vt:lpstr>
      <vt:lpstr>MAC</vt:lpstr>
      <vt:lpstr>Hash와 MAC의 비교 </vt:lpstr>
      <vt:lpstr>MAC의 한계 </vt:lpstr>
      <vt:lpstr>HMAC 알고리즘 </vt:lpstr>
      <vt:lpstr>메시지인증 - Hmac</vt:lpstr>
      <vt:lpstr>메시지인증 - Hmac</vt:lpstr>
      <vt:lpstr>4. 패스워드기반키생성 </vt:lpstr>
      <vt:lpstr>패스워드기반키생성 - PBKDF2</vt:lpstr>
      <vt:lpstr>패스워드기반키생성 - PBKDF2</vt:lpstr>
      <vt:lpstr>패스워드기반키생성 - PBKDF2</vt:lpstr>
      <vt:lpstr>5. 유틸리티 </vt:lpstr>
      <vt:lpstr>소수(prime) 생성</vt:lpstr>
      <vt:lpstr>소수(prime) 생성</vt:lpstr>
      <vt:lpstr>난수생성 - PRNG </vt:lpstr>
      <vt:lpstr>난수생성 - PRNG </vt:lpstr>
      <vt:lpstr>인코딩</vt:lpstr>
      <vt:lpstr>인코딩</vt:lpstr>
      <vt:lpstr>인코딩</vt:lpstr>
      <vt:lpstr>6. 대칭키 암호</vt:lpstr>
      <vt:lpstr>블록암호의 운영모드</vt:lpstr>
      <vt:lpstr>대칭키 암호 - Cipher </vt:lpstr>
      <vt:lpstr>대칭키 암호 - Cipher </vt:lpstr>
      <vt:lpstr>대칭키 암호 - Cipher </vt:lpstr>
      <vt:lpstr>7. 공개키 암호</vt:lpstr>
      <vt:lpstr>공개키 암호의 도입  </vt:lpstr>
      <vt:lpstr>RSA 알고리즘 </vt:lpstr>
      <vt:lpstr>RSA 알고리즘 </vt:lpstr>
      <vt:lpstr>공개키암호 - PKI 객체 </vt:lpstr>
      <vt:lpstr>RSA 키생성</vt:lpstr>
      <vt:lpstr>RSA 암호화 </vt:lpstr>
      <vt:lpstr>PKCS1 Padding</vt:lpstr>
      <vt:lpstr>OAEP </vt:lpstr>
      <vt:lpstr>RSA 암호화 </vt:lpstr>
      <vt:lpstr>RSA 암호화 </vt:lpstr>
      <vt:lpstr>RSA 전자서명 </vt:lpstr>
      <vt:lpstr>난수화된 RSA 전자서명 </vt:lpstr>
      <vt:lpstr>RSA 전자서명 </vt:lpstr>
      <vt:lpstr>8. 인증서</vt:lpstr>
      <vt:lpstr>인증서 보기 </vt:lpstr>
      <vt:lpstr>X.509 인증서 </vt:lpstr>
      <vt:lpstr>PKCS 표준  </vt:lpstr>
      <vt:lpstr>인증서 인코딩 </vt:lpstr>
      <vt:lpstr>인증서 관련 확장자</vt:lpstr>
      <vt:lpstr>OpenSSL</vt:lpstr>
      <vt:lpstr>OpenSSL 설치 </vt:lpstr>
      <vt:lpstr>OpenSSL 사용법  </vt:lpstr>
      <vt:lpstr>OpenSSL 사용법  </vt:lpstr>
      <vt:lpstr>OpenSSL 사용법  </vt:lpstr>
      <vt:lpstr>OpenSSL로 자체서명인증서 생성</vt:lpstr>
      <vt:lpstr>Forge를 이용한 자체서명인증서 생성  </vt:lpstr>
      <vt:lpstr>PowerPoint 프레젠테이션</vt:lpstr>
      <vt:lpstr>인증서 cert 생성 과정</vt:lpstr>
      <vt:lpstr>인증서 cert 생성</vt:lpstr>
      <vt:lpstr>주체 정보 지정 방식 </vt:lpstr>
      <vt:lpstr>공개키인증서의 확장 필드 </vt:lpstr>
      <vt:lpstr>PEM 형식으로 출력하기</vt:lpstr>
      <vt:lpstr>인증서에서 공개키 읽어오기 </vt:lpstr>
      <vt:lpstr>인증서 유효성 검증하기</vt:lpstr>
      <vt:lpstr>인증서/개인키를 파일로 저장하기</vt:lpstr>
      <vt:lpstr>인증서/개인키를 파일에서 읽어오기</vt:lpstr>
      <vt:lpstr>개인키의 안전한 관리 - PKCS#8</vt:lpstr>
      <vt:lpstr>PKCS#8 API  </vt:lpstr>
      <vt:lpstr>PKCS#8 API </vt:lpstr>
      <vt:lpstr>PowerPoint 프레젠테이션</vt:lpstr>
      <vt:lpstr>PKCS#8 test – short API </vt:lpstr>
      <vt:lpstr>인증기관에서 사용자 인증서 발급하기</vt:lpstr>
      <vt:lpstr>인증기관에서 자체서명인증서 생성 </vt:lpstr>
      <vt:lpstr>인증서에서 필드 정보 읽어오기</vt:lpstr>
      <vt:lpstr>개인 사용자에게 인증서 발급 (1/2)</vt:lpstr>
      <vt:lpstr>개인 사용자에게 인증서 발급 (2/2)</vt:lpstr>
      <vt:lpstr>인증서 검증</vt:lpstr>
      <vt:lpstr>인증서 활용 시나리오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393</cp:revision>
  <dcterms:created xsi:type="dcterms:W3CDTF">2011-08-27T14:53:28Z</dcterms:created>
  <dcterms:modified xsi:type="dcterms:W3CDTF">2019-05-20T04:06:13Z</dcterms:modified>
</cp:coreProperties>
</file>