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595" r:id="rId3"/>
    <p:sldId id="596" r:id="rId4"/>
    <p:sldId id="566" r:id="rId5"/>
    <p:sldId id="585" r:id="rId6"/>
    <p:sldId id="567" r:id="rId7"/>
    <p:sldId id="565" r:id="rId8"/>
    <p:sldId id="571" r:id="rId9"/>
    <p:sldId id="574" r:id="rId10"/>
    <p:sldId id="591" r:id="rId11"/>
    <p:sldId id="573" r:id="rId12"/>
    <p:sldId id="580" r:id="rId13"/>
    <p:sldId id="593" r:id="rId14"/>
    <p:sldId id="592" r:id="rId15"/>
    <p:sldId id="572" r:id="rId16"/>
    <p:sldId id="579" r:id="rId17"/>
    <p:sldId id="577" r:id="rId18"/>
    <p:sldId id="576" r:id="rId19"/>
    <p:sldId id="586" r:id="rId20"/>
    <p:sldId id="587" r:id="rId21"/>
    <p:sldId id="588" r:id="rId22"/>
    <p:sldId id="5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Zhang" initials="X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a:srgbClr val="F1D23A"/>
    <a:srgbClr val="1E0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92" autoAdjust="0"/>
    <p:restoredTop sz="72222" autoAdjust="0"/>
  </p:normalViewPr>
  <p:slideViewPr>
    <p:cSldViewPr snapToGrid="0">
      <p:cViewPr varScale="1">
        <p:scale>
          <a:sx n="78" d="100"/>
          <a:sy n="78" d="100"/>
        </p:scale>
        <p:origin x="-1824" y="-84"/>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266"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B1E3-81FB-4606-AB7F-5B1D321DF28C}" type="datetimeFigureOut">
              <a:rPr lang="zh-CN" altLang="en-US" smtClean="0"/>
              <a:t>2019/4/29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8A71C-7F3F-4DDD-B9A0-BACEF97B27C1}" type="slidenum">
              <a:rPr lang="zh-CN" altLang="en-US" smtClean="0"/>
              <a:t>‹#›</a:t>
            </a:fld>
            <a:endParaRPr lang="zh-CN" altLang="en-US"/>
          </a:p>
        </p:txBody>
      </p:sp>
    </p:spTree>
    <p:extLst>
      <p:ext uri="{BB962C8B-B14F-4D97-AF65-F5344CB8AC3E}">
        <p14:creationId xmlns:p14="http://schemas.microsoft.com/office/powerpoint/2010/main" val="3879798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A388B-B046-442E-83AD-1AA76CFA856B}"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7224A-5E25-4BFC-93B3-3B7FFFC4B771}" type="slidenum">
              <a:rPr lang="zh-CN" altLang="en-US" smtClean="0"/>
              <a:t>‹#›</a:t>
            </a:fld>
            <a:endParaRPr lang="zh-CN" altLang="en-US"/>
          </a:p>
        </p:txBody>
      </p:sp>
    </p:spTree>
    <p:extLst>
      <p:ext uri="{BB962C8B-B14F-4D97-AF65-F5344CB8AC3E}">
        <p14:creationId xmlns:p14="http://schemas.microsoft.com/office/powerpoint/2010/main" val="230120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在知识库上回答复杂问题的状态转换框架</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邹磊，北京大学计算机科学技术研究所副教授、国家自然科学基金委优秀青年基金项目获得者，北京大学大数据科学研究中心主任助理。目前的主要研究领域包括图数据库，</a:t>
            </a:r>
            <a:r>
              <a:rPr lang="en-US" altLang="zh-CN" sz="1200" b="0" i="0" kern="1200" dirty="0" smtClean="0">
                <a:solidFill>
                  <a:schemeClr val="tx1"/>
                </a:solidFill>
                <a:effectLst/>
                <a:latin typeface="+mn-lt"/>
                <a:ea typeface="+mn-ea"/>
                <a:cs typeface="+mn-cs"/>
              </a:rPr>
              <a:t>RDF</a:t>
            </a:r>
            <a:r>
              <a:rPr lang="zh-CN" altLang="en-US" sz="1200" b="0" i="0" kern="1200" dirty="0" smtClean="0">
                <a:solidFill>
                  <a:schemeClr val="tx1"/>
                </a:solidFill>
                <a:effectLst/>
                <a:latin typeface="+mn-lt"/>
                <a:ea typeface="+mn-ea"/>
                <a:cs typeface="+mn-cs"/>
              </a:rPr>
              <a:t>知识图谱，尤其是基于图的</a:t>
            </a:r>
            <a:r>
              <a:rPr lang="en-US" altLang="zh-CN" sz="1200" b="0" i="0" kern="1200" dirty="0" smtClean="0">
                <a:solidFill>
                  <a:schemeClr val="tx1"/>
                </a:solidFill>
                <a:effectLst/>
                <a:latin typeface="+mn-lt"/>
                <a:ea typeface="+mn-ea"/>
                <a:cs typeface="+mn-cs"/>
              </a:rPr>
              <a:t>RDF</a:t>
            </a:r>
            <a:r>
              <a:rPr lang="zh-CN" altLang="en-US" sz="1200" b="0" i="0" kern="1200" dirty="0" smtClean="0">
                <a:solidFill>
                  <a:schemeClr val="tx1"/>
                </a:solidFill>
                <a:effectLst/>
                <a:latin typeface="+mn-lt"/>
                <a:ea typeface="+mn-ea"/>
                <a:cs typeface="+mn-cs"/>
              </a:rPr>
              <a:t>数据管理。邹磊及其团队构建了面向海量</a:t>
            </a:r>
            <a:r>
              <a:rPr lang="en-US" altLang="zh-CN" sz="1200" b="0" i="0" kern="1200" dirty="0" smtClean="0">
                <a:solidFill>
                  <a:schemeClr val="tx1"/>
                </a:solidFill>
                <a:effectLst/>
                <a:latin typeface="+mn-lt"/>
                <a:ea typeface="+mn-ea"/>
                <a:cs typeface="+mn-cs"/>
              </a:rPr>
              <a:t>RDF</a:t>
            </a:r>
            <a:r>
              <a:rPr lang="zh-CN" altLang="en-US" sz="1200" b="0" i="0" kern="1200" dirty="0" smtClean="0">
                <a:solidFill>
                  <a:schemeClr val="tx1"/>
                </a:solidFill>
                <a:effectLst/>
                <a:latin typeface="+mn-lt"/>
                <a:ea typeface="+mn-ea"/>
                <a:cs typeface="+mn-cs"/>
              </a:rPr>
              <a:t>知识图谱数据（超过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亿三元组规模）的开源图数据库系统。邹磊已经发表了</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余篇国内外学术论文，包括数据库领域国际顶级期刊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会议论文（</a:t>
            </a:r>
            <a:r>
              <a:rPr lang="en-US" altLang="zh-CN" sz="1200" b="0" i="0" kern="1200" dirty="0" smtClean="0">
                <a:solidFill>
                  <a:schemeClr val="tx1"/>
                </a:solidFill>
                <a:effectLst/>
                <a:latin typeface="+mn-lt"/>
                <a:ea typeface="+mn-ea"/>
                <a:cs typeface="+mn-cs"/>
              </a:rPr>
              <a:t>SIGMOD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VLDB</a:t>
            </a:r>
            <a:r>
              <a:rPr lang="zh-CN" altLang="en-US" sz="1200" b="0" i="0" kern="1200" dirty="0" smtClean="0">
                <a:solidFill>
                  <a:schemeClr val="tx1"/>
                </a:solidFill>
                <a:effectLst/>
                <a:latin typeface="+mn-lt"/>
                <a:ea typeface="+mn-ea"/>
                <a:cs typeface="+mn-cs"/>
              </a:rPr>
              <a:t>等）近</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余篇；其论文被引用超过</a:t>
            </a:r>
            <a:r>
              <a:rPr lang="en-US" altLang="zh-CN" sz="1200" b="0" i="0" kern="1200" dirty="0" smtClean="0">
                <a:solidFill>
                  <a:schemeClr val="tx1"/>
                </a:solidFill>
                <a:effectLst/>
                <a:latin typeface="+mn-lt"/>
                <a:ea typeface="+mn-ea"/>
                <a:cs typeface="+mn-cs"/>
              </a:rPr>
              <a:t>1200</a:t>
            </a:r>
            <a:r>
              <a:rPr lang="zh-CN" altLang="en-US" sz="1200" b="0" i="0" kern="1200" dirty="0" smtClean="0">
                <a:solidFill>
                  <a:schemeClr val="tx1"/>
                </a:solidFill>
                <a:effectLst/>
                <a:latin typeface="+mn-lt"/>
                <a:ea typeface="+mn-ea"/>
                <a:cs typeface="+mn-cs"/>
              </a:rPr>
              <a:t>多次（根据</a:t>
            </a:r>
            <a:r>
              <a:rPr lang="en-US" altLang="zh-CN" sz="1200" b="0" i="0" kern="1200" dirty="0" smtClean="0">
                <a:solidFill>
                  <a:schemeClr val="tx1"/>
                </a:solidFill>
                <a:effectLst/>
                <a:latin typeface="+mn-lt"/>
                <a:ea typeface="+mn-ea"/>
                <a:cs typeface="+mn-cs"/>
              </a:rPr>
              <a:t>Google Scholar</a:t>
            </a:r>
            <a:r>
              <a:rPr lang="zh-CN" altLang="en-US" sz="1200" b="0" i="0" kern="1200" dirty="0" smtClean="0">
                <a:solidFill>
                  <a:schemeClr val="tx1"/>
                </a:solidFill>
                <a:effectLst/>
                <a:latin typeface="+mn-lt"/>
                <a:ea typeface="+mn-ea"/>
                <a:cs typeface="+mn-cs"/>
              </a:rPr>
              <a:t>的统计），单篇最高被引用</a:t>
            </a:r>
            <a:r>
              <a:rPr lang="en-US" altLang="zh-CN" sz="1200" b="0" i="0" kern="1200" dirty="0" smtClean="0">
                <a:solidFill>
                  <a:schemeClr val="tx1"/>
                </a:solidFill>
                <a:effectLst/>
                <a:latin typeface="+mn-lt"/>
                <a:ea typeface="+mn-ea"/>
                <a:cs typeface="+mn-cs"/>
              </a:rPr>
              <a:t>298</a:t>
            </a:r>
            <a:r>
              <a:rPr lang="zh-CN" altLang="en-US" sz="1200" b="0" i="0" kern="1200" dirty="0" smtClean="0">
                <a:solidFill>
                  <a:schemeClr val="tx1"/>
                </a:solidFill>
                <a:effectLst/>
                <a:latin typeface="+mn-lt"/>
                <a:ea typeface="+mn-ea"/>
                <a:cs typeface="+mn-cs"/>
              </a:rPr>
              <a:t>余次。邹磊获得</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年中国计算机学会优秀博士学位论文提名奖和</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年中国计算机学会自然科学二等奖（排名第一）。</a:t>
            </a:r>
          </a:p>
          <a:p>
            <a:endParaRPr lang="zh-CN" altLang="en-US" dirty="0"/>
          </a:p>
        </p:txBody>
      </p:sp>
    </p:spTree>
    <p:extLst>
      <p:ext uri="{BB962C8B-B14F-4D97-AF65-F5344CB8AC3E}">
        <p14:creationId xmlns:p14="http://schemas.microsoft.com/office/powerpoint/2010/main" val="212240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Such information can help us to reduce the matching space and make the answers more accurate.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training sets are used to build the translation dictionary</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10</a:t>
            </a:fld>
            <a:endParaRPr lang="zh-CN" altLang="en-US"/>
          </a:p>
        </p:txBody>
      </p:sp>
    </p:spTree>
    <p:extLst>
      <p:ext uri="{BB962C8B-B14F-4D97-AF65-F5344CB8AC3E}">
        <p14:creationId xmlns:p14="http://schemas.microsoft.com/office/powerpoint/2010/main" val="66085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 word “cosmonauts” cannot be mapped to a certain entity or type in the knowledge base directly.</a:t>
            </a:r>
          </a:p>
          <a:p>
            <a:r>
              <a:rPr lang="zh-CN" altLang="en-US" sz="1200" b="0" i="0" u="none" strike="noStrike" kern="1200" baseline="0" dirty="0" smtClean="0">
                <a:solidFill>
                  <a:schemeClr val="tx1"/>
                </a:solidFill>
                <a:latin typeface="+mn-lt"/>
                <a:ea typeface="+mn-ea"/>
                <a:cs typeface="+mn-cs"/>
              </a:rPr>
              <a:t>拓展操作在训练时用释义词典记录</a:t>
            </a:r>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11</a:t>
            </a:fld>
            <a:endParaRPr lang="zh-CN" altLang="en-US"/>
          </a:p>
        </p:txBody>
      </p:sp>
    </p:spTree>
    <p:extLst>
      <p:ext uri="{BB962C8B-B14F-4D97-AF65-F5344CB8AC3E}">
        <p14:creationId xmlns:p14="http://schemas.microsoft.com/office/powerpoint/2010/main" val="369396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由于指数搜索空间，不可能枚举每个步骤中的所有可能的转换</a:t>
            </a:r>
            <a:endParaRPr lang="en-US" altLang="zh-CN" sz="1200" dirty="0" smtClean="0"/>
          </a:p>
          <a:p>
            <a:r>
              <a:rPr lang="zh-CN" altLang="en-US" sz="1200" dirty="0" smtClean="0"/>
              <a:t>连接和合并操作尝试当前状态中的每对节点作为两个操作节点，而扩展和折叠操作尝试将每个节点作为操作节点。</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12</a:t>
            </a:fld>
            <a:endParaRPr lang="zh-CN" altLang="en-US"/>
          </a:p>
        </p:txBody>
      </p:sp>
    </p:spTree>
    <p:extLst>
      <p:ext uri="{BB962C8B-B14F-4D97-AF65-F5344CB8AC3E}">
        <p14:creationId xmlns:p14="http://schemas.microsoft.com/office/powerpoint/2010/main" val="1461184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给定一个有效状态</a:t>
            </a:r>
            <a:r>
              <a:rPr lang="en-US" altLang="zh-CN" dirty="0" smtClean="0"/>
              <a:t>s</a:t>
            </a:r>
            <a:r>
              <a:rPr lang="zh-CN" altLang="en-US" dirty="0" smtClean="0"/>
              <a:t>，如果其所有可能的后续状态</a:t>
            </a:r>
            <a:r>
              <a:rPr lang="en-US" altLang="zh-CN" dirty="0" smtClean="0"/>
              <a:t>s0</a:t>
            </a:r>
            <a:r>
              <a:rPr lang="zh-CN" altLang="en-US" dirty="0" smtClean="0"/>
              <a:t>的奖励函数值都小于</a:t>
            </a:r>
            <a:r>
              <a:rPr lang="en-US" altLang="zh-CN" dirty="0" smtClean="0"/>
              <a:t>s</a:t>
            </a:r>
            <a:r>
              <a:rPr lang="zh-CN" altLang="en-US" dirty="0" smtClean="0"/>
              <a:t>的奖励函数值，我们将终止状态转换过程，并返回</a:t>
            </a:r>
            <a:r>
              <a:rPr lang="en-US" altLang="zh-CN" dirty="0" smtClean="0"/>
              <a:t>s</a:t>
            </a:r>
            <a:r>
              <a:rPr lang="zh-CN" altLang="en-US" dirty="0" smtClean="0"/>
              <a:t>作为最终状态。</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13</a:t>
            </a:fld>
            <a:endParaRPr lang="zh-CN" altLang="en-US"/>
          </a:p>
        </p:txBody>
      </p:sp>
    </p:spTree>
    <p:extLst>
      <p:ext uri="{BB962C8B-B14F-4D97-AF65-F5344CB8AC3E}">
        <p14:creationId xmlns:p14="http://schemas.microsoft.com/office/powerpoint/2010/main" val="3036729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关联的边缘</a:t>
            </a:r>
            <a:r>
              <a:rPr lang="en-US" altLang="zh-CN" sz="1200" b="0" i="0" u="none" strike="noStrike" kern="1200" baseline="0" dirty="0" smtClean="0">
                <a:solidFill>
                  <a:schemeClr val="tx1"/>
                </a:solidFill>
                <a:latin typeface="+mn-lt"/>
                <a:ea typeface="+mn-ea"/>
                <a:cs typeface="+mn-cs"/>
              </a:rPr>
              <a:t>v3v4</a:t>
            </a:r>
            <a:r>
              <a:rPr lang="zh-CN" altLang="en-US" sz="1200" b="0" i="0" u="none" strike="noStrike" kern="1200" baseline="0" dirty="0" smtClean="0">
                <a:solidFill>
                  <a:schemeClr val="tx1"/>
                </a:solidFill>
                <a:latin typeface="+mn-lt"/>
                <a:ea typeface="+mn-ea"/>
                <a:cs typeface="+mn-cs"/>
              </a:rPr>
              <a:t>已保留，那么</a:t>
            </a:r>
            <a:r>
              <a:rPr lang="en-US" altLang="zh-CN" sz="1200" b="0" i="0" u="none" strike="noStrike" kern="1200" baseline="0" dirty="0" smtClean="0">
                <a:solidFill>
                  <a:schemeClr val="tx1"/>
                </a:solidFill>
                <a:latin typeface="+mn-lt"/>
                <a:ea typeface="+mn-ea"/>
                <a:cs typeface="+mn-cs"/>
              </a:rPr>
              <a:t>v1</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v3</a:t>
            </a:r>
            <a:r>
              <a:rPr lang="zh-CN" altLang="en-US" sz="1200" b="0" i="0" u="none" strike="noStrike" kern="1200" baseline="0" dirty="0" smtClean="0">
                <a:solidFill>
                  <a:schemeClr val="tx1"/>
                </a:solidFill>
                <a:latin typeface="+mn-lt"/>
                <a:ea typeface="+mn-ea"/>
                <a:cs typeface="+mn-cs"/>
              </a:rPr>
              <a:t>之间有两个边缘</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15</a:t>
            </a:fld>
            <a:endParaRPr lang="zh-CN" altLang="en-US"/>
          </a:p>
        </p:txBody>
      </p:sp>
    </p:spTree>
    <p:extLst>
      <p:ext uri="{BB962C8B-B14F-4D97-AF65-F5344CB8AC3E}">
        <p14:creationId xmlns:p14="http://schemas.microsoft.com/office/powerpoint/2010/main" val="370873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不仅可以抽取单关系。可以抽取多关系和隐式关系</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16</a:t>
            </a:fld>
            <a:endParaRPr lang="zh-CN" altLang="en-US"/>
          </a:p>
        </p:txBody>
      </p:sp>
    </p:spTree>
    <p:extLst>
      <p:ext uri="{BB962C8B-B14F-4D97-AF65-F5344CB8AC3E}">
        <p14:creationId xmlns:p14="http://schemas.microsoft.com/office/powerpoint/2010/main" val="2196484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数据集</a:t>
            </a:r>
            <a:r>
              <a:rPr lang="en-US" altLang="zh-CN" dirty="0" smtClean="0"/>
              <a:t>test </a:t>
            </a:r>
            <a:r>
              <a:rPr lang="zh-CN" altLang="en-US" dirty="0" smtClean="0"/>
              <a:t>太少，最后从结果波动很大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17</a:t>
            </a:fld>
            <a:endParaRPr lang="zh-CN" altLang="en-US"/>
          </a:p>
        </p:txBody>
      </p:sp>
    </p:spTree>
    <p:extLst>
      <p:ext uri="{BB962C8B-B14F-4D97-AF65-F5344CB8AC3E}">
        <p14:creationId xmlns:p14="http://schemas.microsoft.com/office/powerpoint/2010/main" val="984269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AQQU</a:t>
            </a:r>
            <a:r>
              <a:rPr lang="zh-CN" altLang="en-US" sz="1200" b="0" i="0" u="none" strike="noStrike" kern="1200" baseline="0" dirty="0" smtClean="0">
                <a:solidFill>
                  <a:schemeClr val="tx1"/>
                </a:solidFill>
                <a:latin typeface="+mn-lt"/>
                <a:ea typeface="+mn-ea"/>
                <a:cs typeface="+mn-cs"/>
              </a:rPr>
              <a:t>为</a:t>
            </a:r>
            <a:r>
              <a:rPr lang="en-US" altLang="zh-CN" sz="1200" b="0" i="0" u="none" strike="noStrike" kern="1200" baseline="0" dirty="0" err="1" smtClean="0">
                <a:solidFill>
                  <a:schemeClr val="tx1"/>
                </a:solidFill>
                <a:latin typeface="+mn-lt"/>
                <a:ea typeface="+mn-ea"/>
                <a:cs typeface="+mn-cs"/>
              </a:rPr>
              <a:t>WebQuestions</a:t>
            </a:r>
            <a:r>
              <a:rPr lang="zh-CN" altLang="en-US" sz="1200" b="0" i="0" u="none" strike="noStrike" kern="1200" baseline="0" dirty="0" smtClean="0">
                <a:solidFill>
                  <a:schemeClr val="tx1"/>
                </a:solidFill>
                <a:latin typeface="+mn-lt"/>
                <a:ea typeface="+mn-ea"/>
                <a:cs typeface="+mn-cs"/>
              </a:rPr>
              <a:t>定义了三个查询模板，并尝试将测试问题与预定义的模板匹配。在直接回答测试问题时，它在复杂问题上表现不佳（</a:t>
            </a:r>
            <a:r>
              <a:rPr lang="en-US" altLang="zh-CN" sz="1200" b="0" i="0" u="none" strike="noStrike" kern="1200" baseline="0" dirty="0" smtClean="0">
                <a:solidFill>
                  <a:schemeClr val="tx1"/>
                </a:solidFill>
                <a:latin typeface="+mn-lt"/>
                <a:ea typeface="+mn-ea"/>
                <a:cs typeface="+mn-cs"/>
              </a:rPr>
              <a:t>27.8%</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Aqqu</a:t>
            </a:r>
            <a:r>
              <a:rPr lang="en-US" altLang="zh-CN" sz="1200" b="0" i="0" u="none" strike="noStrike" kern="1200" baseline="0" dirty="0" smtClean="0">
                <a:solidFill>
                  <a:schemeClr val="tx1"/>
                </a:solidFill>
                <a:latin typeface="+mn-lt"/>
                <a:ea typeface="+mn-ea"/>
                <a:cs typeface="+mn-cs"/>
              </a:rPr>
              <a:t>++ shows the result (46.7%) by taking manually decomposed </a:t>
            </a:r>
            <a:r>
              <a:rPr lang="en-US" altLang="zh-CN" sz="1200" b="0" i="0" u="none" strike="noStrike" kern="1200" baseline="0" dirty="0" err="1" smtClean="0">
                <a:solidFill>
                  <a:schemeClr val="tx1"/>
                </a:solidFill>
                <a:latin typeface="+mn-lt"/>
                <a:ea typeface="+mn-ea"/>
                <a:cs typeface="+mn-cs"/>
              </a:rPr>
              <a:t>subquestions</a:t>
            </a:r>
            <a:r>
              <a:rPr lang="en-US" altLang="zh-CN" sz="1200" b="0" i="0" u="none" strike="noStrike" kern="1200" baseline="0" dirty="0" smtClean="0">
                <a:solidFill>
                  <a:schemeClr val="tx1"/>
                </a:solidFill>
                <a:latin typeface="+mn-lt"/>
                <a:ea typeface="+mn-ea"/>
                <a:cs typeface="+mn-cs"/>
              </a:rPr>
              <a:t> as input and getting the intersection of </a:t>
            </a:r>
            <a:r>
              <a:rPr lang="en-US" altLang="zh-CN" sz="1200" b="0" i="0" u="none" strike="noStrike" kern="1200" baseline="0" dirty="0" err="1" smtClean="0">
                <a:solidFill>
                  <a:schemeClr val="tx1"/>
                </a:solidFill>
                <a:latin typeface="+mn-lt"/>
                <a:ea typeface="+mn-ea"/>
                <a:cs typeface="+mn-cs"/>
              </a:rPr>
              <a:t>subquestions</a:t>
            </a:r>
            <a:r>
              <a:rPr lang="en-US" altLang="zh-CN" sz="1200" b="0" i="0" u="none" strike="noStrike" kern="1200" baseline="0" dirty="0" smtClean="0">
                <a:solidFill>
                  <a:schemeClr val="tx1"/>
                </a:solidFill>
                <a:latin typeface="+mn-lt"/>
                <a:ea typeface="+mn-ea"/>
                <a:cs typeface="+mn-cs"/>
              </a:rPr>
              <a:t>’ answer sets.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QUINT is a system that automatically learns utterance-query templates from the pairs of question and answer set.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NFF builds a relation paraphrase dictionary and leverages it to extract relations from the questions.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STAGG proposes a state-transition based query graph generation method. However, its query graph structure is limited as in the Figure 1, which is very similar with the templates of </a:t>
            </a:r>
            <a:r>
              <a:rPr lang="en-US" altLang="zh-CN" sz="1200" b="0" i="0" u="none" strike="noStrike" kern="1200" baseline="0" dirty="0" err="1" smtClean="0">
                <a:solidFill>
                  <a:schemeClr val="tx1"/>
                </a:solidFill>
                <a:latin typeface="+mn-lt"/>
                <a:ea typeface="+mn-ea"/>
                <a:cs typeface="+mn-cs"/>
              </a:rPr>
              <a:t>Aqqu</a:t>
            </a:r>
            <a:r>
              <a:rPr lang="en-US" altLang="zh-CN" sz="1200" b="0" i="0" u="none" strike="noStrike" kern="1200" baseline="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18</a:t>
            </a:fld>
            <a:endParaRPr lang="zh-CN" altLang="en-US"/>
          </a:p>
        </p:txBody>
      </p:sp>
    </p:spTree>
    <p:extLst>
      <p:ext uri="{BB962C8B-B14F-4D97-AF65-F5344CB8AC3E}">
        <p14:creationId xmlns:p14="http://schemas.microsoft.com/office/powerpoint/2010/main" val="60092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“已处理”表示可处理的问题数，“正确”指正确回答的问题数。</a:t>
            </a:r>
            <a:endParaRPr lang="en-US" altLang="zh-CN" dirty="0" smtClean="0"/>
          </a:p>
          <a:p>
            <a:endParaRPr lang="en-US" altLang="zh-CN" dirty="0" smtClean="0"/>
          </a:p>
          <a:p>
            <a:r>
              <a:rPr lang="en-US" altLang="zh-CN" sz="1200" dirty="0" smtClean="0">
                <a:latin typeface="Times New Roman" pitchFamily="18" charset="0"/>
                <a:cs typeface="Times New Roman" pitchFamily="18" charset="0"/>
              </a:rPr>
              <a:t>QALD</a:t>
            </a:r>
            <a:r>
              <a:rPr lang="zh-CN" altLang="en-US" sz="1200" dirty="0" smtClean="0">
                <a:latin typeface="Times New Roman" pitchFamily="18" charset="0"/>
                <a:cs typeface="Times New Roman" pitchFamily="18" charset="0"/>
              </a:rPr>
              <a:t>基准具有高多样性和高质量</a:t>
            </a:r>
            <a:endParaRPr lang="en-US" altLang="zh-CN" sz="1200" dirty="0" smtClean="0">
              <a:latin typeface="Times New Roman" pitchFamily="18" charset="0"/>
              <a:cs typeface="Times New Roman" pitchFamily="18" charset="0"/>
            </a:endParaRPr>
          </a:p>
          <a:p>
            <a:r>
              <a:rPr lang="zh-CN" altLang="en-US" sz="1200" dirty="0" smtClean="0">
                <a:latin typeface="Times New Roman" pitchFamily="18" charset="0"/>
                <a:cs typeface="Times New Roman" pitchFamily="18" charset="0"/>
              </a:rPr>
              <a:t>由于</a:t>
            </a:r>
            <a:r>
              <a:rPr lang="en-US" altLang="zh-CN" sz="1200" dirty="0" smtClean="0">
                <a:latin typeface="Times New Roman" pitchFamily="18" charset="0"/>
                <a:cs typeface="Times New Roman" pitchFamily="18" charset="0"/>
              </a:rPr>
              <a:t>QALD</a:t>
            </a:r>
            <a:r>
              <a:rPr lang="zh-CN" altLang="en-US" sz="1200" dirty="0" smtClean="0">
                <a:latin typeface="Times New Roman" pitchFamily="18" charset="0"/>
                <a:cs typeface="Times New Roman" pitchFamily="18" charset="0"/>
              </a:rPr>
              <a:t>具有黄金</a:t>
            </a:r>
            <a:r>
              <a:rPr lang="en-US" altLang="zh-CN" sz="1200" dirty="0" smtClean="0">
                <a:latin typeface="Times New Roman" pitchFamily="18" charset="0"/>
                <a:cs typeface="Times New Roman" pitchFamily="18" charset="0"/>
              </a:rPr>
              <a:t>SPARQL</a:t>
            </a:r>
            <a:r>
              <a:rPr lang="zh-CN" altLang="en-US" sz="1200" dirty="0" smtClean="0">
                <a:latin typeface="Times New Roman" pitchFamily="18" charset="0"/>
                <a:cs typeface="Times New Roman" pitchFamily="18" charset="0"/>
              </a:rPr>
              <a:t>查询功能，因此可以直接获取节点识别和关系提取模型的训练数据。与只有特殊问题的网络问题和复杂问题不同，</a:t>
            </a:r>
            <a:r>
              <a:rPr lang="en-US" altLang="zh-CN" sz="1200" dirty="0" smtClean="0">
                <a:latin typeface="Times New Roman" pitchFamily="18" charset="0"/>
                <a:cs typeface="Times New Roman" pitchFamily="18" charset="0"/>
              </a:rPr>
              <a:t>QALD</a:t>
            </a:r>
            <a:r>
              <a:rPr lang="zh-CN" altLang="en-US" sz="1200" dirty="0" smtClean="0">
                <a:latin typeface="Times New Roman" pitchFamily="18" charset="0"/>
                <a:cs typeface="Times New Roman" pitchFamily="18" charset="0"/>
              </a:rPr>
              <a:t>基准测试也有一般问题和命令句。此外，还有一些问题没有实体或多个实体</a:t>
            </a:r>
            <a:endParaRPr lang="en-US" altLang="zh-CN" sz="1200" dirty="0" smtClean="0">
              <a:latin typeface="Times New Roman" pitchFamily="18" charset="0"/>
              <a:cs typeface="Times New Roman" pitchFamily="18" charset="0"/>
            </a:endParaRPr>
          </a:p>
          <a:p>
            <a:endParaRPr lang="en-US" altLang="zh-CN" sz="1200" dirty="0" smtClean="0">
              <a:latin typeface="Times New Roman" pitchFamily="18" charset="0"/>
              <a:cs typeface="Times New Roman" pitchFamily="18" charset="0"/>
            </a:endParaRPr>
          </a:p>
          <a:p>
            <a:r>
              <a:rPr lang="zh-CN" altLang="en-US" sz="1200" dirty="0" smtClean="0">
                <a:latin typeface="Times New Roman" pitchFamily="18" charset="0"/>
                <a:cs typeface="Times New Roman" pitchFamily="18" charset="0"/>
              </a:rPr>
              <a:t>一般来说，</a:t>
            </a:r>
          </a:p>
          <a:p>
            <a:endParaRPr lang="en-US" altLang="zh-CN" sz="1200" dirty="0" smtClean="0">
              <a:latin typeface="Times New Roman" pitchFamily="18" charset="0"/>
              <a:cs typeface="Times New Roman" pitchFamily="18" charset="0"/>
            </a:endParaRPr>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19</a:t>
            </a:fld>
            <a:endParaRPr lang="zh-CN" altLang="en-US"/>
          </a:p>
        </p:txBody>
      </p:sp>
    </p:spTree>
    <p:extLst>
      <p:ext uri="{BB962C8B-B14F-4D97-AF65-F5344CB8AC3E}">
        <p14:creationId xmlns:p14="http://schemas.microsoft.com/office/powerpoint/2010/main" val="1154671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四种条件的比较实验我们对</a:t>
            </a:r>
            <a:r>
              <a:rPr lang="en-US" altLang="zh-CN" dirty="0" smtClean="0"/>
              <a:t>QALD-6</a:t>
            </a:r>
            <a:r>
              <a:rPr lang="zh-CN" altLang="en-US" dirty="0" smtClean="0"/>
              <a:t>测试集进行了实验，以验证第</a:t>
            </a:r>
            <a:r>
              <a:rPr lang="en-US" altLang="zh-CN" dirty="0" smtClean="0"/>
              <a:t>2.2</a:t>
            </a:r>
            <a:r>
              <a:rPr lang="zh-CN" altLang="en-US" dirty="0" smtClean="0"/>
              <a:t>节中提出的四个条件的有效性。</a:t>
            </a:r>
            <a:endParaRPr lang="en-US" altLang="zh-CN" dirty="0" smtClean="0"/>
          </a:p>
          <a:p>
            <a:r>
              <a:rPr lang="zh-CN" altLang="en-US" dirty="0" smtClean="0"/>
              <a:t>我们首先比较了状态转换的经过时间，条件或没有条件。</a:t>
            </a:r>
            <a:endParaRPr lang="en-US" altLang="zh-CN" dirty="0" smtClean="0"/>
          </a:p>
          <a:p>
            <a:r>
              <a:rPr lang="zh-CN" altLang="en-US" dirty="0" smtClean="0"/>
              <a:t>图</a:t>
            </a:r>
            <a:r>
              <a:rPr lang="en-US" altLang="zh-CN" dirty="0" smtClean="0"/>
              <a:t>5</a:t>
            </a:r>
            <a:r>
              <a:rPr lang="zh-CN" altLang="en-US" dirty="0" smtClean="0"/>
              <a:t>显示了随机选择的</a:t>
            </a:r>
            <a:r>
              <a:rPr lang="en-US" altLang="zh-CN" dirty="0" smtClean="0"/>
              <a:t>10</a:t>
            </a:r>
            <a:r>
              <a:rPr lang="zh-CN" altLang="en-US" dirty="0" smtClean="0"/>
              <a:t>个问题的结果，</a:t>
            </a:r>
            <a:r>
              <a:rPr lang="en-US" altLang="zh-CN" dirty="0" err="1" smtClean="0"/>
              <a:t>avg</a:t>
            </a:r>
            <a:r>
              <a:rPr lang="zh-CN" altLang="en-US" dirty="0" smtClean="0"/>
              <a:t>表示所有</a:t>
            </a:r>
            <a:r>
              <a:rPr lang="en-US" altLang="zh-CN" dirty="0" smtClean="0"/>
              <a:t>100</a:t>
            </a:r>
            <a:r>
              <a:rPr lang="zh-CN" altLang="en-US" dirty="0" smtClean="0"/>
              <a:t>个测试问题的平均时间消耗。</a:t>
            </a:r>
            <a:endParaRPr lang="en-US" altLang="zh-CN" dirty="0" smtClean="0"/>
          </a:p>
          <a:p>
            <a:r>
              <a:rPr lang="zh-CN" altLang="en-US" dirty="0" smtClean="0"/>
              <a:t>条件下的平均运行时间为</a:t>
            </a:r>
            <a:r>
              <a:rPr lang="en-US" altLang="zh-CN" dirty="0" smtClean="0"/>
              <a:t>700 </a:t>
            </a:r>
            <a:r>
              <a:rPr lang="en-US" altLang="zh-CN" dirty="0" err="1" smtClean="0"/>
              <a:t>ms</a:t>
            </a:r>
            <a:r>
              <a:rPr lang="zh-CN" altLang="en-US" dirty="0" smtClean="0"/>
              <a:t>，而条件下的平均运行时间为</a:t>
            </a:r>
            <a:r>
              <a:rPr lang="en-US" altLang="zh-CN" dirty="0" smtClean="0"/>
              <a:t>1200 </a:t>
            </a:r>
            <a:r>
              <a:rPr lang="en-US" altLang="zh-CN" dirty="0" err="1" smtClean="0"/>
              <a:t>ms</a:t>
            </a:r>
            <a:r>
              <a:rPr lang="zh-CN" altLang="en-US" dirty="0" smtClean="0"/>
              <a:t>。</a:t>
            </a:r>
            <a:endParaRPr lang="en-US" altLang="zh-CN" dirty="0" smtClean="0"/>
          </a:p>
          <a:p>
            <a:r>
              <a:rPr lang="zh-CN" altLang="en-US" dirty="0" smtClean="0"/>
              <a:t>结果表明，在搜索过程中使用这些条件可以避免不必要的搜索，并节省</a:t>
            </a:r>
            <a:r>
              <a:rPr lang="en-US" altLang="zh-CN" dirty="0" smtClean="0"/>
              <a:t>SQG</a:t>
            </a:r>
            <a:r>
              <a:rPr lang="zh-CN" altLang="en-US" dirty="0" smtClean="0"/>
              <a:t>构建时间。</a:t>
            </a:r>
            <a:endParaRPr lang="en-US" altLang="zh-CN" dirty="0" smtClean="0"/>
          </a:p>
          <a:p>
            <a:r>
              <a:rPr lang="zh-CN" altLang="en-US" dirty="0" smtClean="0"/>
              <a:t>在某些问题（如</a:t>
            </a:r>
            <a:r>
              <a:rPr lang="en-US" altLang="zh-CN" dirty="0" smtClean="0"/>
              <a:t>Q66</a:t>
            </a:r>
            <a:r>
              <a:rPr lang="zh-CN" altLang="en-US" dirty="0" smtClean="0"/>
              <a:t>和</a:t>
            </a:r>
            <a:r>
              <a:rPr lang="en-US" altLang="zh-CN" dirty="0" smtClean="0"/>
              <a:t>Q81</a:t>
            </a:r>
            <a:r>
              <a:rPr lang="zh-CN" altLang="en-US" dirty="0" smtClean="0"/>
              <a:t>）中，由于识别的节点数少于三个，因此经过的时间间隔非常小。</a:t>
            </a:r>
            <a:endParaRPr lang="en-US" altLang="zh-CN" dirty="0" smtClean="0"/>
          </a:p>
          <a:p>
            <a:r>
              <a:rPr lang="zh-CN" altLang="en-US" dirty="0" smtClean="0"/>
              <a:t>换言之，这些简单的问题不需要条件来加快</a:t>
            </a:r>
            <a:r>
              <a:rPr lang="en-US" altLang="zh-CN" dirty="0" smtClean="0"/>
              <a:t>SQG</a:t>
            </a:r>
            <a:r>
              <a:rPr lang="zh-CN" altLang="en-US" dirty="0" smtClean="0"/>
              <a:t>的建设进程。</a:t>
            </a:r>
            <a:endParaRPr lang="en-US" altLang="zh-CN" dirty="0" smtClean="0"/>
          </a:p>
          <a:p>
            <a:endParaRPr lang="en-US" altLang="zh-CN" dirty="0" smtClean="0"/>
          </a:p>
          <a:p>
            <a:r>
              <a:rPr lang="zh-CN" altLang="en-US" dirty="0" smtClean="0"/>
              <a:t>另一方面，使用条件可以提高评价绩效（见表</a:t>
            </a:r>
            <a:r>
              <a:rPr lang="en-US" altLang="zh-CN" dirty="0" smtClean="0"/>
              <a:t>4</a:t>
            </a:r>
            <a:r>
              <a:rPr lang="zh-CN" altLang="en-US" dirty="0" smtClean="0"/>
              <a:t>）。</a:t>
            </a:r>
            <a:endParaRPr lang="en-US" altLang="zh-CN" dirty="0" smtClean="0"/>
          </a:p>
          <a:p>
            <a:r>
              <a:rPr lang="zh-CN" altLang="en-US" dirty="0" smtClean="0"/>
              <a:t>这是因为条件有助于系统减少搜索空间，避免局部最优，特别是连接操作的条件。</a:t>
            </a:r>
            <a:endParaRPr lang="en-US" altLang="zh-CN" dirty="0" smtClean="0"/>
          </a:p>
          <a:p>
            <a:r>
              <a:rPr lang="zh-CN" altLang="en-US" dirty="0" smtClean="0"/>
              <a:t>当问题有多个节点时，如果我们不使用连接操作的条件，它会尝试连接每两个节点并注册过多的错误状态。</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20</a:t>
            </a:fld>
            <a:endParaRPr lang="zh-CN" altLang="en-US"/>
          </a:p>
        </p:txBody>
      </p:sp>
    </p:spTree>
    <p:extLst>
      <p:ext uri="{BB962C8B-B14F-4D97-AF65-F5344CB8AC3E}">
        <p14:creationId xmlns:p14="http://schemas.microsoft.com/office/powerpoint/2010/main" val="35630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a:t>
            </a:fld>
            <a:endParaRPr lang="zh-CN" altLang="en-US"/>
          </a:p>
        </p:txBody>
      </p:sp>
    </p:spTree>
    <p:extLst>
      <p:ext uri="{BB962C8B-B14F-4D97-AF65-F5344CB8AC3E}">
        <p14:creationId xmlns:p14="http://schemas.microsoft.com/office/powerpoint/2010/main" val="4271112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a:t>
            </a:r>
            <a:r>
              <a:rPr lang="en-US" altLang="zh-CN" dirty="0" smtClean="0"/>
              <a:t>QALD-6</a:t>
            </a:r>
            <a:r>
              <a:rPr lang="zh-CN" altLang="en-US" dirty="0" smtClean="0"/>
              <a:t>测试集（</a:t>
            </a:r>
            <a:r>
              <a:rPr lang="en-US" altLang="zh-CN" dirty="0" smtClean="0"/>
              <a:t>100</a:t>
            </a:r>
            <a:r>
              <a:rPr lang="zh-CN" altLang="en-US" dirty="0" smtClean="0"/>
              <a:t>个问题）的方法进行了错误分析，其中包含了黄金</a:t>
            </a:r>
            <a:r>
              <a:rPr lang="en-US" altLang="zh-CN" dirty="0" smtClean="0"/>
              <a:t>SPARQL</a:t>
            </a:r>
            <a:r>
              <a:rPr lang="zh-CN" altLang="en-US" dirty="0" smtClean="0"/>
              <a:t>查询和更为多样化的问题。表</a:t>
            </a:r>
            <a:r>
              <a:rPr lang="en-US" altLang="zh-CN" dirty="0" smtClean="0"/>
              <a:t>5</a:t>
            </a:r>
            <a:r>
              <a:rPr lang="zh-CN" altLang="en-US" dirty="0" smtClean="0"/>
              <a:t>给出了每种误差类型的比率和相应的例子。</a:t>
            </a:r>
            <a:endParaRPr lang="en-US" altLang="zh-CN" dirty="0" smtClean="0"/>
          </a:p>
          <a:p>
            <a:endParaRPr lang="en-US" altLang="zh-CN" dirty="0" smtClean="0"/>
          </a:p>
          <a:p>
            <a:r>
              <a:rPr lang="zh-CN" altLang="en-US" dirty="0" smtClean="0"/>
              <a:t>第一个原因是结构失效，这意味着我们生成了一个错误的</a:t>
            </a:r>
            <a:r>
              <a:rPr lang="en-US" altLang="zh-CN" dirty="0" smtClean="0"/>
              <a:t>SQG</a:t>
            </a:r>
            <a:r>
              <a:rPr lang="zh-CN" altLang="en-US" dirty="0" smtClean="0"/>
              <a:t>。这通常发生在正确的</a:t>
            </a:r>
            <a:r>
              <a:rPr lang="en-US" altLang="zh-CN" dirty="0" smtClean="0"/>
              <a:t>SQG</a:t>
            </a:r>
            <a:r>
              <a:rPr lang="zh-CN" altLang="en-US" dirty="0" smtClean="0"/>
              <a:t>需要折叠操作时。例如，正确的问题“哪个国家讲日语”只有两个节点“国家”、“日语”。然而，我们错误地将短语“</a:t>
            </a:r>
            <a:r>
              <a:rPr lang="en-US" altLang="zh-CN" dirty="0" smtClean="0"/>
              <a:t>people”</a:t>
            </a:r>
            <a:r>
              <a:rPr lang="zh-CN" altLang="en-US" dirty="0" smtClean="0"/>
              <a:t>识别为一个变量节点，并将其与“</a:t>
            </a:r>
            <a:r>
              <a:rPr lang="en-US" altLang="zh-CN" dirty="0" smtClean="0"/>
              <a:t>countries”</a:t>
            </a:r>
            <a:r>
              <a:rPr lang="zh-CN" altLang="en-US" dirty="0" smtClean="0"/>
              <a:t>和“</a:t>
            </a:r>
            <a:r>
              <a:rPr lang="en-US" altLang="zh-CN" dirty="0" err="1" smtClean="0"/>
              <a:t>japanese</a:t>
            </a:r>
            <a:r>
              <a:rPr lang="en-US" altLang="zh-CN" dirty="0" smtClean="0"/>
              <a:t>”</a:t>
            </a:r>
            <a:r>
              <a:rPr lang="zh-CN" altLang="en-US" dirty="0" smtClean="0"/>
              <a:t>连接起来，以生成错误的</a:t>
            </a:r>
            <a:r>
              <a:rPr lang="en-US" altLang="zh-CN" dirty="0" err="1" smtClean="0"/>
              <a:t>sqg</a:t>
            </a:r>
            <a:r>
              <a:rPr lang="en-US" altLang="zh-CN" dirty="0" smtClean="0"/>
              <a:t> qs0</a:t>
            </a:r>
            <a:r>
              <a:rPr lang="zh-CN" altLang="en-US" dirty="0" smtClean="0"/>
              <a:t>。它应该通过折叠操作消除，以获得正确的</a:t>
            </a:r>
            <a:r>
              <a:rPr lang="en-US" altLang="zh-CN" dirty="0" err="1" smtClean="0"/>
              <a:t>sqg</a:t>
            </a:r>
            <a:r>
              <a:rPr lang="en-US" altLang="zh-CN" dirty="0" smtClean="0"/>
              <a:t> </a:t>
            </a:r>
            <a:r>
              <a:rPr lang="en-US" altLang="zh-CN" dirty="0" err="1" smtClean="0"/>
              <a:t>qs</a:t>
            </a:r>
            <a:r>
              <a:rPr lang="zh-CN" altLang="en-US" dirty="0" smtClean="0"/>
              <a:t>。然而，我们从奖励函数中得到的</a:t>
            </a:r>
            <a:r>
              <a:rPr lang="en-US" altLang="zh-CN" dirty="0" smtClean="0"/>
              <a:t>qs0</a:t>
            </a:r>
            <a:r>
              <a:rPr lang="zh-CN" altLang="en-US" dirty="0" smtClean="0"/>
              <a:t>的分数高于</a:t>
            </a:r>
            <a:r>
              <a:rPr lang="en-US" altLang="zh-CN" dirty="0" err="1" smtClean="0"/>
              <a:t>qs</a:t>
            </a:r>
            <a:r>
              <a:rPr lang="zh-CN" altLang="en-US" dirty="0" smtClean="0"/>
              <a:t>的分数。其内在原因是缺乏训练数据。</a:t>
            </a:r>
            <a:endParaRPr lang="en-US" altLang="zh-CN" dirty="0" smtClean="0"/>
          </a:p>
          <a:p>
            <a:endParaRPr lang="en-US" altLang="zh-CN" dirty="0" smtClean="0"/>
          </a:p>
          <a:p>
            <a:r>
              <a:rPr lang="zh-CN" altLang="en-US" dirty="0" smtClean="0"/>
              <a:t>第二个原因是实体链接失败，例如，在“什么颜色表示忠诚”的问题中，我们找不到节点“忠诚”的正确实体。</a:t>
            </a:r>
            <a:endParaRPr lang="en-US" altLang="zh-CN" dirty="0" smtClean="0"/>
          </a:p>
          <a:p>
            <a:endParaRPr lang="en-US" altLang="zh-CN" dirty="0" smtClean="0"/>
          </a:p>
          <a:p>
            <a:r>
              <a:rPr lang="zh-CN" altLang="en-US" dirty="0" smtClean="0"/>
              <a:t>第三个原因是关系提取失败。例如，“什么”和“查尔斯王子”在“查尔斯王子的全名是什么”这个问题上的正确关系。“是</a:t>
            </a:r>
            <a:r>
              <a:rPr lang="en-US" altLang="zh-CN" dirty="0" smtClean="0"/>
              <a:t>&lt;alias&gt;</a:t>
            </a:r>
            <a:r>
              <a:rPr lang="zh-CN" altLang="en-US" dirty="0" smtClean="0"/>
              <a:t>。但是，我们的关系是</a:t>
            </a:r>
            <a:r>
              <a:rPr lang="en-US" altLang="zh-CN" dirty="0" smtClean="0"/>
              <a:t>&lt;name&gt;</a:t>
            </a:r>
            <a:r>
              <a:rPr lang="zh-CN" altLang="en-US" dirty="0" smtClean="0"/>
              <a:t>。关系提取问题对</a:t>
            </a:r>
            <a:r>
              <a:rPr lang="en-US" altLang="zh-CN" dirty="0" smtClean="0"/>
              <a:t>QA</a:t>
            </a:r>
            <a:r>
              <a:rPr lang="zh-CN" altLang="en-US" dirty="0" smtClean="0"/>
              <a:t>任务非常重要，可以通过设计更优雅的模型并结合更有用的信息来改进。</a:t>
            </a:r>
            <a:endParaRPr lang="en-US" altLang="zh-CN" dirty="0" smtClean="0"/>
          </a:p>
          <a:p>
            <a:endParaRPr lang="en-US" altLang="zh-CN" dirty="0" smtClean="0"/>
          </a:p>
          <a:p>
            <a:r>
              <a:rPr lang="zh-CN" altLang="en-US" dirty="0" smtClean="0"/>
              <a:t>最后一个问题是，我们的方法不能回答一些复杂的聚合问题，这些问题需要先检测聚合约束，然后推断相关的节点和对应的关系。使用预先定义的模板或使用文本证据可能有效，但不够好。</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21</a:t>
            </a:fld>
            <a:endParaRPr lang="zh-CN" altLang="en-US"/>
          </a:p>
        </p:txBody>
      </p:sp>
    </p:spTree>
    <p:extLst>
      <p:ext uri="{BB962C8B-B14F-4D97-AF65-F5344CB8AC3E}">
        <p14:creationId xmlns:p14="http://schemas.microsoft.com/office/powerpoint/2010/main" val="113458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因此我们查询图可以分阶段生成，这个生成的过程实质上是一个</a:t>
            </a:r>
            <a:r>
              <a:rPr lang="zh-CN" altLang="en-US" sz="1200" b="1" i="0" kern="1200" dirty="0" smtClean="0">
                <a:solidFill>
                  <a:schemeClr val="tx1"/>
                </a:solidFill>
                <a:effectLst/>
                <a:latin typeface="+mn-lt"/>
                <a:ea typeface="+mn-ea"/>
                <a:cs typeface="+mn-cs"/>
              </a:rPr>
              <a:t>搜索</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依照我们的有限状态自动机，根据图所处的状态，我们可以确定在该状态下可以采取的动作的集合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比如当前我们处在状态</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，根据有限自动机我们的动作为选择主题词节点，假设检测出来问句中有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个主题词候选，那么我们的动作集合大小为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。因此，</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我们的查询图生成实际上是一个搜索过程，如果对这个搜索不加任何限制，那么这个搜索是指数级复杂度的。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因此对于每一个状态，我们可以用</a:t>
            </a:r>
            <a:r>
              <a:rPr lang="zh-CN" altLang="en-US" sz="1200" b="1" i="0" kern="1200" dirty="0" smtClean="0">
                <a:solidFill>
                  <a:schemeClr val="tx1"/>
                </a:solidFill>
                <a:effectLst/>
                <a:latin typeface="+mn-lt"/>
                <a:ea typeface="+mn-ea"/>
                <a:cs typeface="+mn-cs"/>
              </a:rPr>
              <a:t>奖励函数</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reward function</a:t>
            </a:r>
            <a:r>
              <a:rPr lang="zh-CN" altLang="en-US" sz="1200" b="0" i="0" kern="1200" dirty="0" smtClean="0">
                <a:solidFill>
                  <a:schemeClr val="tx1"/>
                </a:solidFill>
                <a:effectLst/>
                <a:latin typeface="+mn-lt"/>
                <a:ea typeface="+mn-ea"/>
                <a:cs typeface="+mn-cs"/>
              </a:rPr>
              <a:t>）对它进行评估，奖励函数得分越高表示这个状态对应的查询图和正确的语义解析表达越接近。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奖励函数，用</a:t>
            </a:r>
            <a:r>
              <a:rPr lang="en-US" altLang="zh-CN" sz="1200" b="0" i="0" kern="1200" dirty="0" smtClean="0">
                <a:solidFill>
                  <a:schemeClr val="tx1"/>
                </a:solidFill>
                <a:effectLst/>
                <a:latin typeface="+mn-lt"/>
                <a:ea typeface="+mn-ea"/>
                <a:cs typeface="+mn-cs"/>
              </a:rPr>
              <a:t>best-first</a:t>
            </a:r>
            <a:r>
              <a:rPr lang="zh-CN" altLang="en-US" sz="1200" b="0" i="0" kern="1200" dirty="0" smtClean="0">
                <a:solidFill>
                  <a:schemeClr val="tx1"/>
                </a:solidFill>
                <a:effectLst/>
                <a:latin typeface="+mn-lt"/>
                <a:ea typeface="+mn-ea"/>
                <a:cs typeface="+mn-cs"/>
              </a:rPr>
              <a:t>的策略利用优先队列进行启发式搜索</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本文就是在这种方法上的进一步改进</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3</a:t>
            </a:fld>
            <a:endParaRPr lang="zh-CN" altLang="en-US"/>
          </a:p>
        </p:txBody>
      </p:sp>
    </p:spTree>
    <p:extLst>
      <p:ext uri="{BB962C8B-B14F-4D97-AF65-F5344CB8AC3E}">
        <p14:creationId xmlns:p14="http://schemas.microsoft.com/office/powerpoint/2010/main" val="177399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1" i="0" kern="1200" dirty="0" smtClean="0">
                <a:solidFill>
                  <a:schemeClr val="tx1"/>
                </a:solidFill>
                <a:effectLst/>
                <a:latin typeface="+mn-lt"/>
                <a:ea typeface="+mn-ea"/>
                <a:cs typeface="+mn-cs"/>
              </a:rPr>
              <a:t>问题难点：</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多重或隐含的关系</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多个或无实体</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变量和共同引用</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组合问题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之前都是用模板</a:t>
            </a:r>
            <a:endParaRPr lang="en-US" altLang="zh-CN" dirty="0" smtClean="0"/>
          </a:p>
        </p:txBody>
      </p:sp>
    </p:spTree>
    <p:extLst>
      <p:ext uri="{BB962C8B-B14F-4D97-AF65-F5344CB8AC3E}">
        <p14:creationId xmlns:p14="http://schemas.microsoft.com/office/powerpoint/2010/main" val="84987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使用依赖树模式将复杂问题进行匹配</a:t>
            </a:r>
            <a:endParaRPr lang="en-US" altLang="zh-CN" dirty="0" smtClean="0"/>
          </a:p>
          <a:p>
            <a:r>
              <a:rPr lang="zh-CN" altLang="en-US" dirty="0" smtClean="0"/>
              <a:t>对于自然问题，用事先定义好语法依存树模板</a:t>
            </a:r>
            <a:endParaRPr lang="en-US" altLang="zh-CN" dirty="0" smtClean="0"/>
          </a:p>
          <a:p>
            <a:endParaRPr lang="en-US" altLang="zh-CN" dirty="0" smtClean="0"/>
          </a:p>
        </p:txBody>
      </p:sp>
    </p:spTree>
    <p:extLst>
      <p:ext uri="{BB962C8B-B14F-4D97-AF65-F5344CB8AC3E}">
        <p14:creationId xmlns:p14="http://schemas.microsoft.com/office/powerpoint/2010/main" val="987036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查询图模板</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6</a:t>
            </a:fld>
            <a:endParaRPr lang="zh-CN" altLang="en-US"/>
          </a:p>
        </p:txBody>
      </p:sp>
    </p:spTree>
    <p:extLst>
      <p:ext uri="{BB962C8B-B14F-4D97-AF65-F5344CB8AC3E}">
        <p14:creationId xmlns:p14="http://schemas.microsoft.com/office/powerpoint/2010/main" val="141050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722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Which cosmonauts died in the same</a:t>
            </a:r>
            <a:r>
              <a:rPr lang="en-US" altLang="zh-CN" baseline="0" dirty="0" smtClean="0"/>
              <a:t> place they were born in?</a:t>
            </a:r>
            <a:r>
              <a:rPr lang="zh-CN" altLang="en-US" baseline="0" dirty="0" smtClean="0"/>
              <a:t>哪个宇航员死在他们出生的地方？</a:t>
            </a:r>
            <a:endParaRPr lang="en-US" altLang="zh-CN" baseline="0" dirty="0" smtClean="0"/>
          </a:p>
          <a:p>
            <a:endParaRPr lang="en-US" altLang="zh-CN" baseline="0" dirty="0" smtClean="0"/>
          </a:p>
          <a:p>
            <a:r>
              <a:rPr lang="zh-CN" altLang="en-US" baseline="0" dirty="0" smtClean="0"/>
              <a:t>每个边都有一组关系候选，这里只画出了一个</a:t>
            </a:r>
            <a:endParaRPr lang="en-US" altLang="zh-CN" baseline="0" dirty="0" smtClean="0"/>
          </a:p>
          <a:p>
            <a:r>
              <a:rPr lang="en-US" altLang="zh-CN" baseline="0" dirty="0" smtClean="0"/>
              <a:t>Nationality</a:t>
            </a:r>
            <a:r>
              <a:rPr lang="zh-CN" altLang="en-US" baseline="0" dirty="0" smtClean="0"/>
              <a:t>和</a:t>
            </a:r>
            <a:r>
              <a:rPr lang="en-US" altLang="zh-CN" baseline="0" dirty="0" smtClean="0"/>
              <a:t>type</a:t>
            </a:r>
            <a:r>
              <a:rPr lang="zh-CN" altLang="en-US" baseline="0" dirty="0" smtClean="0"/>
              <a:t>没有字面量与其对应，隐含关系</a:t>
            </a:r>
            <a:endParaRPr lang="en-US" altLang="zh-CN" baseline="0" dirty="0" smtClean="0"/>
          </a:p>
          <a:p>
            <a:endParaRPr lang="en-US" altLang="zh-CN" baseline="0" dirty="0" smtClean="0"/>
          </a:p>
          <a:p>
            <a:r>
              <a:rPr lang="zh-CN" altLang="en-US" dirty="0" smtClean="0"/>
              <a:t>四种基本操作（扩展、折叠、连接和合并）和一种基于学习的状态转换方法。</a:t>
            </a:r>
          </a:p>
          <a:p>
            <a:endParaRPr lang="zh-CN" altLang="en-US" dirty="0" smtClean="0"/>
          </a:p>
          <a:p>
            <a:r>
              <a:rPr lang="en-US" altLang="zh-CN" dirty="0" smtClean="0"/>
              <a:t>four primitive operations (expand, fold, connect, merge) </a:t>
            </a:r>
            <a:br>
              <a:rPr lang="en-US" altLang="zh-CN" dirty="0" smtClean="0"/>
            </a:br>
            <a:r>
              <a:rPr lang="en-US" altLang="zh-CN" dirty="0" smtClean="0"/>
              <a:t>a learning-based state transition approach</a:t>
            </a:r>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8</a:t>
            </a:fld>
            <a:endParaRPr lang="zh-CN" altLang="en-US"/>
          </a:p>
        </p:txBody>
      </p:sp>
    </p:spTree>
    <p:extLst>
      <p:ext uri="{BB962C8B-B14F-4D97-AF65-F5344CB8AC3E}">
        <p14:creationId xmlns:p14="http://schemas.microsoft.com/office/powerpoint/2010/main" val="300340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9</a:t>
            </a:fld>
            <a:endParaRPr lang="zh-CN" altLang="en-US"/>
          </a:p>
        </p:txBody>
      </p:sp>
    </p:spTree>
    <p:extLst>
      <p:ext uri="{BB962C8B-B14F-4D97-AF65-F5344CB8AC3E}">
        <p14:creationId xmlns:p14="http://schemas.microsoft.com/office/powerpoint/2010/main" val="358668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4C8BCAC-A2E0-4210-82D8-7CB04EB63699}" type="datetime1">
              <a:rPr lang="en-US" altLang="zh-CN" smtClean="0"/>
              <a:t>4/29/2019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10EB29E-7357-40D6-82D8-CE317A133CA0}" type="datetime1">
              <a:rPr lang="en-US" altLang="zh-CN" smtClean="0"/>
              <a:t>4/29/2019</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lvl1pPr>
              <a:defRPr/>
            </a:lvl1pPr>
            <a:lvl2pPr>
              <a:defRPr/>
            </a:lvl2pPr>
            <a:lvl3pPr>
              <a:defRPr/>
            </a:lvl3pPr>
            <a:lvl4pPr>
              <a:defRPr/>
            </a:lvl4pPr>
            <a:lvl5pPr>
              <a:defRPr/>
            </a:lvl5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E21AD65-3866-459E-83C2-569DD9DA3536}" type="datetime1">
              <a:rPr lang="en-US" altLang="zh-CN" smtClean="0"/>
              <a:t>4/29/2019</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1pPr marL="228600" indent="-252095" eaLnBrk="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457200" indent="-252095">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731520" indent="-252095">
              <a:buFont typeface="Wingdings" panose="05000000000000000000" pitchFamily="2" charset="2"/>
              <a:buChar char="p"/>
              <a:defRPr>
                <a:latin typeface="Times New Roman" panose="02020603050405020304" pitchFamily="18" charset="0"/>
                <a:cs typeface="Times New Roman" panose="02020603050405020304" pitchFamily="18" charset="0"/>
              </a:defRPr>
            </a:lvl3pPr>
            <a:lvl4pPr marL="1005840" indent="-252095">
              <a:buFont typeface="Wingdings" panose="05000000000000000000" pitchFamily="2" charset="2"/>
              <a:buChar char="p"/>
              <a:defRPr>
                <a:latin typeface="Times New Roman" panose="02020603050405020304" pitchFamily="18" charset="0"/>
                <a:cs typeface="Times New Roman" panose="02020603050405020304" pitchFamily="18" charset="0"/>
              </a:defRPr>
            </a:lvl4pPr>
            <a:lvl5pPr marL="1280160" indent="-252095">
              <a:buFont typeface="Wingdings" panose="05000000000000000000" pitchFamily="2" charset="2"/>
              <a:buChar char="p"/>
              <a:defRPr>
                <a:latin typeface="Times New Roman" panose="02020603050405020304" pitchFamily="18" charset="0"/>
                <a:cs typeface="Times New Roman" panose="02020603050405020304" pitchFamily="18"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B82813E-9CE0-464E-B9DD-70AA2690241B}" type="datetime1">
              <a:rPr lang="en-US" altLang="zh-CN" smtClean="0"/>
              <a:t>4/29/2019</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t>‹#›</a:t>
            </a:fld>
            <a:endParaRPr 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5538552-0410-4BE7-8FA2-B72A0142CB2A}" type="datetime1">
              <a:rPr lang="en-US" altLang="zh-CN" smtClean="0"/>
              <a:t>4/29/2019</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6B8CD5F-E6BC-488D-88A3-F567EB916EA4}" type="datetime1">
              <a:rPr lang="en-US" altLang="zh-CN" smtClean="0"/>
              <a:t>4/29/2019</a:t>
            </a:fld>
            <a:endParaRPr lang="en-US"/>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5" name="Text Placeholder 4"/>
          <p:cNvSpPr>
            <a:spLocks noGrp="1"/>
          </p:cNvSpPr>
          <p:nvPr>
            <p:ph type="body" sz="quarter" idx="3" hasCustomPrompt="1"/>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3895E4F-A613-43E0-9668-386D7E6E2A56}" type="datetime1">
              <a:rPr lang="en-US" altLang="zh-CN" smtClean="0"/>
              <a:t>4/29/2019</a:t>
            </a:fld>
            <a:endParaRPr lang="en-US"/>
          </a:p>
        </p:txBody>
      </p:sp>
      <p:sp>
        <p:nvSpPr>
          <p:cNvPr id="8" name="Footer Placeholder 7"/>
          <p:cNvSpPr>
            <a:spLocks noGrp="1"/>
          </p:cNvSpPr>
          <p:nvPr>
            <p:ph type="ftr" sz="quarter" idx="11"/>
          </p:nvPr>
        </p:nvSpPr>
        <p:spPr/>
        <p:txBody>
          <a:bodyPr/>
          <a:lstStyle/>
          <a:p>
            <a:r>
              <a:rPr lang="zh-CN" altLang="en-US" smtClean="0"/>
              <a:t>东南大学计算机学院万维网数据科学实验室</a:t>
            </a:r>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8CC518B-3E82-4A8E-B0DE-1F8627ED5476}" type="datetime1">
              <a:rPr lang="en-US" altLang="zh-CN" smtClean="0"/>
              <a:t>4/29/2019</a:t>
            </a:fld>
            <a:endParaRPr lang="en-US"/>
          </a:p>
        </p:txBody>
      </p:sp>
      <p:sp>
        <p:nvSpPr>
          <p:cNvPr id="4" name="Footer Placeholder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t>‹#›</a:t>
            </a:fld>
            <a:endParaRPr 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4FE802-8592-44CE-9304-CC09E33A0B87}" type="datetime1">
              <a:rPr lang="en-US" altLang="zh-CN" smtClean="0"/>
              <a:t>4/29/2019</a:t>
            </a:fld>
            <a:endParaRPr lang="en-US"/>
          </a:p>
        </p:txBody>
      </p:sp>
      <p:sp>
        <p:nvSpPr>
          <p:cNvPr id="3" name="Footer Placeholder 2"/>
          <p:cNvSpPr>
            <a:spLocks noGrp="1"/>
          </p:cNvSpPr>
          <p:nvPr>
            <p:ph type="ftr" sz="quarter" idx="11"/>
          </p:nvPr>
        </p:nvSpPr>
        <p:spPr/>
        <p:txBody>
          <a:bodyPr/>
          <a:lstStyle/>
          <a:p>
            <a:r>
              <a:rPr lang="zh-CN" altLang="en-US" smtClean="0"/>
              <a:t>东南大学计算机学院万维网数据科学实验室</a:t>
            </a:r>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Text Placeholder 3"/>
          <p:cNvSpPr>
            <a:spLocks noGrp="1"/>
          </p:cNvSpPr>
          <p:nvPr>
            <p:ph type="body" sz="half" idx="2" hasCustomPrompt="1"/>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D8A293B-26C8-40CA-AA31-7ABFC675CD7B}" type="datetime1">
              <a:rPr lang="en-US" altLang="zh-CN" smtClean="0"/>
              <a:t>4/29/2019</a:t>
            </a:fld>
            <a:endParaRPr lang="en-US"/>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hasCustomPrompt="1"/>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EDF3E31-770A-45B6-8316-1C8C02839ADA}" type="datetime1">
              <a:rPr lang="en-US" altLang="zh-CN" smtClean="0"/>
              <a:t>4/29/2019</a:t>
            </a:fld>
            <a:endParaRPr lang="en-US"/>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A0FAF4B3-3B77-4AF3-9957-AC118F91AEBF}" type="datetime1">
              <a:rPr lang="en-US" altLang="zh-CN" smtClean="0"/>
              <a:t>4/29/2019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r>
              <a:rPr lang="zh-CN" altLang="en-US" smtClean="0"/>
              <a:t>东南大学计算机学院万维网数据科学实验室</a:t>
            </a:r>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tx1"/>
        </a:buClr>
        <a:buSzPct val="8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2000" kern="1200">
          <a:solidFill>
            <a:schemeClr val="tx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800" kern="1200">
          <a:solidFill>
            <a:schemeClr val="tx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9015" y="284206"/>
            <a:ext cx="9966960" cy="2926080"/>
          </a:xfrm>
        </p:spPr>
        <p:txBody>
          <a:bodyPr>
            <a:normAutofit/>
          </a:bodyPr>
          <a:lstStyle/>
          <a:p>
            <a:pPr defTabSz="457200">
              <a:lnSpc>
                <a:spcPct val="100000"/>
              </a:lnSpc>
              <a:spcBef>
                <a:spcPts val="1200"/>
              </a:spcBef>
              <a:spcAft>
                <a:spcPts val="300"/>
              </a:spcAft>
            </a:pPr>
            <a:r>
              <a:rPr lang="en-US" altLang="zh-CN" sz="3200" kern="100" cap="none" dirty="0">
                <a:latin typeface="Cambria" panose="02040503050406030204" charset="0"/>
                <a:ea typeface="+mn-ea"/>
              </a:rPr>
              <a:t>A State-transition Framework to Answer </a:t>
            </a:r>
            <a:r>
              <a:rPr lang="en-US" altLang="zh-CN" sz="3200" kern="100" cap="none" dirty="0" smtClean="0">
                <a:latin typeface="Cambria" panose="02040503050406030204" charset="0"/>
                <a:ea typeface="+mn-ea"/>
              </a:rPr>
              <a:t/>
            </a:r>
            <a:br>
              <a:rPr lang="en-US" altLang="zh-CN" sz="3200" kern="100" cap="none" dirty="0" smtClean="0">
                <a:latin typeface="Cambria" panose="02040503050406030204" charset="0"/>
                <a:ea typeface="+mn-ea"/>
              </a:rPr>
            </a:br>
            <a:r>
              <a:rPr lang="en-US" altLang="zh-CN" sz="3200" kern="100" cap="none" dirty="0" smtClean="0">
                <a:latin typeface="Cambria" panose="02040503050406030204" charset="0"/>
                <a:ea typeface="+mn-ea"/>
              </a:rPr>
              <a:t>Complex Questions over Knowledge </a:t>
            </a:r>
            <a:r>
              <a:rPr lang="en-US" altLang="zh-CN" sz="3200" kern="100" cap="none" dirty="0">
                <a:latin typeface="Cambria" panose="02040503050406030204" charset="0"/>
                <a:ea typeface="+mn-ea"/>
              </a:rPr>
              <a:t>Base</a:t>
            </a:r>
          </a:p>
        </p:txBody>
      </p:sp>
      <p:sp>
        <p:nvSpPr>
          <p:cNvPr id="6" name="副标题 5"/>
          <p:cNvSpPr>
            <a:spLocks noGrp="1"/>
          </p:cNvSpPr>
          <p:nvPr>
            <p:ph type="subTitle" idx="1"/>
          </p:nvPr>
        </p:nvSpPr>
        <p:spPr>
          <a:xfrm>
            <a:off x="1896526" y="3944348"/>
            <a:ext cx="5113873" cy="2419350"/>
          </a:xfrm>
        </p:spPr>
        <p:txBody>
          <a:bodyPr>
            <a:normAutofit/>
          </a:bodyPr>
          <a:lstStyle/>
          <a:p>
            <a:pPr algn="l" defTabSz="457200">
              <a:lnSpc>
                <a:spcPct val="100000"/>
              </a:lnSpc>
              <a:buNone/>
            </a:pPr>
            <a:endParaRPr lang="en-US" altLang="zh-CN" sz="2000" dirty="0">
              <a:latin typeface="TimesNewRomanPSMT" charset="0"/>
              <a:cs typeface="+mn-cs"/>
            </a:endParaRPr>
          </a:p>
          <a:p>
            <a:pPr algn="l" defTabSz="457200">
              <a:lnSpc>
                <a:spcPct val="100000"/>
              </a:lnSpc>
            </a:pPr>
            <a:r>
              <a:rPr lang="en-US" altLang="zh-CN" sz="2000" b="1" dirty="0" err="1"/>
              <a:t>Sen</a:t>
            </a:r>
            <a:r>
              <a:rPr lang="en-US" altLang="zh-CN" sz="2000" b="1" dirty="0"/>
              <a:t> </a:t>
            </a:r>
            <a:r>
              <a:rPr lang="en-US" altLang="zh-CN" sz="2000" b="1" dirty="0" smtClean="0"/>
              <a:t>Hu, </a:t>
            </a:r>
            <a:r>
              <a:rPr lang="en-US" altLang="zh-CN" sz="2000" b="1" dirty="0"/>
              <a:t>Lei </a:t>
            </a:r>
            <a:r>
              <a:rPr lang="en-US" altLang="zh-CN" sz="2000" b="1" dirty="0" err="1" smtClean="0"/>
              <a:t>Zou</a:t>
            </a:r>
            <a:r>
              <a:rPr lang="zh-CN" altLang="en-US" sz="2000" b="1" dirty="0" smtClean="0"/>
              <a:t>（邹磊）</a:t>
            </a:r>
            <a:r>
              <a:rPr lang="en-US" altLang="zh-CN" sz="2000" b="1" dirty="0" smtClean="0"/>
              <a:t>, </a:t>
            </a:r>
            <a:r>
              <a:rPr lang="en-US" altLang="zh-CN" sz="2000" b="1" dirty="0" err="1"/>
              <a:t>Xinbo</a:t>
            </a:r>
            <a:r>
              <a:rPr lang="en-US" altLang="zh-CN" sz="2000" b="1" dirty="0"/>
              <a:t> </a:t>
            </a:r>
            <a:r>
              <a:rPr lang="en-US" altLang="zh-CN" sz="2000" b="1" dirty="0" smtClean="0"/>
              <a:t>Zhang</a:t>
            </a:r>
            <a:endParaRPr lang="en-US" altLang="zh-CN" sz="2000" b="1" dirty="0"/>
          </a:p>
          <a:p>
            <a:pPr algn="l" defTabSz="457200">
              <a:lnSpc>
                <a:spcPct val="100000"/>
              </a:lnSpc>
            </a:pPr>
            <a:r>
              <a:rPr lang="en-US" altLang="zh-CN" sz="2000" dirty="0" smtClean="0"/>
              <a:t>Peking </a:t>
            </a:r>
            <a:r>
              <a:rPr lang="en-US" altLang="zh-CN" sz="2000" dirty="0"/>
              <a:t>University, </a:t>
            </a:r>
            <a:r>
              <a:rPr lang="en-US" altLang="zh-CN" sz="2000" dirty="0" smtClean="0"/>
              <a:t>China </a:t>
            </a:r>
          </a:p>
          <a:p>
            <a:pPr algn="l" defTabSz="457200">
              <a:lnSpc>
                <a:spcPct val="100000"/>
              </a:lnSpc>
            </a:pPr>
            <a:r>
              <a:rPr lang="en-US" altLang="zh-CN" sz="2000" dirty="0" smtClean="0"/>
              <a:t>Beijing </a:t>
            </a:r>
            <a:r>
              <a:rPr lang="en-US" altLang="zh-CN" sz="2000" dirty="0"/>
              <a:t>Institute of Big Data Research, China</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
        <p:nvSpPr>
          <p:cNvPr id="3" name="矩形 2"/>
          <p:cNvSpPr/>
          <p:nvPr/>
        </p:nvSpPr>
        <p:spPr>
          <a:xfrm>
            <a:off x="1785127" y="832857"/>
            <a:ext cx="1414490" cy="369332"/>
          </a:xfrm>
          <a:prstGeom prst="rect">
            <a:avLst/>
          </a:prstGeom>
        </p:spPr>
        <p:txBody>
          <a:bodyPr wrap="none">
            <a:spAutoFit/>
          </a:bodyPr>
          <a:lstStyle/>
          <a:p>
            <a:r>
              <a:rPr lang="en-US" altLang="zh-CN" dirty="0" smtClean="0">
                <a:latin typeface="+mj-lt"/>
              </a:rPr>
              <a:t>EMNLP </a:t>
            </a:r>
            <a:r>
              <a:rPr lang="en-US" altLang="zh-CN" dirty="0" smtClean="0">
                <a:latin typeface="+mn-ea"/>
              </a:rPr>
              <a:t>2018</a:t>
            </a:r>
            <a:endParaRPr lang="zh-CN" altLang="en-US" dirty="0">
              <a:latin typeface="+mn-ea"/>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6805" y="4010767"/>
            <a:ext cx="1773160" cy="186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8927501" y="4143415"/>
            <a:ext cx="2118451" cy="1600438"/>
          </a:xfrm>
          <a:prstGeom prst="rect">
            <a:avLst/>
          </a:prstGeom>
        </p:spPr>
        <p:txBody>
          <a:bodyPr wrap="square">
            <a:spAutoFit/>
          </a:bodyPr>
          <a:lstStyle/>
          <a:p>
            <a:r>
              <a:rPr lang="zh-CN" altLang="en-US" sz="1400" dirty="0">
                <a:latin typeface="楷体" pitchFamily="49" charset="-122"/>
                <a:ea typeface="楷体" pitchFamily="49" charset="-122"/>
              </a:rPr>
              <a:t>北京大学计算机科学技术研究所副教授、国家自然科学基金委优秀青年基金项目</a:t>
            </a:r>
            <a:r>
              <a:rPr lang="zh-CN" altLang="en-US" sz="1400" dirty="0" smtClean="0">
                <a:latin typeface="楷体" pitchFamily="49" charset="-122"/>
                <a:ea typeface="楷体" pitchFamily="49" charset="-122"/>
              </a:rPr>
              <a:t>获得者。主要</a:t>
            </a:r>
            <a:r>
              <a:rPr lang="zh-CN" altLang="en-US" sz="1400" dirty="0">
                <a:latin typeface="楷体" pitchFamily="49" charset="-122"/>
                <a:ea typeface="楷体" pitchFamily="49" charset="-122"/>
              </a:rPr>
              <a:t>研究领域包括图数据库，</a:t>
            </a:r>
            <a:r>
              <a:rPr lang="en-US" altLang="zh-CN" sz="1400" dirty="0">
                <a:latin typeface="楷体" pitchFamily="49" charset="-122"/>
                <a:ea typeface="楷体" pitchFamily="49" charset="-122"/>
              </a:rPr>
              <a:t>RDF</a:t>
            </a:r>
            <a:r>
              <a:rPr lang="zh-CN" altLang="en-US" sz="1400" dirty="0">
                <a:latin typeface="楷体" pitchFamily="49" charset="-122"/>
                <a:ea typeface="楷体" pitchFamily="49" charset="-122"/>
              </a:rPr>
              <a:t>知识图谱，尤其是基于图的</a:t>
            </a:r>
            <a:r>
              <a:rPr lang="en-US" altLang="zh-CN" sz="1400" dirty="0">
                <a:latin typeface="楷体" pitchFamily="49" charset="-122"/>
                <a:ea typeface="楷体" pitchFamily="49" charset="-122"/>
              </a:rPr>
              <a:t>RDF</a:t>
            </a:r>
            <a:r>
              <a:rPr lang="zh-CN" altLang="en-US" sz="1400" dirty="0" smtClean="0">
                <a:latin typeface="楷体" pitchFamily="49" charset="-122"/>
                <a:ea typeface="楷体" pitchFamily="49" charset="-122"/>
              </a:rPr>
              <a:t>数据管理。</a:t>
            </a:r>
            <a:endParaRPr lang="zh-CN" altLang="en-US" sz="1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7234" y="1332186"/>
            <a:ext cx="9872871" cy="4038600"/>
          </a:xfrm>
        </p:spPr>
        <p:txBody>
          <a:bodyPr>
            <a:normAutofit/>
          </a:bodyPr>
          <a:lstStyle/>
          <a:p>
            <a:pPr marL="0" indent="0">
              <a:buNone/>
            </a:pPr>
            <a:r>
              <a:rPr lang="en-US" altLang="zh-CN" dirty="0"/>
              <a:t>some nodes have </a:t>
            </a:r>
            <a:r>
              <a:rPr lang="en-US" altLang="zh-CN" dirty="0" smtClean="0"/>
              <a:t>hidden information</a:t>
            </a:r>
            <a:r>
              <a:rPr lang="en-US" altLang="zh-CN" dirty="0"/>
              <a:t>, which can be expanded to </a:t>
            </a:r>
            <a:r>
              <a:rPr lang="en-US" altLang="zh-CN" dirty="0" smtClean="0"/>
              <a:t>a </a:t>
            </a:r>
            <a:r>
              <a:rPr lang="en-US" altLang="zh-CN" dirty="0" err="1" smtClean="0"/>
              <a:t>subgraph</a:t>
            </a:r>
            <a:r>
              <a:rPr lang="en-US" altLang="zh-CN" dirty="0" smtClean="0"/>
              <a:t> </a:t>
            </a:r>
            <a:r>
              <a:rPr lang="en-US" altLang="zh-CN" dirty="0"/>
              <a:t>(</a:t>
            </a:r>
            <a:r>
              <a:rPr lang="en-US" altLang="zh-CN" dirty="0" err="1"/>
              <a:t>i.e</a:t>
            </a:r>
            <a:r>
              <a:rPr lang="en-US" altLang="zh-CN" dirty="0"/>
              <a:t>, one or multiple triples</a:t>
            </a:r>
            <a:r>
              <a:rPr lang="en-US" altLang="zh-CN" dirty="0" smtClean="0"/>
              <a:t>).</a:t>
            </a:r>
          </a:p>
          <a:p>
            <a:pPr marL="0" indent="0">
              <a:buNone/>
            </a:pPr>
            <a:endParaRPr lang="en-US" altLang="zh-CN" dirty="0"/>
          </a:p>
          <a:p>
            <a:pPr marL="0" indent="0">
              <a:buNone/>
            </a:pPr>
            <a:r>
              <a:rPr lang="en-US" altLang="zh-CN" dirty="0" smtClean="0"/>
              <a:t>the </a:t>
            </a:r>
            <a:r>
              <a:rPr lang="en-US" altLang="zh-CN" dirty="0"/>
              <a:t>hidden information of “?</a:t>
            </a:r>
            <a:r>
              <a:rPr lang="en-US" altLang="zh-CN" dirty="0" smtClean="0"/>
              <a:t>cosmonauts” </a:t>
            </a:r>
            <a:r>
              <a:rPr lang="zh-CN" altLang="en-US" dirty="0" smtClean="0"/>
              <a:t>可以拓展出两个三元组：</a:t>
            </a:r>
            <a:endParaRPr lang="en-US" altLang="zh-CN" dirty="0" smtClean="0"/>
          </a:p>
          <a:p>
            <a:pPr marL="0" indent="0">
              <a:buNone/>
            </a:pPr>
            <a:r>
              <a:rPr lang="en-US" altLang="zh-CN" i="1" dirty="0" smtClean="0"/>
              <a:t>&lt;?cosmonauts </a:t>
            </a:r>
            <a:r>
              <a:rPr lang="en-US" altLang="zh-CN" i="1" dirty="0" err="1"/>
              <a:t>rdf:type</a:t>
            </a:r>
            <a:r>
              <a:rPr lang="en-US" altLang="zh-CN" i="1" dirty="0"/>
              <a:t> </a:t>
            </a:r>
            <a:r>
              <a:rPr lang="en-US" altLang="zh-CN" i="1" dirty="0" err="1" smtClean="0"/>
              <a:t>dbo:Astronaut</a:t>
            </a:r>
            <a:r>
              <a:rPr lang="en-US" altLang="zh-CN" dirty="0" smtClean="0"/>
              <a:t>&gt;</a:t>
            </a:r>
          </a:p>
          <a:p>
            <a:pPr marL="0" indent="0">
              <a:buNone/>
            </a:pPr>
            <a:r>
              <a:rPr lang="en-US" altLang="zh-CN" dirty="0"/>
              <a:t>&lt;</a:t>
            </a:r>
            <a:r>
              <a:rPr lang="en-US" altLang="zh-CN" i="1" dirty="0" smtClean="0"/>
              <a:t>?cosmonauts </a:t>
            </a:r>
            <a:r>
              <a:rPr lang="en-US" altLang="zh-CN" i="1" dirty="0" err="1"/>
              <a:t>dbo:nationality</a:t>
            </a:r>
            <a:r>
              <a:rPr lang="en-US" altLang="zh-CN" i="1" dirty="0"/>
              <a:t> </a:t>
            </a:r>
            <a:r>
              <a:rPr lang="en-US" altLang="zh-CN" i="1" dirty="0" err="1" smtClean="0"/>
              <a:t>dbr:Russia</a:t>
            </a:r>
            <a:r>
              <a:rPr lang="en-US" altLang="zh-CN" dirty="0" smtClean="0"/>
              <a:t>&gt;</a:t>
            </a:r>
          </a:p>
        </p:txBody>
      </p:sp>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10</a:t>
            </a:fld>
            <a:endParaRPr lang="en-US"/>
          </a:p>
        </p:txBody>
      </p:sp>
      <p:sp>
        <p:nvSpPr>
          <p:cNvPr id="7" name="标题 1"/>
          <p:cNvSpPr>
            <a:spLocks noGrp="1"/>
          </p:cNvSpPr>
          <p:nvPr>
            <p:ph type="title"/>
          </p:nvPr>
        </p:nvSpPr>
        <p:spPr>
          <a:xfrm>
            <a:off x="273205" y="96644"/>
            <a:ext cx="7041995" cy="1356360"/>
          </a:xfrm>
        </p:spPr>
        <p:txBody>
          <a:bodyPr>
            <a:normAutofit/>
          </a:bodyPr>
          <a:lstStyle/>
          <a:p>
            <a:r>
              <a:rPr lang="zh-CN" altLang="en-US" sz="3600" b="1" dirty="0" smtClean="0"/>
              <a:t>节点识别 </a:t>
            </a:r>
            <a:r>
              <a:rPr lang="en-US" altLang="zh-CN" sz="3600" b="1" dirty="0"/>
              <a:t>N</a:t>
            </a:r>
            <a:r>
              <a:rPr lang="en-US" altLang="zh-CN" sz="3600" b="1" dirty="0" smtClean="0"/>
              <a:t>ode Recognition</a:t>
            </a:r>
            <a:endParaRPr lang="zh-CN" altLang="en-US" sz="3600" b="1"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309" y="2923710"/>
            <a:ext cx="5615974" cy="368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124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822" y="0"/>
            <a:ext cx="5857401" cy="1356360"/>
          </a:xfrm>
        </p:spPr>
        <p:txBody>
          <a:bodyPr>
            <a:normAutofit/>
          </a:bodyPr>
          <a:lstStyle/>
          <a:p>
            <a:r>
              <a:rPr lang="zh-CN" altLang="en-US" sz="3200" b="1" dirty="0" smtClean="0"/>
              <a:t>状态转换</a:t>
            </a:r>
            <a:r>
              <a:rPr lang="en-US" altLang="zh-CN" sz="3200" b="1" dirty="0" smtClean="0"/>
              <a:t>State-transition</a:t>
            </a:r>
            <a:endParaRPr lang="zh-CN" altLang="en-US" sz="3200" b="1" dirty="0"/>
          </a:p>
        </p:txBody>
      </p:sp>
      <p:sp>
        <p:nvSpPr>
          <p:cNvPr id="6" name="灯片编号占位符 5"/>
          <p:cNvSpPr>
            <a:spLocks noGrp="1"/>
          </p:cNvSpPr>
          <p:nvPr>
            <p:ph type="sldNum" sz="quarter" idx="12"/>
          </p:nvPr>
        </p:nvSpPr>
        <p:spPr/>
        <p:txBody>
          <a:bodyPr/>
          <a:lstStyle/>
          <a:p>
            <a:fld id="{4FAB73BC-B049-4115-A692-8D63A059BFB8}" type="slidenum">
              <a:rPr lang="en-US" smtClean="0"/>
              <a:t>11</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79" y="0"/>
            <a:ext cx="7048500" cy="667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46258" y="1194817"/>
            <a:ext cx="4698251" cy="5170646"/>
          </a:xfrm>
          <a:prstGeom prst="rect">
            <a:avLst/>
          </a:prstGeom>
        </p:spPr>
        <p:txBody>
          <a:bodyPr wrap="square">
            <a:spAutoFit/>
          </a:bodyPr>
          <a:lstStyle/>
          <a:p>
            <a:r>
              <a:rPr lang="en-US" altLang="zh-CN" sz="2200" dirty="0" smtClean="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a</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Connect</a:t>
            </a:r>
          </a:p>
          <a:p>
            <a:r>
              <a:rPr lang="zh-CN" altLang="en-US" sz="2200" dirty="0" smtClean="0">
                <a:latin typeface="Times New Roman" pitchFamily="18" charset="0"/>
                <a:cs typeface="Times New Roman" pitchFamily="18" charset="0"/>
              </a:rPr>
              <a:t>采用关系抽取模型，抽取出两个节点之间的关系。</a:t>
            </a:r>
            <a:endParaRPr lang="en-US" altLang="zh-CN" sz="2200" dirty="0" smtClean="0">
              <a:latin typeface="Times New Roman" pitchFamily="18" charset="0"/>
              <a:cs typeface="Times New Roman" pitchFamily="18" charset="0"/>
            </a:endParaRPr>
          </a:p>
          <a:p>
            <a:endParaRPr lang="en-US" altLang="zh-CN" sz="2200" dirty="0" smtClean="0">
              <a:latin typeface="Times New Roman" pitchFamily="18" charset="0"/>
              <a:cs typeface="Times New Roman" pitchFamily="18" charset="0"/>
            </a:endParaRPr>
          </a:p>
          <a:p>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b</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Merge</a:t>
            </a:r>
          </a:p>
          <a:p>
            <a:r>
              <a:rPr lang="zh-CN" altLang="en-US" sz="2200" dirty="0" smtClean="0">
                <a:latin typeface="Times New Roman" pitchFamily="18" charset="0"/>
                <a:cs typeface="Times New Roman" pitchFamily="18" charset="0"/>
              </a:rPr>
              <a:t>节点之间的合并，解决</a:t>
            </a:r>
            <a:r>
              <a:rPr lang="en-US" altLang="zh-CN" sz="2200" dirty="0" smtClean="0">
                <a:latin typeface="Times New Roman" pitchFamily="18" charset="0"/>
                <a:cs typeface="Times New Roman" pitchFamily="18" charset="0"/>
              </a:rPr>
              <a:t>Co-reference</a:t>
            </a:r>
          </a:p>
          <a:p>
            <a:r>
              <a:rPr lang="zh-CN" altLang="en-US" sz="2200" dirty="0" smtClean="0">
                <a:latin typeface="Times New Roman" pitchFamily="18" charset="0"/>
                <a:cs typeface="Times New Roman" pitchFamily="18" charset="0"/>
              </a:rPr>
              <a:t>合并后节点继承前节点的属性。</a:t>
            </a:r>
            <a:endParaRPr lang="en-US" altLang="zh-CN" sz="2200" dirty="0" smtClean="0">
              <a:latin typeface="Times New Roman" pitchFamily="18" charset="0"/>
              <a:cs typeface="Times New Roman" pitchFamily="18" charset="0"/>
            </a:endParaRPr>
          </a:p>
          <a:p>
            <a:endParaRPr lang="en-US" altLang="zh-CN" sz="2200" dirty="0" smtClean="0">
              <a:latin typeface="Times New Roman" pitchFamily="18" charset="0"/>
              <a:cs typeface="Times New Roman" pitchFamily="18" charset="0"/>
            </a:endParaRPr>
          </a:p>
          <a:p>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c</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Expand</a:t>
            </a:r>
          </a:p>
          <a:p>
            <a:r>
              <a:rPr lang="zh-CN" altLang="en-US" sz="2200" dirty="0" smtClean="0">
                <a:latin typeface="Times New Roman" pitchFamily="18" charset="0"/>
                <a:cs typeface="Times New Roman" pitchFamily="18" charset="0"/>
              </a:rPr>
              <a:t>拓展出节点的隐藏信息。</a:t>
            </a:r>
            <a:endParaRPr lang="en-US" altLang="zh-CN" sz="2200" dirty="0" smtClean="0">
              <a:latin typeface="Times New Roman" pitchFamily="18" charset="0"/>
              <a:cs typeface="Times New Roman" pitchFamily="18" charset="0"/>
            </a:endParaRPr>
          </a:p>
          <a:p>
            <a:r>
              <a:rPr lang="en-US" altLang="zh-CN" sz="2200" dirty="0">
                <a:latin typeface="Times New Roman" pitchFamily="18" charset="0"/>
                <a:cs typeface="Times New Roman" pitchFamily="18" charset="0"/>
              </a:rPr>
              <a:t>“cosmonauts</a:t>
            </a:r>
            <a:r>
              <a:rPr lang="en-US" altLang="zh-CN" sz="2200" dirty="0" smtClean="0">
                <a:latin typeface="Times New Roman" pitchFamily="18" charset="0"/>
                <a:cs typeface="Times New Roman" pitchFamily="18" charset="0"/>
              </a:rPr>
              <a:t>”== </a:t>
            </a:r>
            <a:r>
              <a:rPr lang="en-US" altLang="zh-CN" sz="2200" dirty="0">
                <a:latin typeface="Times New Roman" pitchFamily="18" charset="0"/>
                <a:cs typeface="Times New Roman" pitchFamily="18" charset="0"/>
              </a:rPr>
              <a:t>“Russia astronauts</a:t>
            </a:r>
            <a:r>
              <a:rPr lang="en-US" altLang="zh-CN" sz="2200" dirty="0" smtClean="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endParaRPr lang="en-US" altLang="zh-CN" sz="2200" dirty="0" smtClean="0">
              <a:latin typeface="Times New Roman" pitchFamily="18" charset="0"/>
              <a:cs typeface="Times New Roman" pitchFamily="18" charset="0"/>
            </a:endParaRPr>
          </a:p>
          <a:p>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d</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Fold</a:t>
            </a:r>
          </a:p>
          <a:p>
            <a:r>
              <a:rPr lang="zh-CN" altLang="en-US" sz="2200" dirty="0">
                <a:latin typeface="Times New Roman" pitchFamily="18" charset="0"/>
                <a:cs typeface="Times New Roman" pitchFamily="18" charset="0"/>
              </a:rPr>
              <a:t>删除中间节点，合并相关关系。旨在消除那些无用或被错误识别的节点</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88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12</a:t>
            </a:fld>
            <a:endParaRPr lang="en-US"/>
          </a:p>
        </p:txBody>
      </p:sp>
      <p:sp>
        <p:nvSpPr>
          <p:cNvPr id="8" name="矩形 7"/>
          <p:cNvSpPr/>
          <p:nvPr/>
        </p:nvSpPr>
        <p:spPr>
          <a:xfrm>
            <a:off x="1316140" y="1109899"/>
            <a:ext cx="9485972" cy="3816429"/>
          </a:xfrm>
          <a:prstGeom prst="rect">
            <a:avLst/>
          </a:prstGeom>
        </p:spPr>
        <p:txBody>
          <a:bodyPr wrap="square">
            <a:spAutoFit/>
          </a:bodyPr>
          <a:lstStyle/>
          <a:p>
            <a:r>
              <a:rPr lang="zh-CN" altLang="en-US" sz="2200" b="1" dirty="0"/>
              <a:t>模型</a:t>
            </a:r>
            <a:r>
              <a:rPr lang="zh-CN" altLang="en-US" sz="2200" b="1" dirty="0" smtClean="0"/>
              <a:t>缺点：</a:t>
            </a:r>
            <a:r>
              <a:rPr lang="zh-CN" altLang="en-US" sz="2200" dirty="0" smtClean="0"/>
              <a:t>状态转换过程中的指数级搜索空间</a:t>
            </a:r>
            <a:endParaRPr lang="en-US" altLang="zh-CN" sz="2200" dirty="0" smtClean="0"/>
          </a:p>
          <a:p>
            <a:r>
              <a:rPr lang="zh-CN" altLang="en-US" sz="2200" dirty="0"/>
              <a:t/>
            </a:r>
            <a:br>
              <a:rPr lang="zh-CN" altLang="en-US" sz="2200" dirty="0"/>
            </a:br>
            <a:r>
              <a:rPr lang="zh-CN" altLang="en-US" sz="2200" b="1" dirty="0" smtClean="0"/>
              <a:t>具体</a:t>
            </a:r>
            <a:r>
              <a:rPr lang="zh-CN" altLang="en-US" sz="2200" b="1" dirty="0"/>
              <a:t>改进：</a:t>
            </a:r>
            <a:r>
              <a:rPr lang="zh-CN" altLang="en-US" sz="2200" dirty="0"/>
              <a:t/>
            </a:r>
            <a:br>
              <a:rPr lang="zh-CN" altLang="en-US" sz="2200" dirty="0"/>
            </a:br>
            <a:r>
              <a:rPr lang="zh-CN" altLang="en-US" sz="2200" dirty="0" smtClean="0"/>
              <a:t>提出一</a:t>
            </a:r>
            <a:r>
              <a:rPr lang="zh-CN" altLang="en-US" sz="2200" dirty="0"/>
              <a:t>种</a:t>
            </a:r>
            <a:r>
              <a:rPr lang="zh-CN" altLang="en-US" sz="2200" dirty="0" smtClean="0"/>
              <a:t>贪婪搜索</a:t>
            </a:r>
            <a:r>
              <a:rPr lang="zh-CN" altLang="en-US" sz="2200" dirty="0"/>
              <a:t>算法。目的是一个更好的中间状态应该有更多的机会被访问并产生后续状态</a:t>
            </a:r>
            <a:r>
              <a:rPr lang="zh-CN" altLang="en-US" sz="2200" dirty="0" smtClean="0"/>
              <a:t>。</a:t>
            </a:r>
            <a:endParaRPr lang="en-US" altLang="zh-CN" sz="2200" dirty="0" smtClean="0"/>
          </a:p>
          <a:p>
            <a:endParaRPr lang="en-US" altLang="zh-CN" sz="2200" dirty="0"/>
          </a:p>
          <a:p>
            <a:pPr marL="342900" indent="-342900">
              <a:buFont typeface="Arial" pitchFamily="34" charset="0"/>
              <a:buChar char="•"/>
            </a:pPr>
            <a:r>
              <a:rPr lang="zh-CN" altLang="en-US" sz="2200" dirty="0" smtClean="0"/>
              <a:t>使用奖励</a:t>
            </a:r>
            <a:r>
              <a:rPr lang="zh-CN" altLang="en-US" sz="2200" dirty="0"/>
              <a:t>函数来估计每个状态的可能性</a:t>
            </a:r>
            <a:r>
              <a:rPr lang="zh-CN" altLang="en-US" sz="2200" dirty="0" smtClean="0"/>
              <a:t>。</a:t>
            </a:r>
            <a:endParaRPr lang="en-US" altLang="zh-CN" sz="2200" dirty="0" smtClean="0"/>
          </a:p>
          <a:p>
            <a:pPr marL="342900" indent="-342900">
              <a:buFont typeface="Arial" pitchFamily="34" charset="0"/>
              <a:buChar char="•"/>
            </a:pPr>
            <a:r>
              <a:rPr lang="zh-CN" altLang="en-US" sz="2200" dirty="0" smtClean="0"/>
              <a:t>优先级队列用于维持未访问状态的顺序。</a:t>
            </a:r>
            <a:endParaRPr lang="en-US" altLang="zh-CN" sz="2200" dirty="0" smtClean="0"/>
          </a:p>
          <a:p>
            <a:pPr marL="342900" indent="-342900">
              <a:buFont typeface="Arial" pitchFamily="34" charset="0"/>
              <a:buChar char="•"/>
            </a:pPr>
            <a:r>
              <a:rPr lang="zh-CN" altLang="en-US" sz="2200" dirty="0" smtClean="0"/>
              <a:t>每回合选择</a:t>
            </a:r>
            <a:r>
              <a:rPr lang="zh-CN" altLang="en-US" sz="2200" dirty="0"/>
              <a:t>具有最大正确性可能性的</a:t>
            </a:r>
            <a:r>
              <a:rPr lang="zh-CN" altLang="en-US" sz="2200" dirty="0" smtClean="0"/>
              <a:t>状态。</a:t>
            </a:r>
            <a:endParaRPr lang="en-US" altLang="zh-CN" sz="2200" dirty="0"/>
          </a:p>
          <a:p>
            <a:pPr marL="342900" indent="-342900">
              <a:buFont typeface="Arial" pitchFamily="34" charset="0"/>
              <a:buChar char="•"/>
            </a:pPr>
            <a:r>
              <a:rPr lang="zh-CN" altLang="en-US" sz="2200" dirty="0" smtClean="0"/>
              <a:t>新生</a:t>
            </a:r>
            <a:r>
              <a:rPr lang="zh-CN" altLang="en-US" sz="2200" dirty="0"/>
              <a:t>成的</a:t>
            </a:r>
            <a:r>
              <a:rPr lang="zh-CN" altLang="en-US" sz="2200" dirty="0" smtClean="0"/>
              <a:t>状态被推</a:t>
            </a:r>
            <a:r>
              <a:rPr lang="zh-CN" altLang="en-US" sz="2200" dirty="0"/>
              <a:t>入优先级</a:t>
            </a:r>
            <a:r>
              <a:rPr lang="zh-CN" altLang="en-US" sz="2200" dirty="0" smtClean="0"/>
              <a:t>队列</a:t>
            </a:r>
            <a:r>
              <a:rPr lang="zh-CN" altLang="en-US" sz="2200" dirty="0"/>
              <a:t>，</a:t>
            </a:r>
            <a:r>
              <a:rPr lang="zh-CN" altLang="en-US" sz="2200" dirty="0" smtClean="0"/>
              <a:t>不会</a:t>
            </a:r>
            <a:r>
              <a:rPr lang="zh-CN" altLang="en-US" sz="2200" dirty="0"/>
              <a:t>添加重复数据状态</a:t>
            </a:r>
            <a:r>
              <a:rPr lang="zh-CN" altLang="en-US" sz="2200" dirty="0" smtClean="0"/>
              <a:t>。</a:t>
            </a:r>
            <a:endParaRPr lang="en-US" altLang="zh-CN" sz="2200" dirty="0" smtClean="0"/>
          </a:p>
          <a:p>
            <a:pPr marL="342900" indent="-342900">
              <a:buFont typeface="Arial" pitchFamily="34" charset="0"/>
              <a:buChar char="•"/>
            </a:pPr>
            <a:r>
              <a:rPr lang="zh-CN" altLang="en-US" sz="2200" dirty="0" smtClean="0"/>
              <a:t>当</a:t>
            </a:r>
            <a:r>
              <a:rPr lang="zh-CN" altLang="en-US" sz="2200" dirty="0"/>
              <a:t>找到完整</a:t>
            </a:r>
            <a:r>
              <a:rPr lang="zh-CN" altLang="en-US" sz="2200" dirty="0" smtClean="0"/>
              <a:t>的查询图</a:t>
            </a:r>
            <a:r>
              <a:rPr lang="en-US" altLang="zh-CN" sz="2200" dirty="0" smtClean="0"/>
              <a:t> Q</a:t>
            </a:r>
            <a:r>
              <a:rPr lang="zh-CN" altLang="en-US" sz="2200" dirty="0" smtClean="0"/>
              <a:t>，并且不能</a:t>
            </a:r>
            <a:r>
              <a:rPr lang="zh-CN" altLang="en-US" sz="2200" dirty="0"/>
              <a:t>生成任何更好的后续状态时，算法结束。</a:t>
            </a:r>
          </a:p>
        </p:txBody>
      </p:sp>
      <p:sp>
        <p:nvSpPr>
          <p:cNvPr id="10" name="标题 1"/>
          <p:cNvSpPr>
            <a:spLocks noGrp="1"/>
          </p:cNvSpPr>
          <p:nvPr>
            <p:ph type="title"/>
          </p:nvPr>
        </p:nvSpPr>
        <p:spPr>
          <a:xfrm>
            <a:off x="506823" y="0"/>
            <a:ext cx="3024653" cy="1356360"/>
          </a:xfrm>
        </p:spPr>
        <p:txBody>
          <a:bodyPr>
            <a:normAutofit/>
          </a:bodyPr>
          <a:lstStyle/>
          <a:p>
            <a:r>
              <a:rPr lang="en-US" altLang="zh-CN" sz="3200" b="1" dirty="0" smtClean="0"/>
              <a:t>State-transition</a:t>
            </a:r>
            <a:endParaRPr lang="zh-CN" altLang="en-US" sz="3200" b="1" dirty="0"/>
          </a:p>
        </p:txBody>
      </p:sp>
    </p:spTree>
    <p:extLst>
      <p:ext uri="{BB962C8B-B14F-4D97-AF65-F5344CB8AC3E}">
        <p14:creationId xmlns:p14="http://schemas.microsoft.com/office/powerpoint/2010/main" val="2297552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FAB73BC-B049-4115-A692-8D63A059BFB8}" type="slidenum">
              <a:rPr lang="en-US" smtClean="0"/>
              <a:t>13</a:t>
            </a:fld>
            <a:endParaRPr lang="en-US"/>
          </a:p>
        </p:txBody>
      </p:sp>
      <mc:AlternateContent xmlns:mc="http://schemas.openxmlformats.org/markup-compatibility/2006">
        <mc:Choice xmlns:a14="http://schemas.microsoft.com/office/drawing/2010/main" Requires="a14">
          <p:sp>
            <p:nvSpPr>
              <p:cNvPr id="7" name="矩形 6"/>
              <p:cNvSpPr/>
              <p:nvPr/>
            </p:nvSpPr>
            <p:spPr>
              <a:xfrm>
                <a:off x="963168" y="1213164"/>
                <a:ext cx="10521695" cy="5509200"/>
              </a:xfrm>
              <a:prstGeom prst="rect">
                <a:avLst/>
              </a:prstGeom>
            </p:spPr>
            <p:txBody>
              <a:bodyPr wrap="square">
                <a:spAutoFit/>
              </a:bodyPr>
              <a:lstStyle/>
              <a:p>
                <a:r>
                  <a:rPr lang="zh-CN" altLang="en-US" sz="2200" dirty="0" smtClean="0">
                    <a:latin typeface="+mn-ea"/>
                  </a:rPr>
                  <a:t>在</a:t>
                </a:r>
                <a:r>
                  <a:rPr lang="zh-CN" altLang="en-US" sz="2200" dirty="0">
                    <a:latin typeface="+mn-ea"/>
                  </a:rPr>
                  <a:t>查询图</a:t>
                </a:r>
                <a:r>
                  <a:rPr lang="zh-CN" altLang="en-US" sz="2200" dirty="0" smtClean="0">
                    <a:latin typeface="+mn-ea"/>
                  </a:rPr>
                  <a:t>生成</a:t>
                </a:r>
                <a:r>
                  <a:rPr lang="zh-CN" altLang="en-US" sz="2200" dirty="0">
                    <a:latin typeface="+mn-ea"/>
                  </a:rPr>
                  <a:t>过程中，给定一个中间状态</a:t>
                </a:r>
                <a:r>
                  <a:rPr lang="en-US" altLang="zh-CN" sz="2200" dirty="0">
                    <a:latin typeface="+mn-ea"/>
                  </a:rPr>
                  <a:t>S</a:t>
                </a:r>
                <a:r>
                  <a:rPr lang="zh-CN" altLang="en-US" sz="2200" dirty="0" smtClean="0">
                    <a:latin typeface="+mn-ea"/>
                  </a:rPr>
                  <a:t>，通过</a:t>
                </a:r>
                <a:r>
                  <a:rPr lang="zh-CN" altLang="en-US" sz="2200" dirty="0">
                    <a:latin typeface="+mn-ea"/>
                  </a:rPr>
                  <a:t>应用不同的操作，过渡到多个后续状态</a:t>
                </a:r>
                <a:r>
                  <a:rPr lang="en-US" altLang="zh-CN" sz="2200" dirty="0">
                    <a:latin typeface="+mn-ea"/>
                  </a:rPr>
                  <a:t>S0</a:t>
                </a:r>
                <a:r>
                  <a:rPr lang="zh-CN" altLang="en-US" sz="2200" dirty="0" smtClean="0">
                    <a:latin typeface="+mn-ea"/>
                  </a:rPr>
                  <a:t>。选择</a:t>
                </a:r>
                <a:r>
                  <a:rPr lang="zh-CN" altLang="en-US" sz="2200" dirty="0">
                    <a:latin typeface="+mn-ea"/>
                  </a:rPr>
                  <a:t>具有最大</a:t>
                </a:r>
                <a:r>
                  <a:rPr lang="el-GR" altLang="zh-CN" sz="2200" dirty="0" smtClean="0">
                    <a:latin typeface="+mn-ea"/>
                  </a:rPr>
                  <a:t>γ</a:t>
                </a:r>
                <a:r>
                  <a:rPr lang="en-US" altLang="zh-CN" sz="2200" dirty="0">
                    <a:latin typeface="+mn-ea"/>
                  </a:rPr>
                  <a:t>(</a:t>
                </a:r>
                <a:r>
                  <a:rPr lang="en-US" altLang="zh-CN" sz="2200" dirty="0" smtClean="0">
                    <a:latin typeface="+mn-ea"/>
                  </a:rPr>
                  <a:t>S0</a:t>
                </a:r>
                <a:r>
                  <a:rPr lang="en-US" altLang="zh-CN" sz="2200" dirty="0">
                    <a:latin typeface="+mn-ea"/>
                  </a:rPr>
                  <a:t>)</a:t>
                </a:r>
                <a:r>
                  <a:rPr lang="zh-CN" altLang="en-US" sz="2200" dirty="0" smtClean="0">
                    <a:latin typeface="+mn-ea"/>
                  </a:rPr>
                  <a:t>的</a:t>
                </a:r>
                <a:r>
                  <a:rPr lang="zh-CN" altLang="en-US" sz="2200" dirty="0">
                    <a:latin typeface="+mn-ea"/>
                  </a:rPr>
                  <a:t>后续</a:t>
                </a:r>
                <a:r>
                  <a:rPr lang="zh-CN" altLang="en-US" sz="2200" dirty="0" smtClean="0">
                    <a:latin typeface="+mn-ea"/>
                  </a:rPr>
                  <a:t>状态，其中</a:t>
                </a:r>
                <a:r>
                  <a:rPr lang="zh-CN" altLang="en-US" sz="2200" dirty="0">
                    <a:latin typeface="+mn-ea"/>
                  </a:rPr>
                  <a:t>奖励函数</a:t>
                </a:r>
                <a:r>
                  <a:rPr lang="el-GR" altLang="zh-CN" sz="2200" dirty="0" smtClean="0">
                    <a:latin typeface="+mn-ea"/>
                  </a:rPr>
                  <a:t>γ</a:t>
                </a:r>
                <a:r>
                  <a:rPr lang="zh-CN" altLang="en-US" sz="2200" dirty="0" smtClean="0">
                    <a:latin typeface="+mn-ea"/>
                  </a:rPr>
                  <a:t>是</a:t>
                </a:r>
                <a:r>
                  <a:rPr lang="zh-CN" altLang="en-US" sz="2200" dirty="0">
                    <a:latin typeface="+mn-ea"/>
                  </a:rPr>
                  <a:t>一个用</a:t>
                </a:r>
                <a:r>
                  <a:rPr lang="en-US" altLang="zh-CN" sz="2200" dirty="0">
                    <a:latin typeface="+mn-ea"/>
                  </a:rPr>
                  <a:t>SVM</a:t>
                </a:r>
                <a:r>
                  <a:rPr lang="zh-CN" altLang="en-US" sz="2200" dirty="0" smtClean="0">
                    <a:latin typeface="+mn-ea"/>
                  </a:rPr>
                  <a:t>排名训练</a:t>
                </a:r>
                <a:r>
                  <a:rPr lang="zh-CN" altLang="en-US" sz="2200" dirty="0">
                    <a:latin typeface="+mn-ea"/>
                  </a:rPr>
                  <a:t>的线性模型</a:t>
                </a:r>
                <a:r>
                  <a:rPr lang="zh-CN" altLang="en-US" sz="2200" dirty="0" smtClean="0">
                    <a:latin typeface="+mn-ea"/>
                  </a:rPr>
                  <a:t>。</a:t>
                </a:r>
                <a:endParaRPr lang="en-US" altLang="zh-CN" sz="2200" dirty="0" smtClean="0">
                  <a:latin typeface="+mn-ea"/>
                </a:endParaRPr>
              </a:p>
              <a:p>
                <a:endParaRPr lang="en-US" altLang="zh-CN" sz="2200" dirty="0" smtClean="0">
                  <a:latin typeface="+mn-ea"/>
                </a:endParaRPr>
              </a:p>
              <a:p>
                <a:endParaRPr lang="en-US" altLang="zh-CN" sz="2200" dirty="0">
                  <a:latin typeface="+mn-ea"/>
                </a:endParaRPr>
              </a:p>
              <a:p>
                <a:endParaRPr lang="en-US" altLang="zh-CN" sz="2200" dirty="0" smtClean="0">
                  <a:latin typeface="+mn-ea"/>
                </a:endParaRPr>
              </a:p>
              <a:p>
                <a14:m>
                  <m:oMath xmlns:m="http://schemas.openxmlformats.org/officeDocument/2006/math">
                    <m:sSup>
                      <m:sSupPr>
                        <m:ctrlPr>
                          <a:rPr lang="en-US" altLang="zh-CN" sz="2200" i="1" smtClean="0">
                            <a:latin typeface="Cambria Math"/>
                          </a:rPr>
                        </m:ctrlPr>
                      </m:sSupPr>
                      <m:e>
                        <m:r>
                          <a:rPr lang="en-US" altLang="zh-CN" sz="2200" b="0" i="1" smtClean="0">
                            <a:latin typeface="Cambria Math"/>
                          </a:rPr>
                          <m:t>𝑉</m:t>
                        </m:r>
                      </m:e>
                      <m:sup>
                        <m:r>
                          <a:rPr lang="en-US" altLang="zh-CN" sz="2200" b="0" i="1" smtClean="0">
                            <a:latin typeface="Cambria Math"/>
                          </a:rPr>
                          <m:t>′</m:t>
                        </m:r>
                      </m:sup>
                    </m:sSup>
                  </m:oMath>
                </a14:m>
                <a:r>
                  <a:rPr lang="zh-CN" altLang="en-US" sz="2200" dirty="0" smtClean="0">
                    <a:latin typeface="+mn-ea"/>
                  </a:rPr>
                  <a:t>和</a:t>
                </a:r>
                <a14:m>
                  <m:oMath xmlns:m="http://schemas.openxmlformats.org/officeDocument/2006/math">
                    <m:sSup>
                      <m:sSupPr>
                        <m:ctrlPr>
                          <a:rPr lang="en-US" altLang="zh-CN" sz="2200" i="1" dirty="0" smtClean="0">
                            <a:latin typeface="Cambria Math"/>
                          </a:rPr>
                        </m:ctrlPr>
                      </m:sSupPr>
                      <m:e>
                        <m:r>
                          <a:rPr lang="en-US" altLang="zh-CN" sz="2200" b="0" i="1" dirty="0" smtClean="0">
                            <a:latin typeface="Cambria Math"/>
                          </a:rPr>
                          <m:t>𝐸</m:t>
                        </m:r>
                      </m:e>
                      <m:sup>
                        <m:r>
                          <a:rPr lang="en-US" altLang="zh-CN" sz="2200" b="0" i="1" dirty="0" smtClean="0">
                            <a:latin typeface="Cambria Math"/>
                          </a:rPr>
                          <m:t>′</m:t>
                        </m:r>
                      </m:sup>
                    </m:sSup>
                  </m:oMath>
                </a14:m>
                <a:r>
                  <a:rPr lang="zh-CN" altLang="en-US" sz="2200" dirty="0" smtClean="0">
                    <a:latin typeface="+mn-ea"/>
                  </a:rPr>
                  <a:t>是</a:t>
                </a:r>
                <a:r>
                  <a:rPr lang="en-US" altLang="zh-CN" sz="2200" dirty="0">
                    <a:latin typeface="Times New Roman" pitchFamily="18" charset="0"/>
                    <a:cs typeface="Times New Roman" pitchFamily="18" charset="0"/>
                  </a:rPr>
                  <a:t>gold </a:t>
                </a:r>
                <a:r>
                  <a:rPr lang="en-US" altLang="zh-CN" sz="2200" dirty="0" smtClean="0">
                    <a:latin typeface="Times New Roman" pitchFamily="18" charset="0"/>
                    <a:cs typeface="Times New Roman" pitchFamily="18" charset="0"/>
                  </a:rPr>
                  <a:t>SPARQL</a:t>
                </a:r>
                <a:r>
                  <a:rPr lang="zh-CN" altLang="en-US" sz="2200" dirty="0" smtClean="0">
                    <a:latin typeface="Times New Roman" pitchFamily="18" charset="0"/>
                    <a:cs typeface="Times New Roman" pitchFamily="18" charset="0"/>
                  </a:rPr>
                  <a:t>中的节点和边。</a:t>
                </a:r>
                <a14:m>
                  <m:oMath xmlns:m="http://schemas.openxmlformats.org/officeDocument/2006/math">
                    <m:r>
                      <a:rPr lang="en-US" altLang="zh-CN" sz="2200" b="0" i="1" smtClean="0">
                        <a:latin typeface="Cambria Math"/>
                        <a:cs typeface="Times New Roman" pitchFamily="18" charset="0"/>
                      </a:rPr>
                      <m:t>𝐹</m:t>
                    </m:r>
                    <m:r>
                      <a:rPr lang="en-US" altLang="zh-CN" sz="2200" b="0" i="1" smtClean="0">
                        <a:latin typeface="Cambria Math"/>
                        <a:cs typeface="Times New Roman" pitchFamily="18" charset="0"/>
                      </a:rPr>
                      <m:t>()</m:t>
                    </m:r>
                  </m:oMath>
                </a14:m>
                <a:r>
                  <a:rPr lang="zh-CN" altLang="en-US" sz="2200" dirty="0" smtClean="0">
                    <a:latin typeface="+mn-ea"/>
                  </a:rPr>
                  <a:t>是</a:t>
                </a:r>
                <a:r>
                  <a:rPr lang="en-US" altLang="zh-CN" sz="2200" dirty="0">
                    <a:latin typeface="Times New Roman" pitchFamily="18" charset="0"/>
                    <a:cs typeface="Times New Roman" pitchFamily="18" charset="0"/>
                  </a:rPr>
                  <a:t>F-1 </a:t>
                </a:r>
                <a:r>
                  <a:rPr lang="en-US" altLang="zh-CN" sz="2200" dirty="0" smtClean="0">
                    <a:latin typeface="Times New Roman" pitchFamily="18" charset="0"/>
                    <a:cs typeface="Times New Roman" pitchFamily="18" charset="0"/>
                  </a:rPr>
                  <a:t>measure</a:t>
                </a:r>
                <a:r>
                  <a:rPr lang="zh-CN" altLang="en-US" sz="2200" dirty="0" smtClean="0">
                    <a:latin typeface="+mn-ea"/>
                  </a:rPr>
                  <a:t>，</a:t>
                </a:r>
                <a:r>
                  <a:rPr lang="en-US" altLang="zh-CN" sz="2200" dirty="0"/>
                  <a:t> </a:t>
                </a:r>
                <a14:m>
                  <m:oMath xmlns:m="http://schemas.openxmlformats.org/officeDocument/2006/math">
                    <m:sSup>
                      <m:sSupPr>
                        <m:ctrlPr>
                          <a:rPr lang="en-US" altLang="zh-CN" sz="2200" i="1" dirty="0">
                            <a:latin typeface="Cambria Math"/>
                          </a:rPr>
                        </m:ctrlPr>
                      </m:sSupPr>
                      <m:e>
                        <m:r>
                          <a:rPr lang="en-US" altLang="zh-CN" sz="2200" b="0" i="1" dirty="0" smtClean="0">
                            <a:latin typeface="Cambria Math"/>
                          </a:rPr>
                          <m:t>𝐴</m:t>
                        </m:r>
                      </m:e>
                      <m:sup>
                        <m:r>
                          <a:rPr lang="en-US" altLang="zh-CN" sz="2200" i="1" dirty="0">
                            <a:latin typeface="Cambria Math"/>
                          </a:rPr>
                          <m:t>′</m:t>
                        </m:r>
                      </m:sup>
                    </m:sSup>
                  </m:oMath>
                </a14:m>
                <a:r>
                  <a:rPr lang="zh-CN" altLang="en-US" sz="2200" dirty="0" smtClean="0">
                    <a:latin typeface="+mn-ea"/>
                  </a:rPr>
                  <a:t>是</a:t>
                </a:r>
                <a:r>
                  <a:rPr lang="en-US" altLang="zh-CN" sz="2200" dirty="0">
                    <a:latin typeface="Times New Roman" pitchFamily="18" charset="0"/>
                    <a:cs typeface="Times New Roman" pitchFamily="18" charset="0"/>
                  </a:rPr>
                  <a:t>gold </a:t>
                </a:r>
                <a:r>
                  <a:rPr lang="en-US" altLang="zh-CN" sz="2200" dirty="0" smtClean="0">
                    <a:latin typeface="Times New Roman" pitchFamily="18" charset="0"/>
                    <a:cs typeface="Times New Roman" pitchFamily="18" charset="0"/>
                  </a:rPr>
                  <a:t>SPARQL</a:t>
                </a:r>
                <a:r>
                  <a:rPr lang="zh-CN" altLang="en-US" sz="2200" dirty="0" smtClean="0">
                    <a:latin typeface="Times New Roman" pitchFamily="18" charset="0"/>
                    <a:cs typeface="Times New Roman" pitchFamily="18" charset="0"/>
                  </a:rPr>
                  <a:t>，</a:t>
                </a:r>
                <a14:m>
                  <m:oMath xmlns:m="http://schemas.openxmlformats.org/officeDocument/2006/math">
                    <m:sSub>
                      <m:sSubPr>
                        <m:ctrlPr>
                          <a:rPr lang="en-US" altLang="zh-CN" sz="2200" i="1" smtClean="0">
                            <a:latin typeface="Cambria Math"/>
                            <a:cs typeface="Times New Roman" pitchFamily="18" charset="0"/>
                          </a:rPr>
                        </m:ctrlPr>
                      </m:sSubPr>
                      <m:e>
                        <m:r>
                          <a:rPr lang="en-US" altLang="zh-CN" sz="2200" b="0" i="1" smtClean="0">
                            <a:latin typeface="Cambria Math"/>
                            <a:cs typeface="Times New Roman" pitchFamily="18" charset="0"/>
                          </a:rPr>
                          <m:t>𝐴</m:t>
                        </m:r>
                      </m:e>
                      <m:sub>
                        <m:r>
                          <a:rPr lang="en-US" altLang="zh-CN" sz="2200" b="0" i="1" smtClean="0">
                            <a:latin typeface="Cambria Math"/>
                            <a:cs typeface="Times New Roman" pitchFamily="18" charset="0"/>
                          </a:rPr>
                          <m:t>𝑖</m:t>
                        </m:r>
                      </m:sub>
                    </m:sSub>
                  </m:oMath>
                </a14:m>
                <a:r>
                  <a:rPr lang="zh-CN" altLang="en-US" sz="2200" dirty="0" smtClean="0">
                    <a:latin typeface="+mn-ea"/>
                  </a:rPr>
                  <a:t>是子图匹配获得的答案。</a:t>
                </a:r>
                <a:endParaRPr lang="en-US" altLang="zh-CN" sz="2200" dirty="0" smtClean="0">
                  <a:latin typeface="+mn-ea"/>
                </a:endParaRPr>
              </a:p>
              <a:p>
                <a:endParaRPr lang="en-US" altLang="zh-CN" sz="2200" dirty="0" smtClean="0">
                  <a:latin typeface="+mn-ea"/>
                </a:endParaRPr>
              </a:p>
              <a:p>
                <a:r>
                  <a:rPr lang="zh-CN" altLang="en-US" sz="2200" dirty="0" smtClean="0">
                    <a:latin typeface="+mn-ea"/>
                  </a:rPr>
                  <a:t>特征选取：</a:t>
                </a:r>
                <a:r>
                  <a:rPr lang="zh-CN" altLang="en-US" sz="2200" dirty="0">
                    <a:latin typeface="+mn-ea"/>
                  </a:rPr>
                  <a:t/>
                </a:r>
                <a:br>
                  <a:rPr lang="zh-CN" altLang="en-US" sz="2200" dirty="0">
                    <a:latin typeface="+mn-ea"/>
                  </a:rPr>
                </a:br>
                <a:r>
                  <a:rPr lang="zh-CN" altLang="en-US" sz="2200" b="1" dirty="0">
                    <a:latin typeface="+mn-ea"/>
                  </a:rPr>
                  <a:t>节点特征</a:t>
                </a:r>
                <a:r>
                  <a:rPr lang="zh-CN" altLang="en-US" sz="2200" b="1" dirty="0" smtClean="0">
                    <a:latin typeface="+mn-ea"/>
                  </a:rPr>
                  <a:t>：</a:t>
                </a:r>
                <a:r>
                  <a:rPr lang="zh-CN" altLang="en-US" sz="2200" dirty="0" smtClean="0">
                    <a:latin typeface="+mn-ea"/>
                  </a:rPr>
                  <a:t>用</a:t>
                </a:r>
                <a:r>
                  <a:rPr lang="zh-CN" altLang="en-US" sz="2200" dirty="0">
                    <a:latin typeface="+mn-ea"/>
                  </a:rPr>
                  <a:t>实体</a:t>
                </a:r>
                <a:r>
                  <a:rPr lang="zh-CN" altLang="en-US" sz="2200" dirty="0" smtClean="0">
                    <a:latin typeface="+mn-ea"/>
                  </a:rPr>
                  <a:t>链接得到候选</a:t>
                </a:r>
                <a:r>
                  <a:rPr lang="en-US" altLang="zh-CN" sz="2200" dirty="0" smtClean="0">
                    <a:latin typeface="+mn-ea"/>
                  </a:rPr>
                  <a:t>entity</a:t>
                </a:r>
                <a:r>
                  <a:rPr lang="zh-CN" altLang="en-US" sz="2200" dirty="0" smtClean="0">
                    <a:latin typeface="+mn-ea"/>
                  </a:rPr>
                  <a:t>或</a:t>
                </a:r>
                <a:r>
                  <a:rPr lang="en-US" altLang="zh-CN" sz="2200" dirty="0" smtClean="0">
                    <a:latin typeface="+mn-ea"/>
                  </a:rPr>
                  <a:t>type</a:t>
                </a:r>
                <a:r>
                  <a:rPr lang="zh-CN" altLang="en-US" sz="2200" dirty="0" smtClean="0">
                    <a:latin typeface="+mn-ea"/>
                  </a:rPr>
                  <a:t>的最大置信概率，用所有</a:t>
                </a:r>
                <a:r>
                  <a:rPr lang="zh-CN" altLang="en-US" sz="2200" dirty="0">
                    <a:latin typeface="+mn-ea"/>
                  </a:rPr>
                  <a:t>实体节点的平均得分作为特征</a:t>
                </a:r>
                <a:r>
                  <a:rPr lang="zh-CN" altLang="en-US" sz="2200" dirty="0" smtClean="0">
                    <a:latin typeface="+mn-ea"/>
                  </a:rPr>
                  <a:t>。</a:t>
                </a:r>
                <a:endParaRPr lang="en-US" altLang="zh-CN" sz="2200" dirty="0" smtClean="0">
                  <a:latin typeface="+mn-ea"/>
                </a:endParaRPr>
              </a:p>
              <a:p>
                <a:r>
                  <a:rPr lang="zh-CN" altLang="en-US" sz="2200" b="1" dirty="0" smtClean="0">
                    <a:latin typeface="+mn-ea"/>
                  </a:rPr>
                  <a:t>边</a:t>
                </a:r>
                <a:r>
                  <a:rPr lang="zh-CN" altLang="en-US" sz="2200" b="1" dirty="0">
                    <a:latin typeface="+mn-ea"/>
                  </a:rPr>
                  <a:t>特征</a:t>
                </a:r>
                <a:r>
                  <a:rPr lang="zh-CN" altLang="en-US" sz="2200" b="1" dirty="0" smtClean="0">
                    <a:latin typeface="+mn-ea"/>
                  </a:rPr>
                  <a:t>：</a:t>
                </a:r>
                <a:r>
                  <a:rPr lang="zh-CN" altLang="en-US" sz="2200" dirty="0" smtClean="0">
                    <a:latin typeface="+mn-ea"/>
                  </a:rPr>
                  <a:t>关系抽取模型得到</a:t>
                </a:r>
                <a:r>
                  <a:rPr lang="zh-CN" altLang="en-US" sz="2200" dirty="0">
                    <a:latin typeface="+mn-ea"/>
                  </a:rPr>
                  <a:t>候选</a:t>
                </a:r>
                <a:r>
                  <a:rPr lang="zh-CN" altLang="en-US" sz="2200" dirty="0" smtClean="0">
                    <a:latin typeface="+mn-ea"/>
                  </a:rPr>
                  <a:t>谓词的最大置信概率，使用</a:t>
                </a:r>
                <a:r>
                  <a:rPr lang="zh-CN" altLang="en-US" sz="2200" dirty="0">
                    <a:latin typeface="+mn-ea"/>
                  </a:rPr>
                  <a:t>所有</a:t>
                </a:r>
                <a:r>
                  <a:rPr lang="zh-CN" altLang="en-US" sz="2200" dirty="0" smtClean="0">
                    <a:latin typeface="+mn-ea"/>
                  </a:rPr>
                  <a:t>边的</a:t>
                </a:r>
                <a:r>
                  <a:rPr lang="zh-CN" altLang="en-US" sz="2200" dirty="0">
                    <a:latin typeface="+mn-ea"/>
                  </a:rPr>
                  <a:t>平均得分作为特征</a:t>
                </a:r>
                <a:r>
                  <a:rPr lang="zh-CN" altLang="en-US" sz="2200" dirty="0" smtClean="0">
                    <a:latin typeface="+mn-ea"/>
                  </a:rPr>
                  <a:t>。</a:t>
                </a:r>
                <a:endParaRPr lang="zh-CN" altLang="en-US" sz="2200" dirty="0">
                  <a:latin typeface="+mn-ea"/>
                </a:endParaRPr>
              </a:p>
              <a:p>
                <a:r>
                  <a:rPr lang="zh-CN" altLang="en-US" sz="2200" b="1" dirty="0" smtClean="0">
                    <a:latin typeface="+mn-ea"/>
                  </a:rPr>
                  <a:t>答案匹配：</a:t>
                </a:r>
                <a:r>
                  <a:rPr lang="zh-CN" altLang="en-US" sz="2200" dirty="0" smtClean="0">
                    <a:latin typeface="+mn-ea"/>
                  </a:rPr>
                  <a:t>生成的查询</a:t>
                </a:r>
                <a:r>
                  <a:rPr lang="zh-CN" altLang="en-US" sz="2200" dirty="0">
                    <a:latin typeface="+mn-ea"/>
                  </a:rPr>
                  <a:t>图</a:t>
                </a:r>
                <a:r>
                  <a:rPr lang="zh-CN" altLang="en-US" sz="2200" dirty="0" smtClean="0">
                    <a:latin typeface="+mn-ea"/>
                  </a:rPr>
                  <a:t>与标准图</a:t>
                </a:r>
                <a:r>
                  <a:rPr lang="zh-CN" altLang="en-US" sz="2200" dirty="0">
                    <a:latin typeface="+mn-ea"/>
                  </a:rPr>
                  <a:t>的</a:t>
                </a:r>
                <a:r>
                  <a:rPr lang="zh-CN" altLang="en-US" sz="2200" dirty="0" smtClean="0">
                    <a:latin typeface="+mn-ea"/>
                  </a:rPr>
                  <a:t>匹配，</a:t>
                </a:r>
                <a:r>
                  <a:rPr lang="zh-CN" altLang="en-US" sz="2200" dirty="0">
                    <a:latin typeface="+mn-ea"/>
                  </a:rPr>
                  <a:t>对于不匹配的图给予低</a:t>
                </a:r>
                <a:r>
                  <a:rPr lang="zh-CN" altLang="en-US" sz="2200" dirty="0" smtClean="0">
                    <a:latin typeface="+mn-ea"/>
                  </a:rPr>
                  <a:t>分</a:t>
                </a:r>
                <a:r>
                  <a:rPr lang="zh-CN" altLang="en-US" sz="2200" dirty="0">
                    <a:latin typeface="+mn-ea"/>
                  </a:rPr>
                  <a:t>。</a:t>
                </a:r>
                <a:br>
                  <a:rPr lang="zh-CN" altLang="en-US" sz="2200" dirty="0">
                    <a:latin typeface="+mn-ea"/>
                  </a:rPr>
                </a:br>
                <a:endParaRPr lang="zh-CN" altLang="en-US" sz="2200" dirty="0">
                  <a:latin typeface="+mn-ea"/>
                </a:endParaRPr>
              </a:p>
            </p:txBody>
          </p:sp>
        </mc:Choice>
        <mc:Fallback>
          <p:sp>
            <p:nvSpPr>
              <p:cNvPr id="7" name="矩形 6"/>
              <p:cNvSpPr>
                <a:spLocks noRot="1" noChangeAspect="1" noMove="1" noResize="1" noEditPoints="1" noAdjustHandles="1" noChangeArrowheads="1" noChangeShapeType="1" noTextEdit="1"/>
              </p:cNvSpPr>
              <p:nvPr/>
            </p:nvSpPr>
            <p:spPr>
              <a:xfrm>
                <a:off x="963168" y="1213164"/>
                <a:ext cx="10521695" cy="5509200"/>
              </a:xfrm>
              <a:prstGeom prst="rect">
                <a:avLst/>
              </a:prstGeom>
              <a:blipFill rotWithShape="1">
                <a:blip r:embed="rId3"/>
                <a:stretch>
                  <a:fillRect l="-695" t="-774"/>
                </a:stretch>
              </a:blipFill>
            </p:spPr>
            <p:txBody>
              <a:bodyPr/>
              <a:lstStyle/>
              <a:p>
                <a:r>
                  <a:rPr lang="zh-CN" altLang="en-U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906" y="2082664"/>
            <a:ext cx="63341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Grp="1"/>
          </p:cNvSpPr>
          <p:nvPr>
            <p:ph type="title"/>
          </p:nvPr>
        </p:nvSpPr>
        <p:spPr>
          <a:xfrm>
            <a:off x="506823" y="329184"/>
            <a:ext cx="3284889" cy="1027176"/>
          </a:xfrm>
        </p:spPr>
        <p:txBody>
          <a:bodyPr>
            <a:normAutofit/>
          </a:bodyPr>
          <a:lstStyle/>
          <a:p>
            <a:r>
              <a:rPr lang="zh-CN" altLang="en-US" sz="3200" b="1" dirty="0" smtClean="0"/>
              <a:t>奖励函数</a:t>
            </a:r>
            <a:r>
              <a:rPr lang="el-GR" altLang="zh-CN" sz="3200" dirty="0" smtClean="0">
                <a:latin typeface="+mn-ea"/>
              </a:rPr>
              <a:t>γ</a:t>
            </a:r>
            <a:r>
              <a:rPr lang="en-US" altLang="zh-CN" sz="3200" b="1" dirty="0" smtClean="0"/>
              <a:t> </a:t>
            </a:r>
            <a:endParaRPr lang="zh-CN" altLang="en-US" sz="3200" b="1" dirty="0"/>
          </a:p>
        </p:txBody>
      </p:sp>
      <p:pic>
        <p:nvPicPr>
          <p:cNvPr id="819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9488" y="2349363"/>
            <a:ext cx="18669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34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14</a:t>
            </a:fld>
            <a:endParaRPr lang="en-US"/>
          </a:p>
        </p:txBody>
      </p:sp>
      <p:sp>
        <p:nvSpPr>
          <p:cNvPr id="8" name="矩形 7"/>
          <p:cNvSpPr/>
          <p:nvPr/>
        </p:nvSpPr>
        <p:spPr>
          <a:xfrm>
            <a:off x="1486827" y="1414699"/>
            <a:ext cx="9339667" cy="4154984"/>
          </a:xfrm>
          <a:prstGeom prst="rect">
            <a:avLst/>
          </a:prstGeom>
        </p:spPr>
        <p:txBody>
          <a:bodyPr wrap="square">
            <a:spAutoFit/>
          </a:bodyPr>
          <a:lstStyle/>
          <a:p>
            <a:r>
              <a:rPr lang="zh-CN" altLang="en-US" sz="2200" dirty="0">
                <a:latin typeface="Times New Roman" pitchFamily="18" charset="0"/>
                <a:cs typeface="Times New Roman" pitchFamily="18" charset="0"/>
              </a:rPr>
              <a:t/>
            </a:r>
            <a:br>
              <a:rPr lang="zh-CN" altLang="en-US" sz="2200" dirty="0">
                <a:latin typeface="Times New Roman" pitchFamily="18" charset="0"/>
                <a:cs typeface="Times New Roman" pitchFamily="18" charset="0"/>
              </a:rPr>
            </a:br>
            <a:r>
              <a:rPr lang="zh-CN" altLang="en-US" sz="2200" b="1" dirty="0">
                <a:latin typeface="Times New Roman" pitchFamily="18" charset="0"/>
                <a:cs typeface="Times New Roman" pitchFamily="18" charset="0"/>
              </a:rPr>
              <a:t>条件</a:t>
            </a:r>
            <a:r>
              <a:rPr lang="en-US" altLang="zh-CN" sz="2200" b="1" dirty="0">
                <a:latin typeface="Times New Roman" pitchFamily="18" charset="0"/>
                <a:cs typeface="Times New Roman" pitchFamily="18" charset="0"/>
              </a:rPr>
              <a:t>1</a:t>
            </a:r>
            <a:r>
              <a:rPr lang="zh-CN" altLang="en-US" sz="2200" dirty="0">
                <a:latin typeface="Times New Roman" pitchFamily="18" charset="0"/>
                <a:cs typeface="Times New Roman" pitchFamily="18" charset="0"/>
              </a:rPr>
              <a:t> </a:t>
            </a:r>
            <a:r>
              <a:rPr lang="zh-CN" altLang="en-US" sz="2200" b="1" dirty="0" smtClean="0">
                <a:latin typeface="Times New Roman" pitchFamily="18" charset="0"/>
                <a:cs typeface="Times New Roman" pitchFamily="18" charset="0"/>
              </a:rPr>
              <a:t>（连接条件）</a:t>
            </a:r>
            <a:r>
              <a:rPr lang="zh-CN" altLang="en-US" sz="2200" dirty="0">
                <a:latin typeface="Times New Roman" pitchFamily="18" charset="0"/>
                <a:cs typeface="Times New Roman" pitchFamily="18" charset="0"/>
              </a:rPr>
              <a:t> 当且仅当 在问句</a:t>
            </a:r>
            <a:r>
              <a:rPr lang="en-US" altLang="zh-CN" sz="2200"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依赖关系解析树的 </a:t>
            </a:r>
            <a:r>
              <a:rPr lang="en-US" altLang="zh-CN" sz="2200" dirty="0" smtClean="0">
                <a:latin typeface="Times New Roman" pitchFamily="18" charset="0"/>
                <a:cs typeface="Times New Roman" pitchFamily="18" charset="0"/>
              </a:rPr>
              <a:t>v1</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和 </a:t>
            </a:r>
            <a:r>
              <a:rPr lang="en-US" altLang="zh-CN" sz="2200" dirty="0" smtClean="0">
                <a:latin typeface="Times New Roman" pitchFamily="18" charset="0"/>
                <a:cs typeface="Times New Roman" pitchFamily="18" charset="0"/>
              </a:rPr>
              <a:t>v2</a:t>
            </a:r>
            <a:r>
              <a:rPr lang="en-US" altLang="zh-CN" sz="2200" dirty="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之间的</a:t>
            </a:r>
            <a:r>
              <a:rPr lang="zh-CN" altLang="en-US" sz="2200" dirty="0">
                <a:latin typeface="Times New Roman" pitchFamily="18" charset="0"/>
                <a:cs typeface="Times New Roman" pitchFamily="18" charset="0"/>
              </a:rPr>
              <a:t>最</a:t>
            </a:r>
            <a:r>
              <a:rPr lang="zh-CN" altLang="en-US" sz="2200" dirty="0" smtClean="0">
                <a:latin typeface="Times New Roman" pitchFamily="18" charset="0"/>
                <a:cs typeface="Times New Roman" pitchFamily="18" charset="0"/>
              </a:rPr>
              <a:t>短路径中不存在其他</a:t>
            </a:r>
            <a:r>
              <a:rPr lang="zh-CN" altLang="en-US" sz="2200" dirty="0">
                <a:latin typeface="Times New Roman" pitchFamily="18" charset="0"/>
                <a:cs typeface="Times New Roman" pitchFamily="18" charset="0"/>
              </a:rPr>
              <a:t>节点 </a:t>
            </a:r>
            <a:r>
              <a:rPr lang="en-US" altLang="zh-CN" sz="2200" dirty="0" smtClean="0">
                <a:latin typeface="Times New Roman" pitchFamily="18" charset="0"/>
                <a:cs typeface="Times New Roman" pitchFamily="18" charset="0"/>
              </a:rPr>
              <a:t>v</a:t>
            </a:r>
            <a:r>
              <a:rPr lang="zh-CN" altLang="en-US" sz="2200" dirty="0" smtClean="0">
                <a:latin typeface="Times New Roman" pitchFamily="18" charset="0"/>
                <a:cs typeface="Times New Roman" pitchFamily="18" charset="0"/>
              </a:rPr>
              <a:t>*时</a:t>
            </a:r>
            <a:r>
              <a:rPr lang="zh-CN" altLang="en-US" sz="2200" dirty="0">
                <a:latin typeface="Times New Roman" pitchFamily="18" charset="0"/>
                <a:cs typeface="Times New Roman" pitchFamily="18" charset="0"/>
              </a:rPr>
              <a:t>，</a:t>
            </a:r>
            <a:r>
              <a:rPr lang="zh-CN" altLang="en-US" sz="2200" dirty="0" smtClean="0">
                <a:latin typeface="Times New Roman" pitchFamily="18" charset="0"/>
                <a:cs typeface="Times New Roman" pitchFamily="18" charset="0"/>
              </a:rPr>
              <a:t>才能连接两</a:t>
            </a:r>
            <a:r>
              <a:rPr lang="zh-CN" altLang="en-US" sz="2200" dirty="0">
                <a:latin typeface="Times New Roman" pitchFamily="18" charset="0"/>
                <a:cs typeface="Times New Roman" pitchFamily="18" charset="0"/>
              </a:rPr>
              <a:t>个节点 </a:t>
            </a:r>
            <a:r>
              <a:rPr lang="en-US" altLang="zh-CN" sz="2200" dirty="0" smtClean="0">
                <a:latin typeface="Times New Roman" pitchFamily="18" charset="0"/>
                <a:cs typeface="Times New Roman" pitchFamily="18" charset="0"/>
              </a:rPr>
              <a:t>v1</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和 </a:t>
            </a:r>
            <a:r>
              <a:rPr lang="en-US" altLang="zh-CN" sz="2200" dirty="0" smtClean="0">
                <a:latin typeface="Times New Roman" pitchFamily="18" charset="0"/>
                <a:cs typeface="Times New Roman" pitchFamily="18" charset="0"/>
              </a:rPr>
              <a:t>v2</a:t>
            </a:r>
            <a:r>
              <a:rPr lang="en-US" altLang="zh-CN" sz="2200" dirty="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zh-CN" altLang="en-US" sz="2200" dirty="0">
                <a:latin typeface="Times New Roman" pitchFamily="18" charset="0"/>
                <a:cs typeface="Times New Roman" pitchFamily="18" charset="0"/>
              </a:rPr>
              <a:t/>
            </a:r>
            <a:br>
              <a:rPr lang="zh-CN" altLang="en-US" sz="2200" dirty="0">
                <a:latin typeface="Times New Roman" pitchFamily="18" charset="0"/>
                <a:cs typeface="Times New Roman" pitchFamily="18" charset="0"/>
              </a:rPr>
            </a:br>
            <a:r>
              <a:rPr lang="zh-CN" altLang="en-US" sz="2200" b="1" dirty="0">
                <a:latin typeface="Times New Roman" pitchFamily="18" charset="0"/>
                <a:cs typeface="Times New Roman" pitchFamily="18" charset="0"/>
              </a:rPr>
              <a:t>条件</a:t>
            </a:r>
            <a:r>
              <a:rPr lang="en-US" altLang="zh-CN" sz="2200" b="1" dirty="0">
                <a:latin typeface="Times New Roman" pitchFamily="18" charset="0"/>
                <a:cs typeface="Times New Roman" pitchFamily="18" charset="0"/>
              </a:rPr>
              <a:t>2</a:t>
            </a:r>
            <a:r>
              <a:rPr lang="zh-CN" altLang="en-US" sz="2200" b="1" dirty="0" smtClean="0">
                <a:latin typeface="Times New Roman" pitchFamily="18" charset="0"/>
                <a:cs typeface="Times New Roman" pitchFamily="18" charset="0"/>
              </a:rPr>
              <a:t>（合并条件）</a:t>
            </a:r>
            <a:r>
              <a:rPr lang="zh-CN" altLang="en-US" sz="2200" dirty="0">
                <a:latin typeface="Times New Roman" pitchFamily="18" charset="0"/>
                <a:cs typeface="Times New Roman" pitchFamily="18" charset="0"/>
              </a:rPr>
              <a:t> 对于合并操作，两个操作节点中应该至少有一个变量</a:t>
            </a:r>
            <a:r>
              <a:rPr lang="en-US" altLang="zh-CN" sz="2200" dirty="0">
                <a:latin typeface="Times New Roman" pitchFamily="18" charset="0"/>
                <a:cs typeface="Times New Roman" pitchFamily="18" charset="0"/>
              </a:rPr>
              <a:t>v</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v</a:t>
            </a:r>
            <a:r>
              <a:rPr lang="zh-CN" altLang="en-US" sz="2200" dirty="0">
                <a:latin typeface="Times New Roman" pitchFamily="18" charset="0"/>
                <a:cs typeface="Times New Roman" pitchFamily="18" charset="0"/>
              </a:rPr>
              <a:t>应该是</a:t>
            </a:r>
            <a:r>
              <a:rPr lang="en-US" altLang="zh-CN" sz="2200" dirty="0" err="1">
                <a:latin typeface="Times New Roman" pitchFamily="18" charset="0"/>
                <a:cs typeface="Times New Roman" pitchFamily="18" charset="0"/>
              </a:rPr>
              <a:t>wh</a:t>
            </a:r>
            <a:r>
              <a:rPr lang="en-US" altLang="zh-CN" sz="2200" dirty="0">
                <a:latin typeface="Times New Roman" pitchFamily="18" charset="0"/>
                <a:cs typeface="Times New Roman" pitchFamily="18" charset="0"/>
              </a:rPr>
              <a:t>-word</a:t>
            </a:r>
            <a:r>
              <a:rPr lang="zh-CN" altLang="en-US" sz="2200" dirty="0">
                <a:latin typeface="Times New Roman" pitchFamily="18" charset="0"/>
                <a:cs typeface="Times New Roman" pitchFamily="18" charset="0"/>
              </a:rPr>
              <a:t>或代词，可以与其他节点共同引用</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zh-CN" altLang="en-US" sz="2200" dirty="0">
                <a:latin typeface="Times New Roman" pitchFamily="18" charset="0"/>
                <a:cs typeface="Times New Roman" pitchFamily="18" charset="0"/>
              </a:rPr>
              <a:t/>
            </a:r>
            <a:br>
              <a:rPr lang="zh-CN" altLang="en-US" sz="2200" dirty="0">
                <a:latin typeface="Times New Roman" pitchFamily="18" charset="0"/>
                <a:cs typeface="Times New Roman" pitchFamily="18" charset="0"/>
              </a:rPr>
            </a:br>
            <a:r>
              <a:rPr lang="zh-CN" altLang="en-US" sz="2200" b="1" dirty="0">
                <a:latin typeface="Times New Roman" pitchFamily="18" charset="0"/>
                <a:cs typeface="Times New Roman" pitchFamily="18" charset="0"/>
              </a:rPr>
              <a:t>条件</a:t>
            </a:r>
            <a:r>
              <a:rPr lang="en-US" altLang="zh-CN" sz="2200" b="1" dirty="0">
                <a:latin typeface="Times New Roman" pitchFamily="18" charset="0"/>
                <a:cs typeface="Times New Roman" pitchFamily="18" charset="0"/>
              </a:rPr>
              <a:t>3</a:t>
            </a:r>
            <a:r>
              <a:rPr lang="zh-CN" altLang="en-US" sz="2200" b="1" dirty="0" smtClean="0">
                <a:latin typeface="Times New Roman" pitchFamily="18" charset="0"/>
                <a:cs typeface="Times New Roman" pitchFamily="18" charset="0"/>
              </a:rPr>
              <a:t>（扩展</a:t>
            </a:r>
            <a:r>
              <a:rPr lang="zh-CN" altLang="en-US" sz="2200" b="1" dirty="0">
                <a:latin typeface="Times New Roman" pitchFamily="18" charset="0"/>
                <a:cs typeface="Times New Roman" pitchFamily="18" charset="0"/>
              </a:rPr>
              <a:t>条件</a:t>
            </a:r>
            <a:r>
              <a:rPr lang="zh-CN" altLang="en-US" sz="2200" b="1" dirty="0" smtClean="0">
                <a:latin typeface="Times New Roman" pitchFamily="18" charset="0"/>
                <a:cs typeface="Times New Roman" pitchFamily="18" charset="0"/>
              </a:rPr>
              <a:t>）</a:t>
            </a:r>
            <a:r>
              <a:rPr lang="zh-CN" altLang="en-US" sz="2200" dirty="0">
                <a:latin typeface="Times New Roman" pitchFamily="18" charset="0"/>
                <a:cs typeface="Times New Roman" pitchFamily="18" charset="0"/>
              </a:rPr>
              <a:t> 对于 扩展操作时，操作节点 </a:t>
            </a:r>
            <a:r>
              <a:rPr lang="en-US" altLang="zh-CN" sz="2200" dirty="0">
                <a:latin typeface="Times New Roman" pitchFamily="18" charset="0"/>
                <a:cs typeface="Times New Roman" pitchFamily="18" charset="0"/>
              </a:rPr>
              <a:t>u</a:t>
            </a:r>
            <a:r>
              <a:rPr lang="zh-CN" altLang="en-US" sz="2200" dirty="0">
                <a:latin typeface="Times New Roman" pitchFamily="18" charset="0"/>
                <a:cs typeface="Times New Roman" pitchFamily="18" charset="0"/>
              </a:rPr>
              <a:t> 应该是一</a:t>
            </a:r>
            <a:r>
              <a:rPr lang="zh-CN" altLang="en-US" sz="2200" dirty="0" smtClean="0">
                <a:latin typeface="Times New Roman" pitchFamily="18" charset="0"/>
                <a:cs typeface="Times New Roman" pitchFamily="18" charset="0"/>
              </a:rPr>
              <a:t>个变量，需要</a:t>
            </a:r>
            <a:r>
              <a:rPr lang="zh-CN" altLang="en-US" sz="2200" dirty="0">
                <a:latin typeface="Times New Roman" pitchFamily="18" charset="0"/>
                <a:cs typeface="Times New Roman" pitchFamily="18" charset="0"/>
              </a:rPr>
              <a:t>的是能够找到 </a:t>
            </a:r>
            <a:r>
              <a:rPr lang="en-US" altLang="zh-CN" sz="2200" dirty="0">
                <a:latin typeface="Times New Roman" pitchFamily="18" charset="0"/>
                <a:cs typeface="Times New Roman" pitchFamily="18" charset="0"/>
              </a:rPr>
              <a:t>u</a:t>
            </a:r>
            <a:r>
              <a:rPr lang="zh-CN" altLang="en-US" sz="2200" dirty="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在</a:t>
            </a:r>
            <a:r>
              <a:rPr lang="zh-CN" altLang="en-US" sz="2200" dirty="0">
                <a:latin typeface="Times New Roman" pitchFamily="18" charset="0"/>
                <a:cs typeface="Times New Roman" pitchFamily="18" charset="0"/>
              </a:rPr>
              <a:t>词</a:t>
            </a:r>
            <a:r>
              <a:rPr lang="zh-CN" altLang="en-US" sz="2200" dirty="0" smtClean="0">
                <a:latin typeface="Times New Roman" pitchFamily="18" charset="0"/>
                <a:cs typeface="Times New Roman" pitchFamily="18" charset="0"/>
              </a:rPr>
              <a:t>典的</a:t>
            </a:r>
            <a:r>
              <a:rPr lang="zh-CN" altLang="en-US" sz="2200" dirty="0">
                <a:latin typeface="Times New Roman" pitchFamily="18" charset="0"/>
                <a:cs typeface="Times New Roman" pitchFamily="18" charset="0"/>
              </a:rPr>
              <a:t>隐藏信息 </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zh-CN" altLang="en-US" sz="2200" b="1" dirty="0">
                <a:latin typeface="Times New Roman" pitchFamily="18" charset="0"/>
                <a:cs typeface="Times New Roman" pitchFamily="18" charset="0"/>
              </a:rPr>
              <a:t/>
            </a:r>
            <a:br>
              <a:rPr lang="zh-CN" altLang="en-US" sz="2200" b="1" dirty="0">
                <a:latin typeface="Times New Roman" pitchFamily="18" charset="0"/>
                <a:cs typeface="Times New Roman" pitchFamily="18" charset="0"/>
              </a:rPr>
            </a:br>
            <a:r>
              <a:rPr lang="zh-CN" altLang="en-US" sz="2200" b="1" dirty="0">
                <a:latin typeface="Times New Roman" pitchFamily="18" charset="0"/>
                <a:cs typeface="Times New Roman" pitchFamily="18" charset="0"/>
              </a:rPr>
              <a:t>条件</a:t>
            </a:r>
            <a:r>
              <a:rPr lang="en-US" altLang="zh-CN" sz="2200" b="1" dirty="0">
                <a:latin typeface="Times New Roman" pitchFamily="18" charset="0"/>
                <a:cs typeface="Times New Roman" pitchFamily="18" charset="0"/>
              </a:rPr>
              <a:t>4</a:t>
            </a:r>
            <a:r>
              <a:rPr lang="zh-CN" altLang="en-US" sz="2200" b="1" dirty="0" smtClean="0">
                <a:latin typeface="Times New Roman" pitchFamily="18" charset="0"/>
                <a:cs typeface="Times New Roman" pitchFamily="18" charset="0"/>
              </a:rPr>
              <a:t>（折叠条件）</a:t>
            </a:r>
            <a:r>
              <a:rPr lang="zh-CN" altLang="en-US" sz="2200" b="1"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对于折叠操作</a:t>
            </a:r>
            <a:r>
              <a:rPr lang="zh-CN" altLang="en-US" sz="2200" dirty="0" smtClean="0">
                <a:latin typeface="Times New Roman" pitchFamily="18" charset="0"/>
                <a:cs typeface="Times New Roman" pitchFamily="18" charset="0"/>
              </a:rPr>
              <a:t>，至少</a:t>
            </a:r>
            <a:r>
              <a:rPr lang="zh-CN" altLang="en-US" sz="2200" dirty="0">
                <a:latin typeface="Times New Roman" pitchFamily="18" charset="0"/>
                <a:cs typeface="Times New Roman" pitchFamily="18" charset="0"/>
              </a:rPr>
              <a:t>一</a:t>
            </a:r>
            <a:r>
              <a:rPr lang="zh-CN" altLang="en-US" sz="2200" dirty="0" smtClean="0">
                <a:latin typeface="Times New Roman" pitchFamily="18" charset="0"/>
                <a:cs typeface="Times New Roman" pitchFamily="18" charset="0"/>
              </a:rPr>
              <a:t>个与</a:t>
            </a:r>
            <a:r>
              <a:rPr lang="zh-CN" altLang="en-US" sz="2200" dirty="0">
                <a:latin typeface="Times New Roman" pitchFamily="18" charset="0"/>
                <a:cs typeface="Times New Roman" pitchFamily="18" charset="0"/>
              </a:rPr>
              <a:t>操作</a:t>
            </a:r>
            <a:r>
              <a:rPr lang="zh-CN" altLang="en-US" sz="2200" dirty="0" smtClean="0">
                <a:latin typeface="Times New Roman" pitchFamily="18" charset="0"/>
                <a:cs typeface="Times New Roman" pitchFamily="18" charset="0"/>
              </a:rPr>
              <a:t>节点</a:t>
            </a:r>
            <a:r>
              <a:rPr lang="zh-CN" altLang="en-US" sz="2200" dirty="0">
                <a:latin typeface="Times New Roman" pitchFamily="18" charset="0"/>
                <a:cs typeface="Times New Roman" pitchFamily="18" charset="0"/>
              </a:rPr>
              <a:t>的</a:t>
            </a:r>
            <a:r>
              <a:rPr lang="zh-CN" altLang="en-US" sz="2200" dirty="0" smtClean="0">
                <a:latin typeface="Times New Roman" pitchFamily="18" charset="0"/>
                <a:cs typeface="Times New Roman" pitchFamily="18" charset="0"/>
              </a:rPr>
              <a:t>连接</a:t>
            </a:r>
            <a:r>
              <a:rPr lang="zh-CN" altLang="en-US" sz="2200" dirty="0">
                <a:latin typeface="Times New Roman" pitchFamily="18" charset="0"/>
                <a:cs typeface="Times New Roman" pitchFamily="18" charset="0"/>
              </a:rPr>
              <a:t>边</a:t>
            </a:r>
            <a:r>
              <a:rPr lang="zh-CN" altLang="en-US" sz="2200" dirty="0" smtClean="0">
                <a:latin typeface="Times New Roman" pitchFamily="18" charset="0"/>
                <a:cs typeface="Times New Roman" pitchFamily="18" charset="0"/>
              </a:rPr>
              <a:t>没有</a:t>
            </a:r>
            <a:r>
              <a:rPr lang="zh-CN" altLang="en-US" sz="2200" dirty="0" smtClean="0">
                <a:latin typeface="Times New Roman" pitchFamily="18" charset="0"/>
                <a:cs typeface="Times New Roman" pitchFamily="18" charset="0"/>
              </a:rPr>
              <a:t>候选</a:t>
            </a:r>
            <a:r>
              <a:rPr lang="zh-CN" altLang="en-US" sz="2200" dirty="0">
                <a:latin typeface="Times New Roman" pitchFamily="18" charset="0"/>
                <a:cs typeface="Times New Roman" pitchFamily="18" charset="0"/>
              </a:rPr>
              <a:t>或者对应关系的置信概率小于阈值</a:t>
            </a:r>
            <a:r>
              <a:rPr lang="en-US" altLang="zh-CN" sz="2200" dirty="0">
                <a:latin typeface="Times New Roman" pitchFamily="18" charset="0"/>
                <a:cs typeface="Times New Roman" pitchFamily="18" charset="0"/>
              </a:rPr>
              <a:t>τ</a:t>
            </a:r>
            <a:r>
              <a:rPr lang="zh-CN" altLang="en-US" sz="2200" dirty="0">
                <a:latin typeface="Times New Roman" pitchFamily="18" charset="0"/>
                <a:cs typeface="Times New Roman" pitchFamily="18" charset="0"/>
              </a:rPr>
              <a:t>。</a:t>
            </a:r>
          </a:p>
        </p:txBody>
      </p:sp>
      <p:sp>
        <p:nvSpPr>
          <p:cNvPr id="7" name="标题 1"/>
          <p:cNvSpPr>
            <a:spLocks noGrp="1"/>
          </p:cNvSpPr>
          <p:nvPr>
            <p:ph type="title"/>
          </p:nvPr>
        </p:nvSpPr>
        <p:spPr>
          <a:xfrm>
            <a:off x="506823" y="329184"/>
            <a:ext cx="8783481" cy="1027176"/>
          </a:xfrm>
        </p:spPr>
        <p:txBody>
          <a:bodyPr>
            <a:normAutofit/>
          </a:bodyPr>
          <a:lstStyle/>
          <a:p>
            <a:r>
              <a:rPr lang="zh-CN" altLang="en-US" sz="3200" b="1" dirty="0"/>
              <a:t>条件限制：为减少状态转换的搜索空间</a:t>
            </a:r>
            <a:endParaRPr lang="en-US" altLang="zh-CN" sz="3200" b="1" dirty="0"/>
          </a:p>
        </p:txBody>
      </p:sp>
    </p:spTree>
    <p:extLst>
      <p:ext uri="{BB962C8B-B14F-4D97-AF65-F5344CB8AC3E}">
        <p14:creationId xmlns:p14="http://schemas.microsoft.com/office/powerpoint/2010/main" val="83909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15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84180"/>
            <a:ext cx="12302658" cy="324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19864"/>
          <a:stretch/>
        </p:blipFill>
        <p:spPr bwMode="auto">
          <a:xfrm>
            <a:off x="7011747" y="679450"/>
            <a:ext cx="5180253" cy="27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0"/>
            <a:ext cx="321945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41061" y="1358900"/>
            <a:ext cx="6096000" cy="1938992"/>
          </a:xfrm>
          <a:prstGeom prst="rect">
            <a:avLst/>
          </a:prstGeom>
        </p:spPr>
        <p:txBody>
          <a:bodyPr>
            <a:spAutoFit/>
          </a:bodyPr>
          <a:lstStyle/>
          <a:p>
            <a:pPr marL="342900" indent="-342900">
              <a:buFont typeface="+mj-lt"/>
              <a:buAutoNum type="arabicPeriod"/>
            </a:pPr>
            <a:r>
              <a:rPr lang="zh-CN" altLang="en-US" sz="2000" dirty="0" smtClean="0">
                <a:latin typeface="Times New Roman" pitchFamily="18" charset="0"/>
                <a:cs typeface="Times New Roman" pitchFamily="18" charset="0"/>
              </a:rPr>
              <a:t>抽取</a:t>
            </a:r>
            <a:r>
              <a:rPr lang="zh-CN" altLang="en-US" sz="2000" dirty="0">
                <a:latin typeface="Times New Roman" pitchFamily="18" charset="0"/>
                <a:cs typeface="Times New Roman" pitchFamily="18" charset="0"/>
              </a:rPr>
              <a:t>出四个</a:t>
            </a:r>
            <a:r>
              <a:rPr lang="en-US" altLang="zh-CN" sz="2000" dirty="0">
                <a:latin typeface="Times New Roman" pitchFamily="18" charset="0"/>
                <a:cs typeface="Times New Roman" pitchFamily="18" charset="0"/>
              </a:rPr>
              <a:t>nodes v</a:t>
            </a:r>
            <a:r>
              <a:rPr lang="en-US" altLang="zh-CN" sz="2000" dirty="0" smtClean="0">
                <a:latin typeface="Times New Roman" pitchFamily="18" charset="0"/>
                <a:cs typeface="Times New Roman" pitchFamily="18" charset="0"/>
              </a:rPr>
              <a:t>1,v2</a:t>
            </a:r>
            <a:r>
              <a:rPr lang="en-US" altLang="zh-CN" sz="2000" dirty="0">
                <a:latin typeface="Times New Roman" pitchFamily="18" charset="0"/>
                <a:cs typeface="Times New Roman" pitchFamily="18" charset="0"/>
              </a:rPr>
              <a:t>, v3, v4, </a:t>
            </a:r>
            <a:r>
              <a:rPr lang="zh-CN" altLang="en-US" sz="2000" dirty="0" smtClean="0">
                <a:latin typeface="Times New Roman" pitchFamily="18" charset="0"/>
                <a:cs typeface="Times New Roman" pitchFamily="18" charset="0"/>
              </a:rPr>
              <a:t>都是</a:t>
            </a:r>
            <a:r>
              <a:rPr lang="en-US" altLang="zh-CN" sz="2000" dirty="0">
                <a:latin typeface="Times New Roman" pitchFamily="18" charset="0"/>
                <a:cs typeface="Times New Roman" pitchFamily="18" charset="0"/>
              </a:rPr>
              <a:t>variable nodes</a:t>
            </a:r>
          </a:p>
          <a:p>
            <a:pPr marL="342900" indent="-342900">
              <a:buFont typeface="+mj-lt"/>
              <a:buAutoNum type="arabicPeriod"/>
            </a:pPr>
            <a:r>
              <a:rPr lang="zh-CN" altLang="en-US" sz="2000" dirty="0">
                <a:latin typeface="Times New Roman" pitchFamily="18" charset="0"/>
                <a:cs typeface="Times New Roman" pitchFamily="18" charset="0"/>
              </a:rPr>
              <a:t>根据条件</a:t>
            </a: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Connect (v1,v2), (v1,v3),(v3,v4).</a:t>
            </a:r>
          </a:p>
          <a:p>
            <a:pPr marL="342900" indent="-342900">
              <a:buFont typeface="+mj-lt"/>
              <a:buAutoNum type="arabicPeriod"/>
            </a:pPr>
            <a:r>
              <a:rPr lang="zh-CN" altLang="en-US" sz="2000" dirty="0" smtClean="0">
                <a:latin typeface="Times New Roman" pitchFamily="18" charset="0"/>
                <a:cs typeface="Times New Roman" pitchFamily="18" charset="0"/>
              </a:rPr>
              <a:t>由</a:t>
            </a:r>
            <a:r>
              <a:rPr lang="zh-CN" altLang="en-US" sz="2000" dirty="0">
                <a:latin typeface="Times New Roman" pitchFamily="18" charset="0"/>
                <a:cs typeface="Times New Roman" pitchFamily="18" charset="0"/>
              </a:rPr>
              <a:t>依存树</a:t>
            </a:r>
            <a:r>
              <a:rPr lang="zh-CN" altLang="en-US" sz="2000" dirty="0" smtClean="0">
                <a:latin typeface="Times New Roman" pitchFamily="18" charset="0"/>
                <a:cs typeface="Times New Roman" pitchFamily="18" charset="0"/>
              </a:rPr>
              <a:t>路径，识别出</a:t>
            </a:r>
            <a:r>
              <a:rPr lang="en-US" altLang="zh-CN" sz="2000" dirty="0" smtClean="0">
                <a:latin typeface="Times New Roman" pitchFamily="18" charset="0"/>
                <a:cs typeface="Times New Roman" pitchFamily="18" charset="0"/>
              </a:rPr>
              <a:t>v1</a:t>
            </a:r>
            <a:r>
              <a:rPr lang="zh-CN" altLang="en-US" sz="2000" dirty="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v3</a:t>
            </a:r>
            <a:r>
              <a:rPr lang="zh-CN" altLang="en-US" sz="2000" dirty="0" smtClean="0">
                <a:latin typeface="Times New Roman" pitchFamily="18" charset="0"/>
                <a:cs typeface="Times New Roman" pitchFamily="18" charset="0"/>
              </a:rPr>
              <a:t>关系</a:t>
            </a:r>
            <a:r>
              <a:rPr lang="en-US" altLang="zh-CN" sz="2000" dirty="0">
                <a:latin typeface="Times New Roman" pitchFamily="18" charset="0"/>
                <a:cs typeface="Times New Roman" pitchFamily="18" charset="0"/>
              </a:rPr>
              <a:t>died in</a:t>
            </a:r>
            <a:r>
              <a:rPr lang="en-US" altLang="zh-CN" sz="2000" dirty="0" smtClean="0">
                <a:latin typeface="Times New Roman" pitchFamily="18" charset="0"/>
                <a:cs typeface="Times New Roman" pitchFamily="18" charset="0"/>
              </a:rPr>
              <a:t>, v3</a:t>
            </a:r>
            <a:r>
              <a:rPr lang="zh-CN" altLang="en-US" sz="2000" dirty="0">
                <a:latin typeface="Times New Roman" pitchFamily="18" charset="0"/>
                <a:cs typeface="Times New Roman" pitchFamily="18" charset="0"/>
              </a:rPr>
              <a:t>和</a:t>
            </a:r>
            <a:r>
              <a:rPr lang="en-US" altLang="zh-CN" sz="2000" dirty="0">
                <a:latin typeface="Times New Roman" pitchFamily="18" charset="0"/>
                <a:cs typeface="Times New Roman" pitchFamily="18" charset="0"/>
              </a:rPr>
              <a:t>v4</a:t>
            </a:r>
            <a:r>
              <a:rPr lang="zh-CN" altLang="en-US" sz="2000" dirty="0">
                <a:latin typeface="Times New Roman" pitchFamily="18" charset="0"/>
                <a:cs typeface="Times New Roman" pitchFamily="18" charset="0"/>
              </a:rPr>
              <a:t>关系</a:t>
            </a:r>
            <a:r>
              <a:rPr lang="en-US" altLang="zh-CN" sz="2000" dirty="0">
                <a:latin typeface="Times New Roman" pitchFamily="18" charset="0"/>
                <a:cs typeface="Times New Roman" pitchFamily="18" charset="0"/>
              </a:rPr>
              <a:t>born in</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v1</a:t>
            </a:r>
            <a:r>
              <a:rPr lang="zh-CN" altLang="en-US" sz="2000" dirty="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v2</a:t>
            </a:r>
            <a:r>
              <a:rPr lang="zh-CN" altLang="en-US" sz="2000" dirty="0" smtClean="0">
                <a:latin typeface="Times New Roman" pitchFamily="18" charset="0"/>
                <a:cs typeface="Times New Roman" pitchFamily="18" charset="0"/>
              </a:rPr>
              <a:t>关系</a:t>
            </a:r>
            <a:r>
              <a:rPr lang="zh-CN" altLang="en-US" sz="2000" dirty="0">
                <a:latin typeface="Times New Roman" pitchFamily="18" charset="0"/>
                <a:cs typeface="Times New Roman" pitchFamily="18" charset="0"/>
              </a:rPr>
              <a:t>为</a:t>
            </a:r>
            <a:r>
              <a:rPr lang="zh-CN" altLang="en-US" sz="2000" dirty="0" smtClean="0">
                <a:latin typeface="Times New Roman" pitchFamily="18" charset="0"/>
                <a:cs typeface="Times New Roman" pitchFamily="18" charset="0"/>
              </a:rPr>
              <a:t>空</a:t>
            </a:r>
            <a:r>
              <a:rPr lang="en-US" altLang="zh-CN" sz="2000" dirty="0" smtClean="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marL="342900" indent="-342900">
              <a:buFont typeface="+mj-lt"/>
              <a:buAutoNum type="arabicPeriod"/>
            </a:pPr>
            <a:r>
              <a:rPr lang="zh-CN" altLang="en-US" sz="2000" dirty="0">
                <a:latin typeface="Times New Roman" pitchFamily="18" charset="0"/>
                <a:cs typeface="Times New Roman" pitchFamily="18" charset="0"/>
              </a:rPr>
              <a:t>因为</a:t>
            </a:r>
            <a:r>
              <a:rPr lang="en-US" altLang="zh-CN" sz="2000" dirty="0">
                <a:latin typeface="Times New Roman" pitchFamily="18" charset="0"/>
                <a:cs typeface="Times New Roman" pitchFamily="18" charset="0"/>
              </a:rPr>
              <a:t>co-reference</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Merge(v1,v2) , (v1,v4).</a:t>
            </a:r>
            <a:endParaRPr lang="en-US" altLang="zh-CN" sz="2000" dirty="0">
              <a:latin typeface="Times New Roman" pitchFamily="18" charset="0"/>
              <a:cs typeface="Times New Roman" pitchFamily="18" charset="0"/>
            </a:endParaRPr>
          </a:p>
          <a:p>
            <a:pPr marL="342900" indent="-342900">
              <a:buFont typeface="+mj-lt"/>
              <a:buAutoNum type="arabicPeriod"/>
            </a:pPr>
            <a:r>
              <a:rPr lang="en-US" altLang="zh-CN" sz="2000" dirty="0" smtClean="0">
                <a:latin typeface="Times New Roman" pitchFamily="18" charset="0"/>
                <a:cs typeface="Times New Roman" pitchFamily="18" charset="0"/>
              </a:rPr>
              <a:t>Expand(v1</a:t>
            </a:r>
            <a:r>
              <a:rPr lang="en-US" altLang="zh-CN" sz="2000" dirty="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产生</a:t>
            </a:r>
            <a:r>
              <a:rPr lang="en-US" altLang="zh-CN" sz="2000" dirty="0">
                <a:latin typeface="Times New Roman" pitchFamily="18" charset="0"/>
                <a:cs typeface="Times New Roman" pitchFamily="18" charset="0"/>
              </a:rPr>
              <a:t>v4</a:t>
            </a:r>
            <a:r>
              <a:rPr lang="zh-CN" altLang="en-US" sz="2000" dirty="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v2.</a:t>
            </a: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79967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5" name="页脚占位符 4"/>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16</a:t>
            </a:fld>
            <a:endParaRPr lang="en-US"/>
          </a:p>
        </p:txBody>
      </p:sp>
      <p:sp>
        <p:nvSpPr>
          <p:cNvPr id="7" name="矩形 6"/>
          <p:cNvSpPr/>
          <p:nvPr/>
        </p:nvSpPr>
        <p:spPr>
          <a:xfrm>
            <a:off x="621793" y="1161036"/>
            <a:ext cx="4425696" cy="2800767"/>
          </a:xfrm>
          <a:prstGeom prst="rect">
            <a:avLst/>
          </a:prstGeom>
        </p:spPr>
        <p:txBody>
          <a:bodyPr wrap="square">
            <a:spAutoFit/>
          </a:bodyPr>
          <a:lstStyle/>
          <a:p>
            <a:r>
              <a:rPr lang="zh-CN" altLang="en-US" sz="2200" dirty="0">
                <a:latin typeface="Times New Roman" pitchFamily="18" charset="0"/>
                <a:cs typeface="Times New Roman" pitchFamily="18" charset="0"/>
              </a:rPr>
              <a:t>实体抽取</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en-US" altLang="zh-CN" sz="2200" dirty="0" smtClean="0">
                <a:latin typeface="Times New Roman" pitchFamily="18" charset="0"/>
                <a:cs typeface="Times New Roman" pitchFamily="18" charset="0"/>
              </a:rPr>
              <a:t>S-MART </a:t>
            </a:r>
            <a:r>
              <a:rPr lang="en-US" altLang="zh-CN" sz="2200" dirty="0" smtClean="0">
                <a:latin typeface="Times New Roman" pitchFamily="18" charset="0"/>
                <a:cs typeface="Times New Roman" pitchFamily="18" charset="0"/>
                <a:sym typeface="Wingdings" pitchFamily="2" charset="2"/>
              </a:rPr>
              <a:t> </a:t>
            </a:r>
            <a:r>
              <a:rPr lang="en-US" altLang="zh-CN" sz="2200" dirty="0" smtClean="0">
                <a:latin typeface="Times New Roman" pitchFamily="18" charset="0"/>
                <a:cs typeface="Times New Roman" pitchFamily="18" charset="0"/>
              </a:rPr>
              <a:t>Freebase dataset.</a:t>
            </a:r>
          </a:p>
          <a:p>
            <a:r>
              <a:rPr lang="en-US" altLang="zh-CN" sz="2200" dirty="0" err="1" smtClean="0">
                <a:latin typeface="Times New Roman" pitchFamily="18" charset="0"/>
                <a:cs typeface="Times New Roman" pitchFamily="18" charset="0"/>
              </a:rPr>
              <a:t>DBpedia</a:t>
            </a:r>
            <a:r>
              <a:rPr lang="en-US" altLang="zh-CN" sz="2200" dirty="0" smtClean="0">
                <a:latin typeface="Times New Roman" pitchFamily="18" charset="0"/>
                <a:cs typeface="Times New Roman" pitchFamily="18" charset="0"/>
              </a:rPr>
              <a:t> Lookup </a:t>
            </a:r>
            <a:r>
              <a:rPr lang="en-US" altLang="zh-CN" sz="2200" dirty="0" smtClean="0">
                <a:latin typeface="Times New Roman" pitchFamily="18" charset="0"/>
                <a:cs typeface="Times New Roman" pitchFamily="18" charset="0"/>
                <a:sym typeface="Wingdings" pitchFamily="2" charset="2"/>
              </a:rPr>
              <a:t></a:t>
            </a:r>
            <a:r>
              <a:rPr lang="en-US" altLang="zh-CN" sz="2200" dirty="0" smtClean="0">
                <a:latin typeface="Times New Roman" pitchFamily="18" charset="0"/>
                <a:cs typeface="Times New Roman" pitchFamily="18" charset="0"/>
              </a:rPr>
              <a:t> </a:t>
            </a:r>
            <a:r>
              <a:rPr lang="en-US" altLang="zh-CN" sz="2200" dirty="0" err="1" smtClean="0">
                <a:latin typeface="Times New Roman" pitchFamily="18" charset="0"/>
                <a:cs typeface="Times New Roman" pitchFamily="18" charset="0"/>
              </a:rPr>
              <a:t>DBpedia</a:t>
            </a:r>
            <a:r>
              <a:rPr lang="en-US" altLang="zh-CN" sz="2200" dirty="0" smtClean="0">
                <a:latin typeface="Times New Roman" pitchFamily="18" charset="0"/>
                <a:cs typeface="Times New Roman" pitchFamily="18" charset="0"/>
              </a:rPr>
              <a:t> dataset.</a:t>
            </a:r>
          </a:p>
          <a:p>
            <a:r>
              <a:rPr lang="en-US" altLang="zh-CN" sz="2200" dirty="0">
                <a:latin typeface="Times New Roman" pitchFamily="18" charset="0"/>
                <a:cs typeface="Times New Roman" pitchFamily="18" charset="0"/>
              </a:rPr>
              <a:t/>
            </a:r>
            <a:br>
              <a:rPr lang="en-US" altLang="zh-CN" sz="2200" dirty="0">
                <a:latin typeface="Times New Roman" pitchFamily="18" charset="0"/>
                <a:cs typeface="Times New Roman" pitchFamily="18" charset="0"/>
              </a:rPr>
            </a:br>
            <a:r>
              <a:rPr lang="zh-CN" altLang="en-US" sz="2200" dirty="0">
                <a:latin typeface="Times New Roman" pitchFamily="18" charset="0"/>
                <a:cs typeface="Times New Roman" pitchFamily="18" charset="0"/>
              </a:rPr>
              <a:t>关系抽取</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en-US" altLang="zh-CN" sz="2200" dirty="0" smtClean="0">
                <a:latin typeface="Times New Roman" pitchFamily="18" charset="0"/>
                <a:cs typeface="Times New Roman" pitchFamily="18" charset="0"/>
              </a:rPr>
              <a:t>Multi-Channel </a:t>
            </a:r>
            <a:r>
              <a:rPr lang="en-US" altLang="zh-CN" sz="2200" dirty="0">
                <a:latin typeface="Times New Roman" pitchFamily="18" charset="0"/>
                <a:cs typeface="Times New Roman" pitchFamily="18" charset="0"/>
              </a:rPr>
              <a:t>Convolutional Neural Network (MCCNN</a:t>
            </a:r>
            <a:r>
              <a:rPr lang="en-US" altLang="zh-CN" sz="2200" dirty="0" smtClean="0">
                <a:latin typeface="Times New Roman" pitchFamily="18" charset="0"/>
                <a:cs typeface="Times New Roman" pitchFamily="18" charset="0"/>
              </a:rPr>
              <a:t>)</a:t>
            </a:r>
            <a:r>
              <a:rPr lang="en-US" altLang="zh-CN" sz="2200" dirty="0">
                <a:latin typeface="Times New Roman" pitchFamily="18" charset="0"/>
                <a:cs typeface="Times New Roman" pitchFamily="18" charset="0"/>
              </a:rPr>
              <a:t/>
            </a:r>
            <a:br>
              <a:rPr lang="en-US" altLang="zh-CN" sz="2200" dirty="0">
                <a:latin typeface="Times New Roman" pitchFamily="18" charset="0"/>
                <a:cs typeface="Times New Roman" pitchFamily="18" charset="0"/>
              </a:rPr>
            </a:br>
            <a:endParaRPr lang="zh-CN" altLang="en-US" sz="2200" dirty="0">
              <a:latin typeface="Times New Roman" pitchFamily="18" charset="0"/>
              <a:cs typeface="Times New Roman" pitchFamily="18" charset="0"/>
            </a:endParaRPr>
          </a:p>
        </p:txBody>
      </p:sp>
      <p:sp>
        <p:nvSpPr>
          <p:cNvPr id="11" name="标题 1"/>
          <p:cNvSpPr>
            <a:spLocks noGrp="1"/>
          </p:cNvSpPr>
          <p:nvPr>
            <p:ph type="title"/>
          </p:nvPr>
        </p:nvSpPr>
        <p:spPr>
          <a:xfrm>
            <a:off x="506823" y="0"/>
            <a:ext cx="9563769" cy="1356360"/>
          </a:xfrm>
        </p:spPr>
        <p:txBody>
          <a:bodyPr>
            <a:normAutofit/>
          </a:bodyPr>
          <a:lstStyle/>
          <a:p>
            <a:r>
              <a:rPr lang="en-US" altLang="zh-CN" sz="3200" b="1" dirty="0"/>
              <a:t>entity/relation </a:t>
            </a:r>
            <a:r>
              <a:rPr lang="en-US" altLang="zh-CN" sz="3200" b="1" dirty="0" smtClean="0"/>
              <a:t>extraction</a:t>
            </a:r>
            <a:endParaRPr lang="zh-CN" altLang="en-US" sz="32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487" y="621195"/>
            <a:ext cx="7262457" cy="354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621793" y="4169067"/>
            <a:ext cx="11472672" cy="1446550"/>
          </a:xfrm>
          <a:prstGeom prst="rect">
            <a:avLst/>
          </a:prstGeom>
        </p:spPr>
        <p:txBody>
          <a:bodyPr wrap="square">
            <a:spAutoFit/>
          </a:bodyPr>
          <a:lstStyle/>
          <a:p>
            <a:r>
              <a:rPr lang="en-US" altLang="zh-CN" sz="2200" b="1" dirty="0">
                <a:latin typeface="Times New Roman" pitchFamily="18" charset="0"/>
                <a:cs typeface="Times New Roman" pitchFamily="18" charset="0"/>
              </a:rPr>
              <a:t>first channel</a:t>
            </a:r>
            <a:r>
              <a:rPr lang="zh-CN" altLang="en-US" sz="2200" b="1"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vi </a:t>
            </a:r>
            <a:r>
              <a:rPr lang="zh-CN" altLang="en-US" sz="2200" dirty="0">
                <a:latin typeface="Times New Roman" pitchFamily="18" charset="0"/>
                <a:cs typeface="Times New Roman" pitchFamily="18" charset="0"/>
              </a:rPr>
              <a:t>和</a:t>
            </a:r>
            <a:r>
              <a:rPr lang="en-US" altLang="zh-CN" sz="2200" dirty="0" err="1">
                <a:latin typeface="Times New Roman" pitchFamily="18" charset="0"/>
                <a:cs typeface="Times New Roman" pitchFamily="18" charset="0"/>
              </a:rPr>
              <a:t>vj</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的依存树路径。</a:t>
            </a:r>
            <a:r>
              <a:rPr lang="en-US" altLang="zh-CN" sz="2200" dirty="0">
                <a:latin typeface="Times New Roman" pitchFamily="18" charset="0"/>
                <a:cs typeface="Times New Roman" pitchFamily="18" charset="0"/>
              </a:rPr>
              <a:t/>
            </a:r>
            <a:br>
              <a:rPr lang="en-US" altLang="zh-CN" sz="2200" dirty="0">
                <a:latin typeface="Times New Roman" pitchFamily="18" charset="0"/>
                <a:cs typeface="Times New Roman" pitchFamily="18" charset="0"/>
              </a:rPr>
            </a:br>
            <a:r>
              <a:rPr lang="en-US" altLang="zh-CN" sz="2200" b="1" dirty="0">
                <a:latin typeface="Times New Roman" pitchFamily="18" charset="0"/>
                <a:cs typeface="Times New Roman" pitchFamily="18" charset="0"/>
              </a:rPr>
              <a:t>second channel</a:t>
            </a:r>
            <a:r>
              <a:rPr lang="zh-CN" altLang="en-US" sz="2200" dirty="0">
                <a:latin typeface="Times New Roman" pitchFamily="18" charset="0"/>
                <a:cs typeface="Times New Roman" pitchFamily="18" charset="0"/>
              </a:rPr>
              <a:t>：去掉所有</a:t>
            </a:r>
            <a:r>
              <a:rPr lang="en-US" altLang="zh-CN" sz="2200" dirty="0">
                <a:latin typeface="Times New Roman" pitchFamily="18" charset="0"/>
                <a:cs typeface="Times New Roman" pitchFamily="18" charset="0"/>
              </a:rPr>
              <a:t>nodes</a:t>
            </a:r>
            <a:r>
              <a:rPr lang="zh-CN" altLang="en-US" sz="2200" dirty="0">
                <a:latin typeface="Times New Roman" pitchFamily="18" charset="0"/>
                <a:cs typeface="Times New Roman" pitchFamily="18" charset="0"/>
              </a:rPr>
              <a:t>后的整个</a:t>
            </a:r>
            <a:r>
              <a:rPr lang="en-US" altLang="zh-CN" sz="2200" dirty="0">
                <a:latin typeface="Times New Roman" pitchFamily="18" charset="0"/>
                <a:cs typeface="Times New Roman" pitchFamily="18" charset="0"/>
              </a:rPr>
              <a:t>question </a:t>
            </a:r>
            <a:r>
              <a:rPr lang="en-US" altLang="zh-CN" sz="2200" dirty="0" smtClean="0">
                <a:latin typeface="Times New Roman" pitchFamily="18" charset="0"/>
                <a:cs typeface="Times New Roman" pitchFamily="18" charset="0"/>
              </a:rPr>
              <a:t>sentence.</a:t>
            </a:r>
            <a:r>
              <a:rPr lang="en-US" altLang="zh-CN" sz="2200" dirty="0">
                <a:latin typeface="Times New Roman" pitchFamily="18" charset="0"/>
                <a:cs typeface="Times New Roman" pitchFamily="18" charset="0"/>
              </a:rPr>
              <a:t/>
            </a:r>
            <a:br>
              <a:rPr lang="en-US" altLang="zh-CN" sz="2200" dirty="0">
                <a:latin typeface="Times New Roman" pitchFamily="18" charset="0"/>
                <a:cs typeface="Times New Roman" pitchFamily="18" charset="0"/>
              </a:rPr>
            </a:br>
            <a:r>
              <a:rPr lang="en-US" altLang="zh-CN" sz="2200" b="1" dirty="0">
                <a:latin typeface="Times New Roman" pitchFamily="18" charset="0"/>
                <a:cs typeface="Times New Roman" pitchFamily="18" charset="0"/>
              </a:rPr>
              <a:t>third channel</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如果</a:t>
            </a:r>
            <a:r>
              <a:rPr lang="en-US" altLang="zh-CN" sz="2200" dirty="0">
                <a:latin typeface="Times New Roman" pitchFamily="18" charset="0"/>
                <a:cs typeface="Times New Roman" pitchFamily="18" charset="0"/>
              </a:rPr>
              <a:t>vi </a:t>
            </a:r>
            <a:r>
              <a:rPr lang="zh-CN" altLang="en-US" sz="2200" dirty="0">
                <a:latin typeface="Times New Roman" pitchFamily="18" charset="0"/>
                <a:cs typeface="Times New Roman" pitchFamily="18" charset="0"/>
              </a:rPr>
              <a:t>和</a:t>
            </a:r>
            <a:r>
              <a:rPr lang="en-US" altLang="zh-CN" sz="2200" dirty="0" err="1">
                <a:latin typeface="Times New Roman" pitchFamily="18" charset="0"/>
                <a:cs typeface="Times New Roman" pitchFamily="18" charset="0"/>
              </a:rPr>
              <a:t>vj</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邻居节点，需要抽取出</a:t>
            </a:r>
            <a:r>
              <a:rPr lang="en-US" altLang="zh-CN" sz="2200" dirty="0">
                <a:latin typeface="Times New Roman" pitchFamily="18" charset="0"/>
                <a:cs typeface="Times New Roman" pitchFamily="18" charset="0"/>
              </a:rPr>
              <a:t> implicit relation. </a:t>
            </a:r>
          </a:p>
          <a:p>
            <a:r>
              <a:rPr lang="zh-CN" altLang="en-US" sz="2200" dirty="0">
                <a:latin typeface="Times New Roman" pitchFamily="18" charset="0"/>
                <a:cs typeface="Times New Roman" pitchFamily="18" charset="0"/>
              </a:rPr>
              <a:t>用</a:t>
            </a:r>
            <a:r>
              <a:rPr lang="en-US" altLang="zh-CN" sz="2200" dirty="0">
                <a:latin typeface="Times New Roman" pitchFamily="18" charset="0"/>
                <a:cs typeface="Times New Roman" pitchFamily="18" charset="0"/>
              </a:rPr>
              <a:t>vi</a:t>
            </a:r>
            <a:r>
              <a:rPr lang="zh-CN" altLang="en-US" sz="2200" dirty="0">
                <a:latin typeface="Times New Roman" pitchFamily="18" charset="0"/>
                <a:cs typeface="Times New Roman" pitchFamily="18" charset="0"/>
              </a:rPr>
              <a:t>和</a:t>
            </a:r>
            <a:r>
              <a:rPr lang="en-US" altLang="zh-CN" sz="2200" dirty="0" err="1">
                <a:latin typeface="Times New Roman" pitchFamily="18" charset="0"/>
                <a:cs typeface="Times New Roman" pitchFamily="18" charset="0"/>
              </a:rPr>
              <a:t>vj</a:t>
            </a:r>
            <a:r>
              <a:rPr lang="zh-CN" altLang="en-US" sz="2200" dirty="0">
                <a:latin typeface="Times New Roman" pitchFamily="18" charset="0"/>
                <a:cs typeface="Times New Roman" pitchFamily="18" charset="0"/>
              </a:rPr>
              <a:t>的</a:t>
            </a:r>
            <a:r>
              <a:rPr lang="en-US" altLang="zh-CN" sz="2200" dirty="0">
                <a:latin typeface="Times New Roman" pitchFamily="18" charset="0"/>
                <a:cs typeface="Times New Roman" pitchFamily="18" charset="0"/>
              </a:rPr>
              <a:t>type</a:t>
            </a:r>
            <a:r>
              <a:rPr lang="zh-CN" altLang="en-US" sz="2200" dirty="0">
                <a:latin typeface="Times New Roman" pitchFamily="18" charset="0"/>
                <a:cs typeface="Times New Roman" pitchFamily="18" charset="0"/>
              </a:rPr>
              <a:t>作为输入</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vi </a:t>
            </a:r>
            <a:r>
              <a:rPr lang="en-US" altLang="zh-CN" sz="2200" dirty="0">
                <a:latin typeface="Times New Roman" pitchFamily="18" charset="0"/>
                <a:cs typeface="Times New Roman" pitchFamily="18" charset="0"/>
              </a:rPr>
              <a:t>= “Chinese”, </a:t>
            </a:r>
            <a:r>
              <a:rPr lang="en-US" altLang="zh-CN" sz="2200" dirty="0" err="1">
                <a:latin typeface="Times New Roman" pitchFamily="18" charset="0"/>
                <a:cs typeface="Times New Roman" pitchFamily="18" charset="0"/>
              </a:rPr>
              <a:t>vj</a:t>
            </a:r>
            <a:r>
              <a:rPr lang="en-US" altLang="zh-CN" sz="2200" dirty="0">
                <a:latin typeface="Times New Roman" pitchFamily="18" charset="0"/>
                <a:cs typeface="Times New Roman" pitchFamily="18" charset="0"/>
              </a:rPr>
              <a:t> = “actor</a:t>
            </a:r>
            <a:r>
              <a:rPr lang="en-US" altLang="zh-CN" sz="2200" dirty="0" smtClean="0">
                <a:latin typeface="Times New Roman" pitchFamily="18" charset="0"/>
                <a:cs typeface="Times New Roman" pitchFamily="18" charset="0"/>
              </a:rPr>
              <a:t>”, input = “Chinese-Country-actor-Actor</a:t>
            </a:r>
            <a:r>
              <a:rPr lang="en-US" altLang="zh-CN" sz="2200" dirty="0">
                <a:latin typeface="Times New Roman" pitchFamily="18" charset="0"/>
                <a:cs typeface="Times New Roman" pitchFamily="18" charset="0"/>
              </a:rPr>
              <a:t>”.</a:t>
            </a:r>
          </a:p>
        </p:txBody>
      </p:sp>
    </p:spTree>
    <p:extLst>
      <p:ext uri="{BB962C8B-B14F-4D97-AF65-F5344CB8AC3E}">
        <p14:creationId xmlns:p14="http://schemas.microsoft.com/office/powerpoint/2010/main" val="1592113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34" y="0"/>
            <a:ext cx="1868424" cy="1356360"/>
          </a:xfrm>
        </p:spPr>
        <p:txBody>
          <a:bodyPr>
            <a:normAutofit/>
          </a:bodyPr>
          <a:lstStyle/>
          <a:p>
            <a:r>
              <a:rPr lang="zh-CN" altLang="en-US" sz="3600" b="1" dirty="0"/>
              <a:t>数据</a:t>
            </a:r>
            <a:r>
              <a:rPr lang="zh-CN" altLang="en-US" sz="3600" b="1" dirty="0" smtClean="0"/>
              <a:t>集</a:t>
            </a:r>
            <a:endParaRPr lang="zh-CN" altLang="en-US" sz="3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98" y="4221266"/>
            <a:ext cx="62674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365504" y="1039368"/>
            <a:ext cx="5657051" cy="769441"/>
          </a:xfrm>
          <a:prstGeom prst="rect">
            <a:avLst/>
          </a:prstGeom>
        </p:spPr>
        <p:txBody>
          <a:bodyPr wrap="square">
            <a:spAutoFit/>
          </a:bodyPr>
          <a:lstStyle/>
          <a:p>
            <a:r>
              <a:rPr lang="en-US" altLang="zh-CN" sz="2200" dirty="0" err="1" smtClean="0">
                <a:latin typeface="Times New Roman" pitchFamily="18" charset="0"/>
                <a:cs typeface="Times New Roman" pitchFamily="18" charset="0"/>
              </a:rPr>
              <a:t>DBpedia</a:t>
            </a:r>
            <a:r>
              <a:rPr lang="en-US" altLang="zh-CN"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sym typeface="Wingdings" pitchFamily="2" charset="2"/>
              </a:rPr>
              <a:t>  </a:t>
            </a:r>
            <a:r>
              <a:rPr lang="en-US" altLang="zh-CN" sz="2200" dirty="0" smtClean="0">
                <a:latin typeface="Times New Roman" pitchFamily="18" charset="0"/>
                <a:cs typeface="Times New Roman" pitchFamily="18" charset="0"/>
              </a:rPr>
              <a:t>QALD-6</a:t>
            </a:r>
          </a:p>
          <a:p>
            <a:r>
              <a:rPr lang="en-US" altLang="zh-CN" sz="2200" dirty="0" smtClean="0">
                <a:latin typeface="Times New Roman" pitchFamily="18" charset="0"/>
                <a:cs typeface="Times New Roman" pitchFamily="18" charset="0"/>
              </a:rPr>
              <a:t>Freebase </a:t>
            </a:r>
            <a:r>
              <a:rPr lang="en-US" altLang="zh-CN" sz="2200" dirty="0" smtClean="0">
                <a:latin typeface="Times New Roman" pitchFamily="18" charset="0"/>
                <a:cs typeface="Times New Roman" pitchFamily="18" charset="0"/>
                <a:sym typeface="Wingdings" pitchFamily="2" charset="2"/>
              </a:rPr>
              <a:t></a:t>
            </a:r>
            <a:r>
              <a:rPr lang="en-US" altLang="zh-CN" sz="2200" dirty="0" smtClean="0">
                <a:latin typeface="Times New Roman" pitchFamily="18" charset="0"/>
                <a:cs typeface="Times New Roman" pitchFamily="18" charset="0"/>
              </a:rPr>
              <a:t> </a:t>
            </a:r>
            <a:r>
              <a:rPr lang="en-US" altLang="zh-CN" sz="2200" dirty="0" err="1">
                <a:latin typeface="Times New Roman" pitchFamily="18" charset="0"/>
                <a:cs typeface="Times New Roman" pitchFamily="18" charset="0"/>
              </a:rPr>
              <a:t>WebQuestions</a:t>
            </a:r>
            <a:r>
              <a:rPr lang="en-US" altLang="zh-CN" sz="2200" dirty="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 </a:t>
            </a:r>
            <a:r>
              <a:rPr lang="en-US" altLang="zh-CN" sz="2200" dirty="0" err="1" smtClean="0">
                <a:latin typeface="Times New Roman" pitchFamily="18" charset="0"/>
                <a:cs typeface="Times New Roman" pitchFamily="18" charset="0"/>
              </a:rPr>
              <a:t>ComplexQuestions</a:t>
            </a:r>
            <a:endParaRPr lang="zh-CN" altLang="en-US" sz="2200" dirty="0">
              <a:latin typeface="Times New Roman" pitchFamily="18" charset="0"/>
              <a:cs typeface="Times New Roman" pitchFamily="18" charset="0"/>
            </a:endParaRPr>
          </a:p>
        </p:txBody>
      </p:sp>
      <p:sp>
        <p:nvSpPr>
          <p:cNvPr id="8" name="矩形 7"/>
          <p:cNvSpPr/>
          <p:nvPr/>
        </p:nvSpPr>
        <p:spPr>
          <a:xfrm>
            <a:off x="1280160" y="1939112"/>
            <a:ext cx="10546080" cy="2123658"/>
          </a:xfrm>
          <a:prstGeom prst="rect">
            <a:avLst/>
          </a:prstGeom>
        </p:spPr>
        <p:txBody>
          <a:bodyPr wrap="square">
            <a:spAutoFit/>
          </a:bodyPr>
          <a:lstStyle/>
          <a:p>
            <a:r>
              <a:rPr lang="en-US" altLang="zh-CN" sz="2200" b="1" dirty="0" smtClean="0">
                <a:latin typeface="Times New Roman" pitchFamily="18" charset="0"/>
                <a:cs typeface="Times New Roman" pitchFamily="18" charset="0"/>
              </a:rPr>
              <a:t>QALD-6</a:t>
            </a:r>
            <a:r>
              <a:rPr lang="en-US" altLang="zh-CN" sz="2200" dirty="0" smtClean="0">
                <a:latin typeface="Times New Roman" pitchFamily="18" charset="0"/>
                <a:cs typeface="Times New Roman" pitchFamily="18" charset="0"/>
              </a:rPr>
              <a:t>  (</a:t>
            </a:r>
            <a:r>
              <a:rPr lang="en-US" altLang="zh-CN" sz="2200" dirty="0">
                <a:latin typeface="Times New Roman" pitchFamily="18" charset="0"/>
                <a:cs typeface="Times New Roman" pitchFamily="18" charset="0"/>
              </a:rPr>
              <a:t>350 training questions and 100 test </a:t>
            </a:r>
            <a:r>
              <a:rPr lang="en-US" altLang="zh-CN" sz="2200" dirty="0" smtClean="0">
                <a:latin typeface="Times New Roman" pitchFamily="18" charset="0"/>
                <a:cs typeface="Times New Roman" pitchFamily="18" charset="0"/>
              </a:rPr>
              <a:t>questions, with </a:t>
            </a:r>
            <a:r>
              <a:rPr lang="en-US" altLang="zh-CN" sz="2200" dirty="0">
                <a:latin typeface="Times New Roman" pitchFamily="18" charset="0"/>
                <a:cs typeface="Times New Roman" pitchFamily="18" charset="0"/>
              </a:rPr>
              <a:t>gold SPARQL queries and answer </a:t>
            </a:r>
            <a:r>
              <a:rPr lang="en-US" altLang="zh-CN" sz="2200" dirty="0" smtClean="0">
                <a:latin typeface="Times New Roman" pitchFamily="18" charset="0"/>
                <a:cs typeface="Times New Roman" pitchFamily="18" charset="0"/>
              </a:rPr>
              <a:t>sets)</a:t>
            </a:r>
          </a:p>
          <a:p>
            <a:r>
              <a:rPr lang="en-US" altLang="zh-CN" sz="2200" b="1" dirty="0" err="1" smtClean="0">
                <a:latin typeface="Times New Roman" pitchFamily="18" charset="0"/>
                <a:cs typeface="Times New Roman" pitchFamily="18" charset="0"/>
              </a:rPr>
              <a:t>WebQuestions</a:t>
            </a:r>
            <a:r>
              <a:rPr lang="en-US" altLang="zh-CN" sz="2200" b="1"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 (3778 </a:t>
            </a:r>
            <a:r>
              <a:rPr lang="en-US" altLang="zh-CN" sz="2200" dirty="0">
                <a:latin typeface="Times New Roman" pitchFamily="18" charset="0"/>
                <a:cs typeface="Times New Roman" pitchFamily="18" charset="0"/>
              </a:rPr>
              <a:t>training questions and 2032 test </a:t>
            </a:r>
            <a:r>
              <a:rPr lang="en-US" altLang="zh-CN" sz="2200" dirty="0" smtClean="0">
                <a:latin typeface="Times New Roman" pitchFamily="18" charset="0"/>
                <a:cs typeface="Times New Roman" pitchFamily="18" charset="0"/>
              </a:rPr>
              <a:t>questions.  only </a:t>
            </a:r>
            <a:r>
              <a:rPr lang="en-US" altLang="zh-CN" sz="2200" dirty="0">
                <a:latin typeface="Times New Roman" pitchFamily="18" charset="0"/>
                <a:cs typeface="Times New Roman" pitchFamily="18" charset="0"/>
              </a:rPr>
              <a:t>provides the pairs </a:t>
            </a:r>
            <a:r>
              <a:rPr lang="en-US" altLang="zh-CN" sz="2200" dirty="0" smtClean="0">
                <a:latin typeface="Times New Roman" pitchFamily="18" charset="0"/>
                <a:cs typeface="Times New Roman" pitchFamily="18" charset="0"/>
              </a:rPr>
              <a:t>of question </a:t>
            </a:r>
            <a:r>
              <a:rPr lang="en-US" altLang="zh-CN" sz="2200" dirty="0">
                <a:latin typeface="Times New Roman" pitchFamily="18" charset="0"/>
                <a:cs typeface="Times New Roman" pitchFamily="18" charset="0"/>
              </a:rPr>
              <a:t>and answer </a:t>
            </a:r>
            <a:r>
              <a:rPr lang="en-US" altLang="zh-CN" sz="2200" dirty="0" smtClean="0">
                <a:latin typeface="Times New Roman" pitchFamily="18" charset="0"/>
                <a:cs typeface="Times New Roman" pitchFamily="18" charset="0"/>
              </a:rPr>
              <a:t>set)</a:t>
            </a:r>
          </a:p>
          <a:p>
            <a:r>
              <a:rPr lang="en-US" altLang="zh-CN" sz="2200" b="1" dirty="0" err="1" smtClean="0">
                <a:latin typeface="Times New Roman" pitchFamily="18" charset="0"/>
                <a:cs typeface="Times New Roman" pitchFamily="18" charset="0"/>
              </a:rPr>
              <a:t>ComplexQuestions</a:t>
            </a:r>
            <a:r>
              <a:rPr lang="en-US" altLang="zh-CN" sz="2200" b="1"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rPr>
              <a:t>(150 </a:t>
            </a:r>
            <a:r>
              <a:rPr lang="en-US" altLang="zh-CN" sz="2200" dirty="0">
                <a:latin typeface="Times New Roman" pitchFamily="18" charset="0"/>
                <a:cs typeface="Times New Roman" pitchFamily="18" charset="0"/>
              </a:rPr>
              <a:t>test questions </a:t>
            </a:r>
            <a:r>
              <a:rPr lang="en-US" altLang="zh-CN" sz="2200" dirty="0" smtClean="0">
                <a:latin typeface="Times New Roman" pitchFamily="18" charset="0"/>
                <a:cs typeface="Times New Roman" pitchFamily="18" charset="0"/>
              </a:rPr>
              <a:t>with compositionality, no </a:t>
            </a:r>
            <a:r>
              <a:rPr lang="en-US" altLang="zh-CN" sz="2200" dirty="0">
                <a:latin typeface="Times New Roman" pitchFamily="18" charset="0"/>
                <a:cs typeface="Times New Roman" pitchFamily="18" charset="0"/>
              </a:rPr>
              <a:t>training questions and SPARQL </a:t>
            </a:r>
            <a:r>
              <a:rPr lang="en-US" altLang="zh-CN" sz="2200" dirty="0" smtClean="0">
                <a:latin typeface="Times New Roman" pitchFamily="18" charset="0"/>
                <a:cs typeface="Times New Roman" pitchFamily="18" charset="0"/>
              </a:rPr>
              <a:t>queries)</a:t>
            </a:r>
            <a:endParaRPr lang="zh-CN" alt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138" y="3693914"/>
            <a:ext cx="6634157" cy="58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873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998" y="829853"/>
            <a:ext cx="67246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a:xfrm>
            <a:off x="551634" y="0"/>
            <a:ext cx="2081838" cy="1356360"/>
          </a:xfrm>
        </p:spPr>
        <p:txBody>
          <a:bodyPr>
            <a:normAutofit/>
          </a:bodyPr>
          <a:lstStyle/>
          <a:p>
            <a:r>
              <a:rPr lang="zh-CN" altLang="en-US" sz="3600" b="1" dirty="0" smtClean="0"/>
              <a:t>实验结果</a:t>
            </a:r>
            <a:endParaRPr lang="zh-CN" altLang="en-US" sz="3600" b="1" dirty="0"/>
          </a:p>
        </p:txBody>
      </p:sp>
      <p:sp>
        <p:nvSpPr>
          <p:cNvPr id="7" name="矩形 6"/>
          <p:cNvSpPr/>
          <p:nvPr/>
        </p:nvSpPr>
        <p:spPr>
          <a:xfrm>
            <a:off x="341376" y="3973103"/>
            <a:ext cx="11643360" cy="3139321"/>
          </a:xfrm>
          <a:prstGeom prst="rect">
            <a:avLst/>
          </a:prstGeom>
        </p:spPr>
        <p:txBody>
          <a:bodyPr wrap="square">
            <a:spAutoFit/>
          </a:bodyPr>
          <a:lstStyle/>
          <a:p>
            <a:pPr marL="342900" indent="-342900">
              <a:buFont typeface="Wingdings" pitchFamily="2" charset="2"/>
              <a:buChar char="Ø"/>
            </a:pPr>
            <a:r>
              <a:rPr lang="en-US" altLang="zh-CN" sz="2200" dirty="0" err="1" smtClean="0">
                <a:latin typeface="Times New Roman" pitchFamily="18" charset="0"/>
                <a:cs typeface="Times New Roman" pitchFamily="18" charset="0"/>
              </a:rPr>
              <a:t>Aqqu</a:t>
            </a:r>
            <a:r>
              <a:rPr lang="zh-CN" altLang="en-US" sz="2200" dirty="0" smtClean="0">
                <a:latin typeface="Times New Roman" pitchFamily="18" charset="0"/>
                <a:cs typeface="Times New Roman" pitchFamily="18" charset="0"/>
              </a:rPr>
              <a:t>为</a:t>
            </a:r>
            <a:r>
              <a:rPr lang="en-US" altLang="zh-CN" sz="2200" dirty="0" err="1">
                <a:latin typeface="Times New Roman" pitchFamily="18" charset="0"/>
                <a:cs typeface="Times New Roman" pitchFamily="18" charset="0"/>
              </a:rPr>
              <a:t>WebQuestions</a:t>
            </a:r>
            <a:r>
              <a:rPr lang="zh-CN" altLang="en-US" sz="2200" dirty="0">
                <a:latin typeface="Times New Roman" pitchFamily="18" charset="0"/>
                <a:cs typeface="Times New Roman" pitchFamily="18" charset="0"/>
              </a:rPr>
              <a:t>定义</a:t>
            </a:r>
            <a:r>
              <a:rPr lang="zh-CN" altLang="en-US" sz="2200" dirty="0" smtClean="0">
                <a:latin typeface="Times New Roman" pitchFamily="18" charset="0"/>
                <a:cs typeface="Times New Roman" pitchFamily="18" charset="0"/>
              </a:rPr>
              <a:t>了</a:t>
            </a:r>
            <a:r>
              <a:rPr lang="en-US" altLang="zh-CN" sz="2200" dirty="0" smtClean="0">
                <a:latin typeface="Times New Roman" pitchFamily="18" charset="0"/>
                <a:cs typeface="Times New Roman" pitchFamily="18" charset="0"/>
              </a:rPr>
              <a:t>3</a:t>
            </a:r>
            <a:r>
              <a:rPr lang="zh-CN" altLang="en-US" sz="2200" dirty="0" smtClean="0">
                <a:latin typeface="Times New Roman" pitchFamily="18" charset="0"/>
                <a:cs typeface="Times New Roman" pitchFamily="18" charset="0"/>
              </a:rPr>
              <a:t>个</a:t>
            </a:r>
            <a:r>
              <a:rPr lang="zh-CN" altLang="en-US" sz="2200" dirty="0">
                <a:latin typeface="Times New Roman" pitchFamily="18" charset="0"/>
                <a:cs typeface="Times New Roman" pitchFamily="18" charset="0"/>
              </a:rPr>
              <a:t>查询</a:t>
            </a:r>
            <a:r>
              <a:rPr lang="zh-CN" altLang="en-US" sz="2200" dirty="0" smtClean="0">
                <a:latin typeface="Times New Roman" pitchFamily="18" charset="0"/>
                <a:cs typeface="Times New Roman" pitchFamily="18" charset="0"/>
              </a:rPr>
              <a:t>模板，在</a:t>
            </a:r>
            <a:r>
              <a:rPr lang="en-US" altLang="zh-CN" sz="2200" dirty="0" err="1">
                <a:latin typeface="Times New Roman" pitchFamily="18" charset="0"/>
                <a:cs typeface="Times New Roman" pitchFamily="18" charset="0"/>
              </a:rPr>
              <a:t>ComplexQuestions</a:t>
            </a:r>
            <a:r>
              <a:rPr lang="en-US" altLang="zh-CN" sz="2200" dirty="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上表现不佳</a:t>
            </a:r>
            <a:r>
              <a:rPr lang="en-US" altLang="zh-CN" sz="2200" dirty="0" smtClean="0">
                <a:latin typeface="Times New Roman" pitchFamily="18" charset="0"/>
                <a:cs typeface="Times New Roman" pitchFamily="18" charset="0"/>
              </a:rPr>
              <a:t>.</a:t>
            </a:r>
          </a:p>
          <a:p>
            <a:pPr marL="342900" indent="-342900">
              <a:buFont typeface="Wingdings" pitchFamily="2" charset="2"/>
              <a:buChar char="Ø"/>
            </a:pPr>
            <a:r>
              <a:rPr lang="en-US" altLang="zh-CN" sz="2200" dirty="0" err="1" smtClean="0">
                <a:latin typeface="Times New Roman" pitchFamily="18" charset="0"/>
                <a:cs typeface="Times New Roman" pitchFamily="18" charset="0"/>
              </a:rPr>
              <a:t>Aqqu</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以人工分解的子问题为输入，得到子问题答案集的</a:t>
            </a:r>
            <a:r>
              <a:rPr lang="zh-CN" altLang="en-US" sz="2200" dirty="0" smtClean="0">
                <a:latin typeface="Times New Roman" pitchFamily="18" charset="0"/>
                <a:cs typeface="Times New Roman" pitchFamily="18" charset="0"/>
              </a:rPr>
              <a:t>交集，</a:t>
            </a:r>
            <a:r>
              <a:rPr lang="en-US" altLang="zh-CN" sz="2200" dirty="0" err="1" smtClean="0">
                <a:latin typeface="Times New Roman" pitchFamily="18" charset="0"/>
                <a:cs typeface="Times New Roman" pitchFamily="18" charset="0"/>
              </a:rPr>
              <a:t>ComplexQuestions</a:t>
            </a:r>
            <a:r>
              <a:rPr lang="en-US" altLang="zh-CN" sz="2200" dirty="0" smtClean="0">
                <a:latin typeface="Times New Roman" pitchFamily="18" charset="0"/>
                <a:cs typeface="Times New Roman" pitchFamily="18" charset="0"/>
              </a:rPr>
              <a:t> </a:t>
            </a:r>
            <a:r>
              <a:rPr lang="zh-CN" altLang="en-US" sz="2200" dirty="0" smtClean="0">
                <a:latin typeface="Times New Roman" pitchFamily="18" charset="0"/>
                <a:cs typeface="Times New Roman" pitchFamily="18" charset="0"/>
              </a:rPr>
              <a:t>结果提升</a:t>
            </a:r>
            <a:r>
              <a:rPr lang="en-US" altLang="zh-CN" sz="2200" dirty="0" smtClean="0">
                <a:latin typeface="Times New Roman" pitchFamily="18" charset="0"/>
                <a:cs typeface="Times New Roman" pitchFamily="18" charset="0"/>
              </a:rPr>
              <a:t>.</a:t>
            </a:r>
          </a:p>
          <a:p>
            <a:pPr marL="342900" indent="-342900">
              <a:buFont typeface="Wingdings" pitchFamily="2" charset="2"/>
              <a:buChar char="Ø"/>
            </a:pPr>
            <a:r>
              <a:rPr lang="en-US" altLang="zh-CN" sz="2200" dirty="0" smtClean="0">
                <a:latin typeface="Times New Roman" pitchFamily="18" charset="0"/>
                <a:cs typeface="Times New Roman" pitchFamily="18" charset="0"/>
              </a:rPr>
              <a:t>Quint</a:t>
            </a:r>
            <a:r>
              <a:rPr lang="zh-CN" altLang="en-US" sz="2200" dirty="0" smtClean="0">
                <a:latin typeface="Times New Roman" pitchFamily="18" charset="0"/>
                <a:cs typeface="Times New Roman" pitchFamily="18" charset="0"/>
              </a:rPr>
              <a:t>从问答对中</a:t>
            </a:r>
            <a:r>
              <a:rPr lang="zh-CN" altLang="en-US" sz="2200" dirty="0">
                <a:latin typeface="Times New Roman" pitchFamily="18" charset="0"/>
                <a:cs typeface="Times New Roman" pitchFamily="18" charset="0"/>
              </a:rPr>
              <a:t>自动</a:t>
            </a:r>
            <a:r>
              <a:rPr lang="zh-CN" altLang="en-US" sz="2200" dirty="0" smtClean="0">
                <a:latin typeface="Times New Roman" pitchFamily="18" charset="0"/>
                <a:cs typeface="Times New Roman" pitchFamily="18" charset="0"/>
              </a:rPr>
              <a:t>学习模板</a:t>
            </a:r>
            <a:r>
              <a:rPr lang="en-US" altLang="zh-CN" sz="2200" dirty="0" smtClean="0">
                <a:latin typeface="Times New Roman" pitchFamily="18" charset="0"/>
                <a:cs typeface="Times New Roman" pitchFamily="18" charset="0"/>
              </a:rPr>
              <a:t>.</a:t>
            </a:r>
          </a:p>
          <a:p>
            <a:pPr marL="342900" indent="-342900">
              <a:buFont typeface="Wingdings" pitchFamily="2" charset="2"/>
              <a:buChar char="Ø"/>
            </a:pPr>
            <a:r>
              <a:rPr lang="en-US" altLang="zh-CN" sz="2200" dirty="0" smtClean="0">
                <a:latin typeface="Times New Roman" pitchFamily="18" charset="0"/>
                <a:cs typeface="Times New Roman" pitchFamily="18" charset="0"/>
              </a:rPr>
              <a:t>NFF</a:t>
            </a:r>
            <a:r>
              <a:rPr lang="zh-CN" altLang="en-US" sz="2200" dirty="0" smtClean="0">
                <a:latin typeface="Times New Roman" pitchFamily="18" charset="0"/>
                <a:cs typeface="Times New Roman" pitchFamily="18" charset="0"/>
              </a:rPr>
              <a:t>从训练集中构建</a:t>
            </a:r>
            <a:r>
              <a:rPr lang="zh-CN" altLang="en-US" sz="2200" dirty="0">
                <a:latin typeface="Times New Roman" pitchFamily="18" charset="0"/>
                <a:cs typeface="Times New Roman" pitchFamily="18" charset="0"/>
              </a:rPr>
              <a:t>关系释义词典，并利用它从问题中提取</a:t>
            </a:r>
            <a:r>
              <a:rPr lang="zh-CN" altLang="en-US" sz="2200" dirty="0" smtClean="0">
                <a:latin typeface="Times New Roman" pitchFamily="18" charset="0"/>
                <a:cs typeface="Times New Roman" pitchFamily="18" charset="0"/>
              </a:rPr>
              <a:t>关系</a:t>
            </a:r>
            <a:r>
              <a:rPr lang="en-US" altLang="zh-CN" sz="2200" dirty="0" smtClean="0">
                <a:latin typeface="Times New Roman" pitchFamily="18" charset="0"/>
                <a:cs typeface="Times New Roman" pitchFamily="18" charset="0"/>
              </a:rPr>
              <a:t>.</a:t>
            </a:r>
          </a:p>
          <a:p>
            <a:pPr marL="342900" indent="-342900">
              <a:buFont typeface="Wingdings" pitchFamily="2" charset="2"/>
              <a:buChar char="Ø"/>
            </a:pPr>
            <a:r>
              <a:rPr lang="en-US" altLang="zh-CN" sz="2200" dirty="0" smtClean="0">
                <a:latin typeface="Times New Roman" pitchFamily="18" charset="0"/>
                <a:cs typeface="Times New Roman" pitchFamily="18" charset="0"/>
              </a:rPr>
              <a:t>STAGG</a:t>
            </a:r>
            <a:r>
              <a:rPr lang="zh-CN" altLang="en-US" sz="2200" dirty="0" smtClean="0">
                <a:latin typeface="Times New Roman" pitchFamily="18" charset="0"/>
                <a:cs typeface="Times New Roman" pitchFamily="18" charset="0"/>
              </a:rPr>
              <a:t>提出</a:t>
            </a:r>
            <a:r>
              <a:rPr lang="zh-CN" altLang="en-US" sz="2200" dirty="0">
                <a:latin typeface="Times New Roman" pitchFamily="18" charset="0"/>
                <a:cs typeface="Times New Roman" pitchFamily="18" charset="0"/>
              </a:rPr>
              <a:t>了一种基于状态转换的查询图生成方法。</a:t>
            </a:r>
            <a:r>
              <a:rPr lang="zh-CN" altLang="en-US" sz="2200" dirty="0" smtClean="0">
                <a:latin typeface="Times New Roman" pitchFamily="18" charset="0"/>
                <a:cs typeface="Times New Roman" pitchFamily="18" charset="0"/>
              </a:rPr>
              <a:t>但是查询</a:t>
            </a:r>
            <a:r>
              <a:rPr lang="zh-CN" altLang="en-US" sz="2200" dirty="0">
                <a:latin typeface="Times New Roman" pitchFamily="18" charset="0"/>
                <a:cs typeface="Times New Roman" pitchFamily="18" charset="0"/>
              </a:rPr>
              <a:t>图结构</a:t>
            </a:r>
            <a:r>
              <a:rPr lang="zh-CN" altLang="en-US" sz="2200" dirty="0" smtClean="0">
                <a:latin typeface="Times New Roman" pitchFamily="18" charset="0"/>
                <a:cs typeface="Times New Roman" pitchFamily="18" charset="0"/>
              </a:rPr>
              <a:t>有限，</a:t>
            </a:r>
            <a:r>
              <a:rPr lang="zh-CN" altLang="en-US" sz="2200" dirty="0">
                <a:latin typeface="Times New Roman" pitchFamily="18" charset="0"/>
                <a:cs typeface="Times New Roman" pitchFamily="18" charset="0"/>
              </a:rPr>
              <a:t>与</a:t>
            </a:r>
            <a:r>
              <a:rPr lang="en-US" altLang="zh-CN" sz="2200" dirty="0" err="1" smtClean="0">
                <a:latin typeface="Times New Roman" pitchFamily="18" charset="0"/>
                <a:cs typeface="Times New Roman" pitchFamily="18" charset="0"/>
              </a:rPr>
              <a:t>Aqqu</a:t>
            </a:r>
            <a:r>
              <a:rPr lang="zh-CN" altLang="en-US" sz="2200" dirty="0" smtClean="0">
                <a:latin typeface="Times New Roman" pitchFamily="18" charset="0"/>
                <a:cs typeface="Times New Roman" pitchFamily="18" charset="0"/>
              </a:rPr>
              <a:t>的</a:t>
            </a:r>
            <a:r>
              <a:rPr lang="zh-CN" altLang="en-US" sz="2200" dirty="0">
                <a:latin typeface="Times New Roman" pitchFamily="18" charset="0"/>
                <a:cs typeface="Times New Roman" pitchFamily="18" charset="0"/>
              </a:rPr>
              <a:t>模板非常</a:t>
            </a:r>
            <a:r>
              <a:rPr lang="zh-CN" altLang="en-US" sz="2200" dirty="0" smtClean="0">
                <a:latin typeface="Times New Roman" pitchFamily="18" charset="0"/>
                <a:cs typeface="Times New Roman" pitchFamily="18" charset="0"/>
              </a:rPr>
              <a:t>相似</a:t>
            </a:r>
            <a:r>
              <a:rPr lang="en-US" altLang="zh-CN" sz="2200" dirty="0" smtClean="0">
                <a:latin typeface="Times New Roman" pitchFamily="18" charset="0"/>
                <a:cs typeface="Times New Roman" pitchFamily="18" charset="0"/>
              </a:rPr>
              <a:t>.</a:t>
            </a:r>
          </a:p>
          <a:p>
            <a:endParaRPr lang="en-US" altLang="zh-CN" sz="2200" dirty="0" smtClean="0">
              <a:latin typeface="Times New Roman" pitchFamily="18" charset="0"/>
              <a:cs typeface="Times New Roman" pitchFamily="18" charset="0"/>
            </a:endParaRPr>
          </a:p>
          <a:p>
            <a:endParaRPr lang="zh-CN" alt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541398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327" y="308914"/>
            <a:ext cx="64960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a:spLocks noGrp="1"/>
          </p:cNvSpPr>
          <p:nvPr>
            <p:ph type="title"/>
          </p:nvPr>
        </p:nvSpPr>
        <p:spPr>
          <a:xfrm>
            <a:off x="551634" y="0"/>
            <a:ext cx="2081838" cy="1356360"/>
          </a:xfrm>
        </p:spPr>
        <p:txBody>
          <a:bodyPr>
            <a:normAutofit/>
          </a:bodyPr>
          <a:lstStyle/>
          <a:p>
            <a:r>
              <a:rPr lang="zh-CN" altLang="en-US" sz="3600" b="1" dirty="0" smtClean="0"/>
              <a:t>实验结果</a:t>
            </a:r>
            <a:endParaRPr lang="zh-CN" altLang="en-US" sz="3600" b="1" dirty="0"/>
          </a:p>
        </p:txBody>
      </p:sp>
      <p:sp>
        <p:nvSpPr>
          <p:cNvPr id="2" name="矩形 1"/>
          <p:cNvSpPr/>
          <p:nvPr/>
        </p:nvSpPr>
        <p:spPr>
          <a:xfrm>
            <a:off x="719328" y="3770043"/>
            <a:ext cx="11161776" cy="3139321"/>
          </a:xfrm>
          <a:prstGeom prst="rect">
            <a:avLst/>
          </a:prstGeom>
        </p:spPr>
        <p:txBody>
          <a:bodyPr wrap="square">
            <a:spAutoFit/>
          </a:bodyPr>
          <a:lstStyle/>
          <a:p>
            <a:pPr marL="342900" indent="-342900">
              <a:buFont typeface="Wingdings" pitchFamily="2" charset="2"/>
              <a:buChar char="Ø"/>
            </a:pPr>
            <a:r>
              <a:rPr lang="en-US" altLang="zh-CN" sz="2200" dirty="0" smtClean="0">
                <a:latin typeface="Times New Roman" pitchFamily="18" charset="0"/>
                <a:cs typeface="Times New Roman" pitchFamily="18" charset="0"/>
              </a:rPr>
              <a:t>Our approach</a:t>
            </a:r>
            <a:r>
              <a:rPr lang="zh-CN" altLang="en-US" sz="2200" dirty="0" smtClean="0">
                <a:latin typeface="Times New Roman" pitchFamily="18" charset="0"/>
                <a:cs typeface="Times New Roman" pitchFamily="18" charset="0"/>
              </a:rPr>
              <a:t>低于</a:t>
            </a:r>
            <a:r>
              <a:rPr lang="en-US" altLang="zh-CN" sz="2200" dirty="0" err="1" smtClean="0">
                <a:latin typeface="Times New Roman" pitchFamily="18" charset="0"/>
                <a:cs typeface="Times New Roman" pitchFamily="18" charset="0"/>
              </a:rPr>
              <a:t>CANaLI</a:t>
            </a:r>
            <a:r>
              <a:rPr lang="en-US" altLang="zh-CN" sz="2200" dirty="0" smtClean="0">
                <a:latin typeface="Times New Roman" pitchFamily="18" charset="0"/>
                <a:cs typeface="Times New Roman" pitchFamily="18" charset="0"/>
              </a:rPr>
              <a:t>,</a:t>
            </a:r>
            <a:r>
              <a:rPr lang="en-US" altLang="zh-CN" sz="2200" dirty="0">
                <a:latin typeface="Times New Roman" pitchFamily="18" charset="0"/>
                <a:cs typeface="Times New Roman" pitchFamily="18" charset="0"/>
              </a:rPr>
              <a:t> </a:t>
            </a:r>
            <a:r>
              <a:rPr lang="en-US" altLang="zh-CN" sz="2200" dirty="0" err="1">
                <a:latin typeface="Times New Roman" pitchFamily="18" charset="0"/>
                <a:cs typeface="Times New Roman" pitchFamily="18" charset="0"/>
              </a:rPr>
              <a:t>CANaLI</a:t>
            </a:r>
            <a:r>
              <a:rPr lang="zh-CN" altLang="en-US" sz="2200" dirty="0" smtClean="0">
                <a:latin typeface="Times New Roman" pitchFamily="18" charset="0"/>
                <a:cs typeface="Times New Roman" pitchFamily="18" charset="0"/>
              </a:rPr>
              <a:t>不是</a:t>
            </a:r>
            <a:r>
              <a:rPr lang="zh-CN" altLang="en-US" sz="2200" dirty="0">
                <a:latin typeface="Times New Roman" pitchFamily="18" charset="0"/>
                <a:cs typeface="Times New Roman" pitchFamily="18" charset="0"/>
              </a:rPr>
              <a:t>一个自动的</a:t>
            </a:r>
            <a:r>
              <a:rPr lang="en-US" altLang="zh-CN" sz="2200" dirty="0">
                <a:latin typeface="Times New Roman" pitchFamily="18" charset="0"/>
                <a:cs typeface="Times New Roman" pitchFamily="18" charset="0"/>
              </a:rPr>
              <a:t>QA</a:t>
            </a:r>
            <a:r>
              <a:rPr lang="zh-CN" altLang="en-US" sz="2200" dirty="0">
                <a:latin typeface="Times New Roman" pitchFamily="18" charset="0"/>
                <a:cs typeface="Times New Roman" pitchFamily="18" charset="0"/>
              </a:rPr>
              <a:t>系统，它需要用户</a:t>
            </a:r>
            <a:r>
              <a:rPr lang="zh-CN" altLang="en-US" sz="2200" dirty="0" smtClean="0">
                <a:latin typeface="Times New Roman" pitchFamily="18" charset="0"/>
                <a:cs typeface="Times New Roman" pitchFamily="18" charset="0"/>
              </a:rPr>
              <a:t>在问句</a:t>
            </a:r>
            <a:r>
              <a:rPr lang="zh-CN" altLang="en-US" sz="2200" dirty="0">
                <a:latin typeface="Times New Roman" pitchFamily="18" charset="0"/>
                <a:cs typeface="Times New Roman" pitchFamily="18" charset="0"/>
              </a:rPr>
              <a:t>中</a:t>
            </a:r>
            <a:r>
              <a:rPr lang="zh-CN" altLang="en-US" sz="2200" dirty="0" smtClean="0">
                <a:latin typeface="Times New Roman" pitchFamily="18" charset="0"/>
                <a:cs typeface="Times New Roman" pitchFamily="18" charset="0"/>
              </a:rPr>
              <a:t>指定</a:t>
            </a:r>
            <a:r>
              <a:rPr lang="zh-CN" altLang="en-US" sz="2200" dirty="0">
                <a:latin typeface="Times New Roman" pitchFamily="18" charset="0"/>
                <a:cs typeface="Times New Roman" pitchFamily="18" charset="0"/>
              </a:rPr>
              <a:t>准</a:t>
            </a:r>
            <a:r>
              <a:rPr lang="zh-CN" altLang="en-US" sz="2200" dirty="0" smtClean="0">
                <a:latin typeface="Times New Roman" pitchFamily="18" charset="0"/>
                <a:cs typeface="Times New Roman" pitchFamily="18" charset="0"/>
              </a:rPr>
              <a:t>确</a:t>
            </a:r>
            <a:r>
              <a:rPr lang="zh-CN" altLang="en-US" sz="2200" dirty="0">
                <a:latin typeface="Times New Roman" pitchFamily="18" charset="0"/>
                <a:cs typeface="Times New Roman" pitchFamily="18" charset="0"/>
              </a:rPr>
              <a:t>的实体和谓词</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pPr marL="342900" indent="-342900">
              <a:buFont typeface="Wingdings" pitchFamily="2" charset="2"/>
              <a:buChar char="Ø"/>
            </a:pPr>
            <a:r>
              <a:rPr lang="en-US" altLang="zh-CN" sz="2200" dirty="0" err="1" smtClean="0">
                <a:latin typeface="Times New Roman" pitchFamily="18" charset="0"/>
                <a:cs typeface="Times New Roman" pitchFamily="18" charset="0"/>
              </a:rPr>
              <a:t>gAnswer</a:t>
            </a:r>
            <a:r>
              <a:rPr lang="zh-CN" altLang="en-US" sz="2200" dirty="0" smtClean="0">
                <a:latin typeface="Times New Roman" pitchFamily="18" charset="0"/>
                <a:cs typeface="Times New Roman" pitchFamily="18" charset="0"/>
              </a:rPr>
              <a:t>提出</a:t>
            </a:r>
            <a:r>
              <a:rPr lang="zh-CN" altLang="en-US" sz="2200" dirty="0">
                <a:latin typeface="Times New Roman" pitchFamily="18" charset="0"/>
                <a:cs typeface="Times New Roman" pitchFamily="18" charset="0"/>
              </a:rPr>
              <a:t>了一个关系优先的框架来生成语义查询图，但它不能检测到隐式关系</a:t>
            </a:r>
            <a:r>
              <a:rPr lang="zh-CN" altLang="en-US" sz="2200" dirty="0" smtClean="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pPr marL="342900" indent="-342900">
              <a:buFont typeface="Wingdings" pitchFamily="2" charset="2"/>
              <a:buChar char="Ø"/>
            </a:pPr>
            <a:r>
              <a:rPr lang="en-US" altLang="zh-CN" sz="2200" dirty="0">
                <a:latin typeface="Times New Roman" pitchFamily="18" charset="0"/>
                <a:cs typeface="Times New Roman" pitchFamily="18" charset="0"/>
              </a:rPr>
              <a:t>NFF</a:t>
            </a:r>
            <a:r>
              <a:rPr lang="zh-CN" altLang="en-US" sz="2200" dirty="0">
                <a:latin typeface="Times New Roman" pitchFamily="18" charset="0"/>
                <a:cs typeface="Times New Roman" pitchFamily="18" charset="0"/>
              </a:rPr>
              <a:t>提出了一个节点优先框架</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QALD-6</a:t>
            </a:r>
            <a:r>
              <a:rPr lang="zh-CN" altLang="en-US" sz="2200" dirty="0">
                <a:latin typeface="Times New Roman" pitchFamily="18" charset="0"/>
                <a:cs typeface="Times New Roman" pitchFamily="18" charset="0"/>
              </a:rPr>
              <a:t>的</a:t>
            </a:r>
            <a:r>
              <a:rPr lang="en-US" altLang="zh-CN" sz="2200" dirty="0">
                <a:latin typeface="Times New Roman" pitchFamily="18" charset="0"/>
                <a:cs typeface="Times New Roman" pitchFamily="18" charset="0"/>
              </a:rPr>
              <a:t>F1</a:t>
            </a:r>
            <a:r>
              <a:rPr lang="zh-CN" altLang="en-US" sz="2200" dirty="0">
                <a:latin typeface="Times New Roman" pitchFamily="18" charset="0"/>
                <a:cs typeface="Times New Roman" pitchFamily="18" charset="0"/>
              </a:rPr>
              <a:t>分数为</a:t>
            </a:r>
            <a:r>
              <a:rPr lang="en-US" altLang="zh-CN" sz="2200" dirty="0" smtClean="0">
                <a:latin typeface="Times New Roman" pitchFamily="18" charset="0"/>
                <a:cs typeface="Times New Roman" pitchFamily="18" charset="0"/>
              </a:rPr>
              <a:t>0.78</a:t>
            </a:r>
            <a:r>
              <a:rPr lang="zh-CN" altLang="en-US" sz="2200" dirty="0" smtClean="0">
                <a:latin typeface="Times New Roman" pitchFamily="18" charset="0"/>
                <a:cs typeface="Times New Roman" pitchFamily="18" charset="0"/>
              </a:rPr>
              <a:t>。</a:t>
            </a:r>
            <a:r>
              <a:rPr lang="zh-CN" altLang="en-US" sz="2200" dirty="0">
                <a:latin typeface="Times New Roman" pitchFamily="18" charset="0"/>
                <a:cs typeface="Times New Roman" pitchFamily="18" charset="0"/>
              </a:rPr>
              <a:t>然而，它依赖于预先定义的释义词典来提取关系，无法处理冗余节点</a:t>
            </a:r>
            <a:r>
              <a:rPr lang="zh-CN" altLang="en-US" sz="2200" dirty="0" smtClean="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pPr marL="342900" indent="-342900">
              <a:buFont typeface="Wingdings" pitchFamily="2" charset="2"/>
              <a:buChar char="Ø"/>
            </a:pPr>
            <a:r>
              <a:rPr lang="en-US" altLang="zh-CN" sz="2200" dirty="0" err="1" smtClean="0">
                <a:latin typeface="Times New Roman" pitchFamily="18" charset="0"/>
                <a:cs typeface="Times New Roman" pitchFamily="18" charset="0"/>
              </a:rPr>
              <a:t>Aqqu</a:t>
            </a:r>
            <a:r>
              <a:rPr lang="zh-CN" altLang="en-US" sz="2200" dirty="0" smtClean="0">
                <a:latin typeface="Times New Roman" pitchFamily="18" charset="0"/>
                <a:cs typeface="Times New Roman" pitchFamily="18" charset="0"/>
              </a:rPr>
              <a:t>在</a:t>
            </a:r>
            <a:r>
              <a:rPr lang="en-US" altLang="zh-CN" sz="2200" dirty="0" smtClean="0">
                <a:latin typeface="Times New Roman" pitchFamily="18" charset="0"/>
                <a:cs typeface="Times New Roman" pitchFamily="18" charset="0"/>
              </a:rPr>
              <a:t>QALD-6</a:t>
            </a:r>
            <a:r>
              <a:rPr lang="zh-CN" altLang="en-US" sz="2200" dirty="0" smtClean="0">
                <a:latin typeface="Times New Roman" pitchFamily="18" charset="0"/>
                <a:cs typeface="Times New Roman" pitchFamily="18" charset="0"/>
              </a:rPr>
              <a:t>的</a:t>
            </a:r>
            <a:r>
              <a:rPr lang="zh-CN" altLang="en-US" sz="2200" dirty="0">
                <a:latin typeface="Times New Roman" pitchFamily="18" charset="0"/>
                <a:cs typeface="Times New Roman" pitchFamily="18" charset="0"/>
              </a:rPr>
              <a:t>性能比它</a:t>
            </a:r>
            <a:r>
              <a:rPr lang="zh-CN" altLang="en-US" sz="2200" dirty="0" smtClean="0">
                <a:latin typeface="Times New Roman" pitchFamily="18" charset="0"/>
                <a:cs typeface="Times New Roman" pitchFamily="18" charset="0"/>
              </a:rPr>
              <a:t>在</a:t>
            </a:r>
            <a:r>
              <a:rPr lang="en-US" altLang="zh-CN" sz="2200" dirty="0" err="1" smtClean="0">
                <a:latin typeface="Times New Roman" pitchFamily="18" charset="0"/>
                <a:cs typeface="Times New Roman" pitchFamily="18" charset="0"/>
              </a:rPr>
              <a:t>Webquestions</a:t>
            </a:r>
            <a:r>
              <a:rPr lang="zh-CN" altLang="en-US" sz="2200" dirty="0" smtClean="0">
                <a:latin typeface="Times New Roman" pitchFamily="18" charset="0"/>
                <a:cs typeface="Times New Roman" pitchFamily="18" charset="0"/>
              </a:rPr>
              <a:t>和</a:t>
            </a:r>
            <a:r>
              <a:rPr lang="en-US" altLang="zh-CN" sz="2200" dirty="0" err="1" smtClean="0">
                <a:latin typeface="Times New Roman" pitchFamily="18" charset="0"/>
                <a:cs typeface="Times New Roman" pitchFamily="18" charset="0"/>
              </a:rPr>
              <a:t>Complexquestions</a:t>
            </a:r>
            <a:r>
              <a:rPr lang="zh-CN" altLang="en-US" sz="2200" dirty="0">
                <a:latin typeface="Times New Roman" pitchFamily="18" charset="0"/>
                <a:cs typeface="Times New Roman" pitchFamily="18" charset="0"/>
              </a:rPr>
              <a:t>中的性能差，因为它只设计</a:t>
            </a:r>
            <a:r>
              <a:rPr lang="zh-CN" altLang="en-US" sz="2200" dirty="0" smtClean="0">
                <a:latin typeface="Times New Roman" pitchFamily="18" charset="0"/>
                <a:cs typeface="Times New Roman" pitchFamily="18" charset="0"/>
              </a:rPr>
              <a:t>了</a:t>
            </a:r>
            <a:r>
              <a:rPr lang="en-US" altLang="zh-CN" sz="2200" dirty="0" err="1" smtClean="0">
                <a:latin typeface="Times New Roman" pitchFamily="18" charset="0"/>
                <a:cs typeface="Times New Roman" pitchFamily="18" charset="0"/>
              </a:rPr>
              <a:t>Webquestions</a:t>
            </a:r>
            <a:r>
              <a:rPr lang="zh-CN" altLang="en-US" sz="2200" dirty="0">
                <a:latin typeface="Times New Roman" pitchFamily="18" charset="0"/>
                <a:cs typeface="Times New Roman" pitchFamily="18" charset="0"/>
              </a:rPr>
              <a:t>的模板</a:t>
            </a:r>
            <a:r>
              <a:rPr lang="zh-CN" altLang="en-US" sz="2200" dirty="0" smtClean="0">
                <a:latin typeface="Times New Roman" pitchFamily="18" charset="0"/>
                <a:cs typeface="Times New Roman" pitchFamily="18" charset="0"/>
              </a:rPr>
              <a:t>。相反</a:t>
            </a:r>
            <a:r>
              <a:rPr lang="zh-CN" altLang="en-US" sz="2200" dirty="0">
                <a:latin typeface="Times New Roman" pitchFamily="18" charset="0"/>
                <a:cs typeface="Times New Roman" pitchFamily="18" charset="0"/>
              </a:rPr>
              <a:t>，我们的方法不依赖于特定</a:t>
            </a:r>
            <a:r>
              <a:rPr lang="zh-CN" altLang="en-US" sz="2200" dirty="0" smtClean="0">
                <a:latin typeface="Times New Roman" pitchFamily="18" charset="0"/>
                <a:cs typeface="Times New Roman" pitchFamily="18" charset="0"/>
              </a:rPr>
              <a:t>的数据集或知识库，在</a:t>
            </a:r>
            <a:r>
              <a:rPr lang="zh-CN" altLang="en-US" sz="2200" dirty="0">
                <a:latin typeface="Times New Roman" pitchFamily="18" charset="0"/>
                <a:cs typeface="Times New Roman" pitchFamily="18" charset="0"/>
              </a:rPr>
              <a:t>各种复杂问题上都有很好的表现。</a:t>
            </a:r>
          </a:p>
          <a:p>
            <a:endParaRPr lang="en-US" altLang="zh-CN" sz="2200" dirty="0">
              <a:latin typeface="Times New Roman" pitchFamily="18" charset="0"/>
              <a:cs typeface="Times New Roman" pitchFamily="18" charset="0"/>
            </a:endParaRPr>
          </a:p>
        </p:txBody>
      </p:sp>
      <p:sp>
        <p:nvSpPr>
          <p:cNvPr id="4" name="矩形 3"/>
          <p:cNvSpPr/>
          <p:nvPr/>
        </p:nvSpPr>
        <p:spPr>
          <a:xfrm>
            <a:off x="8978265" y="1408021"/>
            <a:ext cx="2713863" cy="1200329"/>
          </a:xfrm>
          <a:prstGeom prst="rect">
            <a:avLst/>
          </a:prstGeom>
        </p:spPr>
        <p:txBody>
          <a:bodyPr wrap="square">
            <a:spAutoFit/>
          </a:bodyPr>
          <a:lstStyle/>
          <a:p>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Processed</a:t>
            </a:r>
            <a:r>
              <a:rPr lang="zh-CN" altLang="en-US" dirty="0">
                <a:latin typeface="Times New Roman" pitchFamily="18" charset="0"/>
                <a:cs typeface="Times New Roman" pitchFamily="18" charset="0"/>
              </a:rPr>
              <a:t>”表示可处理的问题数</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Right</a:t>
            </a:r>
            <a:r>
              <a:rPr lang="zh-CN" altLang="en-US" dirty="0">
                <a:latin typeface="Times New Roman" pitchFamily="18" charset="0"/>
                <a:cs typeface="Times New Roman" pitchFamily="18" charset="0"/>
              </a:rPr>
              <a:t>”指正确回答的问题数。</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112000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4473039"/>
            <a:ext cx="3268842" cy="138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95656" y="1088839"/>
            <a:ext cx="3925824" cy="2585323"/>
          </a:xfrm>
          <a:prstGeom prst="rect">
            <a:avLst/>
          </a:prstGeom>
        </p:spPr>
        <p:txBody>
          <a:bodyPr wrap="square">
            <a:spAutoFit/>
          </a:bodyPr>
          <a:lstStyle/>
          <a:p>
            <a:r>
              <a:rPr lang="zh-CN" altLang="en-US" b="1" dirty="0" smtClean="0"/>
              <a:t>基于</a:t>
            </a:r>
            <a:r>
              <a:rPr lang="zh-CN" altLang="en-US" b="1" dirty="0"/>
              <a:t>信息检索方法</a:t>
            </a:r>
            <a:r>
              <a:rPr lang="zh-CN" altLang="en-US" dirty="0"/>
              <a:t>的一般过程是先选择候选答案，然后用各种方法对其进行排序</a:t>
            </a:r>
            <a:r>
              <a:rPr lang="zh-CN" altLang="en-US" dirty="0" smtClean="0"/>
              <a:t>。</a:t>
            </a:r>
            <a:endParaRPr lang="en-US" altLang="zh-CN" dirty="0" smtClean="0"/>
          </a:p>
          <a:p>
            <a:endParaRPr lang="en-US" altLang="zh-CN" dirty="0"/>
          </a:p>
          <a:p>
            <a:r>
              <a:rPr lang="zh-CN" altLang="en-US" b="1" dirty="0" smtClean="0"/>
              <a:t>基于</a:t>
            </a:r>
            <a:r>
              <a:rPr lang="zh-CN" altLang="en-US" b="1" dirty="0"/>
              <a:t>语义分析的</a:t>
            </a:r>
            <a:r>
              <a:rPr lang="zh-CN" altLang="en-US" b="1" dirty="0" smtClean="0"/>
              <a:t>方法</a:t>
            </a:r>
            <a:r>
              <a:rPr lang="zh-CN" altLang="en-US" dirty="0" smtClean="0"/>
              <a:t>将</a:t>
            </a:r>
            <a:r>
              <a:rPr lang="zh-CN" altLang="en-US" dirty="0"/>
              <a:t>自然语言问题转化为语义等价的逻辑形式，</a:t>
            </a:r>
            <a:r>
              <a:rPr lang="zh-CN" altLang="en-US" dirty="0" smtClean="0"/>
              <a:t>如查询图</a:t>
            </a:r>
            <a:r>
              <a:rPr lang="en-US" altLang="zh-CN" dirty="0" smtClean="0"/>
              <a:t> </a:t>
            </a:r>
            <a:r>
              <a:rPr lang="zh-CN" altLang="en-US" dirty="0" smtClean="0"/>
              <a:t>或</a:t>
            </a:r>
            <a:r>
              <a:rPr lang="zh-CN" altLang="en-US" dirty="0"/>
              <a:t>可执行查询，如</a:t>
            </a:r>
            <a:r>
              <a:rPr lang="en-US" altLang="zh-CN" dirty="0" err="1" smtClean="0"/>
              <a:t>sparql</a:t>
            </a:r>
            <a:r>
              <a:rPr lang="zh-CN" altLang="en-US" dirty="0" smtClean="0"/>
              <a:t>。然后执行</a:t>
            </a:r>
            <a:r>
              <a:rPr lang="zh-CN" altLang="en-US" dirty="0"/>
              <a:t>逻辑形式</a:t>
            </a:r>
            <a:r>
              <a:rPr lang="zh-CN" altLang="en-US" dirty="0" smtClean="0"/>
              <a:t>，从</a:t>
            </a:r>
            <a:r>
              <a:rPr lang="zh-CN" altLang="en-US" dirty="0"/>
              <a:t>知识库</a:t>
            </a:r>
            <a:r>
              <a:rPr lang="zh-CN" altLang="en-US" dirty="0" smtClean="0"/>
              <a:t>中</a:t>
            </a:r>
            <a:r>
              <a:rPr lang="zh-CN" altLang="en-US" dirty="0"/>
              <a:t>得到</a:t>
            </a:r>
            <a:r>
              <a:rPr lang="zh-CN" altLang="en-US" dirty="0" smtClean="0"/>
              <a:t>答案。</a:t>
            </a:r>
            <a:endParaRPr lang="en-US" altLang="zh-CN" dirty="0" smtClean="0"/>
          </a:p>
          <a:p>
            <a:endParaRPr lang="en-US" altLang="zh-CN" dirty="0"/>
          </a:p>
        </p:txBody>
      </p:sp>
      <p:sp>
        <p:nvSpPr>
          <p:cNvPr id="3" name="标题 1"/>
          <p:cNvSpPr>
            <a:spLocks noGrp="1"/>
          </p:cNvSpPr>
          <p:nvPr>
            <p:ph type="title"/>
          </p:nvPr>
        </p:nvSpPr>
        <p:spPr>
          <a:xfrm>
            <a:off x="307974" y="7937"/>
            <a:ext cx="4251833" cy="1356360"/>
          </a:xfrm>
        </p:spPr>
        <p:txBody>
          <a:bodyPr>
            <a:normAutofit/>
          </a:bodyPr>
          <a:lstStyle/>
          <a:p>
            <a:r>
              <a:rPr lang="en-US" altLang="zh-CN" sz="3600" b="1" dirty="0" smtClean="0"/>
              <a:t>KBQA</a:t>
            </a:r>
            <a:r>
              <a:rPr lang="zh-CN" altLang="en-US" sz="3600" b="1" dirty="0" smtClean="0"/>
              <a:t>相关工作</a:t>
            </a:r>
            <a:endParaRPr lang="zh-CN" altLang="en-US" sz="3600" b="1" dirty="0"/>
          </a:p>
        </p:txBody>
      </p:sp>
      <p:sp>
        <p:nvSpPr>
          <p:cNvPr id="4" name="AutoShape 4" descr="count(Genre.Drama \cap Performance.Actor.TomCrui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count(Genre.Drama \cap Performance.Actor.TomCrui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41090"/>
            <a:ext cx="3085962" cy="1237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70304"/>
            <a:ext cx="68580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9"/>
          <p:cNvPicPr>
            <a:picLocks noChangeAspect="1" noChangeArrowheads="1"/>
          </p:cNvPicPr>
          <p:nvPr/>
        </p:nvPicPr>
        <p:blipFill rotWithShape="1">
          <a:blip r:embed="rId6">
            <a:extLst>
              <a:ext uri="{28A0092B-C50C-407E-A947-70E740481C1C}">
                <a14:useLocalDpi xmlns:a14="http://schemas.microsoft.com/office/drawing/2010/main" val="0"/>
              </a:ext>
            </a:extLst>
          </a:blip>
          <a:srcRect b="11475"/>
          <a:stretch/>
        </p:blipFill>
        <p:spPr bwMode="auto">
          <a:xfrm>
            <a:off x="5715000" y="3642349"/>
            <a:ext cx="6350302" cy="328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2" descr="http://img1.imgtn.bdimg.com/it/u=386345312,3320725475&amp;fm=26&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8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5862297"/>
            <a:ext cx="3948999" cy="810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280778" y="-46121"/>
            <a:ext cx="6096000" cy="523220"/>
          </a:xfrm>
          <a:prstGeom prst="rect">
            <a:avLst/>
          </a:prstGeom>
        </p:spPr>
        <p:txBody>
          <a:bodyPr>
            <a:spAutoFit/>
          </a:bodyPr>
          <a:lstStyle/>
          <a:p>
            <a:r>
              <a:rPr lang="en-US" altLang="zh-CN" sz="1400" dirty="0">
                <a:latin typeface="Times New Roman" pitchFamily="18" charset="0"/>
                <a:cs typeface="Times New Roman" pitchFamily="18" charset="0"/>
              </a:rPr>
              <a:t> </a:t>
            </a:r>
            <a:r>
              <a:rPr lang="zh-CN" altLang="en-US" sz="1400" dirty="0" smtClean="0">
                <a:latin typeface="Times New Roman" pitchFamily="18" charset="0"/>
                <a:cs typeface="Times New Roman" pitchFamily="18" charset="0"/>
              </a:rPr>
              <a:t>引自</a:t>
            </a:r>
            <a:r>
              <a:rPr lang="en-US" altLang="zh-CN" sz="1400" dirty="0" smtClean="0">
                <a:latin typeface="Times New Roman" pitchFamily="18" charset="0"/>
                <a:cs typeface="Times New Roman" pitchFamily="18" charset="0"/>
              </a:rPr>
              <a:t>.2014EMNLP </a:t>
            </a:r>
          </a:p>
          <a:p>
            <a:r>
              <a:rPr lang="en-US" altLang="zh-CN" sz="1400" i="1" dirty="0" smtClean="0">
                <a:latin typeface="Times New Roman" pitchFamily="18" charset="0"/>
                <a:cs typeface="Times New Roman" pitchFamily="18" charset="0"/>
              </a:rPr>
              <a:t>Question </a:t>
            </a:r>
            <a:r>
              <a:rPr lang="en-US" altLang="zh-CN" sz="1400" i="1" dirty="0">
                <a:latin typeface="Times New Roman" pitchFamily="18" charset="0"/>
                <a:cs typeface="Times New Roman" pitchFamily="18" charset="0"/>
              </a:rPr>
              <a:t>answering with </a:t>
            </a:r>
            <a:r>
              <a:rPr lang="en-US" altLang="zh-CN" sz="1400" i="1" dirty="0" err="1">
                <a:latin typeface="Times New Roman" pitchFamily="18" charset="0"/>
                <a:cs typeface="Times New Roman" pitchFamily="18" charset="0"/>
              </a:rPr>
              <a:t>subgraph</a:t>
            </a:r>
            <a:r>
              <a:rPr lang="en-US" altLang="zh-CN" sz="1400" i="1" dirty="0">
                <a:latin typeface="Times New Roman" pitchFamily="18" charset="0"/>
                <a:cs typeface="Times New Roman" pitchFamily="18" charset="0"/>
              </a:rPr>
              <a:t> </a:t>
            </a:r>
            <a:r>
              <a:rPr lang="en-US" altLang="zh-CN" sz="1400" i="1" dirty="0" err="1" smtClean="0">
                <a:latin typeface="Times New Roman" pitchFamily="18" charset="0"/>
                <a:cs typeface="Times New Roman" pitchFamily="18" charset="0"/>
              </a:rPr>
              <a:t>embeddings</a:t>
            </a:r>
            <a:endParaRPr lang="zh-CN" altLang="en-US" sz="1400" i="1" dirty="0">
              <a:latin typeface="Times New Roman" pitchFamily="18" charset="0"/>
              <a:cs typeface="Times New Roman" pitchFamily="18" charset="0"/>
            </a:endParaRPr>
          </a:p>
        </p:txBody>
      </p:sp>
      <p:sp>
        <p:nvSpPr>
          <p:cNvPr id="9" name="矩形 8"/>
          <p:cNvSpPr/>
          <p:nvPr/>
        </p:nvSpPr>
        <p:spPr>
          <a:xfrm>
            <a:off x="4953128" y="3412552"/>
            <a:ext cx="8132064" cy="523220"/>
          </a:xfrm>
          <a:prstGeom prst="rect">
            <a:avLst/>
          </a:prstGeom>
        </p:spPr>
        <p:txBody>
          <a:bodyPr wrap="square">
            <a:spAutoFit/>
          </a:bodyPr>
          <a:lstStyle/>
          <a:p>
            <a:r>
              <a:rPr lang="zh-CN" altLang="en-US" sz="1400" dirty="0" smtClean="0">
                <a:latin typeface="Times New Roman" pitchFamily="18" charset="0"/>
                <a:cs typeface="Times New Roman" pitchFamily="18" charset="0"/>
              </a:rPr>
              <a:t>引自</a:t>
            </a:r>
            <a:r>
              <a:rPr lang="en-US" altLang="zh-CN" sz="1400" dirty="0">
                <a:latin typeface="Times New Roman" pitchFamily="18" charset="0"/>
                <a:cs typeface="Times New Roman" pitchFamily="18" charset="0"/>
              </a:rPr>
              <a:t>2015ACL</a:t>
            </a:r>
            <a:endParaRPr lang="zh-CN" altLang="en-US" sz="1400" dirty="0">
              <a:latin typeface="Times New Roman" pitchFamily="18" charset="0"/>
              <a:cs typeface="Times New Roman" pitchFamily="18" charset="0"/>
            </a:endParaRPr>
          </a:p>
          <a:p>
            <a:r>
              <a:rPr lang="en-US" altLang="zh-CN" sz="1400" i="1" dirty="0" smtClean="0">
                <a:latin typeface="Times New Roman" pitchFamily="18" charset="0"/>
                <a:cs typeface="Times New Roman" pitchFamily="18" charset="0"/>
              </a:rPr>
              <a:t>Question </a:t>
            </a:r>
            <a:r>
              <a:rPr lang="en-US" altLang="zh-CN" sz="1400" i="1" dirty="0">
                <a:latin typeface="Times New Roman" pitchFamily="18" charset="0"/>
                <a:cs typeface="Times New Roman" pitchFamily="18" charset="0"/>
              </a:rPr>
              <a:t>Answering over Freebase with Multi-Column Convolutional Neural </a:t>
            </a:r>
            <a:r>
              <a:rPr lang="en-US" altLang="zh-CN" sz="1400" i="1" dirty="0" smtClean="0">
                <a:latin typeface="Times New Roman" pitchFamily="18" charset="0"/>
                <a:cs typeface="Times New Roman" pitchFamily="18" charset="0"/>
              </a:rPr>
              <a:t>Networks.</a:t>
            </a:r>
            <a:endParaRPr lang="zh-CN" alt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331646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5050" y="960687"/>
            <a:ext cx="6096000" cy="1107996"/>
          </a:xfrm>
          <a:prstGeom prst="rect">
            <a:avLst/>
          </a:prstGeom>
        </p:spPr>
        <p:txBody>
          <a:bodyPr>
            <a:spAutoFit/>
          </a:bodyPr>
          <a:lstStyle/>
          <a:p>
            <a:r>
              <a:rPr lang="zh-CN" altLang="en-US" sz="2200" b="1" dirty="0"/>
              <a:t>条件比较实验：</a:t>
            </a:r>
            <a:r>
              <a:rPr lang="zh-CN" altLang="en-US" sz="2200" dirty="0"/>
              <a:t/>
            </a:r>
            <a:br>
              <a:rPr lang="zh-CN" altLang="en-US" sz="2200" dirty="0"/>
            </a:br>
            <a:r>
              <a:rPr lang="en-US" altLang="zh-CN" sz="2200" dirty="0"/>
              <a:t>1.</a:t>
            </a:r>
            <a:r>
              <a:rPr lang="zh-CN" altLang="en-US" sz="2200" dirty="0"/>
              <a:t>减少无效搜索</a:t>
            </a:r>
            <a:r>
              <a:rPr lang="zh-CN" altLang="en-US" sz="2200" dirty="0" smtClean="0"/>
              <a:t>节省时间</a:t>
            </a:r>
            <a:r>
              <a:rPr lang="zh-CN" altLang="en-US" sz="2200" dirty="0"/>
              <a:t/>
            </a:r>
            <a:br>
              <a:rPr lang="zh-CN" altLang="en-US" sz="2200" dirty="0"/>
            </a:br>
            <a:r>
              <a:rPr lang="en-US" altLang="zh-CN" sz="2200" dirty="0"/>
              <a:t>2.</a:t>
            </a:r>
            <a:r>
              <a:rPr lang="zh-CN" altLang="en-US" sz="2200" dirty="0"/>
              <a:t>减少</a:t>
            </a:r>
            <a:r>
              <a:rPr lang="zh-CN" altLang="en-US" sz="2200" dirty="0" smtClean="0"/>
              <a:t>搜索空间，避免陷入局部最优</a:t>
            </a:r>
            <a:endParaRPr lang="zh-CN" altLang="en-US" sz="2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26" y="2074654"/>
            <a:ext cx="4769237" cy="453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745" y="848259"/>
            <a:ext cx="4905026" cy="16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551634" y="0"/>
            <a:ext cx="2081838" cy="1356360"/>
          </a:xfrm>
        </p:spPr>
        <p:txBody>
          <a:bodyPr>
            <a:normAutofit/>
          </a:bodyPr>
          <a:lstStyle/>
          <a:p>
            <a:r>
              <a:rPr lang="zh-CN" altLang="en-US" sz="3600" b="1" dirty="0" smtClean="0"/>
              <a:t>实验结果</a:t>
            </a:r>
            <a:endParaRPr lang="zh-CN" altLang="en-US" sz="3600" b="1" dirty="0"/>
          </a:p>
        </p:txBody>
      </p:sp>
      <p:sp>
        <p:nvSpPr>
          <p:cNvPr id="3" name="矩形 2"/>
          <p:cNvSpPr/>
          <p:nvPr/>
        </p:nvSpPr>
        <p:spPr>
          <a:xfrm>
            <a:off x="5894535" y="4675788"/>
            <a:ext cx="6096000" cy="2031325"/>
          </a:xfrm>
          <a:prstGeom prst="rect">
            <a:avLst/>
          </a:prstGeom>
        </p:spPr>
        <p:txBody>
          <a:bodyPr>
            <a:spAutoFit/>
          </a:bodyPr>
          <a:lstStyle/>
          <a:p>
            <a:r>
              <a:rPr lang="en-US" altLang="zh-CN" dirty="0" smtClean="0">
                <a:latin typeface="Times New Roman" pitchFamily="18" charset="0"/>
                <a:cs typeface="Times New Roman" pitchFamily="18" charset="0"/>
              </a:rPr>
              <a:t>Figure 5</a:t>
            </a:r>
            <a:r>
              <a:rPr lang="zh-CN" altLang="en-US" dirty="0" smtClean="0">
                <a:latin typeface="Times New Roman" pitchFamily="18" charset="0"/>
                <a:cs typeface="Times New Roman" pitchFamily="18" charset="0"/>
              </a:rPr>
              <a:t>：随机</a:t>
            </a:r>
            <a:r>
              <a:rPr lang="zh-CN" altLang="en-US" dirty="0">
                <a:latin typeface="Times New Roman" pitchFamily="18" charset="0"/>
                <a:cs typeface="Times New Roman" pitchFamily="18" charset="0"/>
              </a:rPr>
              <a:t>选择的</a:t>
            </a:r>
            <a:r>
              <a:rPr lang="en-US" altLang="zh-CN" dirty="0">
                <a:latin typeface="Times New Roman" pitchFamily="18" charset="0"/>
                <a:cs typeface="Times New Roman" pitchFamily="18" charset="0"/>
              </a:rPr>
              <a:t>10</a:t>
            </a:r>
            <a:r>
              <a:rPr lang="zh-CN" altLang="en-US" dirty="0">
                <a:latin typeface="Times New Roman" pitchFamily="18" charset="0"/>
                <a:cs typeface="Times New Roman" pitchFamily="18" charset="0"/>
              </a:rPr>
              <a:t>个问题的结果，</a:t>
            </a:r>
            <a:r>
              <a:rPr lang="en-US" altLang="zh-CN" dirty="0" err="1">
                <a:latin typeface="Times New Roman" pitchFamily="18" charset="0"/>
                <a:cs typeface="Times New Roman" pitchFamily="18" charset="0"/>
              </a:rPr>
              <a:t>avg</a:t>
            </a:r>
            <a:r>
              <a:rPr lang="zh-CN" altLang="en-US" dirty="0">
                <a:latin typeface="Times New Roman" pitchFamily="18" charset="0"/>
                <a:cs typeface="Times New Roman" pitchFamily="18" charset="0"/>
              </a:rPr>
              <a:t>表示所有</a:t>
            </a:r>
            <a:r>
              <a:rPr lang="en-US" altLang="zh-CN" dirty="0">
                <a:latin typeface="Times New Roman" pitchFamily="18" charset="0"/>
                <a:cs typeface="Times New Roman" pitchFamily="18" charset="0"/>
              </a:rPr>
              <a:t>100</a:t>
            </a:r>
            <a:r>
              <a:rPr lang="zh-CN" altLang="en-US" dirty="0">
                <a:latin typeface="Times New Roman" pitchFamily="18" charset="0"/>
                <a:cs typeface="Times New Roman" pitchFamily="18" charset="0"/>
              </a:rPr>
              <a:t>个测试问题的平均时间</a:t>
            </a:r>
            <a:r>
              <a:rPr lang="zh-CN" altLang="en-US" dirty="0" smtClean="0">
                <a:latin typeface="Times New Roman" pitchFamily="18" charset="0"/>
                <a:cs typeface="Times New Roman" pitchFamily="18" charset="0"/>
              </a:rPr>
              <a:t>消耗。</a:t>
            </a:r>
            <a:r>
              <a:rPr lang="zh-CN" altLang="en-US" dirty="0">
                <a:latin typeface="Times New Roman" pitchFamily="18" charset="0"/>
                <a:cs typeface="Times New Roman" pitchFamily="18" charset="0"/>
              </a:rPr>
              <a:t>结果表明，在搜索过程中使用这些条件可以避免不必要的搜索，并</a:t>
            </a:r>
            <a:r>
              <a:rPr lang="zh-CN" altLang="en-US" dirty="0" smtClean="0">
                <a:latin typeface="Times New Roman" pitchFamily="18" charset="0"/>
                <a:cs typeface="Times New Roman" pitchFamily="18" charset="0"/>
              </a:rPr>
              <a:t>节省构建</a:t>
            </a:r>
            <a:r>
              <a:rPr lang="zh-CN" altLang="en-US" dirty="0">
                <a:latin typeface="Times New Roman" pitchFamily="18" charset="0"/>
                <a:cs typeface="Times New Roman" pitchFamily="18" charset="0"/>
              </a:rPr>
              <a:t>时间。</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在某些问题（如</a:t>
            </a:r>
            <a:r>
              <a:rPr lang="en-US" altLang="zh-CN" dirty="0">
                <a:latin typeface="Times New Roman" pitchFamily="18" charset="0"/>
                <a:cs typeface="Times New Roman" pitchFamily="18" charset="0"/>
              </a:rPr>
              <a:t>Q66</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Q81</a:t>
            </a:r>
            <a:r>
              <a:rPr lang="zh-CN" altLang="en-US" dirty="0">
                <a:latin typeface="Times New Roman" pitchFamily="18" charset="0"/>
                <a:cs typeface="Times New Roman" pitchFamily="18" charset="0"/>
              </a:rPr>
              <a:t>）中，由于识别的节点数少于三个，</a:t>
            </a:r>
            <a:r>
              <a:rPr lang="zh-CN" altLang="en-US" dirty="0" smtClean="0">
                <a:latin typeface="Times New Roman" pitchFamily="18" charset="0"/>
                <a:cs typeface="Times New Roman" pitchFamily="18" charset="0"/>
              </a:rPr>
              <a:t>因此时间差别非常</a:t>
            </a:r>
            <a:r>
              <a:rPr lang="zh-CN" altLang="en-US" dirty="0">
                <a:latin typeface="Times New Roman" pitchFamily="18" charset="0"/>
                <a:cs typeface="Times New Roman" pitchFamily="18" charset="0"/>
              </a:rPr>
              <a:t>小</a:t>
            </a:r>
            <a:r>
              <a:rPr lang="zh-CN" altLang="en-US" dirty="0" smtClean="0">
                <a:latin typeface="Times New Roman" pitchFamily="18" charset="0"/>
                <a:cs typeface="Times New Roman" pitchFamily="18" charset="0"/>
              </a:rPr>
              <a:t>。换言之</a:t>
            </a:r>
            <a:r>
              <a:rPr lang="zh-CN" altLang="en-US" dirty="0">
                <a:latin typeface="Times New Roman" pitchFamily="18" charset="0"/>
                <a:cs typeface="Times New Roman" pitchFamily="18" charset="0"/>
              </a:rPr>
              <a:t>，这些简单的问题不需要</a:t>
            </a:r>
            <a:r>
              <a:rPr lang="zh-CN" altLang="en-US" dirty="0" smtClean="0">
                <a:latin typeface="Times New Roman" pitchFamily="18" charset="0"/>
                <a:cs typeface="Times New Roman" pitchFamily="18" charset="0"/>
              </a:rPr>
              <a:t>条件限制来加快</a:t>
            </a:r>
            <a:r>
              <a:rPr lang="zh-CN" altLang="en-US" dirty="0">
                <a:latin typeface="Times New Roman" pitchFamily="18" charset="0"/>
                <a:cs typeface="Times New Roman" pitchFamily="18" charset="0"/>
              </a:rPr>
              <a:t>查询</a:t>
            </a:r>
            <a:r>
              <a:rPr lang="zh-CN" altLang="en-US" dirty="0" smtClean="0">
                <a:latin typeface="Times New Roman" pitchFamily="18" charset="0"/>
                <a:cs typeface="Times New Roman" pitchFamily="18" charset="0"/>
              </a:rPr>
              <a:t>图构建。</a:t>
            </a:r>
            <a:endParaRPr lang="en-US" altLang="zh-CN"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4" name="矩形 3"/>
          <p:cNvSpPr/>
          <p:nvPr/>
        </p:nvSpPr>
        <p:spPr>
          <a:xfrm>
            <a:off x="6353544" y="2469233"/>
            <a:ext cx="5545848" cy="1200329"/>
          </a:xfrm>
          <a:prstGeom prst="rect">
            <a:avLst/>
          </a:prstGeom>
        </p:spPr>
        <p:txBody>
          <a:bodyPr wrap="square">
            <a:spAutoFit/>
          </a:bodyPr>
          <a:lstStyle/>
          <a:p>
            <a:r>
              <a:rPr lang="en-US" altLang="zh-CN" dirty="0" smtClean="0">
                <a:latin typeface="Times New Roman" pitchFamily="18" charset="0"/>
                <a:cs typeface="Times New Roman" pitchFamily="18" charset="0"/>
              </a:rPr>
              <a:t>Table 4</a:t>
            </a:r>
            <a:r>
              <a:rPr lang="zh-CN" altLang="en-US" dirty="0" smtClean="0">
                <a:latin typeface="Times New Roman" pitchFamily="18" charset="0"/>
                <a:cs typeface="Times New Roman" pitchFamily="18" charset="0"/>
              </a:rPr>
              <a:t>：条件限制可以提高效果，减少</a:t>
            </a:r>
            <a:r>
              <a:rPr lang="zh-CN" altLang="en-US" dirty="0">
                <a:latin typeface="Times New Roman" pitchFamily="18" charset="0"/>
                <a:cs typeface="Times New Roman" pitchFamily="18" charset="0"/>
              </a:rPr>
              <a:t>搜索空间，避免</a:t>
            </a:r>
            <a:r>
              <a:rPr lang="zh-CN" altLang="en-US" dirty="0" smtClean="0">
                <a:latin typeface="Times New Roman" pitchFamily="18" charset="0"/>
                <a:cs typeface="Times New Roman" pitchFamily="18" charset="0"/>
              </a:rPr>
              <a:t>局部最优。特别是</a:t>
            </a:r>
            <a:r>
              <a:rPr lang="zh-CN" altLang="en-US" dirty="0">
                <a:latin typeface="Times New Roman" pitchFamily="18" charset="0"/>
                <a:cs typeface="Times New Roman" pitchFamily="18" charset="0"/>
              </a:rPr>
              <a:t>连接操作的</a:t>
            </a:r>
            <a:r>
              <a:rPr lang="zh-CN" altLang="en-US" dirty="0" smtClean="0">
                <a:latin typeface="Times New Roman" pitchFamily="18" charset="0"/>
                <a:cs typeface="Times New Roman" pitchFamily="18" charset="0"/>
              </a:rPr>
              <a:t>条件，当</a:t>
            </a:r>
            <a:r>
              <a:rPr lang="zh-CN" altLang="en-US" dirty="0">
                <a:latin typeface="Times New Roman" pitchFamily="18" charset="0"/>
                <a:cs typeface="Times New Roman" pitchFamily="18" charset="0"/>
              </a:rPr>
              <a:t>问题有多个节点时，</a:t>
            </a:r>
            <a:r>
              <a:rPr lang="zh-CN" altLang="en-US" dirty="0" smtClean="0">
                <a:latin typeface="Times New Roman" pitchFamily="18" charset="0"/>
                <a:cs typeface="Times New Roman" pitchFamily="18" charset="0"/>
              </a:rPr>
              <a:t>如果不</a:t>
            </a:r>
            <a:r>
              <a:rPr lang="zh-CN" altLang="en-US" dirty="0">
                <a:latin typeface="Times New Roman" pitchFamily="18" charset="0"/>
                <a:cs typeface="Times New Roman" pitchFamily="18" charset="0"/>
              </a:rPr>
              <a:t>使用</a:t>
            </a:r>
            <a:r>
              <a:rPr lang="zh-CN" altLang="en-US" dirty="0" smtClean="0">
                <a:latin typeface="Times New Roman" pitchFamily="18" charset="0"/>
                <a:cs typeface="Times New Roman" pitchFamily="18" charset="0"/>
              </a:rPr>
              <a:t>连接条件，会</a:t>
            </a:r>
            <a:r>
              <a:rPr lang="zh-CN" altLang="en-US" dirty="0">
                <a:latin typeface="Times New Roman" pitchFamily="18" charset="0"/>
                <a:cs typeface="Times New Roman" pitchFamily="18" charset="0"/>
              </a:rPr>
              <a:t>尝试连接每两个节点</a:t>
            </a:r>
            <a:r>
              <a:rPr lang="zh-CN" altLang="en-US" dirty="0" smtClean="0">
                <a:latin typeface="Times New Roman" pitchFamily="18" charset="0"/>
                <a:cs typeface="Times New Roman" pitchFamily="18" charset="0"/>
              </a:rPr>
              <a:t>并</a:t>
            </a:r>
            <a:r>
              <a:rPr lang="zh-CN" altLang="en-US" dirty="0">
                <a:latin typeface="Times New Roman" pitchFamily="18" charset="0"/>
                <a:cs typeface="Times New Roman" pitchFamily="18" charset="0"/>
              </a:rPr>
              <a:t>生成</a:t>
            </a:r>
            <a:r>
              <a:rPr lang="zh-CN" altLang="en-US" dirty="0" smtClean="0">
                <a:latin typeface="Times New Roman" pitchFamily="18" charset="0"/>
                <a:cs typeface="Times New Roman" pitchFamily="18" charset="0"/>
              </a:rPr>
              <a:t>过多</a:t>
            </a:r>
            <a:r>
              <a:rPr lang="zh-CN" altLang="en-US" dirty="0">
                <a:latin typeface="Times New Roman" pitchFamily="18" charset="0"/>
                <a:cs typeface="Times New Roman" pitchFamily="18" charset="0"/>
              </a:rPr>
              <a:t>的错误状态。</a:t>
            </a:r>
          </a:p>
        </p:txBody>
      </p:sp>
    </p:spTree>
    <p:extLst>
      <p:ext uri="{BB962C8B-B14F-4D97-AF65-F5344CB8AC3E}">
        <p14:creationId xmlns:p14="http://schemas.microsoft.com/office/powerpoint/2010/main" val="3429383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851" y="1030724"/>
            <a:ext cx="67532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a:spLocks noGrp="1"/>
          </p:cNvSpPr>
          <p:nvPr>
            <p:ph type="title"/>
          </p:nvPr>
        </p:nvSpPr>
        <p:spPr>
          <a:xfrm>
            <a:off x="551634" y="0"/>
            <a:ext cx="2081838" cy="1356360"/>
          </a:xfrm>
        </p:spPr>
        <p:txBody>
          <a:bodyPr>
            <a:normAutofit/>
          </a:bodyPr>
          <a:lstStyle/>
          <a:p>
            <a:r>
              <a:rPr lang="zh-CN" altLang="en-US" sz="3600" b="1" dirty="0" smtClean="0"/>
              <a:t>误差分析</a:t>
            </a:r>
            <a:endParaRPr lang="zh-CN" altLang="en-US" sz="3600" b="1" dirty="0"/>
          </a:p>
        </p:txBody>
      </p:sp>
      <p:sp>
        <p:nvSpPr>
          <p:cNvPr id="2" name="矩形 1"/>
          <p:cNvSpPr/>
          <p:nvPr/>
        </p:nvSpPr>
        <p:spPr>
          <a:xfrm>
            <a:off x="1246408" y="4768334"/>
            <a:ext cx="10841429" cy="1477328"/>
          </a:xfrm>
          <a:prstGeom prst="rect">
            <a:avLst/>
          </a:prstGeom>
        </p:spPr>
        <p:txBody>
          <a:bodyPr wrap="none">
            <a:spAutoFit/>
          </a:bodyPr>
          <a:lstStyle/>
          <a:p>
            <a:r>
              <a:rPr lang="en-US" altLang="zh-CN" sz="2200" dirty="0" smtClean="0">
                <a:latin typeface="Times New Roman" pitchFamily="18" charset="0"/>
                <a:cs typeface="Times New Roman" pitchFamily="18" charset="0"/>
              </a:rPr>
              <a:t>1</a:t>
            </a:r>
            <a:r>
              <a:rPr lang="zh-CN" altLang="en-US" sz="2200" dirty="0" smtClean="0">
                <a:latin typeface="Times New Roman" pitchFamily="18" charset="0"/>
                <a:cs typeface="Times New Roman" pitchFamily="18" charset="0"/>
              </a:rPr>
              <a:t>、结构错误。多生成了一个</a:t>
            </a:r>
            <a:r>
              <a:rPr lang="en-US" altLang="zh-CN" sz="2200" dirty="0" smtClean="0">
                <a:latin typeface="Times New Roman" pitchFamily="18" charset="0"/>
                <a:cs typeface="Times New Roman" pitchFamily="18" charset="0"/>
              </a:rPr>
              <a:t>node </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people</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en-US" altLang="zh-CN" sz="2200" dirty="0" smtClean="0">
                <a:latin typeface="Times New Roman" pitchFamily="18" charset="0"/>
                <a:cs typeface="Times New Roman" pitchFamily="18" charset="0"/>
              </a:rPr>
              <a:t>2</a:t>
            </a:r>
            <a:r>
              <a:rPr lang="zh-CN" altLang="en-US" sz="2200" dirty="0" smtClean="0">
                <a:latin typeface="Times New Roman" pitchFamily="18" charset="0"/>
                <a:cs typeface="Times New Roman" pitchFamily="18" charset="0"/>
              </a:rPr>
              <a:t>、</a:t>
            </a:r>
            <a:r>
              <a:rPr lang="zh-CN" altLang="en-US" sz="2200" dirty="0"/>
              <a:t>实体链接</a:t>
            </a:r>
            <a:r>
              <a:rPr lang="zh-CN" altLang="en-US" sz="2200" dirty="0" smtClean="0"/>
              <a:t>失败。找不到实体节点“</a:t>
            </a:r>
            <a:r>
              <a:rPr lang="en-US" altLang="zh-CN" sz="2200" dirty="0" smtClean="0">
                <a:latin typeface="Times New Roman" pitchFamily="18" charset="0"/>
                <a:cs typeface="Times New Roman" pitchFamily="18" charset="0"/>
              </a:rPr>
              <a:t>loyalty</a:t>
            </a:r>
            <a:r>
              <a:rPr lang="zh-CN" altLang="en-US" sz="2200" dirty="0" smtClean="0"/>
              <a:t>”</a:t>
            </a:r>
            <a:endParaRPr lang="en-US" altLang="zh-CN" sz="2200" dirty="0" smtClean="0"/>
          </a:p>
          <a:p>
            <a:r>
              <a:rPr lang="en-US" altLang="zh-CN" sz="2200" dirty="0" smtClean="0">
                <a:latin typeface="Times New Roman" pitchFamily="18" charset="0"/>
                <a:cs typeface="Times New Roman" pitchFamily="18" charset="0"/>
              </a:rPr>
              <a:t>3</a:t>
            </a:r>
            <a:r>
              <a:rPr lang="zh-CN" altLang="en-US" sz="2200" dirty="0" smtClean="0">
                <a:latin typeface="Times New Roman" pitchFamily="18" charset="0"/>
                <a:cs typeface="Times New Roman" pitchFamily="18" charset="0"/>
              </a:rPr>
              <a:t>、关系抽取失败。</a:t>
            </a:r>
            <a:r>
              <a:rPr lang="en-US" altLang="zh-CN" sz="2200" dirty="0">
                <a:latin typeface="Times New Roman" pitchFamily="18" charset="0"/>
                <a:cs typeface="Times New Roman" pitchFamily="18" charset="0"/>
              </a:rPr>
              <a:t>&lt;</a:t>
            </a:r>
            <a:r>
              <a:rPr lang="en-US" altLang="zh-CN" sz="2200" dirty="0" smtClean="0">
                <a:latin typeface="Times New Roman" pitchFamily="18" charset="0"/>
                <a:cs typeface="Times New Roman" pitchFamily="18" charset="0"/>
              </a:rPr>
              <a:t>alias&gt;</a:t>
            </a:r>
            <a:r>
              <a:rPr lang="zh-CN" altLang="en-US" sz="2200" dirty="0" smtClean="0">
                <a:latin typeface="Times New Roman" pitchFamily="18" charset="0"/>
                <a:cs typeface="Times New Roman" pitchFamily="18" charset="0"/>
              </a:rPr>
              <a:t>错误的识别成</a:t>
            </a:r>
            <a:r>
              <a:rPr lang="en-US" altLang="zh-CN" sz="2200" dirty="0" smtClean="0">
                <a:latin typeface="Times New Roman" pitchFamily="18" charset="0"/>
                <a:cs typeface="Times New Roman" pitchFamily="18" charset="0"/>
              </a:rPr>
              <a:t>&lt;name</a:t>
            </a:r>
            <a:r>
              <a:rPr lang="en-US" altLang="zh-CN" sz="2200" dirty="0">
                <a:latin typeface="Times New Roman" pitchFamily="18" charset="0"/>
                <a:cs typeface="Times New Roman" pitchFamily="18" charset="0"/>
              </a:rPr>
              <a:t>&gt;</a:t>
            </a:r>
            <a:endParaRPr lang="en-US" altLang="zh-CN" sz="2200" dirty="0" smtClean="0">
              <a:latin typeface="Times New Roman" pitchFamily="18" charset="0"/>
              <a:cs typeface="Times New Roman" pitchFamily="18" charset="0"/>
            </a:endParaRPr>
          </a:p>
          <a:p>
            <a:r>
              <a:rPr lang="en-US" altLang="zh-CN" sz="2200" dirty="0" smtClean="0">
                <a:latin typeface="Times New Roman" pitchFamily="18" charset="0"/>
                <a:cs typeface="Times New Roman" pitchFamily="18" charset="0"/>
              </a:rPr>
              <a:t>4</a:t>
            </a:r>
            <a:r>
              <a:rPr lang="zh-CN" altLang="en-US" sz="2200" dirty="0" smtClean="0">
                <a:latin typeface="Times New Roman" pitchFamily="18" charset="0"/>
                <a:cs typeface="Times New Roman" pitchFamily="18" charset="0"/>
              </a:rPr>
              <a:t>、复杂合并问题。无法推断需要合并的节点，目前</a:t>
            </a:r>
            <a:r>
              <a:rPr lang="zh-CN" altLang="en-US" sz="2400" dirty="0" smtClean="0"/>
              <a:t>使用预定</a:t>
            </a:r>
            <a:r>
              <a:rPr lang="zh-CN" altLang="en-US" sz="2400" dirty="0"/>
              <a:t>义的</a:t>
            </a:r>
            <a:r>
              <a:rPr lang="zh-CN" altLang="en-US" sz="2400" dirty="0" smtClean="0"/>
              <a:t>模板、文本证据。</a:t>
            </a:r>
            <a:endParaRPr lang="zh-CN" alt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347345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51634" y="0"/>
            <a:ext cx="2081838" cy="1356360"/>
          </a:xfrm>
        </p:spPr>
        <p:txBody>
          <a:bodyPr>
            <a:normAutofit/>
          </a:bodyPr>
          <a:lstStyle/>
          <a:p>
            <a:r>
              <a:rPr lang="zh-CN" altLang="en-US" sz="3600" b="1" dirty="0" smtClean="0"/>
              <a:t>总结</a:t>
            </a:r>
            <a:endParaRPr lang="zh-CN" altLang="en-US" sz="36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468" y="0"/>
            <a:ext cx="8479064" cy="6858000"/>
          </a:xfrm>
          <a:prstGeom prst="rect">
            <a:avLst/>
          </a:prstGeom>
        </p:spPr>
      </p:pic>
    </p:spTree>
    <p:extLst>
      <p:ext uri="{BB962C8B-B14F-4D97-AF65-F5344CB8AC3E}">
        <p14:creationId xmlns:p14="http://schemas.microsoft.com/office/powerpoint/2010/main" val="4110413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028" y="1274743"/>
            <a:ext cx="4228084" cy="1200329"/>
          </a:xfrm>
          <a:prstGeom prst="rect">
            <a:avLst/>
          </a:prstGeom>
        </p:spPr>
        <p:txBody>
          <a:bodyPr wrap="square">
            <a:spAutoFit/>
          </a:bodyPr>
          <a:lstStyle/>
          <a:p>
            <a:r>
              <a:rPr lang="zh-CN" altLang="en-US" dirty="0"/>
              <a:t>查询图的生成，可以分为以下几个步骤：</a:t>
            </a:r>
            <a:r>
              <a:rPr lang="zh-CN" altLang="en-US" b="1" dirty="0"/>
              <a:t>确定主题词</a:t>
            </a:r>
            <a:r>
              <a:rPr lang="zh-CN" altLang="en-US" dirty="0"/>
              <a:t>，</a:t>
            </a:r>
            <a:r>
              <a:rPr lang="zh-CN" altLang="en-US" b="1" dirty="0"/>
              <a:t>确定核心推导链</a:t>
            </a:r>
            <a:r>
              <a:rPr lang="zh-CN" altLang="en-US" dirty="0" smtClean="0"/>
              <a:t>，</a:t>
            </a:r>
            <a:r>
              <a:rPr lang="zh-CN" altLang="en-US" b="1" dirty="0"/>
              <a:t>是否</a:t>
            </a:r>
            <a:r>
              <a:rPr lang="zh-CN" altLang="en-US" b="1" dirty="0" smtClean="0"/>
              <a:t>增加</a:t>
            </a:r>
            <a:r>
              <a:rPr lang="zh-CN" altLang="en-US" b="1" dirty="0"/>
              <a:t>约束和聚合</a:t>
            </a:r>
            <a:r>
              <a:rPr lang="zh-CN" altLang="en-US" dirty="0"/>
              <a:t>。整个过程可以</a:t>
            </a:r>
            <a:r>
              <a:rPr lang="zh-CN" altLang="en-US" dirty="0" smtClean="0"/>
              <a:t>用有限状态机</a:t>
            </a:r>
            <a:r>
              <a:rPr lang="zh-CN" altLang="en-US" dirty="0"/>
              <a:t>自动机表示：</a:t>
            </a:r>
          </a:p>
        </p:txBody>
      </p:sp>
      <p:pic>
        <p:nvPicPr>
          <p:cNvPr id="9218" name="Picture 2" descr="https://pic3.zhimg.com/80/v2-25d90924a565306502b7c4e964fa155a_h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652" y="824299"/>
            <a:ext cx="6858000" cy="18573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478028" y="2851987"/>
            <a:ext cx="807212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1A1A1A"/>
                </a:solidFill>
                <a:effectLst/>
                <a:latin typeface="Arial" pitchFamily="34" charset="0"/>
                <a:ea typeface="-apple-system"/>
                <a:cs typeface="宋体" pitchFamily="2" charset="-122"/>
              </a:rPr>
              <a:t>状态集合</a:t>
            </a:r>
            <a:r>
              <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900" b="0" i="0" u="none" strike="noStrike" cap="none" normalizeH="0" baseline="0" dirty="0" smtClean="0">
                <a:ln>
                  <a:noFill/>
                </a:ln>
                <a:solidFill>
                  <a:srgbClr val="1A1A1A"/>
                </a:solidFill>
                <a:effectLst/>
                <a:latin typeface="Arial" pitchFamily="34" charset="0"/>
                <a:ea typeface="-apple-system"/>
                <a:cs typeface="宋体" pitchFamily="2" charset="-122"/>
              </a:rPr>
              <a:t>分</a:t>
            </a:r>
            <a:r>
              <a:rPr kumimoji="0" lang="zh-CN" sz="1800" b="0" i="0" u="none" strike="noStrike" cap="none" normalizeH="0" baseline="0" dirty="0" smtClean="0">
                <a:ln>
                  <a:noFill/>
                </a:ln>
                <a:solidFill>
                  <a:srgbClr val="1A1A1A"/>
                </a:solidFill>
                <a:effectLst/>
                <a:latin typeface="Arial" pitchFamily="34" charset="0"/>
                <a:ea typeface="-apple-system"/>
                <a:cs typeface="宋体" pitchFamily="2" charset="-122"/>
              </a:rPr>
              <a:t>别表示空集、仅含主题词节点、含核心推导链、含约束节点。</a:t>
            </a:r>
            <a:endParaRPr kumimoji="0" lang="en-US" altLang="zh-CN" sz="1800" b="0" i="0" u="none" strike="noStrike" cap="none" normalizeH="0" baseline="0" dirty="0" smtClean="0">
              <a:ln>
                <a:noFill/>
              </a:ln>
              <a:solidFill>
                <a:srgbClr val="1A1A1A"/>
              </a:solidFill>
              <a:effectLst/>
              <a:latin typeface="Arial" pitchFamily="34" charset="0"/>
              <a:ea typeface="-apple-system"/>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zh-CN" dirty="0">
              <a:solidFill>
                <a:srgbClr val="1A1A1A"/>
              </a:solidFill>
              <a:latin typeface="Arial" pitchFamily="34" charset="0"/>
              <a:ea typeface="-apple-system"/>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rgbClr val="1A1A1A"/>
                </a:solidFill>
                <a:effectLst/>
                <a:latin typeface="Arial" pitchFamily="34" charset="0"/>
                <a:ea typeface="-apple-system"/>
                <a:cs typeface="宋体" pitchFamily="2" charset="-122"/>
              </a:rPr>
              <a:t>动作集合</a:t>
            </a:r>
            <a:r>
              <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1900" b="0" i="0" u="none" strike="noStrike" cap="none" normalizeH="0" baseline="0" dirty="0" smtClean="0">
                <a:ln>
                  <a:noFill/>
                </a:ln>
                <a:solidFill>
                  <a:srgbClr val="1A1A1A"/>
                </a:solidFill>
                <a:effectLst/>
                <a:latin typeface="Arial" pitchFamily="34" charset="0"/>
                <a:ea typeface="-apple-system"/>
                <a:cs typeface="宋体" pitchFamily="2" charset="-122"/>
              </a:rPr>
              <a:t>分</a:t>
            </a:r>
            <a:r>
              <a:rPr kumimoji="0" lang="zh-CN" sz="1800" b="0" i="0" u="none" strike="noStrike" cap="none" normalizeH="0" baseline="0" dirty="0" smtClean="0">
                <a:ln>
                  <a:noFill/>
                </a:ln>
                <a:solidFill>
                  <a:srgbClr val="1A1A1A"/>
                </a:solidFill>
                <a:effectLst/>
                <a:latin typeface="Arial" pitchFamily="34" charset="0"/>
                <a:ea typeface="-apple-system"/>
                <a:cs typeface="宋体" pitchFamily="2" charset="-122"/>
              </a:rPr>
              <a:t>别表示选择主题词节点、选择核心推导链、加入聚合函数、加入约束</a:t>
            </a:r>
            <a:r>
              <a:rPr kumimoji="0" lang="zh-CN" altLang="en-US" sz="1800" b="0" i="0" u="none" strike="noStrike" cap="none" normalizeH="0" baseline="0" dirty="0" smtClean="0">
                <a:ln>
                  <a:noFill/>
                </a:ln>
                <a:solidFill>
                  <a:srgbClr val="1A1A1A"/>
                </a:solidFill>
                <a:effectLst/>
                <a:latin typeface="Arial" pitchFamily="34" charset="0"/>
                <a:ea typeface="-apple-system"/>
                <a:cs typeface="宋体" pitchFamily="2" charset="-122"/>
              </a:rPr>
              <a:t>。</a:t>
            </a:r>
            <a:r>
              <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
        <p:nvSpPr>
          <p:cNvPr id="9" name="AutoShape 4" descr="S=\{\phi,S_e,S_p,S_c\}"/>
          <p:cNvSpPr>
            <a:spLocks noChangeAspect="1" noChangeArrowheads="1"/>
          </p:cNvSpPr>
          <p:nvPr/>
        </p:nvSpPr>
        <p:spPr bwMode="auto">
          <a:xfrm>
            <a:off x="1527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A=\{A_e,A_p,A_a,A_c\}"/>
          <p:cNvSpPr>
            <a:spLocks noChangeAspect="1" noChangeArrowheads="1"/>
          </p:cNvSpPr>
          <p:nvPr/>
        </p:nvSpPr>
        <p:spPr bwMode="auto">
          <a:xfrm>
            <a:off x="92106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2803218"/>
            <a:ext cx="2257996" cy="410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507" y="3623634"/>
            <a:ext cx="2464880" cy="38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10" descr="https://pic1.zhimg.com/80/v2-fc1cd35137a0e5c2f1cc377003530f18_h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764" y="4729267"/>
            <a:ext cx="3307807" cy="1524381"/>
          </a:xfrm>
          <a:prstGeom prst="rect">
            <a:avLst/>
          </a:prstGeom>
          <a:noFill/>
          <a:extLst>
            <a:ext uri="{909E8E84-426E-40DD-AFC4-6F175D3DCCD1}">
              <a14:hiddenFill xmlns:a14="http://schemas.microsoft.com/office/drawing/2010/main">
                <a:solidFill>
                  <a:srgbClr val="FFFFFF"/>
                </a:solidFill>
              </a14:hiddenFill>
            </a:ext>
          </a:extLst>
        </p:spPr>
      </p:pic>
      <p:sp>
        <p:nvSpPr>
          <p:cNvPr id="16" name="标题 1"/>
          <p:cNvSpPr>
            <a:spLocks noGrp="1"/>
          </p:cNvSpPr>
          <p:nvPr>
            <p:ph type="title"/>
          </p:nvPr>
        </p:nvSpPr>
        <p:spPr>
          <a:xfrm>
            <a:off x="226758" y="160338"/>
            <a:ext cx="4251833" cy="1101535"/>
          </a:xfrm>
        </p:spPr>
        <p:txBody>
          <a:bodyPr>
            <a:normAutofit/>
          </a:bodyPr>
          <a:lstStyle/>
          <a:p>
            <a:r>
              <a:rPr lang="zh-CN" altLang="en-US" sz="3600" b="1" dirty="0"/>
              <a:t>查询</a:t>
            </a:r>
            <a:r>
              <a:rPr lang="zh-CN" altLang="en-US" sz="3600" b="1" dirty="0" smtClean="0"/>
              <a:t>图方法</a:t>
            </a:r>
            <a:endParaRPr lang="zh-CN" altLang="en-US" sz="3600" b="1" dirty="0"/>
          </a:p>
        </p:txBody>
      </p:sp>
      <p:pic>
        <p:nvPicPr>
          <p:cNvPr id="9228" name="Picture 12" descr="https://pic3.zhimg.com/80/v2-8212ab7bac6ffe2544850f1aac6509a6_h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8387" y="4515517"/>
            <a:ext cx="4177086" cy="1850681"/>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1652" y="4450081"/>
            <a:ext cx="3055073" cy="198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8550147" y="3370261"/>
            <a:ext cx="3216695" cy="646331"/>
          </a:xfrm>
          <a:prstGeom prst="rect">
            <a:avLst/>
          </a:prstGeom>
        </p:spPr>
        <p:txBody>
          <a:bodyPr wrap="square">
            <a:spAutoFit/>
          </a:bodyPr>
          <a:lstStyle/>
          <a:p>
            <a:r>
              <a:rPr lang="zh-CN" altLang="en-US" b="1" dirty="0"/>
              <a:t>奖励函数</a:t>
            </a:r>
            <a:r>
              <a:rPr lang="zh-CN" altLang="en-US" dirty="0"/>
              <a:t>，用</a:t>
            </a:r>
            <a:r>
              <a:rPr lang="en-US" altLang="zh-CN" dirty="0"/>
              <a:t>best-first</a:t>
            </a:r>
            <a:r>
              <a:rPr lang="zh-CN" altLang="en-US" dirty="0"/>
              <a:t>的策略利用优先队列进行</a:t>
            </a:r>
            <a:r>
              <a:rPr lang="zh-CN" altLang="en-US" dirty="0" smtClean="0"/>
              <a:t>启发式搜索。</a:t>
            </a:r>
            <a:endParaRPr lang="zh-CN" altLang="en-US" dirty="0"/>
          </a:p>
        </p:txBody>
      </p:sp>
      <p:sp>
        <p:nvSpPr>
          <p:cNvPr id="2" name="矩形 1"/>
          <p:cNvSpPr/>
          <p:nvPr/>
        </p:nvSpPr>
        <p:spPr>
          <a:xfrm>
            <a:off x="4132770" y="289578"/>
            <a:ext cx="6547549" cy="923330"/>
          </a:xfrm>
          <a:prstGeom prst="rect">
            <a:avLst/>
          </a:prstGeom>
        </p:spPr>
        <p:txBody>
          <a:bodyPr wrap="square">
            <a:spAutoFit/>
          </a:bodyPr>
          <a:lstStyle/>
          <a:p>
            <a:r>
              <a:rPr lang="zh-CN" altLang="en-US" dirty="0" smtClean="0">
                <a:latin typeface="Times New Roman" pitchFamily="18" charset="0"/>
                <a:cs typeface="Times New Roman" pitchFamily="18" charset="0"/>
              </a:rPr>
              <a:t>引自</a:t>
            </a:r>
            <a:r>
              <a:rPr lang="en-US" altLang="zh-CN" dirty="0">
                <a:latin typeface="Times New Roman" pitchFamily="18" charset="0"/>
                <a:cs typeface="Times New Roman" pitchFamily="18" charset="0"/>
              </a:rPr>
              <a:t>2015ACL</a:t>
            </a:r>
            <a:endParaRPr lang="zh-CN" altLang="en-US" dirty="0">
              <a:latin typeface="Times New Roman" pitchFamily="18" charset="0"/>
              <a:cs typeface="Times New Roman" pitchFamily="18" charset="0"/>
            </a:endParaRPr>
          </a:p>
          <a:p>
            <a:r>
              <a:rPr lang="en-US" altLang="zh-CN" i="1" dirty="0" smtClean="0">
                <a:latin typeface="Times New Roman" pitchFamily="18" charset="0"/>
                <a:cs typeface="Times New Roman" pitchFamily="18" charset="0"/>
              </a:rPr>
              <a:t>Semantic </a:t>
            </a:r>
            <a:r>
              <a:rPr lang="en-US" altLang="zh-CN" i="1" dirty="0">
                <a:latin typeface="Times New Roman" pitchFamily="18" charset="0"/>
                <a:cs typeface="Times New Roman" pitchFamily="18" charset="0"/>
              </a:rPr>
              <a:t>Parsing via Staged Query Graph </a:t>
            </a:r>
            <a:r>
              <a:rPr lang="en-US" altLang="zh-CN" i="1" dirty="0" err="1" smtClean="0">
                <a:latin typeface="Times New Roman" pitchFamily="18" charset="0"/>
                <a:cs typeface="Times New Roman" pitchFamily="18" charset="0"/>
              </a:rPr>
              <a:t>Generation:Question</a:t>
            </a:r>
            <a:r>
              <a:rPr lang="en-US" altLang="zh-CN" i="1" dirty="0" smtClean="0">
                <a:latin typeface="Times New Roman" pitchFamily="18" charset="0"/>
                <a:cs typeface="Times New Roman" pitchFamily="18" charset="0"/>
              </a:rPr>
              <a:t> </a:t>
            </a:r>
            <a:r>
              <a:rPr lang="en-US" altLang="zh-CN" i="1" dirty="0">
                <a:latin typeface="Times New Roman" pitchFamily="18" charset="0"/>
                <a:cs typeface="Times New Roman" pitchFamily="18" charset="0"/>
              </a:rPr>
              <a:t>Answering with Knowledge </a:t>
            </a:r>
            <a:r>
              <a:rPr lang="en-US" altLang="zh-CN" i="1" dirty="0" smtClean="0">
                <a:latin typeface="Times New Roman" pitchFamily="18" charset="0"/>
                <a:cs typeface="Times New Roman" pitchFamily="18" charset="0"/>
              </a:rPr>
              <a:t>Base.</a:t>
            </a:r>
            <a:endParaRPr lang="zh-CN" alt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92318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205" y="96644"/>
            <a:ext cx="3408779" cy="1356360"/>
          </a:xfrm>
        </p:spPr>
        <p:txBody>
          <a:bodyPr>
            <a:normAutofit/>
          </a:bodyPr>
          <a:lstStyle/>
          <a:p>
            <a:r>
              <a:rPr lang="en-US" altLang="zh-CN" sz="3600" b="1" dirty="0"/>
              <a:t>Complex </a:t>
            </a:r>
            <a:r>
              <a:rPr lang="en-US" altLang="zh-CN" sz="3600" b="1" dirty="0" smtClean="0"/>
              <a:t>QA</a:t>
            </a:r>
            <a:endParaRPr lang="zh-CN" altLang="en-US" sz="3600" b="1" dirty="0"/>
          </a:p>
        </p:txBody>
      </p:sp>
      <p:sp>
        <p:nvSpPr>
          <p:cNvPr id="9" name="矩形 8"/>
          <p:cNvSpPr/>
          <p:nvPr/>
        </p:nvSpPr>
        <p:spPr>
          <a:xfrm>
            <a:off x="371707" y="1551790"/>
            <a:ext cx="6096000" cy="3970318"/>
          </a:xfrm>
          <a:prstGeom prst="rect">
            <a:avLst/>
          </a:prstGeom>
        </p:spPr>
        <p:txBody>
          <a:bodyPr wrap="square">
            <a:spAutoFit/>
          </a:bodyPr>
          <a:lstStyle/>
          <a:p>
            <a:r>
              <a:rPr lang="en-US" altLang="zh-CN" b="1" dirty="0">
                <a:latin typeface="Times New Roman" pitchFamily="18" charset="0"/>
                <a:cs typeface="Times New Roman" pitchFamily="18" charset="0"/>
              </a:rPr>
              <a:t>Multi or Implicit </a:t>
            </a:r>
            <a:r>
              <a:rPr lang="en-US" altLang="zh-CN" b="1" dirty="0" smtClean="0">
                <a:latin typeface="Times New Roman" pitchFamily="18" charset="0"/>
                <a:cs typeface="Times New Roman" pitchFamily="18" charset="0"/>
              </a:rPr>
              <a:t>relations(</a:t>
            </a:r>
            <a:r>
              <a:rPr lang="zh-CN" altLang="en-US" b="1" dirty="0" smtClean="0">
                <a:latin typeface="Times New Roman" pitchFamily="18" charset="0"/>
                <a:cs typeface="Times New Roman" pitchFamily="18" charset="0"/>
              </a:rPr>
              <a:t>多</a:t>
            </a:r>
            <a:r>
              <a:rPr lang="zh-CN" altLang="en-US" b="1" dirty="0">
                <a:latin typeface="Times New Roman" pitchFamily="18" charset="0"/>
                <a:cs typeface="Times New Roman" pitchFamily="18" charset="0"/>
              </a:rPr>
              <a:t>个</a:t>
            </a:r>
            <a:r>
              <a:rPr lang="zh-CN" altLang="en-US" b="1" dirty="0" smtClean="0">
                <a:latin typeface="Times New Roman" pitchFamily="18" charset="0"/>
                <a:cs typeface="Times New Roman" pitchFamily="18" charset="0"/>
              </a:rPr>
              <a:t>或</a:t>
            </a:r>
            <a:r>
              <a:rPr lang="zh-CN" altLang="en-US" b="1" dirty="0">
                <a:latin typeface="Times New Roman" pitchFamily="18" charset="0"/>
                <a:cs typeface="Times New Roman" pitchFamily="18" charset="0"/>
              </a:rPr>
              <a:t>隐含的</a:t>
            </a:r>
            <a:r>
              <a:rPr lang="zh-CN" altLang="en-US" b="1" dirty="0" smtClean="0">
                <a:latin typeface="Times New Roman" pitchFamily="18" charset="0"/>
                <a:cs typeface="Times New Roman" pitchFamily="18" charset="0"/>
              </a:rPr>
              <a:t>关系</a:t>
            </a:r>
            <a:r>
              <a:rPr lang="en-US" altLang="zh-CN"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r>
              <a:rPr lang="en-US" altLang="zh-CN" i="1" dirty="0" smtClean="0">
                <a:latin typeface="Times New Roman" pitchFamily="18" charset="0"/>
                <a:cs typeface="Times New Roman" pitchFamily="18" charset="0"/>
              </a:rPr>
              <a:t>	Which </a:t>
            </a:r>
            <a:r>
              <a:rPr lang="en-US" altLang="zh-CN" i="1" dirty="0">
                <a:latin typeface="Times New Roman" pitchFamily="18" charset="0"/>
                <a:cs typeface="Times New Roman" pitchFamily="18" charset="0"/>
              </a:rPr>
              <a:t>Russian astronauts died in the same place they were born in?</a:t>
            </a:r>
          </a:p>
          <a:p>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died in” </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born in” </a:t>
            </a:r>
            <a:r>
              <a:rPr lang="en-US" altLang="zh-CN"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Multi relations</a:t>
            </a:r>
            <a:r>
              <a:rPr lang="en-US" altLang="zh-CN" dirty="0" smtClean="0">
                <a:latin typeface="Times New Roman" pitchFamily="18" charset="0"/>
                <a:cs typeface="Times New Roman" pitchFamily="18" charset="0"/>
              </a:rPr>
              <a:t>)</a:t>
            </a:r>
          </a:p>
          <a:p>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Russian” </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astronauts” (Implicit </a:t>
            </a:r>
            <a:r>
              <a:rPr lang="en-US" altLang="zh-CN" dirty="0" smtClean="0">
                <a:latin typeface="Times New Roman" pitchFamily="18" charset="0"/>
                <a:cs typeface="Times New Roman" pitchFamily="18" charset="0"/>
              </a:rPr>
              <a:t>relations</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Nationality)</a:t>
            </a: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b="1" dirty="0">
                <a:latin typeface="Times New Roman" pitchFamily="18" charset="0"/>
                <a:cs typeface="Times New Roman" pitchFamily="18" charset="0"/>
              </a:rPr>
              <a:t>Multi or No </a:t>
            </a:r>
            <a:r>
              <a:rPr lang="en-US" altLang="zh-CN" b="1" dirty="0" smtClean="0">
                <a:latin typeface="Times New Roman" pitchFamily="18" charset="0"/>
                <a:cs typeface="Times New Roman" pitchFamily="18" charset="0"/>
              </a:rPr>
              <a:t>entities(</a:t>
            </a:r>
            <a:r>
              <a:rPr lang="zh-CN" altLang="en-US" b="1" dirty="0">
                <a:latin typeface="Times New Roman" pitchFamily="18" charset="0"/>
                <a:cs typeface="Times New Roman" pitchFamily="18" charset="0"/>
              </a:rPr>
              <a:t>多个或无实体</a:t>
            </a:r>
            <a:r>
              <a:rPr lang="en-US" altLang="zh-CN"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r>
              <a:rPr lang="en-US" altLang="zh-CN" i="1" dirty="0" smtClean="0">
                <a:latin typeface="Times New Roman" pitchFamily="18" charset="0"/>
                <a:cs typeface="Times New Roman" pitchFamily="18" charset="0"/>
              </a:rPr>
              <a:t>	Which </a:t>
            </a:r>
            <a:r>
              <a:rPr lang="en-US" altLang="zh-CN" i="1" dirty="0">
                <a:latin typeface="Times New Roman" pitchFamily="18" charset="0"/>
                <a:cs typeface="Times New Roman" pitchFamily="18" charset="0"/>
              </a:rPr>
              <a:t>Russian astronauts were died in Moscow and born in Soviet Union?</a:t>
            </a:r>
          </a:p>
          <a:p>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Russian”, “Moscow” </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Soviet Union</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Multi entities)</a:t>
            </a:r>
            <a:endParaRPr lang="en-US" altLang="zh-CN" dirty="0" smtClean="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i="1" dirty="0" smtClean="0">
                <a:latin typeface="Times New Roman" pitchFamily="18" charset="0"/>
                <a:cs typeface="Times New Roman" pitchFamily="18" charset="0"/>
              </a:rPr>
              <a:t>	Who </a:t>
            </a:r>
            <a:r>
              <a:rPr lang="en-US" altLang="zh-CN" i="1" dirty="0">
                <a:latin typeface="Times New Roman" pitchFamily="18" charset="0"/>
                <a:cs typeface="Times New Roman" pitchFamily="18" charset="0"/>
              </a:rPr>
              <a:t>died in the same place they were born in</a:t>
            </a:r>
            <a:r>
              <a:rPr lang="en-US" altLang="zh-CN" i="1" dirty="0" smtClean="0">
                <a:latin typeface="Times New Roman" pitchFamily="18" charset="0"/>
                <a:cs typeface="Times New Roman" pitchFamily="18" charset="0"/>
              </a:rPr>
              <a:t>?</a:t>
            </a:r>
          </a:p>
          <a:p>
            <a:r>
              <a:rPr lang="en-US" altLang="zh-CN" i="1"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(No entities)</a:t>
            </a:r>
            <a:endParaRPr lang="en-US" altLang="zh-CN" dirty="0">
              <a:latin typeface="Times New Roman" pitchFamily="18" charset="0"/>
              <a:cs typeface="Times New Roman" pitchFamily="18" charset="0"/>
            </a:endParaRPr>
          </a:p>
        </p:txBody>
      </p:sp>
      <p:sp>
        <p:nvSpPr>
          <p:cNvPr id="10" name="矩形 9"/>
          <p:cNvSpPr/>
          <p:nvPr/>
        </p:nvSpPr>
        <p:spPr>
          <a:xfrm>
            <a:off x="6668429" y="696213"/>
            <a:ext cx="5398120" cy="1477328"/>
          </a:xfrm>
          <a:prstGeom prst="rect">
            <a:avLst/>
          </a:prstGeom>
        </p:spPr>
        <p:txBody>
          <a:bodyPr wrap="square">
            <a:spAutoFit/>
          </a:bodyPr>
          <a:lstStyle/>
          <a:p>
            <a:r>
              <a:rPr lang="en-US" altLang="zh-CN" b="1" dirty="0">
                <a:latin typeface="Times New Roman" pitchFamily="18" charset="0"/>
                <a:cs typeface="Times New Roman" pitchFamily="18" charset="0"/>
              </a:rPr>
              <a:t>Variables and </a:t>
            </a:r>
            <a:r>
              <a:rPr lang="en-US" altLang="zh-CN" b="1" dirty="0" smtClean="0">
                <a:latin typeface="Times New Roman" pitchFamily="18" charset="0"/>
                <a:cs typeface="Times New Roman" pitchFamily="18" charset="0"/>
              </a:rPr>
              <a:t>Co-reference(</a:t>
            </a:r>
            <a:r>
              <a:rPr lang="zh-CN" altLang="en-US" b="1" dirty="0">
                <a:latin typeface="Times New Roman" pitchFamily="18" charset="0"/>
                <a:cs typeface="Times New Roman" pitchFamily="18" charset="0"/>
              </a:rPr>
              <a:t>变量和共同引用</a:t>
            </a:r>
            <a:r>
              <a:rPr lang="en-US" altLang="zh-CN"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Which”, “cosmonauts”, “place” </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they</a:t>
            </a:r>
            <a:r>
              <a:rPr lang="en-US" altLang="zh-CN" dirty="0" smtClean="0">
                <a:latin typeface="Times New Roman" pitchFamily="18" charset="0"/>
                <a:cs typeface="Times New Roman" pitchFamily="18" charset="0"/>
              </a:rPr>
              <a:t>” (Variables)</a:t>
            </a:r>
            <a:endParaRPr lang="en-US" altLang="zh-CN"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“Which</a:t>
            </a:r>
            <a:r>
              <a:rPr lang="en-US" altLang="zh-CN" dirty="0">
                <a:latin typeface="Times New Roman" pitchFamily="18" charset="0"/>
                <a:cs typeface="Times New Roman" pitchFamily="18" charset="0"/>
              </a:rPr>
              <a:t>”, “cosmonaut”, “</a:t>
            </a:r>
            <a:r>
              <a:rPr lang="en-US" altLang="zh-CN" dirty="0" smtClean="0">
                <a:latin typeface="Times New Roman" pitchFamily="18" charset="0"/>
                <a:cs typeface="Times New Roman" pitchFamily="18" charset="0"/>
              </a:rPr>
              <a:t>they” refer </a:t>
            </a:r>
            <a:r>
              <a:rPr lang="en-US" altLang="zh-CN" dirty="0">
                <a:latin typeface="Times New Roman" pitchFamily="18" charset="0"/>
                <a:cs typeface="Times New Roman" pitchFamily="18" charset="0"/>
              </a:rPr>
              <a:t>to the same thing, </a:t>
            </a:r>
            <a:r>
              <a:rPr lang="en-US" altLang="zh-CN" dirty="0" smtClean="0">
                <a:latin typeface="Times New Roman" pitchFamily="18" charset="0"/>
                <a:cs typeface="Times New Roman" pitchFamily="18" charset="0"/>
              </a:rPr>
              <a:t>(co-reference)</a:t>
            </a:r>
          </a:p>
          <a:p>
            <a:endParaRPr lang="en-US" altLang="zh-CN" dirty="0">
              <a:latin typeface="Times New Roman" pitchFamily="18" charset="0"/>
              <a:cs typeface="Times New Roman" pitchFamily="18" charset="0"/>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934" y="1977914"/>
            <a:ext cx="4504164" cy="294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668427" y="5218939"/>
            <a:ext cx="5084957" cy="923330"/>
          </a:xfrm>
          <a:prstGeom prst="rect">
            <a:avLst/>
          </a:prstGeom>
        </p:spPr>
        <p:txBody>
          <a:bodyPr wrap="square">
            <a:spAutoFit/>
          </a:bodyPr>
          <a:lstStyle/>
          <a:p>
            <a:r>
              <a:rPr lang="en-US" altLang="zh-CN" b="1" dirty="0" smtClean="0">
                <a:latin typeface="Times New Roman" pitchFamily="18" charset="0"/>
                <a:cs typeface="Times New Roman" pitchFamily="18" charset="0"/>
              </a:rPr>
              <a:t>Composition(</a:t>
            </a:r>
            <a:r>
              <a:rPr lang="zh-CN" altLang="en-US" b="1" dirty="0" smtClean="0"/>
              <a:t>组合</a:t>
            </a:r>
            <a:r>
              <a:rPr lang="en-US" altLang="zh-CN"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	How </a:t>
            </a:r>
            <a:r>
              <a:rPr lang="en-US" altLang="zh-CN" dirty="0">
                <a:latin typeface="Times New Roman" pitchFamily="18" charset="0"/>
                <a:cs typeface="Times New Roman" pitchFamily="18" charset="0"/>
              </a:rPr>
              <a:t>to assemble entities, variables and relations to </a:t>
            </a:r>
            <a:r>
              <a:rPr lang="en-US" altLang="zh-CN" dirty="0" smtClean="0">
                <a:latin typeface="Times New Roman" pitchFamily="18" charset="0"/>
                <a:cs typeface="Times New Roman" pitchFamily="18" charset="0"/>
              </a:rPr>
              <a:t> query graphs.</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83429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205" y="96644"/>
            <a:ext cx="4859627" cy="1356360"/>
          </a:xfrm>
        </p:spPr>
        <p:txBody>
          <a:bodyPr>
            <a:normAutofit/>
          </a:bodyPr>
          <a:lstStyle/>
          <a:p>
            <a:r>
              <a:rPr lang="en-US" altLang="zh-CN" sz="3600" b="1" dirty="0"/>
              <a:t>Complex </a:t>
            </a:r>
            <a:r>
              <a:rPr lang="en-US" altLang="zh-CN" sz="3600" b="1" dirty="0" smtClean="0"/>
              <a:t>QA</a:t>
            </a:r>
            <a:r>
              <a:rPr lang="zh-CN" altLang="en-US" sz="3600" b="1" dirty="0"/>
              <a:t>相关工作</a:t>
            </a:r>
          </a:p>
        </p:txBody>
      </p:sp>
      <p:sp>
        <p:nvSpPr>
          <p:cNvPr id="6" name="灯片编号占位符 5"/>
          <p:cNvSpPr>
            <a:spLocks noGrp="1"/>
          </p:cNvSpPr>
          <p:nvPr>
            <p:ph type="sldNum" sz="quarter" idx="12"/>
          </p:nvPr>
        </p:nvSpPr>
        <p:spPr/>
        <p:txBody>
          <a:bodyPr/>
          <a:lstStyle/>
          <a:p>
            <a:fld id="{4FAB73BC-B049-4115-A692-8D63A059BFB8}" type="slidenum">
              <a:rPr lang="en-US" smtClean="0"/>
              <a:t>5</a:t>
            </a:fld>
            <a:endParaRPr lang="en-US"/>
          </a:p>
        </p:txBody>
      </p:sp>
      <p:sp>
        <p:nvSpPr>
          <p:cNvPr id="7" name="内容占位符 6"/>
          <p:cNvSpPr>
            <a:spLocks noGrp="1"/>
          </p:cNvSpPr>
          <p:nvPr>
            <p:ph idx="1"/>
          </p:nvPr>
        </p:nvSpPr>
        <p:spPr>
          <a:xfrm>
            <a:off x="424267" y="1205688"/>
            <a:ext cx="3550325" cy="630973"/>
          </a:xfrm>
        </p:spPr>
        <p:txBody>
          <a:bodyPr/>
          <a:lstStyle/>
          <a:p>
            <a:r>
              <a:rPr lang="en-US" altLang="zh-CN" dirty="0" smtClean="0"/>
              <a:t>dependency tree patterns</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80" y="990411"/>
            <a:ext cx="5169408" cy="586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410" y="1727620"/>
            <a:ext cx="4778670" cy="513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019982" y="421618"/>
            <a:ext cx="6672146" cy="584775"/>
          </a:xfrm>
          <a:prstGeom prst="rect">
            <a:avLst/>
          </a:prstGeom>
        </p:spPr>
        <p:txBody>
          <a:bodyPr wrap="square">
            <a:spAutoFit/>
          </a:bodyPr>
          <a:lstStyle/>
          <a:p>
            <a:r>
              <a:rPr lang="zh-CN" altLang="en-US" sz="1600" dirty="0" smtClean="0">
                <a:latin typeface="Times New Roman" pitchFamily="18" charset="0"/>
                <a:cs typeface="Times New Roman" pitchFamily="18" charset="0"/>
              </a:rPr>
              <a:t>引自</a:t>
            </a:r>
            <a:r>
              <a:rPr lang="en-US" altLang="zh-CN" sz="1600" dirty="0" smtClean="0">
                <a:latin typeface="Times New Roman" pitchFamily="18" charset="0"/>
                <a:cs typeface="Times New Roman" pitchFamily="18" charset="0"/>
              </a:rPr>
              <a:t>ACL2016</a:t>
            </a:r>
            <a:r>
              <a:rPr lang="en-US" altLang="zh-CN" sz="1600" dirty="0">
                <a:latin typeface="Times New Roman" pitchFamily="18" charset="0"/>
                <a:cs typeface="Times New Roman" pitchFamily="18" charset="0"/>
              </a:rPr>
              <a:t>. </a:t>
            </a:r>
          </a:p>
          <a:p>
            <a:r>
              <a:rPr lang="en-US" altLang="zh-CN" sz="1600" i="1" dirty="0" smtClean="0">
                <a:latin typeface="Times New Roman" pitchFamily="18" charset="0"/>
                <a:cs typeface="Times New Roman" pitchFamily="18" charset="0"/>
              </a:rPr>
              <a:t>Question </a:t>
            </a:r>
            <a:r>
              <a:rPr lang="en-US" altLang="zh-CN" sz="1600" i="1" dirty="0">
                <a:latin typeface="Times New Roman" pitchFamily="18" charset="0"/>
                <a:cs typeface="Times New Roman" pitchFamily="18" charset="0"/>
              </a:rPr>
              <a:t>answering on freebase via relation extraction and textual evidence.</a:t>
            </a:r>
          </a:p>
        </p:txBody>
      </p:sp>
    </p:spTree>
    <p:extLst>
      <p:ext uri="{BB962C8B-B14F-4D97-AF65-F5344CB8AC3E}">
        <p14:creationId xmlns:p14="http://schemas.microsoft.com/office/powerpoint/2010/main" val="1565581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2844" y="1221058"/>
            <a:ext cx="9872871" cy="4038600"/>
          </a:xfrm>
        </p:spPr>
        <p:txBody>
          <a:bodyPr/>
          <a:lstStyle/>
          <a:p>
            <a:r>
              <a:rPr lang="en-US" altLang="zh-CN" dirty="0"/>
              <a:t>templates </a:t>
            </a:r>
            <a:r>
              <a:rPr lang="en-US" altLang="zh-CN" dirty="0">
                <a:sym typeface="Wingdings" pitchFamily="2" charset="2"/>
              </a:rPr>
              <a:t> NLP to</a:t>
            </a:r>
            <a:r>
              <a:rPr lang="en-US" altLang="zh-CN" dirty="0"/>
              <a:t> predefined logical </a:t>
            </a:r>
            <a:r>
              <a:rPr lang="en-US" altLang="zh-CN" dirty="0" smtClean="0"/>
              <a:t>forms</a:t>
            </a:r>
          </a:p>
          <a:p>
            <a:pPr marL="0" indent="0">
              <a:buNone/>
            </a:pPr>
            <a:endParaRPr lang="en-US" altLang="zh-CN" dirty="0" smtClean="0"/>
          </a:p>
          <a:p>
            <a:pPr marL="0" indent="0">
              <a:buNone/>
            </a:pPr>
            <a:r>
              <a:rPr lang="zh-CN" altLang="en-US" sz="1800" dirty="0" smtClean="0"/>
              <a:t>引自</a:t>
            </a:r>
            <a:r>
              <a:rPr lang="en-US" altLang="zh-CN" sz="1800" dirty="0" smtClean="0"/>
              <a:t>CIKM2015</a:t>
            </a:r>
            <a:r>
              <a:rPr lang="en-US" altLang="zh-CN" sz="1800" dirty="0"/>
              <a:t>. </a:t>
            </a:r>
            <a:r>
              <a:rPr lang="en-US" altLang="zh-CN" sz="2000" i="1" dirty="0"/>
              <a:t>More </a:t>
            </a:r>
            <a:r>
              <a:rPr lang="en-US" altLang="zh-CN" sz="2000" i="1" dirty="0" smtClean="0"/>
              <a:t>accurate question </a:t>
            </a:r>
            <a:r>
              <a:rPr lang="en-US" altLang="zh-CN" sz="2000" i="1" dirty="0"/>
              <a:t>answering on freebase.</a:t>
            </a:r>
            <a:endParaRPr lang="zh-CN" altLang="en-US" sz="2000" i="1" dirty="0" smtClean="0"/>
          </a:p>
          <a:p>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 y="2840734"/>
            <a:ext cx="12426830" cy="296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Grp="1"/>
          </p:cNvSpPr>
          <p:nvPr>
            <p:ph type="title"/>
          </p:nvPr>
        </p:nvSpPr>
        <p:spPr>
          <a:xfrm>
            <a:off x="273205" y="96644"/>
            <a:ext cx="4859627" cy="1356360"/>
          </a:xfrm>
        </p:spPr>
        <p:txBody>
          <a:bodyPr>
            <a:normAutofit/>
          </a:bodyPr>
          <a:lstStyle/>
          <a:p>
            <a:r>
              <a:rPr lang="en-US" altLang="zh-CN" sz="3600" b="1" dirty="0"/>
              <a:t>Complex </a:t>
            </a:r>
            <a:r>
              <a:rPr lang="en-US" altLang="zh-CN" sz="3600" b="1" dirty="0" smtClean="0"/>
              <a:t>QA</a:t>
            </a:r>
            <a:r>
              <a:rPr lang="zh-CN" altLang="en-US" sz="3600" b="1" dirty="0"/>
              <a:t>相关工作</a:t>
            </a:r>
          </a:p>
        </p:txBody>
      </p:sp>
    </p:spTree>
    <p:extLst>
      <p:ext uri="{BB962C8B-B14F-4D97-AF65-F5344CB8AC3E}">
        <p14:creationId xmlns:p14="http://schemas.microsoft.com/office/powerpoint/2010/main" val="35370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endParaRPr lang="zh-CN" altLang="en-US" dirty="0"/>
          </a:p>
        </p:txBody>
      </p:sp>
      <p:sp>
        <p:nvSpPr>
          <p:cNvPr id="3" name="内容占位符 2"/>
          <p:cNvSpPr>
            <a:spLocks noGrp="1"/>
          </p:cNvSpPr>
          <p:nvPr>
            <p:ph idx="1"/>
          </p:nvPr>
        </p:nvSpPr>
        <p:spPr/>
        <p:txBody>
          <a:bodyPr>
            <a:normAutofit/>
          </a:bodyPr>
          <a:lstStyle/>
          <a:p>
            <a:pPr marL="0" indent="0">
              <a:lnSpc>
                <a:spcPct val="120000"/>
              </a:lnSpc>
              <a:buNone/>
            </a:pPr>
            <a:r>
              <a:rPr lang="zh-CN" altLang="en-US" sz="2000" dirty="0" smtClean="0">
                <a:latin typeface="+mn-ea"/>
                <a:cs typeface="微软雅黑" panose="020B0503020204020204" charset="-122"/>
              </a:rPr>
              <a:t>传统的方法多使用手工模板生成查询图</a:t>
            </a:r>
            <a:endParaRPr lang="en-US" altLang="zh-CN" sz="2000" dirty="0" smtClean="0">
              <a:latin typeface="+mn-ea"/>
              <a:cs typeface="微软雅黑" panose="020B0503020204020204" charset="-122"/>
            </a:endParaRPr>
          </a:p>
          <a:p>
            <a:pPr marL="0" indent="0">
              <a:lnSpc>
                <a:spcPts val="1500"/>
              </a:lnSpc>
              <a:buNone/>
            </a:pPr>
            <a:r>
              <a:rPr lang="zh-CN" altLang="en-US" sz="2000" dirty="0" smtClean="0">
                <a:latin typeface="楷体" pitchFamily="49" charset="-122"/>
                <a:ea typeface="楷体" pitchFamily="49" charset="-122"/>
              </a:rPr>
              <a:t>                   </a:t>
            </a:r>
            <a:r>
              <a:rPr lang="en-US" altLang="zh-CN" sz="2000" dirty="0">
                <a:latin typeface="楷体" pitchFamily="49" charset="-122"/>
                <a:ea typeface="楷体" pitchFamily="49" charset="-122"/>
              </a:rPr>
              <a:t> </a:t>
            </a:r>
            <a:r>
              <a:rPr lang="zh-CN" altLang="en-US" sz="1800" dirty="0" smtClean="0">
                <a:latin typeface="楷体" pitchFamily="49" charset="-122"/>
                <a:ea typeface="楷体" pitchFamily="49" charset="-122"/>
              </a:rPr>
              <a:t>预定义</a:t>
            </a:r>
            <a:r>
              <a:rPr lang="zh-CN" altLang="en-US" sz="1800" dirty="0">
                <a:latin typeface="楷体" pitchFamily="49" charset="-122"/>
                <a:ea typeface="楷体" pitchFamily="49" charset="-122"/>
              </a:rPr>
              <a:t>的</a:t>
            </a:r>
            <a:r>
              <a:rPr lang="zh-CN" altLang="en-US" sz="1800" dirty="0" smtClean="0">
                <a:latin typeface="楷体" pitchFamily="49" charset="-122"/>
                <a:ea typeface="楷体" pitchFamily="49" charset="-122"/>
              </a:rPr>
              <a:t>查询图模板</a:t>
            </a:r>
            <a:r>
              <a:rPr lang="en-US" altLang="zh-CN" sz="1800" dirty="0" smtClean="0">
                <a:latin typeface="楷体" pitchFamily="49" charset="-122"/>
                <a:ea typeface="楷体" pitchFamily="49" charset="-122"/>
              </a:rPr>
              <a:t>/</a:t>
            </a:r>
            <a:r>
              <a:rPr lang="zh-CN" altLang="en-US" sz="1800" dirty="0" smtClean="0">
                <a:latin typeface="楷体" pitchFamily="49" charset="-122"/>
                <a:ea typeface="楷体" pitchFamily="49" charset="-122"/>
              </a:rPr>
              <a:t>依</a:t>
            </a:r>
            <a:r>
              <a:rPr lang="zh-CN" altLang="en-US" sz="1800" dirty="0">
                <a:latin typeface="楷体" pitchFamily="49" charset="-122"/>
                <a:ea typeface="楷体" pitchFamily="49" charset="-122"/>
              </a:rPr>
              <a:t>存</a:t>
            </a:r>
            <a:r>
              <a:rPr lang="zh-CN" altLang="en-US" sz="1800" dirty="0" smtClean="0">
                <a:latin typeface="楷体" pitchFamily="49" charset="-122"/>
                <a:ea typeface="楷体" pitchFamily="49" charset="-122"/>
              </a:rPr>
              <a:t>树模板</a:t>
            </a:r>
            <a:endParaRPr lang="en-US" altLang="zh-CN" sz="1800" dirty="0" smtClean="0">
              <a:latin typeface="楷体" pitchFamily="49" charset="-122"/>
              <a:ea typeface="楷体" pitchFamily="49" charset="-122"/>
            </a:endParaRPr>
          </a:p>
          <a:p>
            <a:pPr marL="0" indent="0">
              <a:lnSpc>
                <a:spcPts val="1500"/>
              </a:lnSpc>
              <a:buNone/>
            </a:pPr>
            <a:r>
              <a:rPr lang="en-US" altLang="zh-CN" sz="2000" dirty="0" smtClean="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complex </a:t>
            </a:r>
            <a:r>
              <a:rPr lang="en-US" altLang="zh-CN" sz="2000" dirty="0" smtClean="0">
                <a:latin typeface="微软雅黑" panose="020B0503020204020204" charset="-122"/>
                <a:ea typeface="微软雅黑" panose="020B0503020204020204" charset="-122"/>
                <a:cs typeface="微软雅黑" panose="020B0503020204020204" charset="-122"/>
              </a:rPr>
              <a:t>question  --------------------------------&gt;</a:t>
            </a:r>
            <a:r>
              <a:rPr lang="en-US" altLang="zh-CN" sz="2000" dirty="0" smtClean="0">
                <a:latin typeface="微软雅黑" panose="020B0503020204020204" charset="-122"/>
                <a:ea typeface="微软雅黑" panose="020B0503020204020204" charset="-122"/>
                <a:cs typeface="微软雅黑" panose="020B0503020204020204" charset="-122"/>
                <a:sym typeface="Wingdings" pitchFamily="2" charset="2"/>
              </a:rPr>
              <a:t>  </a:t>
            </a:r>
            <a:r>
              <a:rPr lang="en-US" altLang="zh-CN" sz="2000" dirty="0" smtClean="0">
                <a:latin typeface="微软雅黑" panose="020B0503020204020204" charset="-122"/>
                <a:ea typeface="微软雅黑" panose="020B0503020204020204" charset="-122"/>
                <a:cs typeface="微软雅黑" panose="020B0503020204020204" charset="-122"/>
              </a:rPr>
              <a:t>semantic </a:t>
            </a:r>
            <a:r>
              <a:rPr lang="en-US" altLang="zh-CN" sz="2000" dirty="0">
                <a:latin typeface="微软雅黑" panose="020B0503020204020204" charset="-122"/>
                <a:ea typeface="微软雅黑" panose="020B0503020204020204" charset="-122"/>
                <a:cs typeface="微软雅黑" panose="020B0503020204020204" charset="-122"/>
              </a:rPr>
              <a:t>query </a:t>
            </a:r>
            <a:r>
              <a:rPr lang="en-US" altLang="zh-CN" sz="2000" dirty="0" smtClean="0">
                <a:latin typeface="微软雅黑" panose="020B0503020204020204" charset="-122"/>
                <a:ea typeface="微软雅黑" panose="020B0503020204020204" charset="-122"/>
                <a:cs typeface="微软雅黑" panose="020B0503020204020204" charset="-122"/>
              </a:rPr>
              <a:t>graph</a:t>
            </a:r>
          </a:p>
          <a:p>
            <a:pPr>
              <a:lnSpc>
                <a:spcPct val="120000"/>
              </a:lnSpc>
            </a:pPr>
            <a:endParaRPr lang="en-US" altLang="zh-CN" sz="2000" dirty="0" smtClean="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000" dirty="0" smtClean="0">
                <a:latin typeface="+mn-ea"/>
                <a:cs typeface="微软雅黑" panose="020B0503020204020204" charset="-122"/>
              </a:rPr>
              <a:t>处理复杂问题</a:t>
            </a:r>
            <a:endParaRPr lang="en-US" altLang="zh-CN" sz="2000" dirty="0" smtClean="0">
              <a:latin typeface="+mn-ea"/>
              <a:cs typeface="微软雅黑" panose="020B0503020204020204" charset="-122"/>
            </a:endParaRPr>
          </a:p>
          <a:p>
            <a:pPr>
              <a:lnSpc>
                <a:spcPct val="120000"/>
              </a:lnSpc>
            </a:pPr>
            <a:r>
              <a:rPr lang="zh-CN" altLang="en-US" sz="2000" dirty="0">
                <a:latin typeface="+mn-ea"/>
                <a:cs typeface="微软雅黑" panose="020B0503020204020204" charset="-122"/>
              </a:rPr>
              <a:t>不</a:t>
            </a:r>
            <a:r>
              <a:rPr lang="zh-CN" altLang="en-US" sz="2000" dirty="0" smtClean="0">
                <a:latin typeface="+mn-ea"/>
                <a:cs typeface="微软雅黑" panose="020B0503020204020204" charset="-122"/>
              </a:rPr>
              <a:t>需要手工模板</a:t>
            </a:r>
            <a:endParaRPr lang="en-US" altLang="zh-CN" sz="2000" dirty="0">
              <a:latin typeface="+mn-ea"/>
              <a:cs typeface="微软雅黑" panose="020B0503020204020204" charset="-122"/>
            </a:endParaRPr>
          </a:p>
        </p:txBody>
      </p:sp>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kern="100" dirty="0">
                <a:solidFill>
                  <a:srgbClr val="000000"/>
                </a:solidFill>
                <a:latin typeface="Cambria" panose="02040503050406030204" charset="0"/>
              </a:rPr>
              <a:t>State-transition Framework</a:t>
            </a:r>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8</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00" y="2290927"/>
            <a:ext cx="4874941" cy="3189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963863" y="2629479"/>
            <a:ext cx="4201984" cy="3816429"/>
          </a:xfrm>
          <a:prstGeom prst="rect">
            <a:avLst/>
          </a:prstGeom>
        </p:spPr>
        <p:txBody>
          <a:bodyPr wrap="none">
            <a:spAutoFit/>
          </a:bodyPr>
          <a:lstStyle/>
          <a:p>
            <a:pPr marL="342900" indent="-342900">
              <a:buFont typeface="Wingdings" pitchFamily="2" charset="2"/>
              <a:buChar char="l"/>
            </a:pPr>
            <a:r>
              <a:rPr lang="zh-CN" altLang="en-US" sz="2200" b="1" dirty="0" smtClean="0"/>
              <a:t>节点识别</a:t>
            </a:r>
            <a:endParaRPr lang="en-US" altLang="zh-CN" sz="2200" b="1" dirty="0" smtClean="0"/>
          </a:p>
          <a:p>
            <a:pPr marL="342900" indent="-342900">
              <a:buFont typeface="Wingdings" pitchFamily="2" charset="2"/>
              <a:buChar char="l"/>
            </a:pPr>
            <a:endParaRPr lang="en-US" altLang="zh-CN" sz="2200" b="1" dirty="0"/>
          </a:p>
          <a:p>
            <a:pPr marL="342900" indent="-342900">
              <a:buFont typeface="Wingdings" pitchFamily="2" charset="2"/>
              <a:buChar char="l"/>
            </a:pPr>
            <a:endParaRPr lang="en-US" altLang="zh-CN" sz="2200" b="1" dirty="0" smtClean="0"/>
          </a:p>
          <a:p>
            <a:pPr marL="342900" indent="-342900">
              <a:buFont typeface="Wingdings" pitchFamily="2" charset="2"/>
              <a:buChar char="l"/>
            </a:pPr>
            <a:r>
              <a:rPr lang="zh-CN" altLang="en-US" sz="2200" b="1" dirty="0" smtClean="0"/>
              <a:t>状态转换</a:t>
            </a:r>
            <a:endParaRPr lang="en-US" altLang="zh-CN" sz="2200" b="1" dirty="0" smtClean="0"/>
          </a:p>
          <a:p>
            <a:endParaRPr lang="en-US" altLang="zh-CN" sz="2200" dirty="0"/>
          </a:p>
          <a:p>
            <a:pPr marL="800100" lvl="1" indent="-342900">
              <a:buFont typeface="Wingdings" pitchFamily="2" charset="2"/>
              <a:buChar char="Ø"/>
            </a:pPr>
            <a:r>
              <a:rPr lang="zh-CN" altLang="en-US" sz="2200" dirty="0" smtClean="0"/>
              <a:t>状态转换的四</a:t>
            </a:r>
            <a:r>
              <a:rPr lang="zh-CN" altLang="en-US" sz="2200" dirty="0"/>
              <a:t>种基本</a:t>
            </a:r>
            <a:r>
              <a:rPr lang="zh-CN" altLang="en-US" sz="2200" dirty="0" smtClean="0"/>
              <a:t>操作</a:t>
            </a:r>
            <a:endParaRPr lang="en-US" altLang="zh-CN" sz="2200" dirty="0" smtClean="0"/>
          </a:p>
          <a:p>
            <a:pPr lvl="1"/>
            <a:r>
              <a:rPr lang="en-US" altLang="zh-CN" sz="2200" dirty="0"/>
              <a:t>(</a:t>
            </a:r>
            <a:r>
              <a:rPr lang="zh-CN" altLang="en-US" sz="2200" dirty="0" smtClean="0"/>
              <a:t>扩展</a:t>
            </a:r>
            <a:r>
              <a:rPr lang="zh-CN" altLang="en-US" sz="2200" dirty="0"/>
              <a:t>、折叠、连接和</a:t>
            </a:r>
            <a:r>
              <a:rPr lang="zh-CN" altLang="en-US" sz="2200" dirty="0" smtClean="0"/>
              <a:t>合并</a:t>
            </a:r>
            <a:r>
              <a:rPr lang="en-US" altLang="zh-CN" sz="2200" dirty="0" smtClean="0"/>
              <a:t>)</a:t>
            </a:r>
          </a:p>
          <a:p>
            <a:pPr lvl="1"/>
            <a:r>
              <a:rPr lang="en-US" altLang="zh-CN" sz="2200" dirty="0"/>
              <a:t>(expand, fold, connect, merge</a:t>
            </a:r>
            <a:r>
              <a:rPr lang="en-US" altLang="zh-CN" sz="2200" dirty="0" smtClean="0"/>
              <a:t>)</a:t>
            </a:r>
          </a:p>
          <a:p>
            <a:pPr marL="800100" lvl="1" indent="-342900">
              <a:buFont typeface="Wingdings" pitchFamily="2" charset="2"/>
              <a:buChar char="Ø"/>
            </a:pPr>
            <a:r>
              <a:rPr lang="zh-CN" altLang="en-US" sz="2200" dirty="0" smtClean="0"/>
              <a:t>奖励函数</a:t>
            </a:r>
            <a:endParaRPr lang="en-US" altLang="zh-CN" sz="2200" dirty="0" smtClean="0"/>
          </a:p>
          <a:p>
            <a:pPr marL="800100" lvl="1" indent="-342900">
              <a:buFont typeface="Wingdings" pitchFamily="2" charset="2"/>
              <a:buChar char="Ø"/>
            </a:pPr>
            <a:r>
              <a:rPr lang="zh-CN" altLang="en-US" sz="2200" dirty="0"/>
              <a:t>条件限制</a:t>
            </a:r>
            <a:r>
              <a:rPr lang="en-US" altLang="zh-CN" sz="2200" dirty="0" smtClean="0"/>
              <a:t> </a:t>
            </a:r>
            <a:endParaRPr lang="en-US" altLang="zh-CN" sz="2200" dirty="0"/>
          </a:p>
          <a:p>
            <a:endParaRPr lang="zh-CN" altLang="en-US" sz="2200" dirty="0"/>
          </a:p>
        </p:txBody>
      </p:sp>
    </p:spTree>
    <p:extLst>
      <p:ext uri="{BB962C8B-B14F-4D97-AF65-F5344CB8AC3E}">
        <p14:creationId xmlns:p14="http://schemas.microsoft.com/office/powerpoint/2010/main" val="2146409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4/29/2019</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t>9</a:t>
            </a:fld>
            <a:endParaRPr lang="en-US"/>
          </a:p>
        </p:txBody>
      </p:sp>
      <p:sp>
        <p:nvSpPr>
          <p:cNvPr id="7" name="矩形 6"/>
          <p:cNvSpPr/>
          <p:nvPr/>
        </p:nvSpPr>
        <p:spPr>
          <a:xfrm>
            <a:off x="667150" y="1431176"/>
            <a:ext cx="9598514" cy="4093428"/>
          </a:xfrm>
          <a:prstGeom prst="rect">
            <a:avLst/>
          </a:prstGeom>
        </p:spPr>
        <p:txBody>
          <a:bodyPr wrap="square">
            <a:spAutoFit/>
          </a:bodyPr>
          <a:lstStyle/>
          <a:p>
            <a:r>
              <a:rPr lang="en-US" altLang="zh-CN" sz="2200" dirty="0" smtClean="0">
                <a:latin typeface="Times New Roman" pitchFamily="18" charset="0"/>
                <a:cs typeface="Times New Roman" pitchFamily="18" charset="0"/>
              </a:rPr>
              <a:t>Node </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subject  or object in </a:t>
            </a:r>
            <a:r>
              <a:rPr lang="en-US" altLang="zh-CN" sz="2200" dirty="0" smtClean="0">
                <a:latin typeface="Times New Roman" pitchFamily="18" charset="0"/>
                <a:cs typeface="Times New Roman" pitchFamily="18" charset="0"/>
              </a:rPr>
              <a:t>SPARQL(entity/type/variable/literal/constant)</a:t>
            </a:r>
          </a:p>
          <a:p>
            <a:endParaRPr lang="en-US" altLang="zh-CN" sz="2200" dirty="0" smtClean="0">
              <a:latin typeface="Times New Roman" pitchFamily="18" charset="0"/>
              <a:cs typeface="Times New Roman" pitchFamily="18" charset="0"/>
            </a:endParaRPr>
          </a:p>
          <a:p>
            <a:r>
              <a:rPr lang="en-US" altLang="zh-CN" sz="2200" dirty="0">
                <a:latin typeface="Times New Roman" pitchFamily="18" charset="0"/>
                <a:cs typeface="Times New Roman" pitchFamily="18" charset="0"/>
              </a:rPr>
              <a:t>constant nodes (e.g., Titanic)</a:t>
            </a:r>
            <a:r>
              <a:rPr lang="zh-CN" altLang="en-US" sz="2200" dirty="0" smtClean="0">
                <a:latin typeface="Times New Roman" pitchFamily="18" charset="0"/>
                <a:cs typeface="Times New Roman" pitchFamily="18" charset="0"/>
              </a:rPr>
              <a:t>可以根据</a:t>
            </a:r>
            <a:r>
              <a:rPr lang="en-US" altLang="zh-CN" sz="2200" dirty="0">
                <a:latin typeface="Times New Roman" pitchFamily="18" charset="0"/>
                <a:cs typeface="Times New Roman" pitchFamily="18" charset="0"/>
              </a:rPr>
              <a:t>(entity, type, literal</a:t>
            </a:r>
            <a:r>
              <a:rPr lang="en-US" altLang="zh-CN" sz="2200" dirty="0" smtClean="0">
                <a:latin typeface="Times New Roman" pitchFamily="18" charset="0"/>
                <a:cs typeface="Times New Roman" pitchFamily="18" charset="0"/>
              </a:rPr>
              <a:t>)</a:t>
            </a:r>
            <a:r>
              <a:rPr lang="zh-CN" altLang="en-US" sz="2200" dirty="0" smtClean="0">
                <a:latin typeface="Times New Roman" pitchFamily="18" charset="0"/>
                <a:cs typeface="Times New Roman" pitchFamily="18" charset="0"/>
              </a:rPr>
              <a:t>分为</a:t>
            </a:r>
            <a:r>
              <a:rPr lang="zh-CN" altLang="en-US" sz="2200" dirty="0">
                <a:latin typeface="Times New Roman" pitchFamily="18" charset="0"/>
                <a:cs typeface="Times New Roman" pitchFamily="18" charset="0"/>
              </a:rPr>
              <a:t>三类</a:t>
            </a:r>
            <a:r>
              <a:rPr lang="zh-CN" altLang="en-US" sz="2200" dirty="0" smtClean="0">
                <a:latin typeface="Times New Roman" pitchFamily="18" charset="0"/>
                <a:cs typeface="Times New Roman" pitchFamily="18" charset="0"/>
              </a:rPr>
              <a:t>。</a:t>
            </a:r>
            <a:endParaRPr lang="en-US" altLang="zh-CN" sz="2200" dirty="0" smtClean="0">
              <a:latin typeface="Times New Roman" pitchFamily="18" charset="0"/>
              <a:cs typeface="Times New Roman" pitchFamily="18" charset="0"/>
            </a:endParaRPr>
          </a:p>
          <a:p>
            <a:r>
              <a:rPr lang="en-US" altLang="zh-CN" sz="2200" dirty="0">
                <a:latin typeface="Times New Roman" pitchFamily="18" charset="0"/>
                <a:cs typeface="Times New Roman" pitchFamily="18" charset="0"/>
              </a:rPr>
              <a:t>variable node (e.g., ?place)</a:t>
            </a:r>
            <a:r>
              <a:rPr lang="zh-CN" altLang="en-US" sz="2200" dirty="0" smtClean="0">
                <a:latin typeface="Times New Roman" pitchFamily="18" charset="0"/>
                <a:cs typeface="Times New Roman" pitchFamily="18" charset="0"/>
              </a:rPr>
              <a:t>有</a:t>
            </a:r>
            <a:r>
              <a:rPr lang="zh-CN" altLang="en-US" sz="2200" dirty="0">
                <a:latin typeface="Times New Roman" pitchFamily="18" charset="0"/>
                <a:cs typeface="Times New Roman" pitchFamily="18" charset="0"/>
              </a:rPr>
              <a:t>可能</a:t>
            </a:r>
            <a:r>
              <a:rPr lang="zh-CN" altLang="en-US" sz="2200" dirty="0" smtClean="0">
                <a:latin typeface="Times New Roman" pitchFamily="18" charset="0"/>
                <a:cs typeface="Times New Roman" pitchFamily="18" charset="0"/>
              </a:rPr>
              <a:t>映射到</a:t>
            </a:r>
            <a:r>
              <a:rPr lang="en-US" altLang="zh-CN" sz="2200" dirty="0" smtClean="0">
                <a:latin typeface="Times New Roman" pitchFamily="18" charset="0"/>
                <a:cs typeface="Times New Roman" pitchFamily="18" charset="0"/>
              </a:rPr>
              <a:t>KG</a:t>
            </a:r>
            <a:r>
              <a:rPr lang="zh-CN" altLang="en-US" sz="2200" dirty="0" smtClean="0">
                <a:latin typeface="Times New Roman" pitchFamily="18" charset="0"/>
                <a:cs typeface="Times New Roman" pitchFamily="18" charset="0"/>
              </a:rPr>
              <a:t>中</a:t>
            </a:r>
            <a:r>
              <a:rPr lang="zh-CN" altLang="en-US" sz="2200" dirty="0">
                <a:latin typeface="Times New Roman" pitchFamily="18" charset="0"/>
                <a:cs typeface="Times New Roman" pitchFamily="18" charset="0"/>
              </a:rPr>
              <a:t>的任何顶点。</a:t>
            </a:r>
            <a:endParaRPr lang="en-US" altLang="zh-CN" sz="2200" dirty="0" smtClean="0">
              <a:latin typeface="Times New Roman" pitchFamily="18" charset="0"/>
              <a:cs typeface="Times New Roman" pitchFamily="18" charset="0"/>
            </a:endParaRPr>
          </a:p>
          <a:p>
            <a:endParaRPr lang="en-US" altLang="zh-CN" sz="2200" dirty="0" smtClean="0">
              <a:latin typeface="Times New Roman" pitchFamily="18" charset="0"/>
              <a:cs typeface="Times New Roman" pitchFamily="18" charset="0"/>
            </a:endParaRPr>
          </a:p>
          <a:p>
            <a:r>
              <a:rPr lang="en-US" altLang="zh-CN" sz="2200" dirty="0" err="1" smtClean="0">
                <a:latin typeface="Times New Roman" pitchFamily="18" charset="0"/>
                <a:cs typeface="Times New Roman" pitchFamily="18" charset="0"/>
              </a:rPr>
              <a:t>BiLSTM</a:t>
            </a:r>
            <a:r>
              <a:rPr lang="en-US" altLang="zh-CN" sz="2200" dirty="0" smtClean="0">
                <a:latin typeface="Times New Roman" pitchFamily="18" charset="0"/>
                <a:cs typeface="Times New Roman" pitchFamily="18" charset="0"/>
              </a:rPr>
              <a:t>-CRF model</a:t>
            </a:r>
            <a:r>
              <a:rPr lang="zh-CN" altLang="en-US" sz="2200" dirty="0" smtClean="0">
                <a:latin typeface="Times New Roman" pitchFamily="18" charset="0"/>
                <a:cs typeface="Times New Roman" pitchFamily="18" charset="0"/>
              </a:rPr>
              <a:t>对于太长和太复杂的短语无法识别</a:t>
            </a:r>
            <a:r>
              <a:rPr lang="zh-CN" altLang="en-US" sz="2200" dirty="0" smtClean="0">
                <a:latin typeface="Times New Roman" pitchFamily="18" charset="0"/>
                <a:cs typeface="Times New Roman" pitchFamily="18" charset="0"/>
              </a:rPr>
              <a:t>。</a:t>
            </a:r>
            <a:endParaRPr lang="en-US" altLang="zh-CN" sz="2200" dirty="0">
              <a:latin typeface="Times New Roman" pitchFamily="18" charset="0"/>
              <a:cs typeface="Times New Roman" pitchFamily="18" charset="0"/>
            </a:endParaRPr>
          </a:p>
          <a:p>
            <a:r>
              <a:rPr lang="zh-CN" altLang="en-US" sz="2200" dirty="0">
                <a:latin typeface="Times New Roman" pitchFamily="18" charset="0"/>
                <a:cs typeface="Times New Roman" pitchFamily="18" charset="0"/>
              </a:rPr>
              <a:t>采</a:t>
            </a:r>
            <a:r>
              <a:rPr lang="zh-CN" altLang="en-US" sz="2200" dirty="0" smtClean="0">
                <a:latin typeface="Times New Roman" pitchFamily="18" charset="0"/>
                <a:cs typeface="Times New Roman" pitchFamily="18" charset="0"/>
              </a:rPr>
              <a:t>用</a:t>
            </a:r>
            <a:endParaRPr lang="en-US" altLang="zh-CN" sz="2200" dirty="0" smtClean="0">
              <a:latin typeface="Times New Roman" pitchFamily="18" charset="0"/>
              <a:cs typeface="Times New Roman" pitchFamily="18" charset="0"/>
            </a:endParaRPr>
          </a:p>
          <a:p>
            <a:r>
              <a:rPr lang="en-US" altLang="zh-CN" sz="2200" dirty="0" smtClean="0">
                <a:latin typeface="Times New Roman" pitchFamily="18" charset="0"/>
                <a:cs typeface="Times New Roman" pitchFamily="18" charset="0"/>
              </a:rPr>
              <a:t>entity </a:t>
            </a:r>
            <a:r>
              <a:rPr lang="en-US" altLang="zh-CN" sz="2200" dirty="0">
                <a:latin typeface="Times New Roman" pitchFamily="18" charset="0"/>
                <a:cs typeface="Times New Roman" pitchFamily="18" charset="0"/>
              </a:rPr>
              <a:t>linking </a:t>
            </a:r>
            <a:r>
              <a:rPr lang="en-US" altLang="zh-CN" sz="2200" dirty="0" smtClean="0">
                <a:latin typeface="Times New Roman" pitchFamily="18" charset="0"/>
                <a:cs typeface="Times New Roman" pitchFamily="18" charset="0"/>
              </a:rPr>
              <a:t>algorithms </a:t>
            </a:r>
            <a:r>
              <a:rPr lang="en-US" altLang="zh-CN" sz="2200" dirty="0" smtClean="0">
                <a:latin typeface="Times New Roman" pitchFamily="18" charset="0"/>
                <a:cs typeface="Times New Roman" pitchFamily="18" charset="0"/>
                <a:sym typeface="Wingdings" pitchFamily="2" charset="2"/>
              </a:rPr>
              <a:t> </a:t>
            </a:r>
            <a:r>
              <a:rPr lang="en-US" altLang="zh-CN" sz="2200" dirty="0" smtClean="0">
                <a:latin typeface="Times New Roman" pitchFamily="18" charset="0"/>
                <a:cs typeface="Times New Roman" pitchFamily="18" charset="0"/>
              </a:rPr>
              <a:t>Detect </a:t>
            </a:r>
            <a:r>
              <a:rPr lang="en-US" altLang="zh-CN" sz="2200" dirty="0">
                <a:latin typeface="Times New Roman" pitchFamily="18" charset="0"/>
                <a:cs typeface="Times New Roman" pitchFamily="18" charset="0"/>
              </a:rPr>
              <a:t>entity and type </a:t>
            </a:r>
            <a:r>
              <a:rPr lang="en-US" altLang="zh-CN" sz="2200" dirty="0" smtClean="0">
                <a:latin typeface="Times New Roman" pitchFamily="18" charset="0"/>
                <a:cs typeface="Times New Roman" pitchFamily="18" charset="0"/>
              </a:rPr>
              <a:t>nodes</a:t>
            </a:r>
          </a:p>
          <a:p>
            <a:r>
              <a:rPr lang="en-US" altLang="zh-CN" sz="2200" dirty="0" err="1" smtClean="0">
                <a:latin typeface="Times New Roman" pitchFamily="18" charset="0"/>
                <a:cs typeface="Times New Roman" pitchFamily="18" charset="0"/>
              </a:rPr>
              <a:t>BiLSTM</a:t>
            </a:r>
            <a:r>
              <a:rPr lang="en-US" altLang="zh-CN" sz="2200" dirty="0" smtClean="0">
                <a:latin typeface="Times New Roman" pitchFamily="18" charset="0"/>
                <a:cs typeface="Times New Roman" pitchFamily="18" charset="0"/>
              </a:rPr>
              <a:t>-CRF model</a:t>
            </a:r>
            <a:r>
              <a:rPr lang="zh-CN" altLang="en-US" sz="2200" dirty="0" smtClean="0">
                <a:latin typeface="Times New Roman" pitchFamily="18" charset="0"/>
                <a:cs typeface="Times New Roman" pitchFamily="18" charset="0"/>
              </a:rPr>
              <a:t> </a:t>
            </a:r>
            <a:r>
              <a:rPr lang="en-US" altLang="zh-CN" sz="2200" dirty="0" smtClean="0">
                <a:latin typeface="Times New Roman" pitchFamily="18" charset="0"/>
                <a:cs typeface="Times New Roman" pitchFamily="18" charset="0"/>
                <a:sym typeface="Wingdings" pitchFamily="2" charset="2"/>
              </a:rPr>
              <a:t> </a:t>
            </a:r>
            <a:r>
              <a:rPr lang="en-US" altLang="zh-CN" sz="2200" dirty="0" smtClean="0">
                <a:latin typeface="Times New Roman" pitchFamily="18" charset="0"/>
                <a:cs typeface="Times New Roman" pitchFamily="18" charset="0"/>
              </a:rPr>
              <a:t> </a:t>
            </a:r>
            <a:r>
              <a:rPr lang="en-US" altLang="zh-CN" sz="2200" dirty="0">
                <a:latin typeface="Times New Roman" pitchFamily="18" charset="0"/>
                <a:cs typeface="Times New Roman" pitchFamily="18" charset="0"/>
              </a:rPr>
              <a:t>Detect variable/literal nodes </a:t>
            </a:r>
            <a:endParaRPr lang="en-US" altLang="zh-CN" sz="2200" dirty="0" smtClean="0">
              <a:latin typeface="Times New Roman" pitchFamily="18" charset="0"/>
              <a:cs typeface="Times New Roman" pitchFamily="18" charset="0"/>
            </a:endParaRPr>
          </a:p>
          <a:p>
            <a:endParaRPr lang="en-US" altLang="zh-CN" sz="2200" dirty="0" smtClean="0">
              <a:latin typeface="Times New Roman" pitchFamily="18" charset="0"/>
              <a:cs typeface="Times New Roman" pitchFamily="18" charset="0"/>
            </a:endParaRPr>
          </a:p>
          <a:p>
            <a:r>
              <a:rPr lang="en-US" altLang="zh-CN" sz="2200" dirty="0" smtClean="0">
                <a:latin typeface="Times New Roman" pitchFamily="18" charset="0"/>
                <a:cs typeface="Times New Roman" pitchFamily="18" charset="0"/>
              </a:rPr>
              <a:t>if </a:t>
            </a:r>
            <a:r>
              <a:rPr lang="en-US" altLang="zh-CN" sz="2200" dirty="0">
                <a:latin typeface="Times New Roman" pitchFamily="18" charset="0"/>
                <a:cs typeface="Times New Roman" pitchFamily="18" charset="0"/>
              </a:rPr>
              <a:t>two </a:t>
            </a:r>
            <a:r>
              <a:rPr lang="en-US" altLang="zh-CN" sz="2200" dirty="0" smtClean="0">
                <a:latin typeface="Times New Roman" pitchFamily="18" charset="0"/>
                <a:cs typeface="Times New Roman" pitchFamily="18" charset="0"/>
              </a:rPr>
              <a:t>candidate </a:t>
            </a:r>
            <a:r>
              <a:rPr lang="en-US" altLang="zh-CN" sz="2200" dirty="0">
                <a:latin typeface="Times New Roman" panose="02020603050405020304" pitchFamily="18" charset="0"/>
                <a:cs typeface="Times New Roman" panose="02020603050405020304" pitchFamily="18" charset="0"/>
              </a:rPr>
              <a:t>nodes</a:t>
            </a:r>
            <a:r>
              <a:rPr lang="en-US" altLang="zh-CN" sz="2200" dirty="0" smtClean="0">
                <a:latin typeface="Times New Roman" pitchFamily="18" charset="0"/>
                <a:cs typeface="Times New Roman" pitchFamily="18" charset="0"/>
              </a:rPr>
              <a:t> </a:t>
            </a:r>
            <a:r>
              <a:rPr lang="en-US" altLang="zh-CN" sz="2200" dirty="0">
                <a:latin typeface="Times New Roman" pitchFamily="18" charset="0"/>
                <a:cs typeface="Times New Roman" pitchFamily="18" charset="0"/>
              </a:rPr>
              <a:t>share any </a:t>
            </a:r>
            <a:r>
              <a:rPr lang="en-US" altLang="zh-CN" sz="2200" dirty="0" smtClean="0">
                <a:latin typeface="Times New Roman" pitchFamily="18" charset="0"/>
                <a:cs typeface="Times New Roman" pitchFamily="18" charset="0"/>
              </a:rPr>
              <a:t>words</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select </a:t>
            </a:r>
            <a:r>
              <a:rPr lang="en-US" altLang="zh-CN" sz="2200" dirty="0">
                <a:latin typeface="Times New Roman" pitchFamily="18" charset="0"/>
                <a:cs typeface="Times New Roman" pitchFamily="18" charset="0"/>
              </a:rPr>
              <a:t>the longer one </a:t>
            </a:r>
            <a:endParaRPr lang="en-US" altLang="zh-CN" sz="2200" dirty="0" smtClean="0">
              <a:latin typeface="Times New Roman" pitchFamily="18" charset="0"/>
              <a:cs typeface="Times New Roman" pitchFamily="18" charset="0"/>
            </a:endParaRPr>
          </a:p>
          <a:p>
            <a:endParaRPr lang="en-US" altLang="zh-CN" dirty="0" smtClean="0"/>
          </a:p>
        </p:txBody>
      </p:sp>
      <p:sp>
        <p:nvSpPr>
          <p:cNvPr id="10" name="标题 1"/>
          <p:cNvSpPr>
            <a:spLocks noGrp="1"/>
          </p:cNvSpPr>
          <p:nvPr>
            <p:ph type="title"/>
          </p:nvPr>
        </p:nvSpPr>
        <p:spPr>
          <a:xfrm>
            <a:off x="273205" y="96644"/>
            <a:ext cx="7041995" cy="1356360"/>
          </a:xfrm>
        </p:spPr>
        <p:txBody>
          <a:bodyPr>
            <a:normAutofit/>
          </a:bodyPr>
          <a:lstStyle/>
          <a:p>
            <a:r>
              <a:rPr lang="zh-CN" altLang="en-US" sz="3600" b="1" dirty="0" smtClean="0"/>
              <a:t>节点识别 </a:t>
            </a:r>
            <a:r>
              <a:rPr lang="en-US" altLang="zh-CN" sz="3600" b="1" dirty="0"/>
              <a:t>N</a:t>
            </a:r>
            <a:r>
              <a:rPr lang="en-US" altLang="zh-CN" sz="3600" b="1" dirty="0" smtClean="0"/>
              <a:t>ode Recognition</a:t>
            </a:r>
            <a:endParaRPr lang="zh-CN" altLang="en-US" sz="3600" b="1" dirty="0"/>
          </a:p>
        </p:txBody>
      </p:sp>
    </p:spTree>
    <p:extLst>
      <p:ext uri="{BB962C8B-B14F-4D97-AF65-F5344CB8AC3E}">
        <p14:creationId xmlns:p14="http://schemas.microsoft.com/office/powerpoint/2010/main" val="1474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8363</TotalTime>
  <Words>2851</Words>
  <Application>Microsoft Office PowerPoint</Application>
  <PresentationFormat>自定义</PresentationFormat>
  <Paragraphs>284</Paragraphs>
  <Slides>22</Slides>
  <Notes>20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基础</vt:lpstr>
      <vt:lpstr>A State-transition Framework to Answer  Complex Questions over Knowledge Base</vt:lpstr>
      <vt:lpstr>KBQA相关工作</vt:lpstr>
      <vt:lpstr>查询图方法</vt:lpstr>
      <vt:lpstr>Complex QA</vt:lpstr>
      <vt:lpstr>Complex QA相关工作</vt:lpstr>
      <vt:lpstr>Complex QA相关工作</vt:lpstr>
      <vt:lpstr>motivation</vt:lpstr>
      <vt:lpstr>State-transition Framework</vt:lpstr>
      <vt:lpstr>节点识别 Node Recognition</vt:lpstr>
      <vt:lpstr>节点识别 Node Recognition</vt:lpstr>
      <vt:lpstr>状态转换State-transition</vt:lpstr>
      <vt:lpstr>State-transition</vt:lpstr>
      <vt:lpstr>奖励函数γ </vt:lpstr>
      <vt:lpstr>条件限制：为减少状态转换的搜索空间</vt:lpstr>
      <vt:lpstr>PowerPoint 演示文稿</vt:lpstr>
      <vt:lpstr>entity/relation extraction</vt:lpstr>
      <vt:lpstr>数据集</vt:lpstr>
      <vt:lpstr>实验结果</vt:lpstr>
      <vt:lpstr>实验结果</vt:lpstr>
      <vt:lpstr>实验结果</vt:lpstr>
      <vt:lpstr>误差分析</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新生入伙指南</dc:title>
  <dc:creator>Xiang Zhang</dc:creator>
  <cp:lastModifiedBy>zhaoman</cp:lastModifiedBy>
  <cp:revision>2067</cp:revision>
  <dcterms:created xsi:type="dcterms:W3CDTF">2017-08-11T01:04:00Z</dcterms:created>
  <dcterms:modified xsi:type="dcterms:W3CDTF">2019-04-29T01:46:43Z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