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29"/>
  </p:notesMasterIdLst>
  <p:handoutMasterIdLst>
    <p:handoutMasterId r:id="rId30"/>
  </p:handoutMasterIdLst>
  <p:sldIdLst>
    <p:sldId id="256" r:id="rId2"/>
    <p:sldId id="593" r:id="rId3"/>
    <p:sldId id="597" r:id="rId4"/>
    <p:sldId id="604" r:id="rId5"/>
    <p:sldId id="603" r:id="rId6"/>
    <p:sldId id="601" r:id="rId7"/>
    <p:sldId id="608" r:id="rId8"/>
    <p:sldId id="640" r:id="rId9"/>
    <p:sldId id="662" r:id="rId10"/>
    <p:sldId id="628" r:id="rId11"/>
    <p:sldId id="639" r:id="rId12"/>
    <p:sldId id="627" r:id="rId13"/>
    <p:sldId id="630" r:id="rId14"/>
    <p:sldId id="631" r:id="rId15"/>
    <p:sldId id="653" r:id="rId16"/>
    <p:sldId id="642" r:id="rId17"/>
    <p:sldId id="632" r:id="rId18"/>
    <p:sldId id="657" r:id="rId19"/>
    <p:sldId id="656" r:id="rId20"/>
    <p:sldId id="635" r:id="rId21"/>
    <p:sldId id="658" r:id="rId22"/>
    <p:sldId id="659" r:id="rId23"/>
    <p:sldId id="649" r:id="rId24"/>
    <p:sldId id="660" r:id="rId25"/>
    <p:sldId id="661" r:id="rId26"/>
    <p:sldId id="651" r:id="rId27"/>
    <p:sldId id="54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B52B0A-BB98-473F-B514-55B464A95EE7}">
          <p14:sldIdLst>
            <p14:sldId id="256"/>
            <p14:sldId id="593"/>
            <p14:sldId id="597"/>
            <p14:sldId id="604"/>
            <p14:sldId id="603"/>
            <p14:sldId id="601"/>
            <p14:sldId id="608"/>
            <p14:sldId id="640"/>
            <p14:sldId id="662"/>
            <p14:sldId id="628"/>
            <p14:sldId id="639"/>
            <p14:sldId id="627"/>
            <p14:sldId id="630"/>
            <p14:sldId id="631"/>
            <p14:sldId id="653"/>
            <p14:sldId id="642"/>
            <p14:sldId id="632"/>
            <p14:sldId id="657"/>
            <p14:sldId id="656"/>
            <p14:sldId id="635"/>
            <p14:sldId id="658"/>
            <p14:sldId id="659"/>
            <p14:sldId id="649"/>
            <p14:sldId id="660"/>
            <p14:sldId id="661"/>
            <p14:sldId id="651"/>
            <p14:sldId id="54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g Zhang" initials="X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AB3"/>
    <a:srgbClr val="F1D23A"/>
    <a:srgbClr val="1E0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autoAdjust="0"/>
    <p:restoredTop sz="73333" autoAdjust="0"/>
  </p:normalViewPr>
  <p:slideViewPr>
    <p:cSldViewPr snapToGrid="0">
      <p:cViewPr varScale="1">
        <p:scale>
          <a:sx n="85" d="100"/>
          <a:sy n="85" d="100"/>
        </p:scale>
        <p:origin x="1770" y="84"/>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2266"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D8B1E3-81FB-4606-AB7F-5B1D321DF28C}" type="datetimeFigureOut">
              <a:rPr lang="zh-CN" altLang="en-US" smtClean="0"/>
              <a:t>2019/11/1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C8A71C-7F3F-4DDD-B9A0-BACEF97B27C1}" type="slidenum">
              <a:rPr lang="zh-CN" altLang="en-US" smtClean="0"/>
              <a:t>‹#›</a:t>
            </a:fld>
            <a:endParaRPr lang="zh-CN" altLang="en-US"/>
          </a:p>
        </p:txBody>
      </p:sp>
    </p:spTree>
    <p:extLst>
      <p:ext uri="{BB962C8B-B14F-4D97-AF65-F5344CB8AC3E}">
        <p14:creationId xmlns:p14="http://schemas.microsoft.com/office/powerpoint/2010/main" val="4252177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A388B-B046-442E-83AD-1AA76CFA856B}"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7224A-5E25-4BFC-93B3-3B7FFFC4B771}" type="slidenum">
              <a:rPr lang="zh-CN" altLang="en-US" smtClean="0"/>
              <a:t>‹#›</a:t>
            </a:fld>
            <a:endParaRPr lang="zh-CN" altLang="en-US"/>
          </a:p>
        </p:txBody>
      </p:sp>
    </p:spTree>
    <p:extLst>
      <p:ext uri="{BB962C8B-B14F-4D97-AF65-F5344CB8AC3E}">
        <p14:creationId xmlns:p14="http://schemas.microsoft.com/office/powerpoint/2010/main" val="245068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查询图排序的方法解决复杂</a:t>
            </a:r>
            <a:r>
              <a:rPr lang="en-US" altLang="zh-CN" dirty="0" smtClean="0"/>
              <a:t>KBQA</a:t>
            </a:r>
          </a:p>
          <a:p>
            <a:endParaRPr lang="en-US" altLang="zh-CN" dirty="0" smtClean="0"/>
          </a:p>
          <a:p>
            <a:r>
              <a:rPr lang="zh-CN" altLang="en-US" dirty="0" smtClean="0"/>
              <a:t>查询图排序方法，基本思想对</a:t>
            </a:r>
            <a:r>
              <a:rPr lang="zh-CN" altLang="en-US" b="1" dirty="0" smtClean="0"/>
              <a:t>候选查询图</a:t>
            </a:r>
            <a:r>
              <a:rPr lang="zh-CN" altLang="en-US" dirty="0" smtClean="0"/>
              <a:t>排序打分，然后</a:t>
            </a:r>
            <a:r>
              <a:rPr lang="zh-CN" altLang="en-US" b="1" dirty="0" smtClean="0"/>
              <a:t>选择最正确的一个</a:t>
            </a:r>
            <a:r>
              <a:rPr lang="zh-CN" altLang="en-US" dirty="0" smtClean="0"/>
              <a:t>。</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a:t>
            </a:fld>
            <a:endParaRPr lang="zh-CN" altLang="en-US"/>
          </a:p>
        </p:txBody>
      </p:sp>
    </p:spTree>
    <p:extLst>
      <p:ext uri="{BB962C8B-B14F-4D97-AF65-F5344CB8AC3E}">
        <p14:creationId xmlns:p14="http://schemas.microsoft.com/office/powerpoint/2010/main" val="2444193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层次残差序列模型：采用了另一种神经排序模型</a:t>
            </a:r>
            <a:r>
              <a:rPr lang="en-US" altLang="zh-CN" dirty="0" smtClean="0"/>
              <a:t>,</a:t>
            </a:r>
            <a:r>
              <a:rPr lang="zh-CN" altLang="en-US" dirty="0" smtClean="0"/>
              <a:t>即对</a:t>
            </a:r>
            <a:r>
              <a:rPr lang="en-US" altLang="zh-CN" dirty="0" smtClean="0"/>
              <a:t>KG</a:t>
            </a:r>
            <a:r>
              <a:rPr lang="zh-CN" altLang="en-US" dirty="0" smtClean="0"/>
              <a:t>关系谓词进行排序，以便在问题中进行关系检测。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创建问题的层次表示</a:t>
            </a:r>
            <a:r>
              <a:rPr lang="en-US" altLang="zh-CN" dirty="0" smtClean="0"/>
              <a:t>,</a:t>
            </a:r>
            <a:r>
              <a:rPr lang="zh-CN" altLang="en-US" dirty="0" smtClean="0"/>
              <a:t>残差训练，以及跨不同粒度（单词级、关系级）的一组谓词的表示：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10</a:t>
            </a:fld>
            <a:endParaRPr lang="zh-CN" altLang="en-US"/>
          </a:p>
        </p:txBody>
      </p:sp>
    </p:spTree>
    <p:extLst>
      <p:ext uri="{BB962C8B-B14F-4D97-AF65-F5344CB8AC3E}">
        <p14:creationId xmlns:p14="http://schemas.microsoft.com/office/powerpoint/2010/main" val="2476993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分解注意模型，自然语言推断。任务的形式是：给定一个前提文本，根据这个前提去推断假说文本与前提文本的关系，一般分为蕴含关系和矛盾关系，蕴含关系表示从前提文本中可以推断出假说文本；矛盾关系即假说文本与前提文本矛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语义推断是下游任务，之前还是需要拿到两个句子的编码，该模型计算了两个输入序列的摘要，并通过</a:t>
            </a:r>
            <a:r>
              <a:rPr lang="en-US" altLang="zh-CN" sz="1200" b="0" i="0" kern="1200" dirty="0" smtClean="0">
                <a:solidFill>
                  <a:schemeClr val="tx1"/>
                </a:solidFill>
                <a:effectLst/>
                <a:latin typeface="+mn-lt"/>
                <a:ea typeface="+mn-ea"/>
                <a:cs typeface="+mn-cs"/>
              </a:rPr>
              <a:t>cross-attention</a:t>
            </a:r>
            <a:r>
              <a:rPr lang="en-US" altLang="zh-CN" dirty="0" smtClean="0"/>
              <a:t> </a:t>
            </a:r>
            <a:r>
              <a:rPr lang="zh-CN" altLang="en-US" dirty="0" smtClean="0"/>
              <a:t>加权，表示两个序列的编码。</a:t>
            </a:r>
            <a:endParaRPr lang="en-US" altLang="zh-CN" dirty="0" smtClean="0"/>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两个句子</a:t>
            </a:r>
            <a:r>
              <a:rPr lang="en-US" altLang="zh-CN" sz="1200" b="0" i="0" kern="1200" dirty="0" smtClean="0">
                <a:solidFill>
                  <a:schemeClr val="tx1"/>
                </a:solidFill>
                <a:effectLst/>
                <a:latin typeface="+mn-lt"/>
                <a:ea typeface="+mn-ea"/>
                <a:cs typeface="+mn-cs"/>
              </a:rPr>
              <a:t>ab</a:t>
            </a:r>
          </a:p>
          <a:p>
            <a:r>
              <a:rPr lang="en-US" altLang="zh-CN" sz="1200" b="0" i="0" kern="1200" dirty="0" smtClean="0">
                <a:solidFill>
                  <a:schemeClr val="tx1"/>
                </a:solidFill>
                <a:effectLst/>
                <a:latin typeface="+mn-lt"/>
                <a:ea typeface="+mn-ea"/>
                <a:cs typeface="+mn-cs"/>
              </a:rPr>
              <a:t>1.Attend</a:t>
            </a:r>
          </a:p>
          <a:p>
            <a:r>
              <a:rPr lang="zh-CN" altLang="en-US" sz="1200" b="0" i="0" kern="1200" dirty="0" smtClean="0">
                <a:solidFill>
                  <a:schemeClr val="tx1"/>
                </a:solidFill>
                <a:effectLst/>
                <a:latin typeface="+mn-lt"/>
                <a:ea typeface="+mn-ea"/>
                <a:cs typeface="+mn-cs"/>
              </a:rPr>
              <a:t>首先对</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中的每个词计算它们之间的</a:t>
            </a:r>
            <a:r>
              <a:rPr lang="en-US" altLang="zh-CN" sz="1200" b="0" i="0" kern="1200" dirty="0" smtClean="0">
                <a:solidFill>
                  <a:schemeClr val="tx1"/>
                </a:solidFill>
                <a:effectLst/>
                <a:latin typeface="+mn-lt"/>
                <a:ea typeface="+mn-ea"/>
                <a:cs typeface="+mn-cs"/>
              </a:rPr>
              <a:t>cross-attention</a:t>
            </a:r>
            <a:r>
              <a:rPr lang="en-US" altLang="zh-CN" dirty="0" smtClean="0"/>
              <a:t> </a:t>
            </a:r>
            <a:r>
              <a:rPr lang="en-US" altLang="zh-CN" sz="1200" b="0" i="0" kern="1200" dirty="0" smtClean="0">
                <a:solidFill>
                  <a:schemeClr val="tx1"/>
                </a:solidFill>
                <a:effectLst/>
                <a:latin typeface="+mn-lt"/>
                <a:ea typeface="+mn-ea"/>
                <a:cs typeface="+mn-cs"/>
              </a:rPr>
              <a:t>weights</a:t>
            </a:r>
            <a:r>
              <a:rPr lang="zh-CN" altLang="en-US" sz="1200" b="0" i="0" kern="1200" dirty="0" smtClean="0">
                <a:solidFill>
                  <a:schemeClr val="tx1"/>
                </a:solidFill>
                <a:effectLst/>
                <a:latin typeface="+mn-lt"/>
                <a:ea typeface="+mn-ea"/>
                <a:cs typeface="+mn-cs"/>
              </a:rPr>
              <a:t>，计算公式如下：</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这里</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是一个激活函数为</a:t>
            </a:r>
            <a:r>
              <a:rPr lang="en-US" altLang="zh-CN" sz="1200" b="0" i="0" kern="1200" dirty="0" smtClean="0">
                <a:solidFill>
                  <a:schemeClr val="tx1"/>
                </a:solidFill>
                <a:effectLst/>
                <a:latin typeface="+mn-lt"/>
                <a:ea typeface="+mn-ea"/>
                <a:cs typeface="+mn-cs"/>
              </a:rPr>
              <a:t>RELU</a:t>
            </a:r>
            <a:r>
              <a:rPr lang="zh-CN" altLang="en-US" sz="1200" b="0" i="0" kern="1200" dirty="0" smtClean="0">
                <a:solidFill>
                  <a:schemeClr val="tx1"/>
                </a:solidFill>
                <a:effectLst/>
                <a:latin typeface="+mn-lt"/>
                <a:ea typeface="+mn-ea"/>
                <a:cs typeface="+mn-cs"/>
              </a:rPr>
              <a:t>的前馈神经网络。（这里的交互方式是用了把词向量过了前馈网络之后的结果做点积）得到交互的权重矩阵</a:t>
            </a:r>
            <a:r>
              <a:rPr lang="en-US" altLang="zh-CN" sz="1200" b="0" i="0" kern="1200" dirty="0" err="1" smtClean="0">
                <a:solidFill>
                  <a:schemeClr val="tx1"/>
                </a:solidFill>
                <a:effectLst/>
                <a:latin typeface="+mn-lt"/>
                <a:ea typeface="+mn-ea"/>
                <a:cs typeface="+mn-cs"/>
              </a:rPr>
              <a:t>eij</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然后用这个</a:t>
            </a:r>
            <a:r>
              <a:rPr lang="en-US" altLang="zh-CN" sz="1200" b="0" i="0" kern="1200" dirty="0" smtClean="0">
                <a:solidFill>
                  <a:schemeClr val="tx1"/>
                </a:solidFill>
                <a:effectLst/>
                <a:latin typeface="+mn-lt"/>
                <a:ea typeface="+mn-ea"/>
                <a:cs typeface="+mn-cs"/>
              </a:rPr>
              <a:t>attention weights</a:t>
            </a:r>
            <a:r>
              <a:rPr lang="zh-CN" altLang="en-US" sz="1200" b="0" i="0" kern="1200" dirty="0" smtClean="0">
                <a:solidFill>
                  <a:schemeClr val="tx1"/>
                </a:solidFill>
                <a:effectLst/>
                <a:latin typeface="+mn-lt"/>
                <a:ea typeface="+mn-ea"/>
                <a:cs typeface="+mn-cs"/>
              </a:rPr>
              <a:t>分别对</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进行归一化以及加权，得到阿尔法，贝塔</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阿尔法：句子</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中的每个词，经过交互的权重矩阵（句子</a:t>
            </a:r>
            <a:r>
              <a:rPr lang="en-US" altLang="zh-CN" sz="1200" b="0" i="0" u="none" strike="noStrike" kern="1200" dirty="0" smtClean="0">
                <a:solidFill>
                  <a:schemeClr val="tx1"/>
                </a:solidFill>
                <a:effectLst/>
                <a:latin typeface="+mn-lt"/>
                <a:ea typeface="+mn-ea"/>
                <a:cs typeface="+mn-cs"/>
              </a:rPr>
              <a:t>b</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中的每个词的</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权重 ）处理过的结果</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同样贝塔。</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2.Compare</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该模块的功能主要是对加权后的一个句子与另一个原始句子进行比较，（经过句子</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加权后的句子</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变成了贝塔，再与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比较）</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表示向量拼接，</a:t>
            </a:r>
            <a:r>
              <a:rPr lang="en-US" altLang="zh-CN" sz="1200" b="0" i="0" kern="1200" dirty="0" smtClean="0">
                <a:solidFill>
                  <a:schemeClr val="tx1"/>
                </a:solidFill>
                <a:effectLst/>
                <a:latin typeface="+mn-lt"/>
                <a:ea typeface="+mn-ea"/>
                <a:cs typeface="+mn-cs"/>
              </a:rPr>
              <a:t>G</a:t>
            </a:r>
            <a:r>
              <a:rPr lang="zh-CN" altLang="en-US" sz="1200" b="0" i="0" kern="1200" dirty="0" smtClean="0">
                <a:solidFill>
                  <a:schemeClr val="tx1"/>
                </a:solidFill>
                <a:effectLst/>
                <a:latin typeface="+mn-lt"/>
                <a:ea typeface="+mn-ea"/>
                <a:cs typeface="+mn-cs"/>
              </a:rPr>
              <a:t>（）依旧是一个前馈神经网络。</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现在我们得到了两个比较向量的集合</a:t>
            </a:r>
            <a:r>
              <a:rPr lang="en-US" altLang="zh-CN" sz="1200" b="0" i="0" kern="1200" dirty="0" smtClean="0">
                <a:solidFill>
                  <a:schemeClr val="tx1"/>
                </a:solidFill>
                <a:effectLst/>
                <a:latin typeface="+mn-lt"/>
                <a:ea typeface="+mn-ea"/>
                <a:cs typeface="+mn-cs"/>
              </a:rPr>
              <a:t>v1v2</a:t>
            </a:r>
            <a:r>
              <a:rPr lang="zh-CN" altLang="en-US" sz="1200" b="0" i="0" kern="1200" dirty="0" smtClean="0">
                <a:solidFill>
                  <a:schemeClr val="tx1"/>
                </a:solidFill>
                <a:effectLst/>
                <a:latin typeface="+mn-lt"/>
                <a:ea typeface="+mn-ea"/>
                <a:cs typeface="+mn-cs"/>
              </a:rPr>
              <a:t>，原文中得到向量之后进一步做语义推断的任务，先分别对两个向量集合进行求和，然后将求和的结果输入</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做最后的分类。</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representation</a:t>
            </a:r>
            <a:r>
              <a:rPr lang="zh-CN" altLang="en-US" sz="1200" b="0" i="0" kern="1200" dirty="0" smtClean="0">
                <a:solidFill>
                  <a:schemeClr val="tx1"/>
                </a:solidFill>
                <a:effectLst/>
                <a:latin typeface="+mn-lt"/>
                <a:ea typeface="+mn-ea"/>
                <a:cs typeface="+mn-cs"/>
              </a:rPr>
              <a:t>的工作到第二步，已经获得了两个句子相互做</a:t>
            </a:r>
            <a:r>
              <a:rPr lang="en-US" altLang="zh-CN" sz="1200" b="0" i="0" kern="1200" dirty="0" smtClean="0">
                <a:solidFill>
                  <a:schemeClr val="tx1"/>
                </a:solidFill>
                <a:effectLst/>
                <a:latin typeface="+mn-lt"/>
                <a:ea typeface="+mn-ea"/>
                <a:cs typeface="+mn-cs"/>
              </a:rPr>
              <a:t>attention</a:t>
            </a:r>
            <a:r>
              <a:rPr lang="zh-CN" altLang="en-US" sz="1200" b="0" i="0" kern="1200" dirty="0" smtClean="0">
                <a:solidFill>
                  <a:schemeClr val="tx1"/>
                </a:solidFill>
                <a:effectLst/>
                <a:latin typeface="+mn-lt"/>
                <a:ea typeface="+mn-ea"/>
                <a:cs typeface="+mn-cs"/>
              </a:rPr>
              <a:t>后的编码向量了。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相比于</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强调的是时序关系，这篇文章提到的模型并没有使用到词在句子中的时序关系，更多的是强调两句话的词之间的对应关系</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11</a:t>
            </a:fld>
            <a:endParaRPr lang="zh-CN" altLang="en-US"/>
          </a:p>
        </p:txBody>
      </p:sp>
    </p:spTree>
    <p:extLst>
      <p:ext uri="{BB962C8B-B14F-4D97-AF65-F5344CB8AC3E}">
        <p14:creationId xmlns:p14="http://schemas.microsoft.com/office/powerpoint/2010/main" val="493262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进一步改进增加时序的操作，具体到这个问题上再加上时序的操作。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前面</a:t>
            </a:r>
            <a:r>
              <a:rPr lang="en-US" altLang="zh-CN" dirty="0" err="1" smtClean="0"/>
              <a:t>lstm</a:t>
            </a:r>
            <a:r>
              <a:rPr lang="zh-CN" altLang="en-US" dirty="0" smtClean="0"/>
              <a:t>层来编码问题和核心链，并使用</a:t>
            </a:r>
            <a:r>
              <a:rPr lang="en-US" altLang="zh-CN" dirty="0" smtClean="0"/>
              <a:t>DAM</a:t>
            </a:r>
            <a:r>
              <a:rPr lang="zh-CN" altLang="en-US" dirty="0" smtClean="0"/>
              <a:t>层计算两个序列的向量。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12</a:t>
            </a:fld>
            <a:endParaRPr lang="zh-CN" altLang="en-US"/>
          </a:p>
        </p:txBody>
      </p:sp>
    </p:spTree>
    <p:extLst>
      <p:ext uri="{BB962C8B-B14F-4D97-AF65-F5344CB8AC3E}">
        <p14:creationId xmlns:p14="http://schemas.microsoft.com/office/powerpoint/2010/main" val="523153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预测辅助约束，找到核心链之后，再构建完整查询图的辅助约束。</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我们从预测问题的意图开始。划分为计数、提问和基于集合的问题，是互斥的。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因此，我们使用一个简单的基于</a:t>
            </a:r>
            <a:r>
              <a:rPr lang="en-US" altLang="zh-CN" dirty="0" err="1" smtClean="0"/>
              <a:t>bilstm</a:t>
            </a:r>
            <a:r>
              <a:rPr lang="zh-CN" altLang="en-US" dirty="0" smtClean="0"/>
              <a:t>的分类器来预测意图。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我们重点检测核心链中不接地节点上基于类的约束。</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分成两个子任务，使用两个不同的、单独训练的模型来预测。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前者是用一个简单的</a:t>
            </a:r>
            <a:r>
              <a:rPr lang="en-US" altLang="zh-CN" dirty="0" err="1" smtClean="0"/>
              <a:t>bilstm</a:t>
            </a:r>
            <a:r>
              <a:rPr lang="zh-CN" altLang="en-US" dirty="0" smtClean="0"/>
              <a:t>实现的，类似于前面提到的意图分类器。</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对于后者，我们使用基于</a:t>
            </a:r>
            <a:r>
              <a:rPr lang="en-US" altLang="zh-CN" dirty="0" err="1" smtClean="0"/>
              <a:t>BiLSTM</a:t>
            </a:r>
            <a:r>
              <a:rPr lang="zh-CN" altLang="en-US" dirty="0" smtClean="0"/>
              <a:t>排名的模型，特别是核心链候选排名部分提到的第一个模型。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13</a:t>
            </a:fld>
            <a:endParaRPr lang="zh-CN" altLang="en-US"/>
          </a:p>
        </p:txBody>
      </p:sp>
    </p:spTree>
    <p:extLst>
      <p:ext uri="{BB962C8B-B14F-4D97-AF65-F5344CB8AC3E}">
        <p14:creationId xmlns:p14="http://schemas.microsoft.com/office/powerpoint/2010/main" val="2828878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评估指标我们根据所提出的方法找到正确核心链的能力以及整个系统的执行结果来衡量其性能。</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对于核心链排序，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核心链精度（</a:t>
            </a:r>
            <a:r>
              <a:rPr lang="en-US" altLang="zh-CN" dirty="0" err="1" smtClean="0"/>
              <a:t>cca</a:t>
            </a:r>
            <a:r>
              <a:rPr lang="zh-CN" altLang="en-US" dirty="0" smtClean="0"/>
              <a:t>）找到了正确的核心链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平均</a:t>
            </a:r>
            <a:r>
              <a:rPr lang="en-US" altLang="zh-CN" dirty="0" smtClean="0"/>
              <a:t>rank</a:t>
            </a:r>
            <a:r>
              <a:rPr lang="zh-CN" altLang="en-US" dirty="0" smtClean="0"/>
              <a:t>倒数（</a:t>
            </a:r>
            <a:r>
              <a:rPr lang="en-US" altLang="zh-CN" dirty="0" err="1" smtClean="0"/>
              <a:t>mrr</a:t>
            </a:r>
            <a:r>
              <a:rPr lang="zh-CN" altLang="en-US" dirty="0" smtClean="0"/>
              <a:t>）。搜索算法的评价机制。</a:t>
            </a:r>
            <a:r>
              <a:rPr lang="en-US" altLang="zh-CN" dirty="0" smtClean="0"/>
              <a:t>Top1=1 top2=1/2 top3=1/3</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根据整个系统（包括辅助函数）的执行结果，我们还报告了精度、召回率和</a:t>
            </a:r>
            <a:r>
              <a:rPr lang="en-US" altLang="zh-CN" dirty="0" smtClean="0"/>
              <a:t>f1</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14</a:t>
            </a:fld>
            <a:endParaRPr lang="zh-CN" altLang="en-US"/>
          </a:p>
        </p:txBody>
      </p:sp>
    </p:spTree>
    <p:extLst>
      <p:ext uri="{BB962C8B-B14F-4D97-AF65-F5344CB8AC3E}">
        <p14:creationId xmlns:p14="http://schemas.microsoft.com/office/powerpoint/2010/main" val="2024265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点训练和对训练，分别使用负对数似然和最大利润损失</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在逐点训练中，目标是最大化正确核心链</a:t>
            </a:r>
            <a:r>
              <a:rPr lang="en-US" altLang="zh-CN" dirty="0" smtClean="0"/>
              <a:t>t=1</a:t>
            </a:r>
            <a:r>
              <a:rPr lang="zh-CN" altLang="en-US" dirty="0" smtClean="0"/>
              <a:t>的得分，并最小化负样本</a:t>
            </a:r>
            <a:r>
              <a:rPr lang="en-US" altLang="zh-CN" dirty="0" smtClean="0"/>
              <a:t>t=0</a:t>
            </a:r>
            <a:r>
              <a:rPr lang="zh-CN" altLang="en-US" dirty="0" smtClean="0"/>
              <a:t>的得分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在逐对训练中，我们最大化正负样本的分数的差异，达到一定的限度</a:t>
            </a:r>
            <a:r>
              <a:rPr lang="en-US" altLang="zh-CN" dirty="0" smtClean="0"/>
              <a:t>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s+</a:t>
            </a:r>
            <a:r>
              <a:rPr lang="zh-CN" altLang="en-US" dirty="0" smtClean="0"/>
              <a:t>和</a:t>
            </a:r>
            <a:r>
              <a:rPr lang="en-US" altLang="zh-CN" dirty="0" smtClean="0"/>
              <a:t>s-</a:t>
            </a:r>
            <a:r>
              <a:rPr lang="zh-CN" altLang="en-US" dirty="0" smtClean="0"/>
              <a:t>分别是正确和错误问题链对的分数</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15</a:t>
            </a:fld>
            <a:endParaRPr lang="zh-CN" altLang="en-US"/>
          </a:p>
        </p:txBody>
      </p:sp>
    </p:spTree>
    <p:extLst>
      <p:ext uri="{BB962C8B-B14F-4D97-AF65-F5344CB8AC3E}">
        <p14:creationId xmlns:p14="http://schemas.microsoft.com/office/powerpoint/2010/main" val="1460637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纵向模型之间的比较</a:t>
            </a:r>
            <a:endParaRPr lang="en-US" altLang="zh-CN" dirty="0" smtClean="0"/>
          </a:p>
          <a:p>
            <a:endParaRPr lang="en-US" altLang="zh-CN" dirty="0" smtClean="0"/>
          </a:p>
          <a:p>
            <a:r>
              <a:rPr lang="zh-CN" altLang="en-US" dirty="0" smtClean="0"/>
              <a:t>几乎所有模型的</a:t>
            </a:r>
            <a:r>
              <a:rPr lang="en-US" altLang="zh-CN" dirty="0" smtClean="0"/>
              <a:t>F1</a:t>
            </a:r>
            <a:r>
              <a:rPr lang="zh-CN" altLang="en-US" dirty="0" smtClean="0"/>
              <a:t>分数都在</a:t>
            </a:r>
            <a:r>
              <a:rPr lang="en-US" altLang="zh-CN" dirty="0" smtClean="0"/>
              <a:t>60%</a:t>
            </a:r>
            <a:r>
              <a:rPr lang="zh-CN" altLang="en-US" dirty="0" smtClean="0"/>
              <a:t>到</a:t>
            </a:r>
            <a:r>
              <a:rPr lang="en-US" altLang="zh-CN" dirty="0" smtClean="0"/>
              <a:t>71%</a:t>
            </a:r>
            <a:r>
              <a:rPr lang="zh-CN" altLang="en-US" dirty="0" smtClean="0"/>
              <a:t>的范围内。</a:t>
            </a:r>
            <a:endParaRPr lang="en-US" altLang="zh-CN" dirty="0" smtClean="0"/>
          </a:p>
          <a:p>
            <a:r>
              <a:rPr lang="en-US" altLang="zh-CN" dirty="0" smtClean="0"/>
              <a:t>CNN</a:t>
            </a:r>
            <a:r>
              <a:rPr lang="zh-CN" altLang="en-US" dirty="0" smtClean="0"/>
              <a:t>最差，</a:t>
            </a:r>
            <a:r>
              <a:rPr lang="en-US" altLang="zh-CN" dirty="0" smtClean="0"/>
              <a:t>DAM</a:t>
            </a:r>
            <a:r>
              <a:rPr lang="zh-CN" altLang="en-US" dirty="0" smtClean="0"/>
              <a:t>使用了注意力，但其性能普遍落后于</a:t>
            </a:r>
            <a:r>
              <a:rPr lang="en-US" altLang="zh-CN" dirty="0" smtClean="0"/>
              <a:t>slot</a:t>
            </a:r>
            <a:r>
              <a:rPr lang="zh-CN" altLang="en-US" dirty="0" smtClean="0"/>
              <a:t>匹配模型。</a:t>
            </a:r>
            <a:endParaRPr lang="en-US" altLang="zh-CN" dirty="0" smtClean="0"/>
          </a:p>
          <a:p>
            <a:r>
              <a:rPr lang="zh-CN" altLang="en-US" dirty="0" smtClean="0"/>
              <a:t>归因于</a:t>
            </a:r>
            <a:r>
              <a:rPr lang="en-US" altLang="zh-CN" dirty="0" smtClean="0"/>
              <a:t>dam</a:t>
            </a:r>
            <a:r>
              <a:rPr lang="zh-CN" altLang="en-US" dirty="0" smtClean="0"/>
              <a:t>模型试图为每个核心链创建问题的一个汇总的表示（整个核心链和问题序列之间的</a:t>
            </a:r>
            <a:r>
              <a:rPr lang="en-US" altLang="zh-CN" dirty="0" smtClean="0"/>
              <a:t>cross attention</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a:t>
            </a:r>
            <a:r>
              <a:rPr lang="en-US" altLang="zh-CN" dirty="0" smtClean="0"/>
              <a:t>slot-match</a:t>
            </a:r>
            <a:r>
              <a:rPr lang="zh-CN" altLang="en-US" dirty="0" smtClean="0"/>
              <a:t>模型是将核心链分成两片，分别和问题做</a:t>
            </a:r>
            <a:r>
              <a:rPr lang="en-US" altLang="zh-CN" dirty="0" smtClean="0"/>
              <a:t>attention</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BILSTM</a:t>
            </a:r>
            <a:r>
              <a:rPr lang="zh-CN" altLang="en-US" dirty="0" smtClean="0"/>
              <a:t>模型的性能与最新发现差不多，即简单的时序递归模型的性能几乎与性能最佳的</a:t>
            </a:r>
            <a:r>
              <a:rPr lang="en-US" altLang="zh-CN" dirty="0" smtClean="0"/>
              <a:t>slot</a:t>
            </a:r>
            <a:r>
              <a:rPr lang="zh-CN" altLang="en-US" dirty="0" smtClean="0"/>
              <a:t>模型相同。</a:t>
            </a:r>
            <a:endParaRPr lang="en-US" altLang="zh-CN" dirty="0" smtClean="0"/>
          </a:p>
          <a:p>
            <a:r>
              <a:rPr lang="en-US" altLang="zh-CN" dirty="0" smtClean="0"/>
              <a:t>Slot-match</a:t>
            </a:r>
            <a:r>
              <a:rPr lang="zh-CN" altLang="en-US" dirty="0" smtClean="0"/>
              <a:t>模型在比较中表现最好，表明不同的</a:t>
            </a:r>
            <a:r>
              <a:rPr lang="en-US" altLang="zh-CN" dirty="0" smtClean="0"/>
              <a:t>slot</a:t>
            </a:r>
            <a:r>
              <a:rPr lang="zh-CN" altLang="en-US" dirty="0" smtClean="0"/>
              <a:t>的注意聚焦于问题中的不同谓词，创建了问题的不同维度上的适当加权表示。视觉图</a:t>
            </a:r>
            <a:endParaRPr lang="en-US" altLang="zh-CN" dirty="0" smtClean="0"/>
          </a:p>
          <a:p>
            <a:r>
              <a:rPr lang="zh-CN" altLang="en-US" dirty="0" smtClean="0"/>
              <a:t>层次残差模型（</a:t>
            </a:r>
            <a:r>
              <a:rPr lang="en-US" altLang="zh-CN" dirty="0" smtClean="0"/>
              <a:t>HRM</a:t>
            </a:r>
            <a:r>
              <a:rPr lang="zh-CN" altLang="en-US" dirty="0" smtClean="0"/>
              <a:t>）是第二好的，这表明池化</a:t>
            </a:r>
            <a:r>
              <a:rPr lang="en-US" altLang="zh-CN" dirty="0" smtClean="0"/>
              <a:t>relation level</a:t>
            </a:r>
            <a:r>
              <a:rPr lang="zh-CN" altLang="en-US" dirty="0" smtClean="0"/>
              <a:t>和</a:t>
            </a:r>
            <a:r>
              <a:rPr lang="en-US" altLang="zh-CN" dirty="0" smtClean="0"/>
              <a:t>word level</a:t>
            </a:r>
            <a:r>
              <a:rPr lang="zh-CN" altLang="en-US" dirty="0" smtClean="0"/>
              <a:t>的编码</a:t>
            </a:r>
            <a:r>
              <a:rPr lang="en-US" altLang="zh-CN" dirty="0" smtClean="0"/>
              <a:t>+</a:t>
            </a:r>
            <a:r>
              <a:rPr lang="zh-CN" altLang="en-US" dirty="0" smtClean="0"/>
              <a:t>残差训练是形成核心链表示的一种有希望的策略。</a:t>
            </a:r>
            <a:endParaRPr lang="en-US" altLang="zh-CN" dirty="0" smtClean="0"/>
          </a:p>
          <a:p>
            <a:endParaRPr lang="en-US" altLang="zh-CN" dirty="0" smtClean="0"/>
          </a:p>
          <a:p>
            <a:r>
              <a:rPr lang="zh-CN" altLang="en-US" dirty="0" smtClean="0"/>
              <a:t>横向数据集上的比较</a:t>
            </a:r>
            <a:endParaRPr lang="en-US" altLang="zh-CN" dirty="0" smtClean="0"/>
          </a:p>
          <a:p>
            <a:endParaRPr lang="en-US" altLang="zh-CN" dirty="0" smtClean="0"/>
          </a:p>
          <a:p>
            <a:r>
              <a:rPr lang="zh-CN" altLang="en-US" dirty="0" smtClean="0"/>
              <a:t>在</a:t>
            </a:r>
            <a:r>
              <a:rPr lang="en-US" altLang="zh-CN" dirty="0" err="1" smtClean="0"/>
              <a:t>lc</a:t>
            </a:r>
            <a:r>
              <a:rPr lang="en-US" altLang="zh-CN" dirty="0" smtClean="0"/>
              <a:t>-quad</a:t>
            </a:r>
            <a:r>
              <a:rPr lang="zh-CN" altLang="en-US" dirty="0" smtClean="0"/>
              <a:t>上训练的所有模型中，会有过拟合，而在</a:t>
            </a:r>
            <a:r>
              <a:rPr lang="en-US" altLang="zh-CN" dirty="0" smtClean="0"/>
              <a:t>qald-7</a:t>
            </a:r>
            <a:r>
              <a:rPr lang="zh-CN" altLang="en-US" dirty="0" smtClean="0"/>
              <a:t>的情况下，效果更差。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这并不奇怪，因为</a:t>
            </a:r>
            <a:r>
              <a:rPr lang="en-US" altLang="zh-CN" dirty="0" smtClean="0"/>
              <a:t>qald-7</a:t>
            </a:r>
            <a:r>
              <a:rPr lang="zh-CN" altLang="en-US" dirty="0" smtClean="0"/>
              <a:t>在训练集中只有</a:t>
            </a:r>
            <a:r>
              <a:rPr lang="en-US" altLang="zh-CN" dirty="0" smtClean="0"/>
              <a:t>220</a:t>
            </a:r>
            <a:r>
              <a:rPr lang="zh-CN" altLang="en-US" dirty="0" smtClean="0"/>
              <a:t>个例子，比</a:t>
            </a:r>
            <a:r>
              <a:rPr lang="en-US" altLang="zh-CN" dirty="0" err="1" smtClean="0"/>
              <a:t>lc</a:t>
            </a:r>
            <a:r>
              <a:rPr lang="en-US" altLang="zh-CN" dirty="0" smtClean="0"/>
              <a:t> quad</a:t>
            </a:r>
            <a:r>
              <a:rPr lang="zh-CN" altLang="en-US" dirty="0" smtClean="0"/>
              <a:t>小</a:t>
            </a:r>
            <a:r>
              <a:rPr lang="en-US" altLang="zh-CN" dirty="0" smtClean="0"/>
              <a:t>20</a:t>
            </a:r>
            <a:r>
              <a:rPr lang="zh-CN" altLang="en-US" dirty="0" smtClean="0"/>
              <a:t>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我们将在下一节中展示，在这种情况下，跨数据集传输学习是提高模型性能的可行策略</a:t>
            </a:r>
          </a:p>
          <a:p>
            <a:endParaRPr lang="zh-CN" altLang="en-US" dirty="0" smtClean="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16</a:t>
            </a:fld>
            <a:endParaRPr lang="zh-CN" altLang="en-US"/>
          </a:p>
        </p:txBody>
      </p:sp>
    </p:spTree>
    <p:extLst>
      <p:ext uri="{BB962C8B-B14F-4D97-AF65-F5344CB8AC3E}">
        <p14:creationId xmlns:p14="http://schemas.microsoft.com/office/powerpoint/2010/main" val="251684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核心链候选数量的影响，在图</a:t>
            </a:r>
            <a:r>
              <a:rPr lang="en-US" altLang="zh-CN" dirty="0" smtClean="0"/>
              <a:t>5a</a:t>
            </a:r>
            <a:r>
              <a:rPr lang="zh-CN" altLang="en-US" dirty="0" smtClean="0"/>
              <a:t>中绘制了我们实验的所有模型的核心链精度（</a:t>
            </a:r>
            <a:r>
              <a:rPr lang="en-US" altLang="zh-CN" dirty="0" err="1" smtClean="0"/>
              <a:t>cca</a:t>
            </a:r>
            <a:r>
              <a:rPr lang="zh-CN" altLang="en-US" dirty="0" smtClean="0"/>
              <a:t>）与核心链候选数量的关系图。</a:t>
            </a:r>
            <a:endParaRPr lang="en-US" altLang="zh-CN" dirty="0" smtClean="0"/>
          </a:p>
          <a:p>
            <a:r>
              <a:rPr lang="zh-CN" altLang="en-US" dirty="0" smtClean="0"/>
              <a:t>随着候选数目的增加，</a:t>
            </a:r>
            <a:r>
              <a:rPr lang="en-US" altLang="zh-CN" dirty="0" smtClean="0"/>
              <a:t>CCA</a:t>
            </a:r>
            <a:r>
              <a:rPr lang="zh-CN" altLang="en-US" dirty="0" smtClean="0"/>
              <a:t>降低；紫</a:t>
            </a:r>
            <a:r>
              <a:rPr lang="en-US" altLang="zh-CN" dirty="0" err="1" smtClean="0"/>
              <a:t>cnn</a:t>
            </a:r>
            <a:r>
              <a:rPr lang="en-US" altLang="zh-CN" dirty="0" smtClean="0"/>
              <a:t> </a:t>
            </a:r>
            <a:r>
              <a:rPr lang="zh-CN" altLang="en-US" dirty="0" smtClean="0"/>
              <a:t>，绿</a:t>
            </a:r>
            <a:r>
              <a:rPr lang="en-US" altLang="zh-CN" dirty="0" smtClean="0"/>
              <a:t>HRM</a:t>
            </a:r>
            <a:r>
              <a:rPr lang="zh-CN" altLang="en-US" dirty="0" smtClean="0"/>
              <a:t>， 红线</a:t>
            </a:r>
            <a:r>
              <a:rPr lang="en-US" altLang="zh-CN" dirty="0" smtClean="0"/>
              <a:t>DAM</a:t>
            </a:r>
          </a:p>
          <a:p>
            <a:r>
              <a:rPr lang="zh-CN" altLang="en-US" dirty="0" smtClean="0"/>
              <a:t>基于排名的方法，选择出正确的核心链取决于核心链候选的数量，对于</a:t>
            </a:r>
            <a:r>
              <a:rPr lang="en-US" altLang="zh-CN" dirty="0" err="1" smtClean="0"/>
              <a:t>dbpedia</a:t>
            </a:r>
            <a:r>
              <a:rPr lang="zh-CN" altLang="en-US" dirty="0" smtClean="0"/>
              <a:t>中常见的实体（例如</a:t>
            </a:r>
            <a:r>
              <a:rPr lang="en-US" altLang="zh-CN" dirty="0" err="1" smtClean="0"/>
              <a:t>dbr:United</a:t>
            </a:r>
            <a:r>
              <a:rPr lang="en-US" altLang="zh-CN" dirty="0" smtClean="0"/>
              <a:t> States</a:t>
            </a:r>
            <a:r>
              <a:rPr lang="zh-CN" altLang="en-US" dirty="0" smtClean="0"/>
              <a:t>），这个数量可能会过大。</a:t>
            </a:r>
            <a:endParaRPr lang="en-US" altLang="zh-CN" dirty="0" smtClean="0"/>
          </a:p>
          <a:p>
            <a:endParaRPr lang="en-US" altLang="zh-CN" dirty="0" smtClean="0"/>
          </a:p>
          <a:p>
            <a:r>
              <a:rPr lang="zh-CN" altLang="en-US" dirty="0" smtClean="0"/>
              <a:t>我们发现核心链精度与核心链候选数量呈负相关。</a:t>
            </a:r>
            <a:r>
              <a:rPr lang="en-US" altLang="zh-CN" dirty="0" smtClean="0"/>
              <a:t>0-1000</a:t>
            </a:r>
            <a:r>
              <a:rPr lang="zh-CN" altLang="en-US" dirty="0" smtClean="0"/>
              <a:t>急剧下降，</a:t>
            </a:r>
            <a:r>
              <a:rPr lang="en-US" altLang="zh-CN" dirty="0" smtClean="0"/>
              <a:t>1000-2000 </a:t>
            </a:r>
            <a:r>
              <a:rPr lang="en-US" altLang="zh-CN" dirty="0" err="1" smtClean="0"/>
              <a:t>bilstm</a:t>
            </a:r>
            <a:r>
              <a:rPr lang="zh-CN" altLang="en-US" dirty="0" smtClean="0"/>
              <a:t>、</a:t>
            </a:r>
            <a:r>
              <a:rPr lang="en-US" altLang="zh-CN" dirty="0" err="1" smtClean="0"/>
              <a:t>hrm</a:t>
            </a:r>
            <a:r>
              <a:rPr lang="zh-CN" altLang="en-US" dirty="0" smtClean="0"/>
              <a:t>、</a:t>
            </a:r>
            <a:r>
              <a:rPr lang="en-US" altLang="zh-CN" dirty="0" smtClean="0"/>
              <a:t>slot</a:t>
            </a:r>
            <a:r>
              <a:rPr lang="zh-CN" altLang="en-US" dirty="0" smtClean="0"/>
              <a:t>几乎保持不变。在此之后，</a:t>
            </a:r>
            <a:r>
              <a:rPr lang="en-US" altLang="zh-CN" dirty="0" smtClean="0"/>
              <a:t>BILSTM</a:t>
            </a:r>
            <a:r>
              <a:rPr lang="zh-CN" altLang="en-US" dirty="0" smtClean="0"/>
              <a:t>和</a:t>
            </a:r>
            <a:r>
              <a:rPr lang="en-US" altLang="zh-CN" dirty="0" smtClean="0"/>
              <a:t>HRM</a:t>
            </a:r>
            <a:r>
              <a:rPr lang="zh-CN" altLang="en-US" dirty="0" smtClean="0"/>
              <a:t>模型比</a:t>
            </a:r>
            <a:r>
              <a:rPr lang="en-US" altLang="zh-CN" dirty="0" smtClean="0"/>
              <a:t>slot</a:t>
            </a:r>
            <a:r>
              <a:rPr lang="zh-CN" altLang="en-US" dirty="0" smtClean="0"/>
              <a:t>下降了一倍，使</a:t>
            </a:r>
            <a:r>
              <a:rPr lang="en-US" altLang="zh-CN" dirty="0" smtClean="0"/>
              <a:t>slot</a:t>
            </a:r>
            <a:r>
              <a:rPr lang="zh-CN" altLang="en-US" dirty="0" smtClean="0"/>
              <a:t>具有了竞争优势。</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17</a:t>
            </a:fld>
            <a:endParaRPr lang="zh-CN" altLang="en-US"/>
          </a:p>
        </p:txBody>
      </p:sp>
    </p:spTree>
    <p:extLst>
      <p:ext uri="{BB962C8B-B14F-4D97-AF65-F5344CB8AC3E}">
        <p14:creationId xmlns:p14="http://schemas.microsoft.com/office/powerpoint/2010/main" val="1923770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核心链链长度的影响：（</a:t>
            </a:r>
            <a:r>
              <a:rPr lang="en-US" altLang="zh-CN" dirty="0" smtClean="0"/>
              <a:t>b</a:t>
            </a:r>
            <a:r>
              <a:rPr lang="zh-CN" altLang="en-US" dirty="0" smtClean="0"/>
              <a:t>）是表示</a:t>
            </a:r>
            <a:r>
              <a:rPr lang="en-US" altLang="zh-CN" dirty="0" smtClean="0"/>
              <a:t>slot</a:t>
            </a:r>
            <a:r>
              <a:rPr lang="zh-CN" altLang="en-US" dirty="0" smtClean="0"/>
              <a:t>匹配模型的</a:t>
            </a:r>
            <a:r>
              <a:rPr lang="en-US" altLang="zh-CN" dirty="0" err="1" smtClean="0"/>
              <a:t>lc</a:t>
            </a:r>
            <a:r>
              <a:rPr lang="en-US" altLang="zh-CN" dirty="0" smtClean="0"/>
              <a:t> quad</a:t>
            </a:r>
            <a:r>
              <a:rPr lang="zh-CN" altLang="en-US" dirty="0" smtClean="0"/>
              <a:t>的测试数据的真实和预测核心链中的跳数</a:t>
            </a:r>
            <a:r>
              <a:rPr lang="en-US" altLang="zh-CN" dirty="0" smtClean="0"/>
              <a:t>hop</a:t>
            </a:r>
            <a:r>
              <a:rPr lang="zh-CN" altLang="en-US" dirty="0" smtClean="0"/>
              <a:t>的混淆矩阵。</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纵坐标是真实情况下的核心链跳数，横坐标预测核心链中的跳数。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右边表示数值越大，颜色越深。</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我们发现大部分情况下有关跳数的预测都正确。</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18</a:t>
            </a:fld>
            <a:endParaRPr lang="zh-CN" altLang="en-US"/>
          </a:p>
        </p:txBody>
      </p:sp>
    </p:spTree>
    <p:extLst>
      <p:ext uri="{BB962C8B-B14F-4D97-AF65-F5344CB8AC3E}">
        <p14:creationId xmlns:p14="http://schemas.microsoft.com/office/powerpoint/2010/main" val="3134660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问题长度的影响：绘制了核心链精度</a:t>
            </a:r>
            <a:r>
              <a:rPr lang="en-US" altLang="zh-CN" b="0" dirty="0" smtClean="0"/>
              <a:t>CCA</a:t>
            </a:r>
            <a:r>
              <a:rPr lang="zh-CN" altLang="en-US" b="0" dirty="0" smtClean="0"/>
              <a:t>与所有模型的问题长度关系</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问题长度越长，</a:t>
            </a:r>
            <a:r>
              <a:rPr lang="en-US" altLang="zh-CN" b="0" dirty="0" err="1" smtClean="0"/>
              <a:t>cca</a:t>
            </a:r>
            <a:r>
              <a:rPr lang="zh-CN" altLang="en-US" b="0" dirty="0" smtClean="0"/>
              <a:t>反而越高了。回答较长的问题相对容易一些。</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更长的问题更有可能包含两个实体。</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这暗示了这样一个事实：候选核心链的数量相应减少，因为每个有效的核心链候选都必须包含所有提及该问题的实体，这简化了排名过程</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a:t>
            </a:r>
            <a:r>
              <a:rPr lang="en-US" altLang="zh-CN" b="0" dirty="0" smtClean="0"/>
              <a:t>d</a:t>
            </a:r>
            <a:r>
              <a:rPr lang="zh-CN" altLang="en-US" b="0" dirty="0" smtClean="0"/>
              <a:t>）描述</a:t>
            </a:r>
            <a:r>
              <a:rPr lang="en-US" altLang="zh-CN" b="0" dirty="0" err="1" smtClean="0"/>
              <a:t>lc</a:t>
            </a:r>
            <a:r>
              <a:rPr lang="en-US" altLang="zh-CN" b="0" dirty="0" smtClean="0"/>
              <a:t> quad</a:t>
            </a:r>
            <a:r>
              <a:rPr lang="zh-CN" altLang="en-US" b="0" dirty="0" smtClean="0"/>
              <a:t>的测试集上</a:t>
            </a:r>
            <a:r>
              <a:rPr lang="en-US" altLang="zh-CN" b="0" dirty="0" smtClean="0"/>
              <a:t>.</a:t>
            </a:r>
            <a:r>
              <a:rPr lang="zh-CN" altLang="en-US" b="0" dirty="0" smtClean="0"/>
              <a:t>问题长度分布。这里，有两个实体提及的问题的比例用红色表示。</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19</a:t>
            </a:fld>
            <a:endParaRPr lang="zh-CN" altLang="en-US"/>
          </a:p>
        </p:txBody>
      </p:sp>
    </p:spTree>
    <p:extLst>
      <p:ext uri="{BB962C8B-B14F-4D97-AF65-F5344CB8AC3E}">
        <p14:creationId xmlns:p14="http://schemas.microsoft.com/office/powerpoint/2010/main" val="197667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a:t>
            </a:fld>
            <a:endParaRPr lang="zh-CN" altLang="en-US"/>
          </a:p>
        </p:txBody>
      </p:sp>
    </p:spTree>
    <p:extLst>
      <p:ext uri="{BB962C8B-B14F-4D97-AF65-F5344CB8AC3E}">
        <p14:creationId xmlns:p14="http://schemas.microsoft.com/office/powerpoint/2010/main" val="3124787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由于</a:t>
            </a:r>
            <a:r>
              <a:rPr lang="en-US" altLang="zh-CN" dirty="0" smtClean="0"/>
              <a:t>QALD</a:t>
            </a:r>
            <a:r>
              <a:rPr lang="zh-CN" altLang="en-US" dirty="0" smtClean="0"/>
              <a:t>数据集明显较小，仅在</a:t>
            </a:r>
            <a:r>
              <a:rPr lang="en-US" altLang="zh-CN" dirty="0" smtClean="0"/>
              <a:t>qald-7</a:t>
            </a:r>
            <a:r>
              <a:rPr lang="zh-CN" altLang="en-US" dirty="0" smtClean="0"/>
              <a:t>上训练时通常表现出较差的性能。</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使用迁移学习来改善这一情况。两种策略：</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err="1" smtClean="0"/>
              <a:t>i</a:t>
            </a:r>
            <a:r>
              <a:rPr lang="zh-CN" altLang="en-US" dirty="0" smtClean="0"/>
              <a:t>）在</a:t>
            </a:r>
            <a:r>
              <a:rPr lang="en-US" altLang="zh-CN" dirty="0" smtClean="0"/>
              <a:t>LC Quad</a:t>
            </a:r>
            <a:r>
              <a:rPr lang="zh-CN" altLang="en-US" dirty="0" smtClean="0"/>
              <a:t>上预先训练我们的排名模型，在</a:t>
            </a:r>
            <a:r>
              <a:rPr lang="en-US" altLang="zh-CN" dirty="0" smtClean="0"/>
              <a:t>QALD-7</a:t>
            </a:r>
            <a:r>
              <a:rPr lang="zh-CN" altLang="en-US" dirty="0" smtClean="0"/>
              <a:t>的</a:t>
            </a:r>
            <a:r>
              <a:rPr lang="en-US" altLang="zh-CN" dirty="0" smtClean="0"/>
              <a:t>train</a:t>
            </a:r>
            <a:r>
              <a:rPr lang="zh-CN" altLang="en-US" dirty="0" smtClean="0"/>
              <a:t>上对它们进行微调，并在其测试集上进行评估。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ii</a:t>
            </a:r>
            <a:r>
              <a:rPr lang="zh-CN" altLang="en-US" dirty="0" smtClean="0"/>
              <a:t>）一个更简单的方法，通过合并两个数据集的训练数据并在</a:t>
            </a:r>
            <a:r>
              <a:rPr lang="en-US" altLang="zh-CN" dirty="0" smtClean="0"/>
              <a:t>qald-7</a:t>
            </a:r>
            <a:r>
              <a:rPr lang="zh-CN" altLang="en-US" dirty="0" smtClean="0"/>
              <a:t>上进行测试</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两种形式都能提高模型性能，微调更有效。</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Table2</a:t>
            </a:r>
            <a:r>
              <a:rPr lang="zh-CN" altLang="en-US" dirty="0" smtClean="0"/>
              <a:t>给出了微调状况下的</a:t>
            </a:r>
            <a:r>
              <a:rPr lang="en-US" altLang="zh-CN" dirty="0" err="1" smtClean="0"/>
              <a:t>BiLSTM</a:t>
            </a:r>
            <a:r>
              <a:rPr lang="zh-CN" altLang="en-US" dirty="0" smtClean="0"/>
              <a:t>和</a:t>
            </a:r>
            <a:r>
              <a:rPr lang="en-US" altLang="zh-CN" dirty="0" smtClean="0"/>
              <a:t>slot</a:t>
            </a:r>
            <a:r>
              <a:rPr lang="zh-CN" altLang="en-US" dirty="0" smtClean="0"/>
              <a:t>模型的</a:t>
            </a:r>
            <a:r>
              <a:rPr lang="en-US" altLang="zh-CN" dirty="0" smtClean="0"/>
              <a:t>CCA</a:t>
            </a:r>
            <a:r>
              <a:rPr lang="zh-CN" altLang="en-US" dirty="0" smtClean="0"/>
              <a:t>的结果。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indent="0">
              <a:buNone/>
            </a:pPr>
            <a:r>
              <a:rPr lang="zh-CN" altLang="en-US" dirty="0" smtClean="0"/>
              <a:t>常数学习率</a:t>
            </a:r>
            <a:endParaRPr lang="en-US" altLang="zh-CN" dirty="0" smtClean="0"/>
          </a:p>
          <a:p>
            <a:pPr marL="0" indent="0">
              <a:buNone/>
            </a:pPr>
            <a:r>
              <a:rPr lang="zh-CN" altLang="en-US" dirty="0" smtClean="0"/>
              <a:t>斜三角形学习率（</a:t>
            </a:r>
            <a:r>
              <a:rPr lang="en-US" altLang="zh-CN" dirty="0" err="1" smtClean="0"/>
              <a:t>sltr</a:t>
            </a:r>
            <a:r>
              <a:rPr lang="zh-CN" altLang="en-US" dirty="0" smtClean="0"/>
              <a:t>）</a:t>
            </a:r>
            <a:endParaRPr lang="en-US" altLang="zh-CN" dirty="0" smtClean="0"/>
          </a:p>
          <a:p>
            <a:pPr marL="0" indent="0">
              <a:buNone/>
            </a:pPr>
            <a:r>
              <a:rPr lang="zh-CN" altLang="en-US" dirty="0" smtClean="0"/>
              <a:t>余弦退火方式（</a:t>
            </a:r>
            <a:r>
              <a:rPr lang="en-US" altLang="zh-CN" dirty="0" smtClean="0"/>
              <a:t>cos</a:t>
            </a:r>
            <a:r>
              <a:rPr lang="zh-CN" altLang="en-US" dirty="0" smtClean="0"/>
              <a:t>）</a:t>
            </a:r>
            <a:endParaRPr lang="en-US" altLang="zh-CN" dirty="0" smtClean="0"/>
          </a:p>
          <a:p>
            <a:pPr marL="0" indent="0">
              <a:buNone/>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与之前模型相比，对经过</a:t>
            </a:r>
            <a:r>
              <a:rPr lang="en-US" altLang="zh-CN" dirty="0" err="1" smtClean="0"/>
              <a:t>lc</a:t>
            </a:r>
            <a:r>
              <a:rPr lang="en-US" altLang="zh-CN" dirty="0" smtClean="0"/>
              <a:t>-quad</a:t>
            </a:r>
            <a:r>
              <a:rPr lang="zh-CN" altLang="en-US" dirty="0" smtClean="0"/>
              <a:t>训练的排名模型进行微调可显著提高</a:t>
            </a:r>
            <a:r>
              <a:rPr lang="en-US" altLang="zh-CN" dirty="0" smtClean="0"/>
              <a:t>qald-7</a:t>
            </a:r>
            <a:r>
              <a:rPr lang="zh-CN" altLang="en-US" dirty="0" smtClean="0"/>
              <a:t>的性能（</a:t>
            </a:r>
            <a:r>
              <a:rPr lang="en-US" altLang="zh-CN" dirty="0" smtClean="0"/>
              <a:t>11% </a:t>
            </a:r>
            <a:r>
              <a:rPr lang="en-US" altLang="zh-CN" dirty="0" err="1" smtClean="0"/>
              <a:t>bilstm</a:t>
            </a:r>
            <a:r>
              <a:rPr lang="en-US" altLang="zh-CN" dirty="0" smtClean="0"/>
              <a:t> 0.28-0.39</a:t>
            </a:r>
            <a:r>
              <a:rPr lang="zh-CN" altLang="en-US" dirty="0" smtClean="0"/>
              <a:t>）（</a:t>
            </a:r>
            <a:r>
              <a:rPr lang="en-US" altLang="zh-CN" dirty="0" smtClean="0"/>
              <a:t>slot 0.31-0.42</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微调跨</a:t>
            </a:r>
            <a:r>
              <a:rPr lang="en-US" altLang="zh-CN" dirty="0" err="1" smtClean="0"/>
              <a:t>kgqa</a:t>
            </a:r>
            <a:r>
              <a:rPr lang="zh-CN" altLang="en-US" dirty="0" smtClean="0"/>
              <a:t>数据集传输模型是一种可行的策略，可以弥补目标数据集中缺少训练样本的不足</a:t>
            </a:r>
          </a:p>
          <a:p>
            <a:pPr marL="0" indent="0">
              <a:buNone/>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20</a:t>
            </a:fld>
            <a:endParaRPr lang="zh-CN" altLang="en-US"/>
          </a:p>
        </p:txBody>
      </p:sp>
    </p:spTree>
    <p:extLst>
      <p:ext uri="{BB962C8B-B14F-4D97-AF65-F5344CB8AC3E}">
        <p14:creationId xmlns:p14="http://schemas.microsoft.com/office/powerpoint/2010/main" val="3231566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整个模型包含两个阶段</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lphaLcParenR"/>
              <a:tabLst/>
              <a:defRPr/>
            </a:pPr>
            <a:r>
              <a:rPr lang="en-US" altLang="zh-CN" dirty="0" smtClean="0"/>
              <a:t>LM pre-training</a:t>
            </a:r>
            <a:r>
              <a:rPr lang="zh-CN" altLang="en-US" dirty="0" smtClean="0"/>
              <a:t>。在该阶段就是包含大量数据（如</a:t>
            </a:r>
            <a:r>
              <a:rPr lang="en-US" altLang="zh-CN" dirty="0" err="1" smtClean="0"/>
              <a:t>lcquad</a:t>
            </a:r>
            <a:r>
              <a:rPr lang="zh-CN" altLang="en-US" dirty="0" smtClean="0"/>
              <a:t>）进行预训练语言模型； 语言模型是指</a:t>
            </a:r>
            <a:r>
              <a:rPr lang="en-US" altLang="zh-CN" dirty="0" smtClean="0"/>
              <a:t>3</a:t>
            </a:r>
            <a:r>
              <a:rPr lang="zh-CN" altLang="en-US" dirty="0" smtClean="0"/>
              <a:t>层</a:t>
            </a:r>
            <a:r>
              <a:rPr lang="en-US" altLang="zh-CN" dirty="0" smtClean="0"/>
              <a:t>layer</a:t>
            </a:r>
            <a:r>
              <a:rPr lang="zh-CN" altLang="en-US" dirty="0" smtClean="0"/>
              <a:t>的</a:t>
            </a:r>
            <a:r>
              <a:rPr lang="en-US" altLang="zh-CN" dirty="0" smtClean="0"/>
              <a:t>LSTM</a:t>
            </a:r>
          </a:p>
          <a:p>
            <a:pPr marL="228600" marR="0" lvl="0" indent="-228600" algn="l" defTabSz="914400" rtl="0" eaLnBrk="1" fontAlgn="auto" latinLnBrk="0" hangingPunct="1">
              <a:lnSpc>
                <a:spcPct val="100000"/>
              </a:lnSpc>
              <a:spcBef>
                <a:spcPts val="0"/>
              </a:spcBef>
              <a:spcAft>
                <a:spcPts val="0"/>
              </a:spcAft>
              <a:buClrTx/>
              <a:buSzTx/>
              <a:buFontTx/>
              <a:buAutoNum type="alphaLcParenR"/>
              <a:tabLst/>
              <a:defRPr/>
            </a:pPr>
            <a:r>
              <a:rPr lang="en-US" altLang="zh-CN" dirty="0" smtClean="0"/>
              <a:t>LM fine-tuning</a:t>
            </a:r>
            <a:r>
              <a:rPr lang="zh-CN" altLang="en-US" dirty="0" smtClean="0"/>
              <a:t>。在该阶段就是是使用目标数据集中的数据进行语言模型的</a:t>
            </a:r>
            <a:r>
              <a:rPr lang="en-US" altLang="zh-CN" dirty="0" smtClean="0"/>
              <a:t>fine-tuning</a:t>
            </a:r>
            <a:r>
              <a:rPr lang="zh-CN" altLang="en-US" dirty="0" smtClean="0"/>
              <a:t>训练，作者在该阶段</a:t>
            </a:r>
            <a:r>
              <a:rPr lang="en-US" altLang="zh-CN" dirty="0" smtClean="0"/>
              <a:t>fine-tuning</a:t>
            </a:r>
            <a:r>
              <a:rPr lang="zh-CN" altLang="en-US" dirty="0" smtClean="0"/>
              <a:t>的时候采用了</a:t>
            </a:r>
            <a:r>
              <a:rPr lang="en-US" altLang="zh-CN" dirty="0" smtClean="0"/>
              <a:t>2</a:t>
            </a:r>
            <a:r>
              <a:rPr lang="zh-CN" altLang="en-US" dirty="0" smtClean="0"/>
              <a:t>种策略：</a:t>
            </a:r>
            <a:endParaRPr lang="en-US" altLang="zh-CN" dirty="0" smtClean="0"/>
          </a:p>
          <a:p>
            <a:pPr marL="228600" marR="0" lvl="0" indent="-228600" algn="l" defTabSz="914400" rtl="0" eaLnBrk="1" fontAlgn="auto" latinLnBrk="0" hangingPunct="1">
              <a:lnSpc>
                <a:spcPct val="100000"/>
              </a:lnSpc>
              <a:spcBef>
                <a:spcPts val="0"/>
              </a:spcBef>
              <a:spcAft>
                <a:spcPts val="0"/>
              </a:spcAft>
              <a:buClrTx/>
              <a:buSzTx/>
              <a:buFontTx/>
              <a:buAutoNum type="alphaLcParenR"/>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Discriminative fine-tuning,</a:t>
            </a:r>
            <a:r>
              <a:rPr lang="zh-CN" altLang="en-US" sz="1200" b="1" i="0" kern="1200" dirty="0" smtClean="0">
                <a:solidFill>
                  <a:schemeClr val="tx1"/>
                </a:solidFill>
                <a:effectLst/>
                <a:latin typeface="+mn-lt"/>
                <a:ea typeface="+mn-ea"/>
                <a:cs typeface="+mn-cs"/>
              </a:rPr>
              <a:t>判别微调</a:t>
            </a:r>
            <a:r>
              <a:rPr lang="zh-CN" altLang="en-US" sz="1200" b="0" i="0" kern="1200" dirty="0" smtClean="0">
                <a:solidFill>
                  <a:schemeClr val="tx1"/>
                </a:solidFill>
                <a:effectLst/>
                <a:latin typeface="+mn-lt"/>
                <a:ea typeface="+mn-ea"/>
                <a:cs typeface="+mn-cs"/>
              </a:rPr>
              <a:t>，即对</a:t>
            </a:r>
            <a:r>
              <a:rPr lang="en-US" altLang="zh-CN" sz="1200" b="0" i="0" kern="1200" dirty="0" smtClean="0">
                <a:solidFill>
                  <a:schemeClr val="tx1"/>
                </a:solidFill>
                <a:effectLst/>
                <a:latin typeface="+mn-lt"/>
                <a:ea typeface="+mn-ea"/>
                <a:cs typeface="+mn-cs"/>
              </a:rPr>
              <a:t>layer1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layer2</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layer3</a:t>
            </a:r>
            <a:r>
              <a:rPr lang="zh-CN" altLang="en-US" sz="1200" b="0" i="0" kern="1200" dirty="0" smtClean="0">
                <a:solidFill>
                  <a:schemeClr val="tx1"/>
                </a:solidFill>
                <a:effectLst/>
                <a:latin typeface="+mn-lt"/>
                <a:ea typeface="+mn-ea"/>
                <a:cs typeface="+mn-cs"/>
              </a:rPr>
              <a:t>采用不同的学习速率。</a:t>
            </a:r>
            <a:r>
              <a:rPr lang="en-US" altLang="zh-CN" sz="1200" b="0" i="0" kern="1200" dirty="0" smtClean="0">
                <a:solidFill>
                  <a:schemeClr val="tx1"/>
                </a:solidFill>
                <a:effectLst/>
                <a:latin typeface="+mn-lt"/>
                <a:ea typeface="+mn-ea"/>
                <a:cs typeface="+mn-cs"/>
              </a:rPr>
              <a:t>layer3</a:t>
            </a:r>
            <a:r>
              <a:rPr lang="zh-CN" altLang="en-US" sz="1200" b="0" i="0" kern="1200" dirty="0" smtClean="0">
                <a:solidFill>
                  <a:schemeClr val="tx1"/>
                </a:solidFill>
                <a:effectLst/>
                <a:latin typeface="+mn-lt"/>
                <a:ea typeface="+mn-ea"/>
                <a:cs typeface="+mn-cs"/>
              </a:rPr>
              <a:t>是最后一层学习速率为</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，那么</a:t>
            </a:r>
            <a:r>
              <a:rPr lang="en-US" altLang="zh-CN" sz="1200" b="0" i="0" kern="1200" dirty="0" smtClean="0">
                <a:solidFill>
                  <a:schemeClr val="tx1"/>
                </a:solidFill>
                <a:effectLst/>
                <a:latin typeface="+mn-lt"/>
                <a:ea typeface="+mn-ea"/>
                <a:cs typeface="+mn-cs"/>
              </a:rPr>
              <a:t>layer2 </a:t>
            </a:r>
            <a:r>
              <a:rPr lang="zh-CN" altLang="en-US" sz="1200" b="0" i="0" kern="1200" dirty="0" smtClean="0">
                <a:solidFill>
                  <a:schemeClr val="tx1"/>
                </a:solidFill>
                <a:effectLst/>
                <a:latin typeface="+mn-lt"/>
                <a:ea typeface="+mn-ea"/>
                <a:cs typeface="+mn-cs"/>
              </a:rPr>
              <a:t>的学习速率就是</a:t>
            </a:r>
            <a:r>
              <a:rPr lang="en-US" altLang="zh-CN" sz="1200" b="0" i="0" kern="1200" dirty="0" smtClean="0">
                <a:solidFill>
                  <a:schemeClr val="tx1"/>
                </a:solidFill>
                <a:effectLst/>
                <a:latin typeface="+mn-lt"/>
                <a:ea typeface="+mn-ea"/>
                <a:cs typeface="+mn-cs"/>
              </a:rPr>
              <a:t>y/2.6</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layer3</a:t>
            </a:r>
            <a:r>
              <a:rPr lang="zh-CN" altLang="en-US" sz="1200" b="0" i="0" kern="1200" dirty="0" smtClean="0">
                <a:solidFill>
                  <a:schemeClr val="tx1"/>
                </a:solidFill>
                <a:effectLst/>
                <a:latin typeface="+mn-lt"/>
                <a:ea typeface="+mn-ea"/>
                <a:cs typeface="+mn-cs"/>
              </a:rPr>
              <a:t>的学习速率就是</a:t>
            </a:r>
            <a:r>
              <a:rPr lang="en-US" altLang="zh-CN" sz="1200" b="0" i="0" kern="1200" dirty="0" smtClean="0">
                <a:solidFill>
                  <a:schemeClr val="tx1"/>
                </a:solidFill>
                <a:effectLst/>
                <a:latin typeface="+mn-lt"/>
                <a:ea typeface="+mn-ea"/>
                <a:cs typeface="+mn-cs"/>
              </a:rPr>
              <a:t>y/2.6/2.6;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Slanted triangular learning rates</a:t>
            </a:r>
            <a:r>
              <a:rPr lang="zh-CN" altLang="en-US" sz="1200" b="0" i="0" kern="1200" dirty="0" smtClean="0">
                <a:solidFill>
                  <a:schemeClr val="tx1"/>
                </a:solidFill>
                <a:effectLst/>
                <a:latin typeface="+mn-lt"/>
                <a:ea typeface="+mn-ea"/>
                <a:cs typeface="+mn-cs"/>
              </a:rPr>
              <a:t>，学习率不断下降未必是好事，需要先增后降。即每一个参数的更新会对学习速率有一个修正，整个学习速率的图像呈现出斜三角型的样式</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21</a:t>
            </a:fld>
            <a:endParaRPr lang="zh-CN" altLang="en-US"/>
          </a:p>
        </p:txBody>
      </p:sp>
    </p:spTree>
    <p:extLst>
      <p:ext uri="{BB962C8B-B14F-4D97-AF65-F5344CB8AC3E}">
        <p14:creationId xmlns:p14="http://schemas.microsoft.com/office/powerpoint/2010/main" val="2796719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带重启的随机梯度下降方法，用热重启方式来替代学习率退火制度，来改进</a:t>
            </a:r>
            <a:r>
              <a:rPr lang="en-US" altLang="zh-CN" sz="1200" b="0" i="0" kern="1200" dirty="0" smtClean="0">
                <a:solidFill>
                  <a:schemeClr val="tx1"/>
                </a:solidFill>
                <a:effectLst/>
                <a:latin typeface="+mn-lt"/>
                <a:ea typeface="+mn-ea"/>
                <a:cs typeface="+mn-cs"/>
              </a:rPr>
              <a:t>SGD</a:t>
            </a:r>
            <a:r>
              <a:rPr lang="zh-CN" altLang="en-US" sz="1200" b="0" i="0" kern="1200" dirty="0" smtClean="0">
                <a:solidFill>
                  <a:schemeClr val="tx1"/>
                </a:solidFill>
                <a:effectLst/>
                <a:latin typeface="+mn-lt"/>
                <a:ea typeface="+mn-ea"/>
                <a:cs typeface="+mn-cs"/>
              </a:rPr>
              <a:t>方法。</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在每次重启时，学习率初始化为某个值，然后余弦退火方案来调整学习率，很快地降低学习率，重启可随时进行</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纵坐标表示训练时学习率的变化区间，</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横坐标表示迭代次数，随着每一次迭代进行，学习率是不断变化的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每个线规定了下一次重启的迭代次数。</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热重启方法（</a:t>
            </a:r>
            <a:r>
              <a:rPr lang="en-US" altLang="zh-CN" sz="1200" b="0" i="0" kern="1200" dirty="0" smtClean="0">
                <a:solidFill>
                  <a:schemeClr val="tx1"/>
                </a:solidFill>
                <a:effectLst/>
                <a:latin typeface="+mn-lt"/>
                <a:ea typeface="+mn-ea"/>
                <a:cs typeface="+mn-cs"/>
              </a:rPr>
              <a:t>Ti=50</a:t>
            </a:r>
            <a:r>
              <a:rPr lang="zh-CN" altLang="en-US" sz="1200" b="0" i="0" kern="1200" dirty="0" smtClean="0">
                <a:solidFill>
                  <a:schemeClr val="tx1"/>
                </a:solidFill>
                <a:effectLst/>
                <a:latin typeface="+mn-lt"/>
                <a:ea typeface="+mn-ea"/>
                <a:cs typeface="+mn-cs"/>
              </a:rPr>
              <a:t>绿线，</a:t>
            </a:r>
            <a:r>
              <a:rPr lang="en-US" altLang="zh-CN" sz="1200" b="0" i="0" kern="1200" dirty="0" smtClean="0">
                <a:solidFill>
                  <a:schemeClr val="tx1"/>
                </a:solidFill>
                <a:effectLst/>
                <a:latin typeface="+mn-lt"/>
                <a:ea typeface="+mn-ea"/>
                <a:cs typeface="+mn-cs"/>
              </a:rPr>
              <a:t>Ti=100</a:t>
            </a:r>
            <a:r>
              <a:rPr lang="zh-CN" altLang="en-US" sz="1200" b="0" i="0" kern="1200" dirty="0" smtClean="0">
                <a:solidFill>
                  <a:schemeClr val="tx1"/>
                </a:solidFill>
                <a:effectLst/>
                <a:latin typeface="+mn-lt"/>
                <a:ea typeface="+mn-ea"/>
                <a:cs typeface="+mn-cs"/>
              </a:rPr>
              <a:t>黑线，</a:t>
            </a:r>
            <a:r>
              <a:rPr lang="en-US" altLang="zh-CN" sz="1200" b="0" i="0" kern="1200" dirty="0" smtClean="0">
                <a:solidFill>
                  <a:schemeClr val="tx1"/>
                </a:solidFill>
                <a:effectLst/>
                <a:latin typeface="+mn-lt"/>
                <a:ea typeface="+mn-ea"/>
                <a:cs typeface="+mn-cs"/>
              </a:rPr>
              <a:t>Ti=200</a:t>
            </a:r>
            <a:r>
              <a:rPr lang="zh-CN" altLang="en-US" sz="1200" b="0" i="0" kern="1200" dirty="0" smtClean="0">
                <a:solidFill>
                  <a:schemeClr val="tx1"/>
                </a:solidFill>
                <a:effectLst/>
                <a:latin typeface="+mn-lt"/>
                <a:ea typeface="+mn-ea"/>
                <a:cs typeface="+mn-cs"/>
              </a:rPr>
              <a:t>灰线）</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22</a:t>
            </a:fld>
            <a:endParaRPr lang="zh-CN" altLang="en-US"/>
          </a:p>
        </p:txBody>
      </p:sp>
    </p:spTree>
    <p:extLst>
      <p:ext uri="{BB962C8B-B14F-4D97-AF65-F5344CB8AC3E}">
        <p14:creationId xmlns:p14="http://schemas.microsoft.com/office/powerpoint/2010/main" val="1340537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表</a:t>
            </a:r>
            <a:r>
              <a:rPr lang="en-US" altLang="zh-CN" dirty="0" smtClean="0"/>
              <a:t>3</a:t>
            </a:r>
            <a:r>
              <a:rPr lang="zh-CN" altLang="en-US" dirty="0" smtClean="0"/>
              <a:t>显示了使用</a:t>
            </a:r>
            <a:r>
              <a:rPr lang="en-US" altLang="zh-CN" dirty="0" err="1" smtClean="0"/>
              <a:t>bert</a:t>
            </a:r>
            <a:r>
              <a:rPr lang="zh-CN" altLang="en-US" dirty="0" smtClean="0"/>
              <a:t>和</a:t>
            </a:r>
            <a:r>
              <a:rPr lang="en-US" altLang="zh-CN" dirty="0" smtClean="0"/>
              <a:t>slot</a:t>
            </a:r>
            <a:r>
              <a:rPr lang="zh-CN" altLang="en-US" dirty="0" smtClean="0"/>
              <a:t>匹配使用</a:t>
            </a:r>
            <a:r>
              <a:rPr lang="en-US" altLang="zh-CN" dirty="0" err="1" smtClean="0"/>
              <a:t>bert</a:t>
            </a:r>
            <a:r>
              <a:rPr lang="zh-CN" altLang="en-US" dirty="0" smtClean="0"/>
              <a:t>输入的效果。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bert</a:t>
            </a:r>
            <a:r>
              <a:rPr lang="zh-CN" altLang="en-US" dirty="0" smtClean="0"/>
              <a:t>提高了模型的性能，，</a:t>
            </a:r>
            <a:r>
              <a:rPr lang="en-US" altLang="zh-CN" dirty="0" err="1" smtClean="0"/>
              <a:t>lcquad</a:t>
            </a:r>
            <a:r>
              <a:rPr lang="en-US" altLang="zh-CN" dirty="0" smtClean="0"/>
              <a:t> </a:t>
            </a:r>
            <a:r>
              <a:rPr lang="zh-CN" altLang="en-US" dirty="0" smtClean="0"/>
              <a:t>的</a:t>
            </a:r>
            <a:r>
              <a:rPr lang="en-US" altLang="zh-CN" dirty="0" err="1" smtClean="0"/>
              <a:t>cca</a:t>
            </a:r>
            <a:r>
              <a:rPr lang="zh-CN" altLang="en-US" dirty="0" smtClean="0"/>
              <a:t>提高了（</a:t>
            </a:r>
            <a:r>
              <a:rPr lang="en-US" altLang="zh-CN" dirty="0" smtClean="0"/>
              <a:t>0.63-0.68</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这两个模型在</a:t>
            </a:r>
            <a:r>
              <a:rPr lang="en-US" altLang="zh-CN" dirty="0" smtClean="0"/>
              <a:t>qald-7</a:t>
            </a:r>
            <a:r>
              <a:rPr lang="zh-CN" altLang="en-US" dirty="0" smtClean="0"/>
              <a:t>上都表现出很差的性能，这表明</a:t>
            </a:r>
            <a:r>
              <a:rPr lang="en-US" altLang="zh-CN" dirty="0" smtClean="0"/>
              <a:t>QALD</a:t>
            </a:r>
            <a:r>
              <a:rPr lang="zh-CN" altLang="en-US" dirty="0" smtClean="0"/>
              <a:t>数据量还是太小，</a:t>
            </a:r>
            <a:r>
              <a:rPr lang="en-US" altLang="zh-CN" dirty="0" smtClean="0"/>
              <a:t>QALD</a:t>
            </a:r>
            <a:r>
              <a:rPr lang="zh-CN" altLang="en-US" dirty="0" smtClean="0"/>
              <a:t>的使用需要大量的数据来为任务进行适当的微调。</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因此，我们得出结论，如果有足够的训练数据，在槽匹配设置中使用</a:t>
            </a:r>
            <a:r>
              <a:rPr lang="en-US" altLang="zh-CN" dirty="0" err="1" smtClean="0"/>
              <a:t>bert</a:t>
            </a:r>
            <a:r>
              <a:rPr lang="zh-CN" altLang="en-US" dirty="0" smtClean="0"/>
              <a:t>对任务是有利的</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23</a:t>
            </a:fld>
            <a:endParaRPr lang="zh-CN" altLang="en-US"/>
          </a:p>
        </p:txBody>
      </p:sp>
    </p:spTree>
    <p:extLst>
      <p:ext uri="{BB962C8B-B14F-4D97-AF65-F5344CB8AC3E}">
        <p14:creationId xmlns:p14="http://schemas.microsoft.com/office/powerpoint/2010/main" val="2290564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编码器之间的参数共享：</a:t>
            </a:r>
            <a:endParaRPr lang="en-US" altLang="zh-CN" b="1" dirty="0" smtClean="0"/>
          </a:p>
          <a:p>
            <a:r>
              <a:rPr lang="zh-CN" altLang="en-US" b="1" dirty="0" smtClean="0"/>
              <a:t>在初步实验中，</a:t>
            </a:r>
            <a:r>
              <a:rPr lang="en-US" altLang="zh-CN" b="1" dirty="0" smtClean="0"/>
              <a:t>BILSTM</a:t>
            </a:r>
            <a:r>
              <a:rPr lang="zh-CN" altLang="en-US" b="1" dirty="0" smtClean="0"/>
              <a:t>模型在</a:t>
            </a:r>
            <a:r>
              <a:rPr lang="en-US" altLang="zh-CN" b="1" dirty="0" smtClean="0"/>
              <a:t>ENCQ</a:t>
            </a:r>
            <a:r>
              <a:rPr lang="zh-CN" altLang="en-US" b="1" dirty="0" smtClean="0"/>
              <a:t>和</a:t>
            </a:r>
            <a:r>
              <a:rPr lang="en-US" altLang="zh-CN" b="1" dirty="0" smtClean="0"/>
              <a:t>ENCC</a:t>
            </a:r>
            <a:r>
              <a:rPr lang="zh-CN" altLang="en-US" b="1" dirty="0" smtClean="0"/>
              <a:t>之间共享参数，而</a:t>
            </a:r>
            <a:r>
              <a:rPr lang="en-US" altLang="zh-CN" dirty="0" smtClean="0"/>
              <a:t>slot-matching</a:t>
            </a:r>
            <a:r>
              <a:rPr lang="zh-CN" altLang="en-US" b="1" dirty="0" smtClean="0"/>
              <a:t>模型不共享参数。</a:t>
            </a:r>
            <a:endParaRPr lang="en-US" altLang="zh-CN" b="1" dirty="0" smtClean="0"/>
          </a:p>
          <a:p>
            <a:endParaRPr lang="en-US" altLang="zh-CN" b="1" dirty="0" smtClean="0"/>
          </a:p>
          <a:p>
            <a:r>
              <a:rPr lang="zh-CN" altLang="en-US" b="1" dirty="0" smtClean="0"/>
              <a:t>为了显示编码器之间参数共享的效果，我们在两种设置下（有参数共享和无参数共享）对两个模型进行了重新训练。</a:t>
            </a:r>
            <a:endParaRPr lang="en-US" altLang="zh-CN" b="1" dirty="0" smtClean="0"/>
          </a:p>
          <a:p>
            <a:r>
              <a:rPr lang="zh-CN" altLang="en-US" dirty="0" smtClean="0"/>
              <a:t>共享参数使</a:t>
            </a:r>
            <a:r>
              <a:rPr lang="en-US" altLang="zh-CN" dirty="0" smtClean="0"/>
              <a:t>slot-matching</a:t>
            </a:r>
            <a:r>
              <a:rPr lang="zh-CN" altLang="en-US" dirty="0" smtClean="0"/>
              <a:t>模型的</a:t>
            </a:r>
            <a:r>
              <a:rPr lang="en-US" altLang="zh-CN" dirty="0" err="1" smtClean="0"/>
              <a:t>cca</a:t>
            </a:r>
            <a:r>
              <a:rPr lang="zh-CN" altLang="en-US" dirty="0" smtClean="0"/>
              <a:t>降低了</a:t>
            </a:r>
            <a:r>
              <a:rPr lang="en-US" altLang="zh-CN" dirty="0" smtClean="0"/>
              <a:t>2.9%</a:t>
            </a:r>
            <a:r>
              <a:rPr lang="zh-CN" altLang="en-US" dirty="0" smtClean="0"/>
              <a:t>（</a:t>
            </a:r>
            <a:r>
              <a:rPr lang="en-US" altLang="zh-CN" dirty="0" smtClean="0"/>
              <a:t>60.4%</a:t>
            </a:r>
            <a:r>
              <a:rPr lang="zh-CN" altLang="en-US" dirty="0" smtClean="0"/>
              <a:t>，</a:t>
            </a:r>
            <a:r>
              <a:rPr lang="en-US" altLang="zh-CN" dirty="0" smtClean="0"/>
              <a:t>63.1%</a:t>
            </a:r>
            <a:r>
              <a:rPr lang="zh-CN" altLang="en-US" dirty="0" smtClean="0"/>
              <a:t>）。</a:t>
            </a:r>
            <a:endParaRPr lang="en-US" altLang="zh-CN" dirty="0" smtClean="0"/>
          </a:p>
          <a:p>
            <a:r>
              <a:rPr lang="zh-CN" altLang="en-US" dirty="0" smtClean="0"/>
              <a:t>相反使</a:t>
            </a:r>
            <a:r>
              <a:rPr lang="en-US" altLang="zh-CN" dirty="0" err="1" smtClean="0"/>
              <a:t>bilstm</a:t>
            </a:r>
            <a:r>
              <a:rPr lang="zh-CN" altLang="en-US" dirty="0" smtClean="0"/>
              <a:t>模型的性能提高了</a:t>
            </a:r>
            <a:r>
              <a:rPr lang="en-US" altLang="zh-CN" dirty="0" smtClean="0"/>
              <a:t>3.1%</a:t>
            </a:r>
            <a:r>
              <a:rPr lang="zh-CN" altLang="en-US" dirty="0" smtClean="0"/>
              <a:t>（</a:t>
            </a:r>
            <a:r>
              <a:rPr lang="en-US" altLang="zh-CN" dirty="0" smtClean="0"/>
              <a:t>61.4%</a:t>
            </a:r>
            <a:r>
              <a:rPr lang="zh-CN" altLang="en-US" dirty="0" smtClean="0"/>
              <a:t>，</a:t>
            </a:r>
            <a:r>
              <a:rPr lang="en-US" altLang="zh-CN" dirty="0" smtClean="0"/>
              <a:t>58.3%</a:t>
            </a:r>
            <a:r>
              <a:rPr lang="zh-CN" altLang="en-US" dirty="0" smtClean="0"/>
              <a:t>）。</a:t>
            </a:r>
            <a:endParaRPr lang="en-US" altLang="zh-CN" dirty="0" smtClean="0"/>
          </a:p>
          <a:p>
            <a:endParaRPr lang="en-US" altLang="zh-CN" dirty="0" smtClean="0"/>
          </a:p>
          <a:p>
            <a:r>
              <a:rPr lang="en-US" altLang="zh-CN" dirty="0" err="1" smtClean="0"/>
              <a:t>bilstm</a:t>
            </a:r>
            <a:r>
              <a:rPr lang="zh-CN" altLang="en-US" dirty="0" smtClean="0"/>
              <a:t>中，问题和核心链的编码器参数共享可能会有所帮助，因为问题和核心链两边模型结构相同的，两边是以相同的方式处理输入（简单的</a:t>
            </a:r>
            <a:r>
              <a:rPr lang="en-US" altLang="zh-CN" dirty="0" smtClean="0"/>
              <a:t>LSTM</a:t>
            </a:r>
            <a:r>
              <a:rPr lang="zh-CN" altLang="en-US" dirty="0" smtClean="0"/>
              <a:t>时序编码器）在这种情况下共享参数，因为参数总数减少了。</a:t>
            </a:r>
            <a:endParaRPr lang="en-US" altLang="zh-CN" dirty="0" smtClean="0"/>
          </a:p>
          <a:p>
            <a:endParaRPr lang="en-US" altLang="zh-CN" dirty="0" smtClean="0"/>
          </a:p>
          <a:p>
            <a:r>
              <a:rPr lang="zh-CN" altLang="en-US" dirty="0" smtClean="0"/>
              <a:t>然而，在</a:t>
            </a:r>
            <a:r>
              <a:rPr lang="en-US" altLang="zh-CN" dirty="0" smtClean="0"/>
              <a:t>slot-matching</a:t>
            </a:r>
            <a:r>
              <a:rPr lang="zh-CN" altLang="en-US" dirty="0" smtClean="0"/>
              <a:t>模型的情况下，核心链分成两个，更短。共享参数将要求编码器既可用于基于注意问题编码，也可用于更短的每个跳的核心链编码。</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24</a:t>
            </a:fld>
            <a:endParaRPr lang="zh-CN" altLang="en-US"/>
          </a:p>
        </p:txBody>
      </p:sp>
    </p:spTree>
    <p:extLst>
      <p:ext uri="{BB962C8B-B14F-4D97-AF65-F5344CB8AC3E}">
        <p14:creationId xmlns:p14="http://schemas.microsoft.com/office/powerpoint/2010/main" val="3204720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我们讨论系统辅助成分的性能，即意图预测、</a:t>
            </a:r>
            <a:r>
              <a:rPr lang="en-US" altLang="zh-CN" dirty="0" err="1" smtClean="0"/>
              <a:t>rdf</a:t>
            </a:r>
            <a:r>
              <a:rPr lang="zh-CN" altLang="en-US" dirty="0" smtClean="0"/>
              <a:t>类型存在性和</a:t>
            </a:r>
            <a:r>
              <a:rPr lang="en-US" altLang="zh-CN" dirty="0" err="1" smtClean="0"/>
              <a:t>rdf</a:t>
            </a:r>
            <a:r>
              <a:rPr lang="en-US" altLang="zh-CN" dirty="0" smtClean="0"/>
              <a:t> type</a:t>
            </a:r>
            <a:r>
              <a:rPr lang="zh-CN" altLang="en-US" dirty="0" smtClean="0"/>
              <a:t>类预测模型。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意图预测模型解决了集合、计数和任务之间的序列分类问题。该模型在</a:t>
            </a:r>
            <a:r>
              <a:rPr lang="en-US" altLang="zh-CN" dirty="0" err="1" smtClean="0"/>
              <a:t>lc</a:t>
            </a:r>
            <a:r>
              <a:rPr lang="en-US" altLang="zh-CN" dirty="0" smtClean="0"/>
              <a:t>-quad</a:t>
            </a:r>
            <a:r>
              <a:rPr lang="zh-CN" altLang="en-US" dirty="0" smtClean="0"/>
              <a:t>和</a:t>
            </a:r>
            <a:r>
              <a:rPr lang="en-US" altLang="zh-CN" dirty="0" smtClean="0"/>
              <a:t>qald-7</a:t>
            </a:r>
            <a:r>
              <a:rPr lang="zh-CN" altLang="en-US" dirty="0" smtClean="0"/>
              <a:t>上的训练精度分别为</a:t>
            </a:r>
            <a:r>
              <a:rPr lang="en-US" altLang="zh-CN" dirty="0" smtClean="0"/>
              <a:t>99.1%</a:t>
            </a:r>
            <a:r>
              <a:rPr lang="zh-CN" altLang="en-US" dirty="0" smtClean="0"/>
              <a:t>和</a:t>
            </a:r>
            <a:r>
              <a:rPr lang="en-US" altLang="zh-CN" dirty="0" smtClean="0"/>
              <a:t>91.8%</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rdf</a:t>
            </a:r>
            <a:r>
              <a:rPr lang="zh-CN" altLang="en-US" dirty="0" smtClean="0"/>
              <a:t>类型的存在模型执行一个类似的任务，即预测问题中是否包含类约束，如果是，则预测哪个变量。它的准确度为</a:t>
            </a:r>
            <a:r>
              <a:rPr lang="en-US" altLang="zh-CN" dirty="0" smtClean="0"/>
              <a:t>75.3%lc-quad</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qald-7</a:t>
            </a:r>
            <a:r>
              <a:rPr lang="zh-CN" altLang="en-US" dirty="0" smtClean="0"/>
              <a:t>低</a:t>
            </a:r>
            <a:r>
              <a:rPr lang="en-US" altLang="zh-CN" dirty="0" smtClean="0"/>
              <a:t>37.2%</a:t>
            </a:r>
            <a:r>
              <a:rPr lang="zh-CN" altLang="en-US" dirty="0" smtClean="0"/>
              <a:t>。使用经过</a:t>
            </a:r>
            <a:r>
              <a:rPr lang="en-US" altLang="zh-CN" dirty="0" err="1" smtClean="0"/>
              <a:t>lcquad</a:t>
            </a:r>
            <a:r>
              <a:rPr lang="zh-CN" altLang="en-US" dirty="0" smtClean="0"/>
              <a:t>训练的预先训练的模型。准确率为</a:t>
            </a:r>
            <a:r>
              <a:rPr lang="en-US" altLang="zh-CN" dirty="0" smtClean="0"/>
              <a:t>77.0%</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rdf</a:t>
            </a:r>
            <a:r>
              <a:rPr lang="zh-CN" altLang="en-US" dirty="0" smtClean="0"/>
              <a:t>类型的类预测模型也是如此，该模型预测类约束的</a:t>
            </a:r>
            <a:r>
              <a:rPr lang="en-US" altLang="zh-CN" dirty="0" err="1" smtClean="0"/>
              <a:t>owl:class</a:t>
            </a:r>
            <a:r>
              <a:rPr lang="zh-CN" altLang="en-US" dirty="0" smtClean="0"/>
              <a:t>（如果适用）。</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该型号在</a:t>
            </a:r>
            <a:r>
              <a:rPr lang="en-US" altLang="zh-CN" dirty="0" smtClean="0"/>
              <a:t>LC Quad</a:t>
            </a:r>
            <a:r>
              <a:rPr lang="zh-CN" altLang="en-US" dirty="0" smtClean="0"/>
              <a:t>上的性能为</a:t>
            </a:r>
            <a:r>
              <a:rPr lang="en-US" altLang="zh-CN" dirty="0" smtClean="0"/>
              <a:t>69%</a:t>
            </a:r>
            <a:r>
              <a:rPr lang="zh-CN" alt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25</a:t>
            </a:fld>
            <a:endParaRPr lang="zh-CN" altLang="en-US"/>
          </a:p>
        </p:txBody>
      </p:sp>
    </p:spTree>
    <p:extLst>
      <p:ext uri="{BB962C8B-B14F-4D97-AF65-F5344CB8AC3E}">
        <p14:creationId xmlns:p14="http://schemas.microsoft.com/office/powerpoint/2010/main" val="3907555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各种查询排序模型进行比较，说明查询排序模型在回答复杂问题方面的巨大潜力。</a:t>
            </a:r>
            <a:endParaRPr lang="en-US" altLang="zh-CN" dirty="0" smtClean="0"/>
          </a:p>
          <a:p>
            <a:endParaRPr lang="en-US" altLang="zh-CN" dirty="0" smtClean="0"/>
          </a:p>
          <a:p>
            <a:r>
              <a:rPr lang="zh-CN" altLang="en-US" dirty="0" smtClean="0"/>
              <a:t>在更大的特定于任务的数据集上进行预训练的模型，并在更小的目标集上对其进行微调，可以提高模型性能。因此，我们证明了这些技术在弥补该领域缺乏训练数据方面的巨大潜力。</a:t>
            </a:r>
            <a:endParaRPr lang="en-US" altLang="zh-CN" dirty="0" smtClean="0"/>
          </a:p>
          <a:p>
            <a:endParaRPr lang="en-US" altLang="zh-CN" dirty="0" smtClean="0"/>
          </a:p>
          <a:p>
            <a:r>
              <a:rPr lang="zh-CN" altLang="en-US" dirty="0" smtClean="0"/>
              <a:t>大规模预训练（</a:t>
            </a:r>
            <a:r>
              <a:rPr lang="en-US" altLang="zh-CN" dirty="0" err="1" smtClean="0"/>
              <a:t>bert</a:t>
            </a:r>
            <a:r>
              <a:rPr lang="zh-CN" altLang="en-US" dirty="0" smtClean="0"/>
              <a:t>）用于</a:t>
            </a:r>
            <a:r>
              <a:rPr lang="en-US" altLang="zh-CN" dirty="0" err="1" smtClean="0"/>
              <a:t>kbqa</a:t>
            </a:r>
            <a:r>
              <a:rPr lang="zh-CN" altLang="en-US" dirty="0" smtClean="0"/>
              <a:t>任务，从而在更大的数据集上获得令人印象深刻的性能增益。</a:t>
            </a:r>
            <a:endParaRPr lang="en-US" altLang="zh-CN" dirty="0" smtClean="0"/>
          </a:p>
          <a:p>
            <a:endParaRPr lang="en-US" altLang="zh-CN" dirty="0" smtClean="0"/>
          </a:p>
          <a:p>
            <a:endParaRPr lang="en-US" altLang="zh-CN" dirty="0" smtClean="0"/>
          </a:p>
          <a:p>
            <a:r>
              <a:rPr lang="zh-CN" altLang="en-US" dirty="0" smtClean="0"/>
              <a:t>这篇论文用了查询图，这一点很好，查询图与</a:t>
            </a:r>
            <a:r>
              <a:rPr lang="en-US" altLang="zh-CN" dirty="0" smtClean="0"/>
              <a:t>SPARQL</a:t>
            </a:r>
            <a:r>
              <a:rPr lang="zh-CN" altLang="en-US" dirty="0" smtClean="0"/>
              <a:t>：</a:t>
            </a:r>
            <a:endParaRPr lang="en-US" altLang="zh-CN" dirty="0" smtClean="0"/>
          </a:p>
          <a:p>
            <a:r>
              <a:rPr lang="zh-CN" altLang="en-US" dirty="0" smtClean="0"/>
              <a:t>在</a:t>
            </a:r>
            <a:r>
              <a:rPr lang="en-US" altLang="zh-CN" dirty="0" smtClean="0"/>
              <a:t>KBQA</a:t>
            </a:r>
            <a:r>
              <a:rPr lang="zh-CN" altLang="en-US" dirty="0" smtClean="0"/>
              <a:t>任务上，最终要落到</a:t>
            </a:r>
            <a:r>
              <a:rPr lang="en-US" altLang="zh-CN" dirty="0" smtClean="0"/>
              <a:t>SPARQL</a:t>
            </a:r>
            <a:r>
              <a:rPr lang="zh-CN" altLang="en-US" dirty="0" smtClean="0"/>
              <a:t>上，从分步的方法上来说，实体链接关系链接之后可以直接生成</a:t>
            </a:r>
            <a:r>
              <a:rPr lang="en-US" altLang="zh-CN" dirty="0" smtClean="0"/>
              <a:t>SPARQL</a:t>
            </a:r>
            <a:r>
              <a:rPr lang="zh-CN" altLang="en-US" dirty="0" smtClean="0"/>
              <a:t>，但是可以生成一个正确的查询图，然后通过查询图再变成</a:t>
            </a:r>
            <a:r>
              <a:rPr lang="en-US" altLang="zh-CN" dirty="0" smtClean="0"/>
              <a:t>SPARQL</a:t>
            </a:r>
            <a:r>
              <a:rPr lang="zh-CN" altLang="en-US" dirty="0" smtClean="0"/>
              <a:t>。</a:t>
            </a:r>
            <a:endParaRPr lang="en-US" altLang="zh-CN" dirty="0" smtClean="0"/>
          </a:p>
          <a:p>
            <a:r>
              <a:rPr lang="zh-CN" altLang="en-US" dirty="0" smtClean="0"/>
              <a:t>好处：出边入边方向信息，中间节点</a:t>
            </a:r>
            <a:r>
              <a:rPr lang="en-US" altLang="zh-CN" dirty="0" smtClean="0"/>
              <a:t>or</a:t>
            </a:r>
            <a:r>
              <a:rPr lang="zh-CN" altLang="en-US" dirty="0" smtClean="0"/>
              <a:t>答案节点加约束，能够处理复杂句</a:t>
            </a:r>
            <a:endParaRPr lang="en-US" altLang="zh-CN" dirty="0" smtClean="0"/>
          </a:p>
          <a:p>
            <a:r>
              <a:rPr lang="en-US" altLang="zh-CN" dirty="0" smtClean="0"/>
              <a:t>GCN</a:t>
            </a:r>
            <a:r>
              <a:rPr lang="zh-CN" altLang="en-US" dirty="0" smtClean="0"/>
              <a:t>处理，从图卷积的层次上也可以处理</a:t>
            </a:r>
            <a:endParaRPr lang="en-US" altLang="zh-CN" dirty="0" smtClean="0"/>
          </a:p>
          <a:p>
            <a:r>
              <a:rPr lang="zh-CN" altLang="en-US" dirty="0" smtClean="0"/>
              <a:t>查询图和</a:t>
            </a:r>
            <a:r>
              <a:rPr lang="en-US" altLang="zh-CN" dirty="0" smtClean="0"/>
              <a:t>SPARQL</a:t>
            </a:r>
            <a:r>
              <a:rPr lang="zh-CN" altLang="en-US" dirty="0" smtClean="0"/>
              <a:t>可以很容易的互转</a:t>
            </a:r>
            <a:endParaRPr lang="en-US" altLang="zh-CN" dirty="0" smtClean="0"/>
          </a:p>
          <a:p>
            <a:r>
              <a:rPr lang="en-US" altLang="zh-CN" dirty="0" smtClean="0"/>
              <a:t>SPARQL</a:t>
            </a:r>
            <a:r>
              <a:rPr lang="zh-CN" altLang="en-US" dirty="0" smtClean="0"/>
              <a:t>是统一的制式，查询图的表示形式就多了，一般是根据自己的任务形式来定（本文的线性化）</a:t>
            </a: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447224A-5E25-4BFC-93B3-3B7FFFC4B771}" type="slidenum">
              <a:rPr lang="zh-CN" altLang="en-US" smtClean="0"/>
              <a:t>26</a:t>
            </a:fld>
            <a:endParaRPr lang="zh-CN" altLang="en-US"/>
          </a:p>
        </p:txBody>
      </p:sp>
    </p:spTree>
    <p:extLst>
      <p:ext uri="{BB962C8B-B14F-4D97-AF65-F5344CB8AC3E}">
        <p14:creationId xmlns:p14="http://schemas.microsoft.com/office/powerpoint/2010/main" val="4183488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查询图的定义</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说出一些贝鲁特（地名）出生的男演员主演的电影吗？</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查询图包含元素，固定实体，</a:t>
            </a:r>
            <a:r>
              <a:rPr lang="en-US" altLang="zh-CN" dirty="0" smtClean="0"/>
              <a:t>lambda</a:t>
            </a:r>
            <a:r>
              <a:rPr lang="zh-CN" altLang="en-US" dirty="0" smtClean="0"/>
              <a:t>变量，存在变量，辅助函数。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这里把查询图形式化了一下，变成了另外的一种线性化的表示形式</a:t>
            </a:r>
            <a:r>
              <a:rPr lang="en-US" altLang="zh-CN" dirty="0" smtClean="0"/>
              <a:t>b</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本文以一种线性形式表示查询图：从一个</a:t>
            </a:r>
            <a:r>
              <a:rPr lang="en-US" altLang="zh-CN" dirty="0" smtClean="0"/>
              <a:t>grounded entity</a:t>
            </a:r>
            <a:r>
              <a:rPr lang="zh-CN" altLang="en-US" dirty="0" smtClean="0"/>
              <a:t>开始，并分别使用</a:t>
            </a:r>
            <a:r>
              <a:rPr lang="en-US" altLang="zh-CN" dirty="0" smtClean="0"/>
              <a:t>+-</a:t>
            </a:r>
            <a:r>
              <a:rPr lang="zh-CN" altLang="en-US" dirty="0" smtClean="0"/>
              <a:t>符号表示出边和入边。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进一步将辅助函数及其不是</a:t>
            </a:r>
            <a:r>
              <a:rPr lang="en-US" altLang="zh-CN" dirty="0" smtClean="0"/>
              <a:t>grounded entity</a:t>
            </a:r>
            <a:r>
              <a:rPr lang="zh-CN" altLang="en-US" dirty="0" smtClean="0"/>
              <a:t>的节点从图中外部化，并用另一个标记和线性化链表示它们。</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另外从最终的核心链中排除</a:t>
            </a:r>
            <a:r>
              <a:rPr lang="en-US" altLang="zh-CN" dirty="0" smtClean="0"/>
              <a:t>grounded</a:t>
            </a:r>
            <a:r>
              <a:rPr lang="zh-CN" altLang="en-US" dirty="0" smtClean="0"/>
              <a:t>实体。将这种线性化表示称为查询图的核心链。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分步的形式，先做</a:t>
            </a:r>
            <a:r>
              <a:rPr lang="en-US" altLang="zh-CN" dirty="0" smtClean="0"/>
              <a:t>entity linking</a:t>
            </a:r>
            <a:r>
              <a:rPr lang="zh-CN" altLang="en-US" dirty="0" smtClean="0"/>
              <a:t>，再找最优的核心链，再加辅助函数。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这样做可以使模型把重点放在比较核心链的谓词和问题比较上。能够用基于相似性比较而进行排序。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摘除实体不会导致信息丢失：实体链接做完后，对于</a:t>
            </a:r>
            <a:r>
              <a:rPr lang="en-US" altLang="zh-CN" dirty="0" smtClean="0"/>
              <a:t>Q</a:t>
            </a:r>
            <a:r>
              <a:rPr lang="zh-CN" altLang="en-US" dirty="0" smtClean="0"/>
              <a:t>来说，实体固定。进而再找实体周边的候选核心链，生成的每个候选都包含相同位置的相同实体，这样做不会导致信息丢失。</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3</a:t>
            </a:fld>
            <a:endParaRPr lang="zh-CN" altLang="en-US"/>
          </a:p>
        </p:txBody>
      </p:sp>
    </p:spTree>
    <p:extLst>
      <p:ext uri="{BB962C8B-B14F-4D97-AF65-F5344CB8AC3E}">
        <p14:creationId xmlns:p14="http://schemas.microsoft.com/office/powerpoint/2010/main" val="3577687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KBQA</a:t>
            </a:r>
            <a:r>
              <a:rPr lang="zh-CN" altLang="en-US" dirty="0" smtClean="0"/>
              <a:t>的整体思路：</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假设实体链接已经完成。</a:t>
            </a:r>
          </a:p>
          <a:p>
            <a:endParaRPr lang="en-US" altLang="zh-CN" dirty="0" smtClean="0"/>
          </a:p>
          <a:p>
            <a:r>
              <a:rPr lang="zh-CN" altLang="en-US" dirty="0" smtClean="0"/>
              <a:t>查询图排序的步骤：</a:t>
            </a:r>
            <a:endParaRPr lang="en-US" altLang="zh-CN" dirty="0" smtClean="0"/>
          </a:p>
          <a:p>
            <a:r>
              <a:rPr lang="zh-CN" altLang="en-US" dirty="0" smtClean="0"/>
              <a:t>根据确定的实体生成核心链候选，</a:t>
            </a:r>
            <a:endParaRPr lang="en-US" altLang="zh-CN" dirty="0" smtClean="0"/>
          </a:p>
          <a:p>
            <a:r>
              <a:rPr lang="zh-CN" altLang="en-US" dirty="0" smtClean="0"/>
              <a:t>核心链排序，</a:t>
            </a:r>
            <a:r>
              <a:rPr lang="en-US" altLang="zh-CN" dirty="0" smtClean="0"/>
              <a:t>(</a:t>
            </a:r>
            <a:r>
              <a:rPr lang="zh-CN" altLang="en-US" dirty="0" smtClean="0"/>
              <a:t>通过这些模型比较核心链和问题之间的排序得分，选出最优核心链</a:t>
            </a:r>
            <a:r>
              <a:rPr lang="en-US" altLang="zh-CN" dirty="0" smtClean="0"/>
              <a:t>)</a:t>
            </a:r>
          </a:p>
          <a:p>
            <a:r>
              <a:rPr lang="zh-CN" altLang="en-US" dirty="0" smtClean="0"/>
              <a:t>增加预测的辅助约束</a:t>
            </a:r>
            <a:endParaRPr lang="en-US" altLang="zh-CN" dirty="0" smtClean="0"/>
          </a:p>
          <a:p>
            <a:endParaRPr lang="en-US" altLang="zh-CN" dirty="0" smtClean="0"/>
          </a:p>
          <a:p>
            <a:r>
              <a:rPr lang="zh-CN" altLang="en-US" dirty="0" smtClean="0"/>
              <a:t>从而得到一个完整的查询图。</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4</a:t>
            </a:fld>
            <a:endParaRPr lang="zh-CN" altLang="en-US"/>
          </a:p>
        </p:txBody>
      </p:sp>
    </p:spTree>
    <p:extLst>
      <p:ext uri="{BB962C8B-B14F-4D97-AF65-F5344CB8AC3E}">
        <p14:creationId xmlns:p14="http://schemas.microsoft.com/office/powerpoint/2010/main" val="102812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这个过程的第一步是生成核心链候选。</a:t>
            </a:r>
            <a:endParaRPr lang="en-US" altLang="zh-CN" dirty="0" smtClean="0"/>
          </a:p>
          <a:p>
            <a:r>
              <a:rPr lang="zh-CN" altLang="en-US" dirty="0" smtClean="0"/>
              <a:t>核心链是查询图的线性化表示。</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查询图的跳数等于核心链中的谓词数，第</a:t>
            </a:r>
            <a:r>
              <a:rPr lang="en-US" altLang="zh-CN" dirty="0" smtClean="0"/>
              <a:t>n</a:t>
            </a:r>
            <a:r>
              <a:rPr lang="zh-CN" altLang="en-US" dirty="0" smtClean="0"/>
              <a:t>个</a:t>
            </a:r>
            <a:r>
              <a:rPr lang="en-US" altLang="zh-CN" dirty="0" smtClean="0"/>
              <a:t>hop</a:t>
            </a:r>
            <a:r>
              <a:rPr lang="zh-CN" altLang="en-US" dirty="0" smtClean="0"/>
              <a:t>是核心链中的第</a:t>
            </a:r>
            <a:r>
              <a:rPr lang="en-US" altLang="zh-CN" dirty="0" smtClean="0"/>
              <a:t>n</a:t>
            </a:r>
            <a:r>
              <a:rPr lang="zh-CN" altLang="en-US" dirty="0" smtClean="0"/>
              <a:t>个谓词。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候选链必须同时涉及这两个实体（可以有效减少候选）</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447224A-5E25-4BFC-93B3-3B7FFFC4B771}" type="slidenum">
              <a:rPr lang="zh-CN" altLang="en-US" smtClean="0"/>
              <a:t>5</a:t>
            </a:fld>
            <a:endParaRPr lang="zh-CN" altLang="en-US"/>
          </a:p>
        </p:txBody>
      </p:sp>
    </p:spTree>
    <p:extLst>
      <p:ext uri="{BB962C8B-B14F-4D97-AF65-F5344CB8AC3E}">
        <p14:creationId xmlns:p14="http://schemas.microsoft.com/office/powerpoint/2010/main" val="819023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在获得问题的一组候选核心链之后，使用一个编码排序模型来选择最合理的核心链。</a:t>
            </a:r>
            <a:endParaRPr lang="en-US" altLang="zh-CN" dirty="0" smtClean="0"/>
          </a:p>
          <a:p>
            <a:r>
              <a:rPr lang="zh-CN" altLang="en-US" dirty="0" smtClean="0"/>
              <a:t>每一个核心链和问题经过编码后相互比较，得到相似得分，取最大得分的核心链做最优候选。</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问题的关键在于采用哪一种模型来编码</a:t>
            </a:r>
            <a:r>
              <a:rPr lang="en-US" altLang="zh-CN" dirty="0" smtClean="0"/>
              <a:t>Q</a:t>
            </a:r>
            <a:r>
              <a:rPr lang="zh-CN" altLang="en-US" dirty="0" smtClean="0"/>
              <a:t>和</a:t>
            </a:r>
            <a:r>
              <a:rPr lang="en-US" altLang="zh-CN" dirty="0" smtClean="0"/>
              <a:t>C</a:t>
            </a:r>
            <a:r>
              <a:rPr lang="zh-CN" alt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本文尝试了如下模型；其中</a:t>
            </a:r>
            <a:r>
              <a:rPr lang="en-US" altLang="zh-CN" sz="1200" dirty="0" smtClean="0">
                <a:solidFill>
                  <a:srgbClr val="000000"/>
                </a:solidFill>
                <a:latin typeface="Calibri" panose="020F0502020204030204" pitchFamily="34" charset="0"/>
                <a:cs typeface="Calibri" panose="020F0502020204030204" pitchFamily="34" charset="0"/>
              </a:rPr>
              <a:t>Slot-matching</a:t>
            </a:r>
            <a:r>
              <a:rPr lang="zh-CN" altLang="en-US" sz="1200" dirty="0" smtClean="0">
                <a:solidFill>
                  <a:schemeClr val="tx1"/>
                </a:solidFill>
                <a:latin typeface="+mn-lt"/>
                <a:cs typeface="+mn-cs"/>
              </a:rPr>
              <a:t>是自己提出来的</a:t>
            </a:r>
            <a:endParaRPr lang="en-US" altLang="zh-CN" sz="1200" dirty="0" smtClean="0">
              <a:solidFill>
                <a:schemeClr val="tx1"/>
              </a:solidFill>
              <a:latin typeface="+mn-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mn-lt"/>
                <a:cs typeface="+mn-cs"/>
              </a:rPr>
              <a:t>其他的模型会顺带着讲一下</a:t>
            </a:r>
            <a:endParaRPr lang="en-US" altLang="zh-CN" sz="1200" dirty="0" smtClean="0">
              <a:solidFill>
                <a:srgbClr val="000000"/>
              </a:solidFill>
              <a:latin typeface="Calibri" panose="020F0502020204030204" pitchFamily="34" charset="0"/>
              <a:cs typeface="Calibri" panose="020F0502020204030204" pitchFamily="34" charset="0"/>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6</a:t>
            </a:fld>
            <a:endParaRPr lang="zh-CN" altLang="en-US"/>
          </a:p>
        </p:txBody>
      </p:sp>
    </p:spTree>
    <p:extLst>
      <p:ext uri="{BB962C8B-B14F-4D97-AF65-F5344CB8AC3E}">
        <p14:creationId xmlns:p14="http://schemas.microsoft.com/office/powerpoint/2010/main" val="278483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现在核心链里面有两个谓语代表</a:t>
            </a:r>
            <a:r>
              <a:rPr lang="en-US" altLang="zh-CN" dirty="0" smtClean="0"/>
              <a:t>2hop</a:t>
            </a:r>
            <a:r>
              <a:rPr lang="zh-CN" altLang="en-US" dirty="0" smtClean="0"/>
              <a:t>，将核心链划分到</a:t>
            </a:r>
            <a:r>
              <a:rPr lang="en-US" altLang="zh-CN" dirty="0" smtClean="0"/>
              <a:t>hop</a:t>
            </a:r>
            <a:r>
              <a:rPr lang="zh-CN" altLang="en-US" dirty="0" smtClean="0"/>
              <a:t>中，创建多个针对于特定</a:t>
            </a:r>
            <a:r>
              <a:rPr lang="en-US" altLang="zh-CN" dirty="0" smtClean="0"/>
              <a:t>hop</a:t>
            </a:r>
            <a:r>
              <a:rPr lang="zh-CN" altLang="en-US" dirty="0" smtClean="0"/>
              <a:t>的</a:t>
            </a:r>
            <a:r>
              <a:rPr lang="en-US" altLang="zh-CN" dirty="0" smtClean="0"/>
              <a:t>NLQ</a:t>
            </a:r>
            <a:r>
              <a:rPr lang="zh-CN" altLang="en-US" dirty="0" smtClean="0"/>
              <a:t>的表示，我们称之为</a:t>
            </a:r>
            <a:r>
              <a:rPr lang="en-US" altLang="zh-CN" dirty="0" smtClean="0"/>
              <a:t>slot</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然后将</a:t>
            </a:r>
            <a:r>
              <a:rPr lang="en-US" altLang="zh-CN" dirty="0" smtClean="0"/>
              <a:t>hop</a:t>
            </a:r>
            <a:r>
              <a:rPr lang="zh-CN" altLang="en-US" dirty="0" smtClean="0"/>
              <a:t>（核心链的段）表示与对应的</a:t>
            </a:r>
            <a:r>
              <a:rPr lang="en-US" altLang="zh-CN" dirty="0" smtClean="0"/>
              <a:t>slot</a:t>
            </a:r>
            <a:r>
              <a:rPr lang="zh-CN" altLang="en-US" dirty="0" smtClean="0"/>
              <a:t>的</a:t>
            </a:r>
            <a:r>
              <a:rPr lang="en-US" altLang="zh-CN" dirty="0" smtClean="0"/>
              <a:t>Q</a:t>
            </a:r>
            <a:r>
              <a:rPr lang="zh-CN" altLang="en-US" dirty="0" smtClean="0"/>
              <a:t>编码表示比较最后得分。</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该模型的工作原理如下。首先，问题是使用</a:t>
            </a:r>
            <a:r>
              <a:rPr lang="en-US" altLang="zh-CN" dirty="0" err="1" smtClean="0"/>
              <a:t>lstm</a:t>
            </a:r>
            <a:r>
              <a:rPr lang="zh-CN" altLang="en-US" dirty="0" smtClean="0"/>
              <a:t>编码的。</a:t>
            </a:r>
            <a:r>
              <a:rPr lang="en-US" altLang="zh-CN" dirty="0" smtClean="0"/>
              <a:t>T</a:t>
            </a:r>
            <a:r>
              <a:rPr lang="zh-CN" altLang="en-US" dirty="0" smtClean="0"/>
              <a:t>是问题的长度。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核心链分成</a:t>
            </a:r>
            <a:r>
              <a:rPr lang="en-US" altLang="zh-CN" dirty="0" smtClean="0"/>
              <a:t>2hop</a:t>
            </a:r>
            <a:r>
              <a:rPr lang="zh-CN" altLang="en-US" dirty="0" smtClean="0"/>
              <a:t>，对于核心链中的第</a:t>
            </a:r>
            <a:r>
              <a:rPr lang="en-US" altLang="zh-CN" dirty="0" smtClean="0"/>
              <a:t>j</a:t>
            </a:r>
            <a:r>
              <a:rPr lang="zh-CN" altLang="en-US" dirty="0" smtClean="0"/>
              <a:t>跳，定义一个可训练的槽注意向量</a:t>
            </a:r>
            <a:r>
              <a:rPr lang="en-US" altLang="zh-CN" dirty="0" err="1" smtClean="0"/>
              <a:t>kj</a:t>
            </a:r>
            <a:r>
              <a:rPr lang="zh-CN" altLang="en-US" dirty="0" smtClean="0"/>
              <a:t>，它和</a:t>
            </a:r>
            <a:r>
              <a:rPr lang="en-US" altLang="zh-CN" dirty="0" smtClean="0"/>
              <a:t>q</a:t>
            </a:r>
            <a:r>
              <a:rPr lang="zh-CN" altLang="en-US" dirty="0" smtClean="0"/>
              <a:t>一起用作计算第</a:t>
            </a:r>
            <a:r>
              <a:rPr lang="en-US" altLang="zh-CN" dirty="0" err="1" smtClean="0"/>
              <a:t>jhop</a:t>
            </a:r>
            <a:r>
              <a:rPr lang="zh-CN" altLang="en-US" dirty="0" smtClean="0"/>
              <a:t>上的注意权重</a:t>
            </a:r>
            <a:r>
              <a:rPr lang="en-US" altLang="zh-CN" dirty="0" smtClean="0"/>
              <a:t>α</a:t>
            </a:r>
            <a:r>
              <a:rPr lang="en-US" altLang="zh-CN" dirty="0" err="1" smtClean="0"/>
              <a:t>tj</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问题</a:t>
            </a:r>
            <a:r>
              <a:rPr lang="en-US" altLang="zh-CN" dirty="0" err="1" smtClean="0"/>
              <a:t>lstm</a:t>
            </a:r>
            <a:r>
              <a:rPr lang="zh-CN" altLang="en-US" dirty="0" smtClean="0"/>
              <a:t>编码乘以相应的注意权重</a:t>
            </a:r>
            <a:r>
              <a:rPr lang="en-US" altLang="zh-CN" dirty="0" smtClean="0"/>
              <a:t>α</a:t>
            </a:r>
            <a:r>
              <a:rPr lang="en-US" altLang="zh-CN" dirty="0" err="1" smtClean="0"/>
              <a:t>tj</a:t>
            </a:r>
            <a:r>
              <a:rPr lang="zh-CN" altLang="en-US" dirty="0" smtClean="0"/>
              <a:t>；得到了在特定谓语（</a:t>
            </a:r>
            <a:r>
              <a:rPr lang="en-US" altLang="zh-CN" dirty="0" smtClean="0"/>
              <a:t>j-hop</a:t>
            </a:r>
            <a:r>
              <a:rPr lang="zh-CN" altLang="en-US" dirty="0" smtClean="0"/>
              <a:t>）下的的问题表示</a:t>
            </a:r>
            <a:r>
              <a:rPr lang="en-US" altLang="zh-CN" dirty="0" err="1" smtClean="0"/>
              <a:t>qj</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Cj</a:t>
            </a:r>
            <a:r>
              <a:rPr lang="zh-CN" altLang="en-US" dirty="0" smtClean="0"/>
              <a:t>是第</a:t>
            </a:r>
            <a:r>
              <a:rPr lang="en-US" altLang="zh-CN" dirty="0" smtClean="0"/>
              <a:t>j</a:t>
            </a:r>
            <a:r>
              <a:rPr lang="zh-CN" altLang="en-US" dirty="0" smtClean="0"/>
              <a:t>跳的核心链的序列，通过</a:t>
            </a:r>
            <a:r>
              <a:rPr lang="en-US" altLang="zh-CN" dirty="0" err="1" smtClean="0"/>
              <a:t>lstm</a:t>
            </a:r>
            <a:r>
              <a:rPr lang="zh-CN" altLang="en-US" dirty="0" smtClean="0"/>
              <a:t>编码核心链的第</a:t>
            </a:r>
            <a:r>
              <a:rPr lang="en-US" altLang="zh-CN" dirty="0" smtClean="0"/>
              <a:t>j</a:t>
            </a:r>
            <a:r>
              <a:rPr lang="zh-CN" altLang="en-US" dirty="0" smtClean="0"/>
              <a:t>跳。</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7</a:t>
            </a:fld>
            <a:endParaRPr lang="zh-CN" altLang="en-US"/>
          </a:p>
        </p:txBody>
      </p:sp>
    </p:spTree>
    <p:extLst>
      <p:ext uri="{BB962C8B-B14F-4D97-AF65-F5344CB8AC3E}">
        <p14:creationId xmlns:p14="http://schemas.microsoft.com/office/powerpoint/2010/main" val="3698114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现在的问题</a:t>
            </a:r>
            <a:r>
              <a:rPr lang="zh-CN" altLang="en-US" dirty="0" smtClean="0"/>
              <a:t>在于想得到</a:t>
            </a:r>
            <a:r>
              <a:rPr lang="en-US" altLang="zh-CN" dirty="0" smtClean="0"/>
              <a:t>QC</a:t>
            </a:r>
            <a:r>
              <a:rPr lang="zh-CN" altLang="en-US" dirty="0" smtClean="0"/>
              <a:t>的</a:t>
            </a:r>
            <a:r>
              <a:rPr lang="en-US" altLang="zh-CN" dirty="0" smtClean="0"/>
              <a:t>encoder</a:t>
            </a:r>
            <a:r>
              <a:rPr lang="zh-CN" altLang="en-US" dirty="0" smtClean="0"/>
              <a:t>编码。之前的</a:t>
            </a:r>
            <a:r>
              <a:rPr lang="en-US" altLang="zh-CN" dirty="0" smtClean="0"/>
              <a:t>Q</a:t>
            </a:r>
            <a:r>
              <a:rPr lang="zh-CN" altLang="en-US" dirty="0" smtClean="0"/>
              <a:t>和</a:t>
            </a:r>
            <a:r>
              <a:rPr lang="en-US" altLang="zh-CN" dirty="0" smtClean="0"/>
              <a:t>C</a:t>
            </a:r>
            <a:r>
              <a:rPr lang="zh-CN" altLang="en-US" dirty="0" smtClean="0"/>
              <a:t>的编码底层基本上还是</a:t>
            </a:r>
            <a:r>
              <a:rPr lang="en-US" altLang="zh-CN" dirty="0" smtClean="0"/>
              <a:t>LSTM</a:t>
            </a:r>
            <a:r>
              <a:rPr lang="zh-CN" altLang="en-US" dirty="0" smtClean="0"/>
              <a:t>，关注的是序列的时序特征。</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Transform</a:t>
            </a:r>
            <a:r>
              <a:rPr lang="zh-CN" altLang="en-US" dirty="0" smtClean="0"/>
              <a:t>和</a:t>
            </a:r>
            <a:r>
              <a:rPr lang="en-US" altLang="zh-CN" dirty="0" smtClean="0"/>
              <a:t>BERT </a:t>
            </a:r>
            <a:r>
              <a:rPr lang="zh-CN" altLang="en-US" dirty="0" smtClean="0"/>
              <a:t>火</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Transform</a:t>
            </a:r>
            <a:r>
              <a:rPr lang="zh-CN" altLang="en-US" dirty="0" smtClean="0"/>
              <a:t>应用到迁移学习领域，继续改进就成了</a:t>
            </a:r>
            <a:r>
              <a:rPr lang="en-US" altLang="zh-CN" dirty="0" smtClean="0"/>
              <a:t>BERT</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zh-CN" altLang="en-US" dirty="0" smtClean="0"/>
              <a:t>在</a:t>
            </a:r>
            <a:r>
              <a:rPr lang="en-US" altLang="zh-CN" dirty="0" smtClean="0"/>
              <a:t>BERT</a:t>
            </a:r>
            <a:r>
              <a:rPr lang="zh-CN" altLang="en-US" dirty="0" smtClean="0"/>
              <a:t>出现</a:t>
            </a:r>
            <a:r>
              <a:rPr lang="zh-CN" altLang="en-US" dirty="0" smtClean="0"/>
              <a:t>之前，不论时研究者习惯性地用</a:t>
            </a:r>
            <a:r>
              <a:rPr lang="en-US" altLang="zh-CN" dirty="0" smtClean="0"/>
              <a:t>word2vec</a:t>
            </a:r>
            <a:r>
              <a:rPr lang="zh-CN" altLang="en-US" dirty="0" smtClean="0"/>
              <a:t>去初始化，还是尝试性的用</a:t>
            </a:r>
            <a:r>
              <a:rPr lang="en-US" altLang="zh-CN" dirty="0" smtClean="0"/>
              <a:t>CNN</a:t>
            </a:r>
            <a:r>
              <a:rPr lang="zh-CN" altLang="en-US" dirty="0" smtClean="0"/>
              <a:t>、</a:t>
            </a:r>
            <a:r>
              <a:rPr lang="en-US" altLang="zh-CN" dirty="0" smtClean="0"/>
              <a:t>RNN</a:t>
            </a:r>
            <a:r>
              <a:rPr lang="zh-CN" altLang="en-US" dirty="0" smtClean="0"/>
              <a:t>，</a:t>
            </a:r>
            <a:r>
              <a:rPr lang="en-US" altLang="zh-CN" dirty="0" smtClean="0"/>
              <a:t>LSTM </a:t>
            </a:r>
            <a:r>
              <a:rPr lang="zh-CN" altLang="en-US" dirty="0" smtClean="0"/>
              <a:t>等网络结构探索</a:t>
            </a:r>
            <a:r>
              <a:rPr lang="en-US" altLang="zh-CN" dirty="0" smtClean="0"/>
              <a:t>char-level</a:t>
            </a:r>
            <a:r>
              <a:rPr lang="zh-CN" altLang="en-US" dirty="0" smtClean="0"/>
              <a:t>字符级别的文本向量。</a:t>
            </a:r>
            <a:endParaRPr lang="en-US" altLang="zh-CN" dirty="0" smtClean="0"/>
          </a:p>
          <a:p>
            <a:r>
              <a:rPr lang="zh-CN" altLang="en-US" dirty="0" smtClean="0"/>
              <a:t>然而，无论再怎么折腾，怎么细化挖掘信息的级别。都有共同的一点，</a:t>
            </a:r>
            <a:r>
              <a:rPr lang="en-US" altLang="zh-CN" dirty="0" smtClean="0"/>
              <a:t>Embedding</a:t>
            </a:r>
            <a:r>
              <a:rPr lang="zh-CN" altLang="en-US" dirty="0" smtClean="0"/>
              <a:t>没有考虑到语境中的上下文信息，</a:t>
            </a:r>
            <a:r>
              <a:rPr lang="en-US" altLang="zh-CN" dirty="0" smtClean="0"/>
              <a:t>word2vec</a:t>
            </a:r>
            <a:r>
              <a:rPr lang="zh-CN" altLang="en-US" dirty="0" smtClean="0"/>
              <a:t>总是一成不变的，没有表征一词多义的能力。</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Transform</a:t>
            </a:r>
            <a:r>
              <a:rPr lang="zh-CN" altLang="en-US" dirty="0" smtClean="0"/>
              <a:t>就能解决这个问题，改进后的</a:t>
            </a:r>
            <a:r>
              <a:rPr lang="en-US" altLang="zh-CN" dirty="0" err="1" smtClean="0"/>
              <a:t>bert</a:t>
            </a:r>
            <a:r>
              <a:rPr lang="zh-CN" altLang="en-US" dirty="0" smtClean="0"/>
              <a:t>层数</a:t>
            </a:r>
            <a:r>
              <a:rPr lang="zh-CN" altLang="en-US" sz="1200" b="0" i="0" kern="1200" dirty="0" smtClean="0">
                <a:solidFill>
                  <a:schemeClr val="tx1"/>
                </a:solidFill>
                <a:effectLst/>
                <a:latin typeface="+mn-lt"/>
                <a:ea typeface="+mn-ea"/>
                <a:cs typeface="+mn-cs"/>
              </a:rPr>
              <a:t>更深，神经元更多，</a:t>
            </a:r>
            <a:r>
              <a:rPr lang="en-US" altLang="zh-CN" sz="1200" b="0" i="0" kern="1200" dirty="0" smtClean="0">
                <a:solidFill>
                  <a:schemeClr val="tx1"/>
                </a:solidFill>
                <a:effectLst/>
                <a:latin typeface="+mn-lt"/>
                <a:ea typeface="+mn-ea"/>
                <a:cs typeface="+mn-cs"/>
              </a:rPr>
              <a:t>mask</a:t>
            </a:r>
            <a:r>
              <a:rPr lang="zh-CN" altLang="en-US" sz="1200" b="0" i="0" kern="1200" dirty="0" smtClean="0">
                <a:solidFill>
                  <a:schemeClr val="tx1"/>
                </a:solidFill>
                <a:effectLst/>
                <a:latin typeface="+mn-lt"/>
                <a:ea typeface="+mn-ea"/>
                <a:cs typeface="+mn-cs"/>
              </a:rPr>
              <a:t>机制增加了双向的操作，更强调了位置信息。</a:t>
            </a:r>
            <a:endParaRPr lang="en-US" altLang="zh-CN" sz="1200" b="0" i="0" kern="1200" dirty="0" smtClean="0">
              <a:solidFill>
                <a:schemeClr val="tx1"/>
              </a:solidFill>
              <a:effectLst/>
              <a:latin typeface="+mn-lt"/>
              <a:ea typeface="+mn-ea"/>
              <a:cs typeface="+mn-cs"/>
            </a:endParaRPr>
          </a:p>
          <a:p>
            <a:r>
              <a:rPr lang="zh-CN" altLang="en-US" dirty="0" smtClean="0"/>
              <a:t/>
            </a:r>
            <a:br>
              <a:rPr lang="zh-CN" altLang="en-US" dirty="0" smtClean="0"/>
            </a:br>
            <a:r>
              <a:rPr lang="zh-CN" altLang="en-US" dirty="0" smtClean="0"/>
              <a:t>右图是</a:t>
            </a:r>
            <a:r>
              <a:rPr lang="en-US" altLang="zh-CN" dirty="0" err="1" smtClean="0"/>
              <a:t>bert</a:t>
            </a:r>
            <a:r>
              <a:rPr lang="zh-CN" altLang="en-US" dirty="0" smtClean="0"/>
              <a:t>文章中的原图，这里的输入形式一致</a:t>
            </a:r>
            <a:endParaRPr lang="en-US" altLang="zh-CN" dirty="0" smtClean="0"/>
          </a:p>
          <a:p>
            <a:endParaRPr lang="en-US" altLang="zh-CN" dirty="0" smtClean="0"/>
          </a:p>
          <a:p>
            <a:r>
              <a:rPr lang="zh-CN" altLang="en-US" dirty="0" smtClean="0"/>
              <a:t>下游任务的</a:t>
            </a:r>
            <a:r>
              <a:rPr lang="en-US" altLang="zh-CN" dirty="0" smtClean="0"/>
              <a:t>Input = </a:t>
            </a:r>
            <a:r>
              <a:rPr lang="zh-CN" altLang="en-US" dirty="0" smtClean="0"/>
              <a:t>字面</a:t>
            </a:r>
            <a:r>
              <a:rPr lang="en-US" altLang="zh-CN" dirty="0" err="1" smtClean="0"/>
              <a:t>emd</a:t>
            </a:r>
            <a:r>
              <a:rPr lang="en-US" altLang="zh-CN" dirty="0" smtClean="0"/>
              <a:t>+</a:t>
            </a:r>
            <a:r>
              <a:rPr lang="zh-CN" altLang="en-US" dirty="0" smtClean="0"/>
              <a:t>训练得到</a:t>
            </a:r>
            <a:r>
              <a:rPr lang="en-US" altLang="zh-CN" dirty="0" err="1" smtClean="0"/>
              <a:t>emd</a:t>
            </a:r>
            <a:r>
              <a:rPr lang="en-US" altLang="zh-CN" dirty="0" smtClean="0"/>
              <a:t>+</a:t>
            </a:r>
            <a:r>
              <a:rPr lang="zh-CN" altLang="en-US" dirty="0" smtClean="0"/>
              <a:t>位置</a:t>
            </a:r>
            <a:r>
              <a:rPr lang="en-US" altLang="zh-CN" dirty="0" err="1" smtClean="0"/>
              <a:t>emd</a:t>
            </a:r>
            <a:endParaRPr lang="en-US" altLang="zh-CN" sz="1200" b="0" i="0" kern="1200" dirty="0" smtClean="0">
              <a:solidFill>
                <a:schemeClr val="tx1"/>
              </a:solidFill>
              <a:effectLst/>
              <a:latin typeface="+mn-lt"/>
              <a:ea typeface="+mn-ea"/>
              <a:cs typeface="+mn-cs"/>
            </a:endParaRPr>
          </a:p>
          <a:p>
            <a:endParaRPr lang="en-US" altLang="zh-CN" dirty="0" smtClean="0"/>
          </a:p>
          <a:p>
            <a:r>
              <a:rPr lang="zh-CN" altLang="en-US" dirty="0" smtClean="0"/>
              <a:t>如何使用</a:t>
            </a:r>
            <a:r>
              <a:rPr lang="en-US" altLang="zh-CN" dirty="0" err="1" smtClean="0"/>
              <a:t>bert</a:t>
            </a:r>
            <a:r>
              <a:rPr lang="zh-CN" altLang="en-US" dirty="0" smtClean="0"/>
              <a:t>来编码</a:t>
            </a:r>
            <a:r>
              <a:rPr lang="en-US" altLang="zh-CN" dirty="0" smtClean="0"/>
              <a:t>slot</a:t>
            </a:r>
            <a:r>
              <a:rPr lang="zh-CN" altLang="en-US" dirty="0" smtClean="0"/>
              <a:t>匹配模型中的</a:t>
            </a:r>
            <a:r>
              <a:rPr lang="en-US" altLang="zh-CN" dirty="0" err="1" smtClean="0"/>
              <a:t>nlq</a:t>
            </a:r>
            <a:r>
              <a:rPr lang="zh-CN" altLang="en-US" dirty="0" smtClean="0"/>
              <a:t>和核心链。</a:t>
            </a:r>
            <a:endParaRPr lang="en-US" altLang="zh-CN" dirty="0" smtClean="0"/>
          </a:p>
          <a:p>
            <a:endParaRPr lang="en-US" altLang="zh-CN" dirty="0" smtClean="0"/>
          </a:p>
          <a:p>
            <a:r>
              <a:rPr lang="zh-CN" altLang="en-US" dirty="0" smtClean="0"/>
              <a:t>这里简单地将替换</a:t>
            </a:r>
            <a:r>
              <a:rPr lang="en-US" altLang="zh-CN" dirty="0" err="1" smtClean="0"/>
              <a:t>lstm</a:t>
            </a:r>
            <a:r>
              <a:rPr lang="zh-CN" altLang="en-US" dirty="0" smtClean="0"/>
              <a:t>替换成</a:t>
            </a:r>
            <a:r>
              <a:rPr lang="en-US" altLang="zh-CN" dirty="0" smtClean="0"/>
              <a:t>transformer</a:t>
            </a:r>
            <a:r>
              <a:rPr lang="zh-CN" altLang="en-US" dirty="0" smtClean="0"/>
              <a:t>。</a:t>
            </a:r>
            <a:r>
              <a:rPr lang="en-US" altLang="zh-CN" sz="1200" b="0" i="0" kern="1200" dirty="0" smtClean="0">
                <a:solidFill>
                  <a:schemeClr val="tx1"/>
                </a:solidFill>
                <a:effectLst/>
                <a:latin typeface="+mn-lt"/>
                <a:ea typeface="+mn-ea"/>
                <a:cs typeface="+mn-cs"/>
              </a:rPr>
              <a:t>BERT</a:t>
            </a:r>
            <a:r>
              <a:rPr lang="zh-CN" altLang="en-US" sz="1200" b="0" i="0" kern="1200" dirty="0" smtClean="0">
                <a:solidFill>
                  <a:schemeClr val="tx1"/>
                </a:solidFill>
                <a:effectLst/>
                <a:latin typeface="+mn-lt"/>
                <a:ea typeface="+mn-ea"/>
                <a:cs typeface="+mn-cs"/>
              </a:rPr>
              <a:t>训练词向量已经有丰富的语义了，在获得使用</a:t>
            </a:r>
            <a:r>
              <a:rPr lang="en-US" altLang="zh-CN" sz="1200" b="0" i="0" kern="1200" dirty="0" smtClean="0">
                <a:solidFill>
                  <a:schemeClr val="tx1"/>
                </a:solidFill>
                <a:effectLst/>
                <a:latin typeface="+mn-lt"/>
                <a:ea typeface="+mn-ea"/>
                <a:cs typeface="+mn-cs"/>
              </a:rPr>
              <a:t>BERT</a:t>
            </a:r>
            <a:r>
              <a:rPr lang="zh-CN" altLang="en-US" sz="1200" b="0" i="0" kern="1200" dirty="0" smtClean="0">
                <a:solidFill>
                  <a:schemeClr val="tx1"/>
                </a:solidFill>
                <a:effectLst/>
                <a:latin typeface="+mn-lt"/>
                <a:ea typeface="+mn-ea"/>
                <a:cs typeface="+mn-cs"/>
              </a:rPr>
              <a:t>词向量后，下游任务很简单，最终只需在词向量上加简单的</a:t>
            </a:r>
            <a:r>
              <a:rPr lang="en-US" altLang="zh-CN" sz="1200" b="0" i="0" kern="1200" dirty="0" smtClean="0">
                <a:solidFill>
                  <a:schemeClr val="tx1"/>
                </a:solidFill>
                <a:effectLst/>
                <a:latin typeface="+mn-lt"/>
                <a:ea typeface="+mn-ea"/>
                <a:cs typeface="+mn-cs"/>
              </a:rPr>
              <a:t>MLP</a:t>
            </a:r>
            <a:r>
              <a:rPr lang="zh-CN" altLang="en-US" sz="1200" b="0" i="0" kern="1200" dirty="0" smtClean="0">
                <a:solidFill>
                  <a:schemeClr val="tx1"/>
                </a:solidFill>
                <a:effectLst/>
                <a:latin typeface="+mn-lt"/>
                <a:ea typeface="+mn-ea"/>
                <a:cs typeface="+mn-cs"/>
              </a:rPr>
              <a:t>或线性分类器即可</a:t>
            </a:r>
            <a:endParaRPr lang="en-US" altLang="zh-CN" dirty="0" smtClean="0"/>
          </a:p>
          <a:p>
            <a:endParaRPr lang="en-US" altLang="zh-CN" dirty="0" smtClean="0"/>
          </a:p>
          <a:p>
            <a:r>
              <a:rPr lang="zh-CN" altLang="en-US" dirty="0" smtClean="0"/>
              <a:t>问题的长度公式。输入的形式增加标识符，输出的形式从</a:t>
            </a:r>
            <a:r>
              <a:rPr lang="en-US" altLang="zh-CN" dirty="0" smtClean="0"/>
              <a:t>transformer</a:t>
            </a:r>
            <a:r>
              <a:rPr lang="zh-CN" altLang="en-US" dirty="0" smtClean="0"/>
              <a:t>的输出向量序列中获得，保持模型的其余部分不变。</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BERT</a:t>
            </a:r>
            <a:r>
              <a:rPr lang="zh-CN" altLang="en-US" sz="1200" b="0" i="0" kern="1200" dirty="0" smtClean="0">
                <a:solidFill>
                  <a:schemeClr val="tx1"/>
                </a:solidFill>
                <a:effectLst/>
                <a:latin typeface="+mn-lt"/>
                <a:ea typeface="+mn-ea"/>
                <a:cs typeface="+mn-cs"/>
              </a:rPr>
              <a:t>是一个句子级别的语言模型。</a:t>
            </a:r>
            <a:r>
              <a:rPr lang="en-US" altLang="zh-CN" sz="1200" b="0" i="0" kern="1200" dirty="0" smtClean="0">
                <a:solidFill>
                  <a:schemeClr val="tx1"/>
                </a:solidFill>
                <a:effectLst/>
                <a:latin typeface="+mn-lt"/>
                <a:ea typeface="+mn-ea"/>
                <a:cs typeface="+mn-cs"/>
              </a:rPr>
              <a:t>BERT</a:t>
            </a:r>
            <a:r>
              <a:rPr lang="zh-CN" altLang="en-US" sz="1200" b="0" i="0" kern="1200" dirty="0" smtClean="0">
                <a:solidFill>
                  <a:schemeClr val="tx1"/>
                </a:solidFill>
                <a:effectLst/>
                <a:latin typeface="+mn-lt"/>
                <a:ea typeface="+mn-ea"/>
                <a:cs typeface="+mn-cs"/>
              </a:rPr>
              <a:t>可以直接获得一整个句子的唯一向量表示。它在每个</a:t>
            </a:r>
            <a:r>
              <a:rPr lang="en-US" altLang="zh-CN" sz="1200" b="0" i="0" kern="1200" dirty="0" smtClean="0">
                <a:solidFill>
                  <a:schemeClr val="tx1"/>
                </a:solidFill>
                <a:effectLst/>
                <a:latin typeface="+mn-lt"/>
                <a:ea typeface="+mn-ea"/>
                <a:cs typeface="+mn-cs"/>
              </a:rPr>
              <a:t>input</a:t>
            </a:r>
            <a:r>
              <a:rPr lang="zh-CN" altLang="en-US" sz="1200" b="0" i="0" kern="1200" dirty="0" smtClean="0">
                <a:solidFill>
                  <a:schemeClr val="tx1"/>
                </a:solidFill>
                <a:effectLst/>
                <a:latin typeface="+mn-lt"/>
                <a:ea typeface="+mn-ea"/>
                <a:cs typeface="+mn-cs"/>
              </a:rPr>
              <a:t>前面加一个特殊的记号</a:t>
            </a:r>
            <a:r>
              <a:rPr lang="en-US" altLang="zh-CN" sz="1200" b="0" i="0" kern="1200" dirty="0" smtClean="0">
                <a:solidFill>
                  <a:schemeClr val="tx1"/>
                </a:solidFill>
                <a:effectLst/>
                <a:latin typeface="+mn-lt"/>
                <a:ea typeface="+mn-ea"/>
                <a:cs typeface="+mn-cs"/>
              </a:rPr>
              <a:t>[CLS]</a:t>
            </a:r>
            <a:r>
              <a:rPr lang="zh-CN" altLang="en-US" sz="1200" b="0" i="0" kern="1200" dirty="0" smtClean="0">
                <a:solidFill>
                  <a:schemeClr val="tx1"/>
                </a:solidFill>
                <a:effectLst/>
                <a:latin typeface="+mn-lt"/>
                <a:ea typeface="+mn-ea"/>
                <a:cs typeface="+mn-cs"/>
              </a:rPr>
              <a:t>，然后让</a:t>
            </a:r>
            <a:r>
              <a:rPr lang="en-US" altLang="zh-CN" sz="1200" b="0" i="0" kern="1200" dirty="0" smtClean="0">
                <a:solidFill>
                  <a:schemeClr val="tx1"/>
                </a:solidFill>
                <a:effectLst/>
                <a:latin typeface="+mn-lt"/>
                <a:ea typeface="+mn-ea"/>
                <a:cs typeface="+mn-cs"/>
              </a:rPr>
              <a:t>Transformer</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[CLS]</a:t>
            </a:r>
            <a:r>
              <a:rPr lang="zh-CN" altLang="en-US" sz="1200" b="0" i="0" kern="1200" dirty="0" smtClean="0">
                <a:solidFill>
                  <a:schemeClr val="tx1"/>
                </a:solidFill>
                <a:effectLst/>
                <a:latin typeface="+mn-lt"/>
                <a:ea typeface="+mn-ea"/>
                <a:cs typeface="+mn-cs"/>
              </a:rPr>
              <a:t>进行深度</a:t>
            </a:r>
            <a:r>
              <a:rPr lang="en-US" altLang="zh-CN" sz="1200" b="0" i="0" kern="1200" dirty="0" smtClean="0">
                <a:solidFill>
                  <a:schemeClr val="tx1"/>
                </a:solidFill>
                <a:effectLst/>
                <a:latin typeface="+mn-lt"/>
                <a:ea typeface="+mn-ea"/>
                <a:cs typeface="+mn-cs"/>
              </a:rPr>
              <a:t>encoding</a:t>
            </a:r>
            <a:r>
              <a:rPr lang="zh-CN" altLang="en-US" sz="1200" b="0" i="0" kern="1200" dirty="0" smtClean="0">
                <a:solidFill>
                  <a:schemeClr val="tx1"/>
                </a:solidFill>
                <a:effectLst/>
                <a:latin typeface="+mn-lt"/>
                <a:ea typeface="+mn-ea"/>
                <a:cs typeface="+mn-cs"/>
              </a:rPr>
              <a:t>，由于</a:t>
            </a:r>
            <a:r>
              <a:rPr lang="en-US" altLang="zh-CN" sz="1200" b="0" i="0" kern="1200" dirty="0" smtClean="0">
                <a:solidFill>
                  <a:schemeClr val="tx1"/>
                </a:solidFill>
                <a:effectLst/>
                <a:latin typeface="+mn-lt"/>
                <a:ea typeface="+mn-ea"/>
                <a:cs typeface="+mn-cs"/>
              </a:rPr>
              <a:t>Transformer</a:t>
            </a:r>
            <a:r>
              <a:rPr lang="zh-CN" altLang="en-US" sz="1200" b="0" i="0" kern="1200" dirty="0" smtClean="0">
                <a:solidFill>
                  <a:schemeClr val="tx1"/>
                </a:solidFill>
                <a:effectLst/>
                <a:latin typeface="+mn-lt"/>
                <a:ea typeface="+mn-ea"/>
                <a:cs typeface="+mn-cs"/>
              </a:rPr>
              <a:t>是可以无视空间和距离的把全局信息</a:t>
            </a:r>
            <a:r>
              <a:rPr lang="en-US" altLang="zh-CN" sz="1200" b="0" i="0" kern="1200" dirty="0" smtClean="0">
                <a:solidFill>
                  <a:schemeClr val="tx1"/>
                </a:solidFill>
                <a:effectLst/>
                <a:latin typeface="+mn-lt"/>
                <a:ea typeface="+mn-ea"/>
                <a:cs typeface="+mn-cs"/>
              </a:rPr>
              <a:t>encoding</a:t>
            </a:r>
            <a:r>
              <a:rPr lang="zh-CN" altLang="en-US" sz="1200" b="0" i="0" kern="1200" dirty="0" smtClean="0">
                <a:solidFill>
                  <a:schemeClr val="tx1"/>
                </a:solidFill>
                <a:effectLst/>
                <a:latin typeface="+mn-lt"/>
                <a:ea typeface="+mn-ea"/>
                <a:cs typeface="+mn-cs"/>
              </a:rPr>
              <a:t>进每个位置的，可以学到整个</a:t>
            </a:r>
            <a:r>
              <a:rPr lang="en-US" altLang="zh-CN" sz="1200" b="0" i="0" kern="1200" dirty="0" smtClean="0">
                <a:solidFill>
                  <a:schemeClr val="tx1"/>
                </a:solidFill>
                <a:effectLst/>
                <a:latin typeface="+mn-lt"/>
                <a:ea typeface="+mn-ea"/>
                <a:cs typeface="+mn-cs"/>
              </a:rPr>
              <a:t>input</a:t>
            </a:r>
            <a:r>
              <a:rPr lang="zh-CN" altLang="en-US" sz="1200" b="0" i="0" kern="1200" dirty="0" smtClean="0">
                <a:solidFill>
                  <a:schemeClr val="tx1"/>
                </a:solidFill>
                <a:effectLst/>
                <a:latin typeface="+mn-lt"/>
                <a:ea typeface="+mn-ea"/>
                <a:cs typeface="+mn-cs"/>
              </a:rPr>
              <a:t>的上层特征。</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8447224A-5E25-4BFC-93B3-3B7FFFC4B771}" type="slidenum">
              <a:rPr lang="zh-CN" altLang="en-US" smtClean="0"/>
              <a:t>8</a:t>
            </a:fld>
            <a:endParaRPr lang="zh-CN" altLang="en-US"/>
          </a:p>
        </p:txBody>
      </p:sp>
    </p:spTree>
    <p:extLst>
      <p:ext uri="{BB962C8B-B14F-4D97-AF65-F5344CB8AC3E}">
        <p14:creationId xmlns:p14="http://schemas.microsoft.com/office/powerpoint/2010/main" val="1325006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最早的模型是</a:t>
            </a:r>
            <a:r>
              <a:rPr lang="en-US" altLang="zh-CN" sz="1200" b="0" i="0" kern="1200" dirty="0" smtClean="0">
                <a:solidFill>
                  <a:schemeClr val="tx1"/>
                </a:solidFill>
                <a:effectLst/>
                <a:latin typeface="+mn-lt"/>
                <a:ea typeface="+mn-ea"/>
                <a:cs typeface="+mn-cs"/>
              </a:rPr>
              <a:t>seq2seq</a:t>
            </a:r>
            <a:r>
              <a:rPr lang="zh-CN" altLang="en-US" sz="1200" b="0" i="0" kern="1200" dirty="0" smtClean="0">
                <a:solidFill>
                  <a:schemeClr val="tx1"/>
                </a:solidFill>
                <a:effectLst/>
                <a:latin typeface="+mn-lt"/>
                <a:ea typeface="+mn-ea"/>
                <a:cs typeface="+mn-cs"/>
              </a:rPr>
              <a:t>，强调的是序列的顺序，除了最初状态之外，后续每个状态都接收前一个状态的编码信息以及当前位置的源句子词语信息，整个源句子顺次编码。</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Seq2seq</a:t>
            </a:r>
            <a:r>
              <a:rPr lang="zh-CN" altLang="en-US" sz="1200" b="0" i="0" kern="1200" dirty="0" smtClean="0">
                <a:solidFill>
                  <a:schemeClr val="tx1"/>
                </a:solidFill>
                <a:effectLst/>
                <a:latin typeface="+mn-lt"/>
                <a:ea typeface="+mn-ea"/>
                <a:cs typeface="+mn-cs"/>
              </a:rPr>
              <a:t>构架的劣势也不难发现：</a:t>
            </a:r>
          </a:p>
          <a:p>
            <a:r>
              <a:rPr lang="zh-CN" altLang="en-US" sz="1200" b="0" i="0" kern="1200" dirty="0" smtClean="0">
                <a:solidFill>
                  <a:schemeClr val="tx1"/>
                </a:solidFill>
                <a:effectLst/>
                <a:latin typeface="+mn-lt"/>
                <a:ea typeface="+mn-ea"/>
                <a:cs typeface="+mn-cs"/>
              </a:rPr>
              <a:t>单向</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编码，前面的词语在先行编码的时候没有办法得到后面词语的信息。</a:t>
            </a:r>
            <a:endParaRPr lang="en-US" altLang="zh-CN" sz="1200" b="0" i="0" kern="1200" dirty="0" smtClean="0">
              <a:solidFill>
                <a:schemeClr val="tx1"/>
              </a:solidFill>
              <a:effectLst/>
              <a:latin typeface="+mn-lt"/>
              <a:ea typeface="+mn-ea"/>
              <a:cs typeface="+mn-cs"/>
            </a:endParaRPr>
          </a:p>
          <a:p>
            <a:r>
              <a:rPr lang="zh-CN" altLang="en-US" dirty="0" smtClean="0"/>
              <a:t>信息损失：如果句子很长，两次词语之间相隔比较远，信息传递过程中的损失比较大；</a:t>
            </a:r>
            <a:endParaRPr lang="en-US" altLang="zh-CN" dirty="0" smtClean="0"/>
          </a:p>
          <a:p>
            <a:r>
              <a:rPr lang="zh-CN" altLang="en-US" dirty="0" smtClean="0"/>
              <a:t>信息糅杂：最后一个状态中理论上包含前面所有的信息，所有信息都杂糅在一起不好区分； </a:t>
            </a:r>
            <a:endParaRPr lang="en-US" altLang="zh-CN" dirty="0" smtClean="0"/>
          </a:p>
          <a:p>
            <a:r>
              <a:rPr lang="zh-CN" altLang="en-US" b="1" dirty="0" smtClean="0"/>
              <a:t>无法并行计算</a:t>
            </a:r>
            <a:r>
              <a:rPr lang="zh-CN" altLang="en-US" dirty="0" smtClean="0"/>
              <a:t>，只有当所有词语都编码结束的时候才可以开始解码，系统的训练速度很慢；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
            </a:r>
            <a:br>
              <a:rPr lang="zh-CN" altLang="en-US" dirty="0" smtClean="0"/>
            </a:br>
            <a:r>
              <a:rPr lang="en-US" altLang="zh-CN" b="1" dirty="0" smtClean="0"/>
              <a:t>Seq2seq+Attention</a:t>
            </a:r>
            <a:endParaRPr lang="en-US" altLang="zh-CN" dirty="0" smtClean="0"/>
          </a:p>
          <a:p>
            <a:r>
              <a:rPr lang="zh-CN" altLang="en-US" dirty="0" smtClean="0"/>
              <a:t>避免信息缺失和冗余的问题，因为将</a:t>
            </a:r>
            <a:r>
              <a:rPr lang="en-US" altLang="zh-CN" dirty="0" smtClean="0"/>
              <a:t>Encoder</a:t>
            </a:r>
            <a:r>
              <a:rPr lang="zh-CN" altLang="en-US" dirty="0" smtClean="0"/>
              <a:t>每个时刻的状态，按照注意力权重加权求和，都传递给下一个状态</a:t>
            </a:r>
            <a:r>
              <a:rPr lang="en-US" altLang="zh-CN" dirty="0" smtClean="0"/>
              <a:t>/Decoder</a:t>
            </a:r>
            <a:r>
              <a:rPr lang="zh-CN" altLang="en-US" dirty="0" smtClean="0"/>
              <a:t>，而不是只传递</a:t>
            </a:r>
            <a:r>
              <a:rPr lang="en-US" altLang="zh-CN" dirty="0" smtClean="0"/>
              <a:t>Encoder</a:t>
            </a:r>
            <a:r>
              <a:rPr lang="zh-CN" altLang="en-US" dirty="0" smtClean="0"/>
              <a:t>最后一个时刻的状态。最大程度上保留源句子的信息。</a:t>
            </a:r>
            <a:endParaRPr lang="en-US" altLang="zh-CN" dirty="0" smtClean="0"/>
          </a:p>
          <a:p>
            <a:endParaRPr lang="en-US" altLang="zh-CN" dirty="0" smtClean="0"/>
          </a:p>
          <a:p>
            <a:r>
              <a:rPr lang="en-US" altLang="zh-CN" b="1" dirty="0" smtClean="0"/>
              <a:t>Transformer</a:t>
            </a:r>
          </a:p>
          <a:p>
            <a:r>
              <a:rPr lang="zh-CN" altLang="en-US" dirty="0" smtClean="0"/>
              <a:t>对于</a:t>
            </a:r>
            <a:r>
              <a:rPr lang="en-US" altLang="zh-CN" dirty="0" smtClean="0"/>
              <a:t>Transformer</a:t>
            </a:r>
            <a:r>
              <a:rPr lang="zh-CN" altLang="en-US" dirty="0" smtClean="0"/>
              <a:t>构架而言，最核心的部分</a:t>
            </a:r>
            <a:r>
              <a:rPr lang="en-US" altLang="zh-CN" dirty="0" smtClean="0"/>
              <a:t>Self-attention</a:t>
            </a:r>
            <a:r>
              <a:rPr lang="zh-CN" altLang="en-US" dirty="0" smtClean="0"/>
              <a:t>。</a:t>
            </a:r>
            <a:endParaRPr lang="en-US" altLang="zh-CN" dirty="0" smtClean="0"/>
          </a:p>
          <a:p>
            <a:r>
              <a:rPr lang="zh-CN" altLang="en-US" dirty="0" smtClean="0"/>
              <a:t>每个词语的初始向量乘以三个权重矩阵得到</a:t>
            </a:r>
            <a:r>
              <a:rPr lang="en-US" altLang="zh-CN" dirty="0" smtClean="0"/>
              <a:t>q</a:t>
            </a:r>
            <a:r>
              <a:rPr lang="zh-CN" altLang="en-US" dirty="0" smtClean="0"/>
              <a:t>、</a:t>
            </a:r>
            <a:r>
              <a:rPr lang="en-US" altLang="zh-CN" dirty="0" smtClean="0"/>
              <a:t>k</a:t>
            </a:r>
            <a:r>
              <a:rPr lang="zh-CN" altLang="en-US" dirty="0" smtClean="0"/>
              <a:t>、</a:t>
            </a:r>
            <a:r>
              <a:rPr lang="en-US" altLang="zh-CN" dirty="0" smtClean="0"/>
              <a:t>v</a:t>
            </a:r>
            <a:r>
              <a:rPr lang="zh-CN" altLang="en-US" dirty="0" smtClean="0"/>
              <a:t>三个向量。</a:t>
            </a:r>
            <a:endParaRPr lang="en-US" altLang="zh-CN" dirty="0" smtClean="0"/>
          </a:p>
          <a:p>
            <a:r>
              <a:rPr lang="zh-CN" altLang="en-US" dirty="0" smtClean="0"/>
              <a:t>重新编码每个词语的时候</a:t>
            </a:r>
            <a:r>
              <a:rPr lang="zh-CN" altLang="en-US" dirty="0" smtClean="0"/>
              <a:t>，句子所有</a:t>
            </a:r>
            <a:r>
              <a:rPr lang="zh-CN" altLang="en-US" dirty="0" smtClean="0"/>
              <a:t>词语的</a:t>
            </a:r>
            <a:r>
              <a:rPr lang="en-US" altLang="zh-CN" dirty="0" smtClean="0"/>
              <a:t>k</a:t>
            </a:r>
            <a:r>
              <a:rPr lang="zh-CN" altLang="en-US" dirty="0" smtClean="0"/>
              <a:t>向量分别与该词语的</a:t>
            </a:r>
            <a:r>
              <a:rPr lang="en-US" altLang="zh-CN" dirty="0" smtClean="0"/>
              <a:t>q</a:t>
            </a:r>
            <a:r>
              <a:rPr lang="zh-CN" altLang="en-US" dirty="0" smtClean="0"/>
              <a:t>向量相乘，然后除以模型维数的开方，最终权重归一化成</a:t>
            </a:r>
            <a:r>
              <a:rPr lang="en-US" altLang="zh-CN" dirty="0" smtClean="0"/>
              <a:t>values</a:t>
            </a:r>
            <a:r>
              <a:rPr lang="zh-CN" altLang="en-US" dirty="0" smtClean="0"/>
              <a:t>向量的权重值</a:t>
            </a:r>
            <a:r>
              <a:rPr lang="zh-CN" altLang="en-US" dirty="0" smtClean="0"/>
              <a:t>。</a:t>
            </a:r>
            <a:endParaRPr lang="en-US" altLang="zh-CN" dirty="0" smtClean="0"/>
          </a:p>
          <a:p>
            <a:r>
              <a:rPr lang="zh-CN" altLang="en-US" dirty="0" smtClean="0"/>
              <a:t>假设我们 “</a:t>
            </a:r>
            <a:r>
              <a:rPr lang="en-US" altLang="zh-CN" dirty="0" smtClean="0"/>
              <a:t>Thinking” </a:t>
            </a:r>
            <a:r>
              <a:rPr lang="zh-CN" altLang="en-US" dirty="0" smtClean="0"/>
              <a:t>的 </a:t>
            </a:r>
            <a:r>
              <a:rPr lang="en-US" altLang="zh-CN" dirty="0" smtClean="0"/>
              <a:t>self-attention</a:t>
            </a:r>
            <a:r>
              <a:rPr lang="zh-CN" altLang="en-US" dirty="0" smtClean="0"/>
              <a:t>，就需要根据这个单词，对输入句子的每个单词进行评分，这个分数决定了对其他单词放置多少关注度。</a:t>
            </a:r>
            <a:br>
              <a:rPr lang="zh-CN" altLang="en-US" dirty="0" smtClean="0"/>
            </a:br>
            <a:r>
              <a:rPr lang="zh-CN" altLang="en-US" dirty="0" smtClean="0"/>
              <a:t>分数的计算方法是，例如我们正在考虑 </a:t>
            </a:r>
            <a:r>
              <a:rPr lang="en-US" altLang="zh-CN" dirty="0" smtClean="0"/>
              <a:t>Thinking </a:t>
            </a:r>
            <a:r>
              <a:rPr lang="zh-CN" altLang="en-US" dirty="0" smtClean="0"/>
              <a:t>这个词，就用它的 </a:t>
            </a:r>
            <a:r>
              <a:rPr lang="en-US" altLang="zh-CN" dirty="0" smtClean="0"/>
              <a:t>q1 </a:t>
            </a:r>
            <a:r>
              <a:rPr lang="zh-CN" altLang="en-US" dirty="0" smtClean="0"/>
              <a:t>去乘以每个位置的 </a:t>
            </a:r>
            <a:r>
              <a:rPr lang="en-US" altLang="zh-CN" dirty="0" err="1" smtClean="0"/>
              <a:t>ki</a:t>
            </a:r>
            <a:endParaRPr lang="en-US" altLang="zh-CN" dirty="0" smtClean="0"/>
          </a:p>
          <a:p>
            <a:endParaRPr lang="en-US" altLang="zh-CN" dirty="0" smtClean="0"/>
          </a:p>
          <a:p>
            <a:r>
              <a:rPr lang="zh-CN" altLang="en-US" dirty="0" smtClean="0"/>
              <a:t>这样</a:t>
            </a:r>
            <a:r>
              <a:rPr lang="zh-CN" altLang="en-US" dirty="0" smtClean="0"/>
              <a:t>的操作，是根据词语向量之间的相似度来完成的。</a:t>
            </a:r>
            <a:endParaRPr lang="en-US" altLang="zh-CN" dirty="0" smtClean="0"/>
          </a:p>
          <a:p>
            <a:r>
              <a:rPr lang="zh-CN" altLang="en-US" dirty="0" smtClean="0"/>
              <a:t>也就是说，每个词语的新向量不仅包含自身的原本的信息，还无差别的补充了与其他词语的相关性信息。相当于，我们通过整个句子中所有词语之间的相互关系获取了每个词语在句子中的重要性程度，有了更加丰富的语义信息。</a:t>
            </a:r>
            <a:endParaRPr lang="en-US" altLang="zh-CN" dirty="0" smtClean="0"/>
          </a:p>
          <a:p>
            <a:r>
              <a:rPr lang="zh-CN" altLang="en-US" dirty="0" smtClean="0"/>
              <a:t/>
            </a:r>
            <a:br>
              <a:rPr lang="zh-CN" altLang="en-US" dirty="0" smtClean="0"/>
            </a:br>
            <a:r>
              <a:rPr lang="en-US" altLang="zh-CN" b="1" dirty="0" smtClean="0"/>
              <a:t>Multi-Head Attention</a:t>
            </a:r>
          </a:p>
          <a:p>
            <a:r>
              <a:rPr lang="zh-CN" altLang="en-US" dirty="0" smtClean="0"/>
              <a:t>其实就是将</a:t>
            </a:r>
            <a:r>
              <a:rPr lang="en-US" altLang="zh-CN" dirty="0" smtClean="0"/>
              <a:t>Self-Attention</a:t>
            </a:r>
            <a:r>
              <a:rPr lang="zh-CN" altLang="en-US" dirty="0" smtClean="0"/>
              <a:t>这一个过程随机初始化</a:t>
            </a:r>
            <a:r>
              <a:rPr lang="en-US" altLang="zh-CN" dirty="0" smtClean="0"/>
              <a:t>8</a:t>
            </a:r>
            <a:r>
              <a:rPr lang="zh-CN" altLang="en-US" dirty="0" smtClean="0"/>
              <a:t>次，相当于映射到不同的子空间，然后拼接起来并乘以权重向量产生输出层。 相当于我们从多种角度来理解同一个句子，以求更加完备的语义表达。</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
            </a:r>
            <a:br>
              <a:rPr lang="zh-CN" altLang="en-US" dirty="0" smtClean="0"/>
            </a:br>
            <a:r>
              <a:rPr lang="en-US" altLang="zh-CN" dirty="0" smtClean="0"/>
              <a:t>T</a:t>
            </a:r>
            <a:r>
              <a:rPr lang="en-US" altLang="zh-CN" sz="1200" b="0" i="0" kern="1200" dirty="0" smtClean="0">
                <a:solidFill>
                  <a:schemeClr val="tx1"/>
                </a:solidFill>
                <a:effectLst/>
                <a:latin typeface="+mn-lt"/>
                <a:ea typeface="+mn-ea"/>
                <a:cs typeface="+mn-cs"/>
              </a:rPr>
              <a:t>ransformers </a:t>
            </a:r>
            <a:r>
              <a:rPr lang="zh-CN" altLang="en-US" sz="1200" b="0" i="0" kern="1200" dirty="0" smtClean="0">
                <a:solidFill>
                  <a:schemeClr val="tx1"/>
                </a:solidFill>
                <a:effectLst/>
                <a:latin typeface="+mn-lt"/>
                <a:ea typeface="+mn-ea"/>
                <a:cs typeface="+mn-cs"/>
              </a:rPr>
              <a:t>：每个词的向量不仅包含自身的信息，而且包含了其他词汇对这个词的相关信息。通过整个句子中所有词语之间的相互关系，获取了整个词语在句子中的重要程度，有了更丰富的语义</a:t>
            </a:r>
            <a:r>
              <a:rPr lang="en-US" altLang="zh-CN" sz="1200" b="0" i="0" kern="1200" dirty="0" smtClean="0">
                <a:solidFill>
                  <a:schemeClr val="tx1"/>
                </a:solidFill>
                <a:effectLst/>
                <a:latin typeface="+mn-lt"/>
                <a:ea typeface="+mn-ea"/>
                <a:cs typeface="+mn-cs"/>
              </a:rPr>
              <a:t>,</a:t>
            </a:r>
            <a:r>
              <a:rPr lang="zh-CN" altLang="en-US" dirty="0" smtClean="0"/>
              <a:t>因此和单纯的词向量相比是一个更加全局的表达。</a:t>
            </a:r>
            <a:br>
              <a:rPr lang="zh-CN" altLang="en-US" dirty="0" smtClean="0"/>
            </a:b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smtClean="0"/>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9</a:t>
            </a:fld>
            <a:endParaRPr lang="zh-CN" altLang="en-US"/>
          </a:p>
        </p:txBody>
      </p:sp>
    </p:spTree>
    <p:extLst>
      <p:ext uri="{BB962C8B-B14F-4D97-AF65-F5344CB8AC3E}">
        <p14:creationId xmlns:p14="http://schemas.microsoft.com/office/powerpoint/2010/main" val="42390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F4C8BCAC-A2E0-4210-82D8-7CB04EB63699}" type="datetime1">
              <a:rPr lang="en-US" altLang="zh-CN" smtClean="0"/>
              <a:t>11/1/2019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zh-CN" altLang="en-US" smtClean="0"/>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10EB29E-7357-40D6-82D8-CE317A133CA0}" type="datetime1">
              <a:rPr lang="en-US" altLang="zh-CN" smtClean="0"/>
              <a:t>11/1/2019</a:t>
            </a:fld>
            <a:endParaRPr lang="en-US" dirty="0"/>
          </a:p>
        </p:txBody>
      </p:sp>
      <p:sp>
        <p:nvSpPr>
          <p:cNvPr id="5" name="Footer Placeholder 4"/>
          <p:cNvSpPr>
            <a:spLocks noGrp="1"/>
          </p:cNvSpPr>
          <p:nvPr>
            <p:ph type="ftr" sz="quarter" idx="11"/>
          </p:nvPr>
        </p:nvSpPr>
        <p:spPr/>
        <p:txBody>
          <a:bodyPr/>
          <a:lstStyle/>
          <a:p>
            <a:r>
              <a:rPr lang="zh-CN" altLang="en-US" dirty="0" smtClean="0"/>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143000" y="762000"/>
            <a:ext cx="7429500" cy="5410200"/>
          </a:xfrm>
        </p:spPr>
        <p:txBody>
          <a:bodyPr vert="eaVert"/>
          <a:lstStyle>
            <a:lvl1pPr>
              <a:defRPr/>
            </a:lvl1pPr>
            <a:lvl2pPr>
              <a:defRPr/>
            </a:lvl2pPr>
            <a:lvl3pPr>
              <a:defRPr/>
            </a:lvl3pPr>
            <a:lvl4pPr>
              <a:defRPr/>
            </a:lvl4pPr>
            <a:lvl5pPr>
              <a:defRPr/>
            </a:lvl5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E21AD65-3866-459E-83C2-569DD9DA3536}" type="datetime1">
              <a:rPr lang="en-US" altLang="zh-CN" smtClean="0"/>
              <a:t>11/1/2019</a:t>
            </a:fld>
            <a:endParaRPr lang="en-US" dirty="0"/>
          </a:p>
        </p:txBody>
      </p:sp>
      <p:sp>
        <p:nvSpPr>
          <p:cNvPr id="5" name="Footer Placeholder 4"/>
          <p:cNvSpPr>
            <a:spLocks noGrp="1"/>
          </p:cNvSpPr>
          <p:nvPr>
            <p:ph type="ftr" sz="quarter" idx="11"/>
          </p:nvPr>
        </p:nvSpPr>
        <p:spPr/>
        <p:txBody>
          <a:bodyPr/>
          <a:lstStyle/>
          <a:p>
            <a:r>
              <a:rPr lang="zh-CN" altLang="en-US" dirty="0" smtClean="0"/>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marL="228600" indent="-252000" eaLnBrk="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45720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73152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3pPr>
            <a:lvl4pPr marL="100584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4pPr>
            <a:lvl5pPr marL="128016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B82813E-9CE0-464E-B9DD-70AA2690241B}" type="datetime1">
              <a:rPr lang="en-US" altLang="zh-CN" smtClean="0"/>
              <a:t>11/1/2019</a:t>
            </a:fld>
            <a:endParaRPr lang="en-US" dirty="0"/>
          </a:p>
        </p:txBody>
      </p:sp>
      <p:sp>
        <p:nvSpPr>
          <p:cNvPr id="5" name="Footer Placeholder 4"/>
          <p:cNvSpPr>
            <a:spLocks noGrp="1"/>
          </p:cNvSpPr>
          <p:nvPr>
            <p:ph type="ftr" sz="quarter" idx="11"/>
          </p:nvPr>
        </p:nvSpPr>
        <p:spPr/>
        <p:txBody>
          <a:bodyPr/>
          <a:lstStyle/>
          <a:p>
            <a:r>
              <a:rPr lang="zh-CN" altLang="en-US" dirty="0" smtClean="0"/>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5538552-0410-4BE7-8FA2-B72A0142CB2A}" type="datetime1">
              <a:rPr lang="en-US" altLang="zh-CN" smtClean="0"/>
              <a:t>11/1/2019</a:t>
            </a:fld>
            <a:endParaRPr lang="en-US" dirty="0"/>
          </a:p>
        </p:txBody>
      </p:sp>
      <p:sp>
        <p:nvSpPr>
          <p:cNvPr id="5" name="Footer Placeholder 4"/>
          <p:cNvSpPr>
            <a:spLocks noGrp="1"/>
          </p:cNvSpPr>
          <p:nvPr>
            <p:ph type="ftr" sz="quarter" idx="11"/>
          </p:nvPr>
        </p:nvSpPr>
        <p:spPr/>
        <p:txBody>
          <a:bodyPr/>
          <a:lstStyle/>
          <a:p>
            <a:r>
              <a:rPr lang="zh-CN" altLang="en-US" dirty="0" smtClean="0"/>
              <a:t>东南大学计算机学院万维网数据科学实验室</a:t>
            </a:r>
            <a:endParaRPr lang="en-US" altLang="zh-CN" dirty="0" smtClean="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Content Placeholder 3"/>
          <p:cNvSpPr>
            <a:spLocks noGrp="1"/>
          </p:cNvSpPr>
          <p:nvPr>
            <p:ph sz="half" idx="2" hasCustomPrompt="1"/>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6B8CD5F-E6BC-488D-88A3-F567EB916EA4}" type="datetime1">
              <a:rPr lang="en-US" altLang="zh-CN" smtClean="0"/>
              <a:t>11/1/2019</a:t>
            </a:fld>
            <a:endParaRPr lang="en-US" dirty="0"/>
          </a:p>
        </p:txBody>
      </p:sp>
      <p:sp>
        <p:nvSpPr>
          <p:cNvPr id="6" name="Footer Placeholder 5"/>
          <p:cNvSpPr>
            <a:spLocks noGrp="1"/>
          </p:cNvSpPr>
          <p:nvPr>
            <p:ph type="ftr" sz="quarter" idx="11"/>
          </p:nvPr>
        </p:nvSpPr>
        <p:spPr/>
        <p:txBody>
          <a:bodyPr/>
          <a:lstStyle/>
          <a:p>
            <a:r>
              <a:rPr lang="zh-CN" altLang="en-US" dirty="0" smtClean="0"/>
              <a:t>东南大学计算机学院万维网数据科学实验室</a:t>
            </a:r>
            <a:endParaRPr lang="en-US" altLang="zh-CN" dirty="0" smtClean="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3895E4F-A613-43E0-9668-386D7E6E2A56}" type="datetime1">
              <a:rPr lang="en-US" altLang="zh-CN" smtClean="0"/>
              <a:t>11/1/2019</a:t>
            </a:fld>
            <a:endParaRPr lang="en-US" dirty="0"/>
          </a:p>
        </p:txBody>
      </p:sp>
      <p:sp>
        <p:nvSpPr>
          <p:cNvPr id="8" name="Footer Placeholder 7"/>
          <p:cNvSpPr>
            <a:spLocks noGrp="1"/>
          </p:cNvSpPr>
          <p:nvPr>
            <p:ph type="ftr" sz="quarter" idx="11"/>
          </p:nvPr>
        </p:nvSpPr>
        <p:spPr/>
        <p:txBody>
          <a:bodyPr/>
          <a:lstStyle/>
          <a:p>
            <a:r>
              <a:rPr lang="zh-CN" altLang="en-US" dirty="0" smtClean="0"/>
              <a:t>东南大学计算机学院万维网数据科学实验室</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8CC518B-3E82-4A8E-B0DE-1F8627ED5476}" type="datetime1">
              <a:rPr lang="en-US" altLang="zh-CN" smtClean="0"/>
              <a:t>11/1/2019</a:t>
            </a:fld>
            <a:endParaRPr lang="en-US" dirty="0"/>
          </a:p>
        </p:txBody>
      </p:sp>
      <p:sp>
        <p:nvSpPr>
          <p:cNvPr id="4" name="Footer Placeholder 3"/>
          <p:cNvSpPr>
            <a:spLocks noGrp="1"/>
          </p:cNvSpPr>
          <p:nvPr>
            <p:ph type="ftr" sz="quarter" idx="11"/>
          </p:nvPr>
        </p:nvSpPr>
        <p:spPr/>
        <p:txBody>
          <a:bodyPr/>
          <a:lstStyle/>
          <a:p>
            <a:r>
              <a:rPr lang="zh-CN" altLang="en-US" dirty="0" smtClean="0"/>
              <a:t>东南大学计算机学院万维网数据科学实验室</a:t>
            </a:r>
            <a:endParaRPr lang="en-US" dirty="0"/>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F4FE802-8592-44CE-9304-CC09E33A0B87}" type="datetime1">
              <a:rPr lang="en-US" altLang="zh-CN" smtClean="0"/>
              <a:t>11/1/2019</a:t>
            </a:fld>
            <a:endParaRPr lang="en-US" dirty="0"/>
          </a:p>
        </p:txBody>
      </p:sp>
      <p:sp>
        <p:nvSpPr>
          <p:cNvPr id="3" name="Footer Placeholder 2"/>
          <p:cNvSpPr>
            <a:spLocks noGrp="1"/>
          </p:cNvSpPr>
          <p:nvPr>
            <p:ph type="ftr" sz="quarter" idx="11"/>
          </p:nvPr>
        </p:nvSpPr>
        <p:spPr/>
        <p:txBody>
          <a:bodyPr/>
          <a:lstStyle/>
          <a:p>
            <a:r>
              <a:rPr lang="zh-CN" altLang="en-US" dirty="0" smtClean="0"/>
              <a:t>东南大学计算机学院万维网数据科学实验室</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D8A293B-26C8-40CA-AA31-7ABFC675CD7B}" type="datetime1">
              <a:rPr lang="en-US" altLang="zh-CN" smtClean="0"/>
              <a:t>11/1/2019</a:t>
            </a:fld>
            <a:endParaRPr lang="en-US" dirty="0"/>
          </a:p>
        </p:txBody>
      </p:sp>
      <p:sp>
        <p:nvSpPr>
          <p:cNvPr id="6" name="Footer Placeholder 5"/>
          <p:cNvSpPr>
            <a:spLocks noGrp="1"/>
          </p:cNvSpPr>
          <p:nvPr>
            <p:ph type="ftr" sz="quarter" idx="11"/>
          </p:nvPr>
        </p:nvSpPr>
        <p:spPr/>
        <p:txBody>
          <a:bodyPr/>
          <a:lstStyle/>
          <a:p>
            <a:r>
              <a:rPr lang="zh-CN" altLang="en-US" dirty="0" smtClean="0"/>
              <a:t>东南大学计算机学院万维网数据科学实验室</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EDF3E31-770A-45B6-8316-1C8C02839ADA}" type="datetime1">
              <a:rPr lang="en-US" altLang="zh-CN" smtClean="0"/>
              <a:t>11/1/2019</a:t>
            </a:fld>
            <a:endParaRPr lang="en-US" dirty="0"/>
          </a:p>
        </p:txBody>
      </p:sp>
      <p:sp>
        <p:nvSpPr>
          <p:cNvPr id="6" name="Footer Placeholder 5"/>
          <p:cNvSpPr>
            <a:spLocks noGrp="1"/>
          </p:cNvSpPr>
          <p:nvPr>
            <p:ph type="ftr" sz="quarter" idx="11"/>
          </p:nvPr>
        </p:nvSpPr>
        <p:spPr/>
        <p:txBody>
          <a:bodyPr/>
          <a:lstStyle/>
          <a:p>
            <a:r>
              <a:rPr lang="zh-CN" altLang="en-US" smtClean="0"/>
              <a:t>东南大学计算机学院万维网数据科学实验室</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latin typeface="Times New Roman" panose="02020603050405020304" pitchFamily="18" charset="0"/>
                <a:cs typeface="Times New Roman" panose="02020603050405020304" pitchFamily="18" charset="0"/>
              </a:defRPr>
            </a:lvl1pPr>
          </a:lstStyle>
          <a:p>
            <a:fld id="{A0FAF4B3-3B77-4AF3-9957-AC118F91AEBF}" type="datetime1">
              <a:rPr lang="en-US" altLang="zh-CN" smtClean="0"/>
              <a:t>11/1/2019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r>
              <a:rPr lang="zh-CN" altLang="en-US" smtClean="0"/>
              <a:t>东南大学计算机学院万维网数据科学实验室</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182880" algn="l" defTabSz="914400" rtl="0" eaLnBrk="1" latinLnBrk="0" hangingPunct="1">
        <a:lnSpc>
          <a:spcPct val="90000"/>
        </a:lnSpc>
        <a:spcBef>
          <a:spcPts val="1400"/>
        </a:spcBef>
        <a:buClr>
          <a:schemeClr val="tx1"/>
        </a:buClr>
        <a:buSzPct val="8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2000" kern="1200">
          <a:solidFill>
            <a:schemeClr val="tx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800" kern="1200">
          <a:solidFill>
            <a:schemeClr val="tx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6070" y="284751"/>
            <a:ext cx="2167785" cy="1465545"/>
          </a:xfrm>
          <a:prstGeom prst="rect">
            <a:avLst/>
          </a:prstGeom>
        </p:spPr>
      </p:pic>
      <p:sp>
        <p:nvSpPr>
          <p:cNvPr id="3" name="TextBox 2"/>
          <p:cNvSpPr txBox="1"/>
          <p:nvPr/>
        </p:nvSpPr>
        <p:spPr>
          <a:xfrm>
            <a:off x="1237313" y="1607793"/>
            <a:ext cx="9880271" cy="1938992"/>
          </a:xfrm>
          <a:prstGeom prst="rect">
            <a:avLst/>
          </a:prstGeom>
          <a:noFill/>
        </p:spPr>
        <p:txBody>
          <a:bodyPr wrap="square" rtlCol="0">
            <a:spAutoFit/>
          </a:bodyPr>
          <a:lstStyle/>
          <a:p>
            <a:pPr algn="ctr"/>
            <a:r>
              <a:rPr lang="en-US" altLang="zh-CN" sz="4000" b="1" dirty="0">
                <a:latin typeface="Times New Roman" pitchFamily="18" charset="0"/>
                <a:ea typeface="+mj-ea"/>
                <a:cs typeface="Times New Roman" pitchFamily="18" charset="0"/>
              </a:rPr>
              <a:t>Learning to Rank Query Graphs for Complex Question Answering over</a:t>
            </a:r>
          </a:p>
          <a:p>
            <a:pPr algn="ctr"/>
            <a:r>
              <a:rPr lang="en-US" altLang="zh-CN" sz="4000" b="1" dirty="0">
                <a:latin typeface="Times New Roman" pitchFamily="18" charset="0"/>
                <a:ea typeface="+mj-ea"/>
                <a:cs typeface="Times New Roman" pitchFamily="18" charset="0"/>
              </a:rPr>
              <a:t>Knowledge Graphs</a:t>
            </a:r>
            <a:endParaRPr lang="zh-CN" altLang="en-US" sz="4000" b="1" dirty="0">
              <a:latin typeface="Times New Roman" pitchFamily="18" charset="0"/>
              <a:ea typeface="+mj-ea"/>
              <a:cs typeface="Times New Roman" pitchFamily="18" charset="0"/>
            </a:endParaRPr>
          </a:p>
        </p:txBody>
      </p:sp>
      <p:sp>
        <p:nvSpPr>
          <p:cNvPr id="5" name="矩形 4"/>
          <p:cNvSpPr/>
          <p:nvPr/>
        </p:nvSpPr>
        <p:spPr>
          <a:xfrm>
            <a:off x="9509329" y="5975659"/>
            <a:ext cx="1896930" cy="400110"/>
          </a:xfrm>
          <a:prstGeom prst="rect">
            <a:avLst/>
          </a:prstGeom>
        </p:spPr>
        <p:txBody>
          <a:bodyPr wrap="none">
            <a:spAutoFit/>
          </a:bodyPr>
          <a:lstStyle/>
          <a:p>
            <a:r>
              <a:rPr lang="zh-CN" altLang="en-US" sz="2000" dirty="0">
                <a:latin typeface="Times New Roman" pitchFamily="18" charset="0"/>
                <a:cs typeface="Times New Roman" pitchFamily="18" charset="0"/>
              </a:rPr>
              <a:t>赵满 </a:t>
            </a:r>
            <a:r>
              <a:rPr lang="en-US" altLang="zh-CN" sz="2000" dirty="0" smtClean="0">
                <a:latin typeface="Times New Roman" pitchFamily="18" charset="0"/>
                <a:cs typeface="Times New Roman" pitchFamily="18" charset="0"/>
              </a:rPr>
              <a:t>2019.11.01</a:t>
            </a:r>
            <a:endParaRPr lang="zh-CN" altLang="en-US" sz="2000" dirty="0">
              <a:latin typeface="Times New Roman" pitchFamily="18" charset="0"/>
              <a:cs typeface="Times New Roman" pitchFamily="18" charset="0"/>
            </a:endParaRPr>
          </a:p>
        </p:txBody>
      </p:sp>
      <p:sp>
        <p:nvSpPr>
          <p:cNvPr id="7" name="矩形 6"/>
          <p:cNvSpPr/>
          <p:nvPr/>
        </p:nvSpPr>
        <p:spPr>
          <a:xfrm>
            <a:off x="1124352" y="5951962"/>
            <a:ext cx="1382110" cy="400110"/>
          </a:xfrm>
          <a:prstGeom prst="rect">
            <a:avLst/>
          </a:prstGeom>
        </p:spPr>
        <p:txBody>
          <a:bodyPr wrap="none">
            <a:spAutoFit/>
          </a:bodyPr>
          <a:lstStyle/>
          <a:p>
            <a:r>
              <a:rPr lang="en-US" altLang="zh-CN" sz="2000" b="1" dirty="0" smtClean="0">
                <a:latin typeface="Times New Roman" pitchFamily="18" charset="0"/>
                <a:cs typeface="Times New Roman" pitchFamily="18" charset="0"/>
              </a:rPr>
              <a:t>ISWC2019</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5260" y="3993883"/>
            <a:ext cx="6804376" cy="126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551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10</a:t>
            </a:fld>
            <a:endParaRPr 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Core </a:t>
            </a:r>
            <a:r>
              <a:rPr lang="en-US" altLang="zh-CN" b="1" dirty="0">
                <a:latin typeface="Calibri" panose="020F0502020204030204" pitchFamily="34" charset="0"/>
                <a:cs typeface="Calibri" panose="020F0502020204030204" pitchFamily="34" charset="0"/>
              </a:rPr>
              <a:t>Chain Candidate Ranking</a:t>
            </a:r>
            <a:endParaRPr lang="zh-CN" altLang="en-US" b="1" dirty="0">
              <a:latin typeface="Calibri" panose="020F0502020204030204" pitchFamily="34" charset="0"/>
              <a:cs typeface="Calibri" panose="020F0502020204030204" pitchFamily="34" charset="0"/>
            </a:endParaRPr>
          </a:p>
        </p:txBody>
      </p:sp>
      <p:sp>
        <p:nvSpPr>
          <p:cNvPr id="17" name="内容占位符 2"/>
          <p:cNvSpPr>
            <a:spLocks noGrp="1"/>
          </p:cNvSpPr>
          <p:nvPr>
            <p:ph idx="1"/>
          </p:nvPr>
        </p:nvSpPr>
        <p:spPr>
          <a:xfrm>
            <a:off x="1162876" y="1587500"/>
            <a:ext cx="9872871" cy="4038600"/>
          </a:xfrm>
        </p:spPr>
        <p:txBody>
          <a:bodyPr/>
          <a:lstStyle/>
          <a:p>
            <a:r>
              <a:rPr lang="en-US" altLang="zh-CN" b="1" dirty="0" smtClean="0"/>
              <a:t>Hierarchical </a:t>
            </a:r>
            <a:r>
              <a:rPr lang="en-US" altLang="zh-CN" b="1" dirty="0"/>
              <a:t>Residual Sequence </a:t>
            </a:r>
            <a:r>
              <a:rPr lang="en-US" altLang="zh-CN" b="1" dirty="0" smtClean="0"/>
              <a:t>Model </a:t>
            </a:r>
            <a:r>
              <a:rPr lang="en-US" altLang="zh-CN" dirty="0"/>
              <a:t>(Yu et al. </a:t>
            </a:r>
            <a:r>
              <a:rPr lang="en-US" altLang="zh-CN" dirty="0" smtClean="0"/>
              <a:t>2017 HR-</a:t>
            </a:r>
            <a:r>
              <a:rPr lang="en-US" altLang="zh-CN" dirty="0" err="1" smtClean="0"/>
              <a:t>BiLSTM</a:t>
            </a:r>
            <a:r>
              <a:rPr lang="en-US" altLang="zh-CN" dirty="0" smtClean="0"/>
              <a:t>) </a:t>
            </a:r>
            <a:r>
              <a:rPr lang="en-US" altLang="zh-CN" dirty="0"/>
              <a:t/>
            </a:r>
            <a:br>
              <a:rPr lang="en-US" altLang="zh-CN" dirty="0"/>
            </a:br>
            <a:r>
              <a:rPr lang="en-US" altLang="zh-CN" dirty="0"/>
              <a:t> </a:t>
            </a:r>
            <a:br>
              <a:rPr lang="en-US" altLang="zh-CN" dirty="0"/>
            </a:br>
            <a:r>
              <a:rPr lang="en-US" altLang="zh-CN" dirty="0"/>
              <a:t> </a:t>
            </a:r>
            <a:br>
              <a:rPr lang="en-US" altLang="zh-CN" dirty="0"/>
            </a:br>
            <a:endParaRPr lang="en-US" altLang="zh-CN" dirty="0" smtClean="0"/>
          </a:p>
          <a:p>
            <a:pPr marL="0" indent="0">
              <a:buNone/>
            </a:pPr>
            <a:endParaRPr lang="en-US" altLang="zh-CN" dirty="0" smtClean="0"/>
          </a:p>
          <a:p>
            <a:pPr marL="0" indent="0">
              <a:buNone/>
            </a:pPr>
            <a:endParaRPr lang="zh-CN" altLang="en-US" dirty="0"/>
          </a:p>
        </p:txBody>
      </p:sp>
      <p:pic>
        <p:nvPicPr>
          <p:cNvPr id="2" name="图片 1"/>
          <p:cNvPicPr>
            <a:picLocks noChangeAspect="1"/>
          </p:cNvPicPr>
          <p:nvPr/>
        </p:nvPicPr>
        <p:blipFill>
          <a:blip r:embed="rId3"/>
          <a:stretch>
            <a:fillRect/>
          </a:stretch>
        </p:blipFill>
        <p:spPr>
          <a:xfrm>
            <a:off x="2424519" y="2155902"/>
            <a:ext cx="7111759" cy="4067926"/>
          </a:xfrm>
          <a:prstGeom prst="rect">
            <a:avLst/>
          </a:prstGeom>
        </p:spPr>
      </p:pic>
    </p:spTree>
    <p:extLst>
      <p:ext uri="{BB962C8B-B14F-4D97-AF65-F5344CB8AC3E}">
        <p14:creationId xmlns:p14="http://schemas.microsoft.com/office/powerpoint/2010/main" val="92141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11</a:t>
            </a:fld>
            <a:endParaRPr 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Core </a:t>
            </a:r>
            <a:r>
              <a:rPr lang="en-US" altLang="zh-CN" b="1" dirty="0">
                <a:latin typeface="Calibri" panose="020F0502020204030204" pitchFamily="34" charset="0"/>
                <a:cs typeface="Calibri" panose="020F0502020204030204" pitchFamily="34" charset="0"/>
              </a:rPr>
              <a:t>Chain Candidate Ranking</a:t>
            </a:r>
            <a:endParaRPr lang="zh-CN" altLang="en-US" b="1" dirty="0">
              <a:latin typeface="Calibri" panose="020F0502020204030204" pitchFamily="34" charset="0"/>
              <a:cs typeface="Calibri" panose="020F0502020204030204" pitchFamily="34" charset="0"/>
            </a:endParaRPr>
          </a:p>
        </p:txBody>
      </p:sp>
      <p:sp>
        <p:nvSpPr>
          <p:cNvPr id="17" name="内容占位符 2"/>
          <p:cNvSpPr>
            <a:spLocks noGrp="1"/>
          </p:cNvSpPr>
          <p:nvPr>
            <p:ph idx="1"/>
          </p:nvPr>
        </p:nvSpPr>
        <p:spPr>
          <a:xfrm>
            <a:off x="1045288" y="1445728"/>
            <a:ext cx="10501763" cy="4038600"/>
          </a:xfrm>
        </p:spPr>
        <p:txBody>
          <a:bodyPr/>
          <a:lstStyle/>
          <a:p>
            <a:r>
              <a:rPr lang="en-US" altLang="zh-CN" b="1" dirty="0"/>
              <a:t>Decomposable Attention </a:t>
            </a:r>
            <a:r>
              <a:rPr lang="en-US" altLang="zh-CN" b="1" dirty="0" smtClean="0"/>
              <a:t>Model </a:t>
            </a:r>
            <a:r>
              <a:rPr lang="en-US" altLang="zh-CN" dirty="0"/>
              <a:t>(Parikh et al. 2016</a:t>
            </a:r>
            <a:r>
              <a:rPr lang="en-US" altLang="zh-CN" dirty="0" smtClean="0"/>
              <a:t>)</a:t>
            </a:r>
            <a:r>
              <a:rPr lang="zh-CN" altLang="en-US" dirty="0" smtClean="0"/>
              <a:t>（两个句子做</a:t>
            </a:r>
            <a:r>
              <a:rPr lang="en-US" altLang="zh-CN" sz="2400" dirty="0"/>
              <a:t>cross-attention </a:t>
            </a:r>
            <a:r>
              <a:rPr lang="zh-CN" altLang="en-US" dirty="0" smtClean="0"/>
              <a:t>）</a:t>
            </a:r>
            <a:endParaRPr lang="en-US" altLang="zh-CN" dirty="0" smtClean="0"/>
          </a:p>
          <a:p>
            <a:endParaRPr lang="en-US" altLang="zh-CN" dirty="0"/>
          </a:p>
          <a:p>
            <a:endParaRPr lang="en-US" altLang="zh-CN" dirty="0" smtClean="0"/>
          </a:p>
          <a:p>
            <a:pPr marL="0" indent="0">
              <a:buNone/>
            </a:pPr>
            <a:r>
              <a:rPr lang="en-US" altLang="zh-CN" dirty="0"/>
              <a:t/>
            </a:r>
            <a:br>
              <a:rPr lang="en-US" altLang="zh-CN" dirty="0"/>
            </a:br>
            <a:r>
              <a:rPr lang="en-US" altLang="zh-CN" dirty="0"/>
              <a:t> </a:t>
            </a:r>
            <a:br>
              <a:rPr lang="en-US" altLang="zh-CN" dirty="0"/>
            </a:br>
            <a:endParaRPr lang="en-US" altLang="zh-CN" dirty="0" smtClean="0"/>
          </a:p>
          <a:p>
            <a:pPr marL="0" indent="0">
              <a:buNone/>
            </a:pPr>
            <a:endParaRPr lang="en-US" altLang="zh-CN" dirty="0" smtClean="0"/>
          </a:p>
          <a:p>
            <a:pPr marL="0" indent="0">
              <a:buNone/>
            </a:pPr>
            <a:endParaRPr lang="zh-CN" altLang="en-US" dirty="0"/>
          </a:p>
        </p:txBody>
      </p:sp>
      <p:pic>
        <p:nvPicPr>
          <p:cNvPr id="2" name="图片 1"/>
          <p:cNvPicPr>
            <a:picLocks noChangeAspect="1"/>
          </p:cNvPicPr>
          <p:nvPr/>
        </p:nvPicPr>
        <p:blipFill>
          <a:blip r:embed="rId3"/>
          <a:stretch>
            <a:fillRect/>
          </a:stretch>
        </p:blipFill>
        <p:spPr>
          <a:xfrm>
            <a:off x="578741" y="3518888"/>
            <a:ext cx="4362450" cy="523875"/>
          </a:xfrm>
          <a:prstGeom prst="rect">
            <a:avLst/>
          </a:prstGeom>
        </p:spPr>
      </p:pic>
      <p:pic>
        <p:nvPicPr>
          <p:cNvPr id="5" name="图片 4"/>
          <p:cNvPicPr>
            <a:picLocks noChangeAspect="1"/>
          </p:cNvPicPr>
          <p:nvPr/>
        </p:nvPicPr>
        <p:blipFill>
          <a:blip r:embed="rId4"/>
          <a:stretch>
            <a:fillRect/>
          </a:stretch>
        </p:blipFill>
        <p:spPr>
          <a:xfrm>
            <a:off x="742525" y="4148714"/>
            <a:ext cx="2995961" cy="1630614"/>
          </a:xfrm>
          <a:prstGeom prst="rect">
            <a:avLst/>
          </a:prstGeom>
        </p:spPr>
      </p:pic>
      <p:pic>
        <p:nvPicPr>
          <p:cNvPr id="7" name="图片 6"/>
          <p:cNvPicPr>
            <a:picLocks noChangeAspect="1"/>
          </p:cNvPicPr>
          <p:nvPr/>
        </p:nvPicPr>
        <p:blipFill>
          <a:blip r:embed="rId5"/>
          <a:stretch>
            <a:fillRect/>
          </a:stretch>
        </p:blipFill>
        <p:spPr>
          <a:xfrm>
            <a:off x="578741" y="5779328"/>
            <a:ext cx="4657725" cy="809625"/>
          </a:xfrm>
          <a:prstGeom prst="rect">
            <a:avLst/>
          </a:prstGeom>
        </p:spPr>
      </p:pic>
      <p:pic>
        <p:nvPicPr>
          <p:cNvPr id="3" name="图片 2"/>
          <p:cNvPicPr>
            <a:picLocks noChangeAspect="1"/>
          </p:cNvPicPr>
          <p:nvPr/>
        </p:nvPicPr>
        <p:blipFill>
          <a:blip r:embed="rId6"/>
          <a:stretch>
            <a:fillRect/>
          </a:stretch>
        </p:blipFill>
        <p:spPr>
          <a:xfrm>
            <a:off x="5570083" y="2232983"/>
            <a:ext cx="6226702" cy="3139296"/>
          </a:xfrm>
          <a:prstGeom prst="rect">
            <a:avLst/>
          </a:prstGeom>
        </p:spPr>
      </p:pic>
      <p:pic>
        <p:nvPicPr>
          <p:cNvPr id="11" name="图片 10"/>
          <p:cNvPicPr>
            <a:picLocks noChangeAspect="1"/>
          </p:cNvPicPr>
          <p:nvPr/>
        </p:nvPicPr>
        <p:blipFill>
          <a:blip r:embed="rId7"/>
          <a:stretch>
            <a:fillRect/>
          </a:stretch>
        </p:blipFill>
        <p:spPr>
          <a:xfrm>
            <a:off x="959745" y="2266488"/>
            <a:ext cx="2695575" cy="1104900"/>
          </a:xfrm>
          <a:prstGeom prst="rect">
            <a:avLst/>
          </a:prstGeom>
        </p:spPr>
      </p:pic>
      <p:pic>
        <p:nvPicPr>
          <p:cNvPr id="12" name="图片 11"/>
          <p:cNvPicPr>
            <a:picLocks noChangeAspect="1"/>
          </p:cNvPicPr>
          <p:nvPr/>
        </p:nvPicPr>
        <p:blipFill>
          <a:blip r:embed="rId8"/>
          <a:stretch>
            <a:fillRect/>
          </a:stretch>
        </p:blipFill>
        <p:spPr>
          <a:xfrm>
            <a:off x="6641747" y="5810128"/>
            <a:ext cx="3333750" cy="495300"/>
          </a:xfrm>
          <a:prstGeom prst="rect">
            <a:avLst/>
          </a:prstGeom>
        </p:spPr>
      </p:pic>
    </p:spTree>
    <p:extLst>
      <p:ext uri="{BB962C8B-B14F-4D97-AF65-F5344CB8AC3E}">
        <p14:creationId xmlns:p14="http://schemas.microsoft.com/office/powerpoint/2010/main" val="762980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12</a:t>
            </a:fld>
            <a:endParaRPr 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Core </a:t>
            </a:r>
            <a:r>
              <a:rPr lang="en-US" altLang="zh-CN" b="1" dirty="0">
                <a:latin typeface="Calibri" panose="020F0502020204030204" pitchFamily="34" charset="0"/>
                <a:cs typeface="Calibri" panose="020F0502020204030204" pitchFamily="34" charset="0"/>
              </a:rPr>
              <a:t>Chain Candidate Ranking</a:t>
            </a:r>
            <a:endParaRPr lang="zh-CN" altLang="en-US" b="1" dirty="0">
              <a:latin typeface="Calibri" panose="020F0502020204030204" pitchFamily="34" charset="0"/>
              <a:cs typeface="Calibri" panose="020F0502020204030204" pitchFamily="34" charset="0"/>
            </a:endParaRPr>
          </a:p>
        </p:txBody>
      </p:sp>
      <p:sp>
        <p:nvSpPr>
          <p:cNvPr id="17" name="内容占位符 2"/>
          <p:cNvSpPr>
            <a:spLocks noGrp="1"/>
          </p:cNvSpPr>
          <p:nvPr>
            <p:ph idx="1"/>
          </p:nvPr>
        </p:nvSpPr>
        <p:spPr>
          <a:xfrm>
            <a:off x="1142996" y="1429200"/>
            <a:ext cx="9872871" cy="4038600"/>
          </a:xfrm>
        </p:spPr>
        <p:txBody>
          <a:bodyPr/>
          <a:lstStyle/>
          <a:p>
            <a:r>
              <a:rPr lang="en-US" altLang="zh-CN" b="1" dirty="0"/>
              <a:t>Decomposable Attention </a:t>
            </a:r>
            <a:r>
              <a:rPr lang="en-US" altLang="zh-CN" b="1" dirty="0" smtClean="0"/>
              <a:t>Model </a:t>
            </a:r>
            <a:r>
              <a:rPr lang="en-US" altLang="zh-CN" dirty="0"/>
              <a:t>(Parikh et al. 2016</a:t>
            </a:r>
            <a:r>
              <a:rPr lang="en-US" altLang="zh-CN" dirty="0" smtClean="0"/>
              <a:t>)</a:t>
            </a:r>
          </a:p>
          <a:p>
            <a:endParaRPr lang="en-US" altLang="zh-CN" dirty="0"/>
          </a:p>
          <a:p>
            <a:endParaRPr lang="en-US" altLang="zh-CN" dirty="0" smtClean="0"/>
          </a:p>
          <a:p>
            <a:pPr marL="0" indent="0">
              <a:buNone/>
            </a:pPr>
            <a:r>
              <a:rPr lang="en-US" altLang="zh-CN" dirty="0"/>
              <a:t/>
            </a:r>
            <a:br>
              <a:rPr lang="en-US" altLang="zh-CN" dirty="0"/>
            </a:br>
            <a:r>
              <a:rPr lang="en-US" altLang="zh-CN" dirty="0"/>
              <a:t> </a:t>
            </a:r>
            <a:br>
              <a:rPr lang="en-US" altLang="zh-CN" dirty="0"/>
            </a:br>
            <a:endParaRPr lang="en-US" altLang="zh-CN" dirty="0" smtClean="0"/>
          </a:p>
          <a:p>
            <a:pPr marL="0" indent="0">
              <a:buNone/>
            </a:pPr>
            <a:endParaRPr lang="en-US" altLang="zh-CN" dirty="0" smtClean="0"/>
          </a:p>
          <a:p>
            <a:pPr marL="0" indent="0">
              <a:buNone/>
            </a:pPr>
            <a:endParaRPr lang="zh-CN" altLang="en-US" dirty="0"/>
          </a:p>
        </p:txBody>
      </p:sp>
      <p:pic>
        <p:nvPicPr>
          <p:cNvPr id="18" name="图片 17"/>
          <p:cNvPicPr>
            <a:picLocks noChangeAspect="1"/>
          </p:cNvPicPr>
          <p:nvPr/>
        </p:nvPicPr>
        <p:blipFill>
          <a:blip r:embed="rId3"/>
          <a:stretch>
            <a:fillRect/>
          </a:stretch>
        </p:blipFill>
        <p:spPr>
          <a:xfrm>
            <a:off x="2294224" y="2046337"/>
            <a:ext cx="7372350" cy="514350"/>
          </a:xfrm>
          <a:prstGeom prst="rect">
            <a:avLst/>
          </a:prstGeom>
        </p:spPr>
      </p:pic>
      <p:pic>
        <p:nvPicPr>
          <p:cNvPr id="11" name="图片 10"/>
          <p:cNvPicPr>
            <a:picLocks noChangeAspect="1"/>
          </p:cNvPicPr>
          <p:nvPr/>
        </p:nvPicPr>
        <p:blipFill rotWithShape="1">
          <a:blip r:embed="rId4"/>
          <a:srcRect r="37458"/>
          <a:stretch/>
        </p:blipFill>
        <p:spPr>
          <a:xfrm>
            <a:off x="2864666" y="2869947"/>
            <a:ext cx="6231466" cy="3639983"/>
          </a:xfrm>
          <a:prstGeom prst="rect">
            <a:avLst/>
          </a:prstGeom>
        </p:spPr>
      </p:pic>
    </p:spTree>
    <p:extLst>
      <p:ext uri="{BB962C8B-B14F-4D97-AF65-F5344CB8AC3E}">
        <p14:creationId xmlns:p14="http://schemas.microsoft.com/office/powerpoint/2010/main" val="2879901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13</a:t>
            </a:fld>
            <a:endParaRPr lang="en-US" dirty="0"/>
          </a:p>
        </p:txBody>
      </p:sp>
      <p:sp>
        <p:nvSpPr>
          <p:cNvPr id="8" name="标题 1"/>
          <p:cNvSpPr txBox="1">
            <a:spLocks/>
          </p:cNvSpPr>
          <p:nvPr/>
        </p:nvSpPr>
        <p:spPr>
          <a:xfrm>
            <a:off x="585439" y="12000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Predicting </a:t>
            </a:r>
            <a:r>
              <a:rPr lang="en-US" altLang="zh-CN" b="1" dirty="0">
                <a:latin typeface="Calibri" panose="020F0502020204030204" pitchFamily="34" charset="0"/>
                <a:cs typeface="Calibri" panose="020F0502020204030204" pitchFamily="34" charset="0"/>
              </a:rPr>
              <a:t>Auxiliary Constraint</a:t>
            </a:r>
            <a:endParaRPr lang="zh-CN" altLang="en-US" b="1" dirty="0">
              <a:latin typeface="Calibri" panose="020F0502020204030204" pitchFamily="34" charset="0"/>
              <a:cs typeface="Calibri" panose="020F0502020204030204" pitchFamily="34" charset="0"/>
            </a:endParaRPr>
          </a:p>
        </p:txBody>
      </p:sp>
      <p:sp>
        <p:nvSpPr>
          <p:cNvPr id="17" name="内容占位符 2"/>
          <p:cNvSpPr>
            <a:spLocks noGrp="1"/>
          </p:cNvSpPr>
          <p:nvPr>
            <p:ph idx="1"/>
          </p:nvPr>
        </p:nvSpPr>
        <p:spPr>
          <a:xfrm>
            <a:off x="304800" y="1587500"/>
            <a:ext cx="11887200" cy="4038600"/>
          </a:xfrm>
        </p:spPr>
        <p:txBody>
          <a:bodyPr>
            <a:noAutofit/>
          </a:bodyPr>
          <a:lstStyle/>
          <a:p>
            <a:r>
              <a:rPr lang="en-US" altLang="zh-CN" sz="2400" b="1" dirty="0"/>
              <a:t>Intent Constraint</a:t>
            </a:r>
            <a:endParaRPr lang="en-US" altLang="zh-CN" sz="2400" b="1" dirty="0" smtClean="0"/>
          </a:p>
          <a:p>
            <a:pPr marL="0" indent="0">
              <a:buNone/>
            </a:pPr>
            <a:r>
              <a:rPr lang="en-US" altLang="zh-CN" sz="2400" i="1" dirty="0" smtClean="0"/>
              <a:t>	count</a:t>
            </a:r>
            <a:r>
              <a:rPr lang="en-US" altLang="zh-CN" sz="2400" dirty="0"/>
              <a:t>, </a:t>
            </a:r>
            <a:r>
              <a:rPr lang="en-US" altLang="zh-CN" sz="2400" i="1" dirty="0" smtClean="0"/>
              <a:t>ask</a:t>
            </a:r>
            <a:r>
              <a:rPr lang="en-US" altLang="zh-CN" sz="2400" dirty="0" smtClean="0"/>
              <a:t>, </a:t>
            </a:r>
            <a:r>
              <a:rPr lang="en-US" altLang="zh-CN" sz="2400" i="1" dirty="0" smtClean="0"/>
              <a:t>set </a:t>
            </a:r>
            <a:r>
              <a:rPr lang="zh-CN" altLang="en-US" sz="2000" dirty="0" smtClean="0"/>
              <a:t>（</a:t>
            </a:r>
            <a:r>
              <a:rPr lang="en-US" altLang="zh-CN" sz="2000" dirty="0" err="1" smtClean="0"/>
              <a:t>BiLSTM</a:t>
            </a:r>
            <a:r>
              <a:rPr lang="zh-CN" altLang="en-US" sz="2000" dirty="0" smtClean="0"/>
              <a:t>三分类）</a:t>
            </a:r>
            <a:endParaRPr lang="en-US" altLang="zh-CN" sz="2000" dirty="0" smtClean="0"/>
          </a:p>
          <a:p>
            <a:pPr marL="342900" indent="-342900"/>
            <a:r>
              <a:rPr lang="en-US" altLang="zh-CN" sz="2400" b="1" dirty="0" smtClean="0"/>
              <a:t>Class Constraint</a:t>
            </a:r>
          </a:p>
          <a:p>
            <a:pPr marL="0" indent="0">
              <a:buNone/>
            </a:pPr>
            <a:r>
              <a:rPr lang="en-US" altLang="zh-CN" sz="2400" dirty="0"/>
              <a:t/>
            </a:r>
            <a:br>
              <a:rPr lang="en-US" altLang="zh-CN" sz="2400" dirty="0"/>
            </a:br>
            <a:r>
              <a:rPr lang="en-US" altLang="zh-CN" sz="2400" dirty="0" smtClean="0"/>
              <a:t>	</a:t>
            </a:r>
            <a:r>
              <a:rPr lang="en-US" altLang="zh-CN" sz="2400" i="1" dirty="0" smtClean="0"/>
              <a:t>“</a:t>
            </a:r>
            <a:r>
              <a:rPr lang="en-US" altLang="zh-CN" sz="2400" dirty="0" smtClean="0"/>
              <a:t> </a:t>
            </a:r>
            <a:r>
              <a:rPr lang="en-US" altLang="zh-CN" sz="2400" i="1" dirty="0" smtClean="0"/>
              <a:t>Which </a:t>
            </a:r>
            <a:r>
              <a:rPr lang="en-US" altLang="zh-CN" sz="2400" i="1" dirty="0"/>
              <a:t>movies has Keanu </a:t>
            </a:r>
            <a:r>
              <a:rPr lang="en-US" altLang="zh-CN" sz="2400" i="1" dirty="0" smtClean="0"/>
              <a:t>Reeves starred </a:t>
            </a:r>
            <a:r>
              <a:rPr lang="en-US" altLang="zh-CN" sz="2400" i="1" dirty="0"/>
              <a:t>in?”</a:t>
            </a:r>
            <a:r>
              <a:rPr lang="en-US" altLang="zh-CN" sz="2400" dirty="0"/>
              <a:t> </a:t>
            </a:r>
            <a:endParaRPr lang="en-US" altLang="zh-CN" sz="2400" dirty="0" smtClean="0"/>
          </a:p>
          <a:p>
            <a:pPr marL="0" indent="0">
              <a:buNone/>
            </a:pPr>
            <a:r>
              <a:rPr lang="en-US" altLang="zh-CN" sz="2400" i="1" dirty="0" smtClean="0"/>
              <a:t>	   </a:t>
            </a:r>
            <a:r>
              <a:rPr lang="en-US" altLang="zh-CN" sz="2400" b="1" i="1" u="sng" dirty="0" smtClean="0"/>
              <a:t>movies</a:t>
            </a:r>
            <a:r>
              <a:rPr lang="en-US" altLang="zh-CN" sz="2400" i="1" dirty="0" smtClean="0"/>
              <a:t>, </a:t>
            </a:r>
            <a:r>
              <a:rPr lang="en-US" altLang="zh-CN" sz="2400" i="1" dirty="0" err="1" smtClean="0"/>
              <a:t>tv</a:t>
            </a:r>
            <a:r>
              <a:rPr lang="en-US" altLang="zh-CN" sz="2400" i="1" dirty="0" smtClean="0"/>
              <a:t> shows, plays </a:t>
            </a:r>
            <a:r>
              <a:rPr lang="en-US" altLang="zh-CN" sz="2400" dirty="0"/>
              <a:t/>
            </a:r>
            <a:br>
              <a:rPr lang="en-US" altLang="zh-CN" sz="2400" dirty="0"/>
            </a:br>
            <a:r>
              <a:rPr lang="en-US" altLang="zh-CN" sz="2400" dirty="0"/>
              <a:t/>
            </a:r>
            <a:br>
              <a:rPr lang="en-US" altLang="zh-CN" sz="2400" dirty="0"/>
            </a:br>
            <a:r>
              <a:rPr lang="en-US" altLang="zh-CN" sz="2400" dirty="0" smtClean="0"/>
              <a:t>	</a:t>
            </a:r>
            <a:r>
              <a:rPr lang="zh-CN" altLang="en-US" sz="2000" dirty="0" smtClean="0"/>
              <a:t>（</a:t>
            </a:r>
            <a:r>
              <a:rPr lang="en-US" altLang="zh-CN" sz="2000" dirty="0" err="1"/>
              <a:t>i</a:t>
            </a:r>
            <a:r>
              <a:rPr lang="zh-CN" altLang="en-US" sz="2000" dirty="0"/>
              <a:t>）问题中是否存在这样的</a:t>
            </a:r>
            <a:r>
              <a:rPr lang="zh-CN" altLang="en-US" sz="2000" dirty="0" smtClean="0"/>
              <a:t>约束，如果</a:t>
            </a:r>
            <a:r>
              <a:rPr lang="zh-CN" altLang="en-US" sz="2000" dirty="0"/>
              <a:t>存在，</a:t>
            </a:r>
            <a:r>
              <a:rPr lang="zh-CN" altLang="en-US" sz="2000" dirty="0" smtClean="0"/>
              <a:t>则约束在哪个</a:t>
            </a:r>
            <a:r>
              <a:rPr lang="en-US" altLang="zh-CN" sz="2000" dirty="0" err="1" smtClean="0"/>
              <a:t>ungounded</a:t>
            </a:r>
            <a:r>
              <a:rPr lang="en-US" altLang="zh-CN" sz="2000" dirty="0" smtClean="0"/>
              <a:t> node</a:t>
            </a:r>
            <a:r>
              <a:rPr lang="zh-CN" altLang="en-US" sz="2000" dirty="0" smtClean="0"/>
              <a:t>上（</a:t>
            </a:r>
            <a:r>
              <a:rPr lang="en-US" altLang="zh-CN" sz="2000" dirty="0" err="1" smtClean="0"/>
              <a:t>BiLSTM</a:t>
            </a:r>
            <a:r>
              <a:rPr lang="zh-CN" altLang="en-US" sz="2000" dirty="0"/>
              <a:t>二分类</a:t>
            </a:r>
            <a:r>
              <a:rPr lang="zh-CN" altLang="en-US" sz="2000" dirty="0" smtClean="0"/>
              <a:t>）</a:t>
            </a:r>
            <a:r>
              <a:rPr lang="en-US" altLang="zh-CN" sz="2000" dirty="0" smtClean="0"/>
              <a:t>	</a:t>
            </a:r>
          </a:p>
          <a:p>
            <a:pPr marL="0" indent="0">
              <a:buNone/>
            </a:pPr>
            <a:r>
              <a:rPr lang="en-US" altLang="zh-CN" sz="2000" dirty="0"/>
              <a:t>	</a:t>
            </a:r>
            <a:r>
              <a:rPr lang="zh-CN" altLang="en-US" sz="2000" dirty="0" smtClean="0"/>
              <a:t>（</a:t>
            </a:r>
            <a:r>
              <a:rPr lang="en-US" altLang="zh-CN" sz="2000" dirty="0"/>
              <a:t>ii</a:t>
            </a:r>
            <a:r>
              <a:rPr lang="zh-CN" altLang="en-US" sz="2000" dirty="0"/>
              <a:t>）使用</a:t>
            </a:r>
            <a:r>
              <a:rPr lang="zh-CN" altLang="en-US" sz="2000" dirty="0" smtClean="0"/>
              <a:t>哪个</a:t>
            </a:r>
            <a:r>
              <a:rPr lang="en-US" altLang="zh-CN" sz="2000" dirty="0" smtClean="0"/>
              <a:t>class</a:t>
            </a:r>
            <a:r>
              <a:rPr lang="zh-CN" altLang="en-US" sz="2000" dirty="0" smtClean="0"/>
              <a:t>作为</a:t>
            </a:r>
            <a:r>
              <a:rPr lang="zh-CN" altLang="en-US" sz="2000" dirty="0"/>
              <a:t>约束</a:t>
            </a:r>
            <a:r>
              <a:rPr lang="zh-CN" altLang="en-US" sz="2000" dirty="0" smtClean="0"/>
              <a:t>。（</a:t>
            </a:r>
            <a:r>
              <a:rPr lang="en-US" altLang="zh-CN" sz="2000" dirty="0"/>
              <a:t> </a:t>
            </a:r>
            <a:r>
              <a:rPr lang="en-US" altLang="zh-CN" sz="2000" dirty="0" err="1" smtClean="0"/>
              <a:t>BiLSTM</a:t>
            </a:r>
            <a:r>
              <a:rPr lang="en-US" altLang="zh-CN" sz="2000" dirty="0"/>
              <a:t> </a:t>
            </a:r>
            <a:r>
              <a:rPr lang="en-US" altLang="zh-CN" sz="2000" dirty="0" smtClean="0"/>
              <a:t>ranking</a:t>
            </a:r>
            <a:r>
              <a:rPr lang="zh-CN" altLang="en-US" sz="2000" dirty="0" smtClean="0"/>
              <a:t>）</a:t>
            </a:r>
            <a:r>
              <a:rPr lang="en-US" altLang="zh-CN" dirty="0"/>
              <a:t/>
            </a:r>
            <a:br>
              <a:rPr lang="en-US" altLang="zh-CN" dirty="0"/>
            </a:br>
            <a:r>
              <a:rPr lang="en-US" altLang="zh-CN" dirty="0"/>
              <a:t/>
            </a:r>
            <a:br>
              <a:rPr lang="en-US" altLang="zh-CN" dirty="0"/>
            </a:br>
            <a:r>
              <a:rPr lang="en-US" altLang="zh-CN" dirty="0"/>
              <a:t> </a:t>
            </a:r>
            <a:br>
              <a:rPr lang="en-US" altLang="zh-CN" dirty="0"/>
            </a:br>
            <a:r>
              <a:rPr lang="en-US" altLang="zh-CN" dirty="0"/>
              <a:t> </a:t>
            </a:r>
            <a:br>
              <a:rPr lang="en-US" altLang="zh-CN" dirty="0"/>
            </a:br>
            <a:endParaRPr lang="en-US" altLang="zh-CN" dirty="0" smtClean="0"/>
          </a:p>
          <a:p>
            <a:pPr marL="0" indent="0">
              <a:buNone/>
            </a:pPr>
            <a:endParaRPr lang="en-US" altLang="zh-CN" dirty="0" smtClean="0"/>
          </a:p>
          <a:p>
            <a:pPr marL="0" indent="0">
              <a:buNone/>
            </a:pPr>
            <a:endParaRPr lang="zh-CN" altLang="en-US" dirty="0"/>
          </a:p>
        </p:txBody>
      </p:sp>
      <p:pic>
        <p:nvPicPr>
          <p:cNvPr id="2" name="图片 1"/>
          <p:cNvPicPr>
            <a:picLocks noChangeAspect="1"/>
          </p:cNvPicPr>
          <p:nvPr/>
        </p:nvPicPr>
        <p:blipFill>
          <a:blip r:embed="rId3"/>
          <a:stretch>
            <a:fillRect/>
          </a:stretch>
        </p:blipFill>
        <p:spPr>
          <a:xfrm>
            <a:off x="5130800" y="4074160"/>
            <a:ext cx="2235200" cy="273050"/>
          </a:xfrm>
          <a:prstGeom prst="rect">
            <a:avLst/>
          </a:prstGeom>
        </p:spPr>
      </p:pic>
    </p:spTree>
    <p:extLst>
      <p:ext uri="{BB962C8B-B14F-4D97-AF65-F5344CB8AC3E}">
        <p14:creationId xmlns:p14="http://schemas.microsoft.com/office/powerpoint/2010/main" val="3808113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14</a:t>
            </a:fld>
            <a:endParaRPr 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a:latin typeface="Calibri" panose="020F0502020204030204" pitchFamily="34" charset="0"/>
                <a:cs typeface="Calibri" panose="020F0502020204030204" pitchFamily="34" charset="0"/>
              </a:rPr>
              <a:t>Experiments</a:t>
            </a:r>
            <a:endParaRPr lang="zh-CN" altLang="en-US" b="1" dirty="0">
              <a:latin typeface="Calibri" panose="020F0502020204030204" pitchFamily="34" charset="0"/>
              <a:cs typeface="Calibri" panose="020F0502020204030204" pitchFamily="34" charset="0"/>
            </a:endParaRPr>
          </a:p>
        </p:txBody>
      </p:sp>
      <p:sp>
        <p:nvSpPr>
          <p:cNvPr id="9" name="内容占位符 2"/>
          <p:cNvSpPr>
            <a:spLocks noGrp="1"/>
          </p:cNvSpPr>
          <p:nvPr>
            <p:ph idx="1"/>
          </p:nvPr>
        </p:nvSpPr>
        <p:spPr>
          <a:xfrm>
            <a:off x="1162876" y="1219200"/>
            <a:ext cx="9872871" cy="4038600"/>
          </a:xfrm>
        </p:spPr>
        <p:txBody>
          <a:bodyPr>
            <a:normAutofit/>
          </a:bodyPr>
          <a:lstStyle/>
          <a:p>
            <a:endParaRPr lang="en-US" altLang="zh-CN" dirty="0"/>
          </a:p>
          <a:p>
            <a:r>
              <a:rPr lang="en-US" altLang="zh-CN" b="1" dirty="0" smtClean="0"/>
              <a:t>Datasets</a:t>
            </a:r>
          </a:p>
          <a:p>
            <a:pPr marL="0" indent="0">
              <a:buNone/>
            </a:pPr>
            <a:r>
              <a:rPr lang="en-US" altLang="zh-CN" dirty="0" smtClean="0"/>
              <a:t>	</a:t>
            </a:r>
            <a:r>
              <a:rPr lang="en-US" altLang="zh-CN" dirty="0" err="1" smtClean="0"/>
              <a:t>Lc_quad</a:t>
            </a:r>
            <a:r>
              <a:rPr lang="en-US" altLang="zh-CN" dirty="0" smtClean="0"/>
              <a:t>   5000 sample, 70% </a:t>
            </a:r>
            <a:r>
              <a:rPr lang="en-US" altLang="zh-CN" dirty="0"/>
              <a:t>train</a:t>
            </a:r>
            <a:r>
              <a:rPr lang="en-US" altLang="zh-CN" dirty="0" smtClean="0"/>
              <a:t>, 10% validation, 20% test</a:t>
            </a:r>
            <a:r>
              <a:rPr lang="en-US" altLang="zh-CN" dirty="0"/>
              <a:t/>
            </a:r>
            <a:br>
              <a:rPr lang="en-US" altLang="zh-CN" dirty="0"/>
            </a:br>
            <a:r>
              <a:rPr lang="en-US" altLang="zh-CN" dirty="0" smtClean="0"/>
              <a:t>	Qald-7   220 train, 43 test </a:t>
            </a:r>
          </a:p>
          <a:p>
            <a:pPr marL="342900" indent="-342900"/>
            <a:r>
              <a:rPr lang="en-US" altLang="zh-CN" b="1" dirty="0"/>
              <a:t>Evaluation Metrics</a:t>
            </a:r>
            <a:r>
              <a:rPr lang="en-US" altLang="zh-CN" dirty="0"/>
              <a:t> </a:t>
            </a:r>
            <a:endParaRPr lang="en-US" altLang="zh-CN" dirty="0" smtClean="0"/>
          </a:p>
          <a:p>
            <a:pPr marL="0" indent="0">
              <a:buNone/>
            </a:pPr>
            <a:r>
              <a:rPr lang="en-US" altLang="zh-CN" dirty="0" smtClean="0"/>
              <a:t>	Core </a:t>
            </a:r>
            <a:r>
              <a:rPr lang="en-US" altLang="zh-CN" dirty="0"/>
              <a:t>Chain Accuracy (CCA) </a:t>
            </a:r>
            <a:endParaRPr lang="en-US" altLang="zh-CN" dirty="0" smtClean="0"/>
          </a:p>
          <a:p>
            <a:pPr marL="0" indent="0">
              <a:buNone/>
            </a:pPr>
            <a:r>
              <a:rPr lang="en-US" altLang="zh-CN" dirty="0" smtClean="0"/>
              <a:t>	Mean </a:t>
            </a:r>
            <a:r>
              <a:rPr lang="en-US" altLang="zh-CN" dirty="0"/>
              <a:t>Reciprocal Rank (MRR) </a:t>
            </a:r>
            <a:endParaRPr lang="en-US" altLang="zh-CN" dirty="0" smtClean="0"/>
          </a:p>
          <a:p>
            <a:pPr marL="0" indent="0">
              <a:buNone/>
            </a:pPr>
            <a:r>
              <a:rPr lang="en-US" altLang="zh-CN" dirty="0" smtClean="0"/>
              <a:t>	Precision</a:t>
            </a:r>
            <a:r>
              <a:rPr lang="en-US" altLang="zh-CN" dirty="0"/>
              <a:t>, Recall and F1 </a:t>
            </a:r>
            <a:br>
              <a:rPr lang="en-US" altLang="zh-CN" dirty="0"/>
            </a:br>
            <a:endParaRPr lang="en-US" altLang="zh-CN" dirty="0" smtClean="0"/>
          </a:p>
          <a:p>
            <a:pPr marL="342900" indent="-342900"/>
            <a:endParaRPr lang="en-US" altLang="zh-CN" b="1" dirty="0" smtClean="0"/>
          </a:p>
        </p:txBody>
      </p:sp>
      <p:sp>
        <p:nvSpPr>
          <p:cNvPr id="5" name="矩形 4"/>
          <p:cNvSpPr/>
          <p:nvPr/>
        </p:nvSpPr>
        <p:spPr>
          <a:xfrm>
            <a:off x="6523400" y="3739439"/>
            <a:ext cx="2492990" cy="369332"/>
          </a:xfrm>
          <a:prstGeom prst="rect">
            <a:avLst/>
          </a:prstGeom>
        </p:spPr>
        <p:txBody>
          <a:bodyPr wrap="none">
            <a:spAutoFit/>
          </a:bodyPr>
          <a:lstStyle/>
          <a:p>
            <a:r>
              <a:rPr lang="zh-CN" altLang="en-US" dirty="0"/>
              <a:t>找到正确核心链的能力</a:t>
            </a:r>
          </a:p>
        </p:txBody>
      </p:sp>
      <p:sp>
        <p:nvSpPr>
          <p:cNvPr id="7" name="矩形 6"/>
          <p:cNvSpPr/>
          <p:nvPr/>
        </p:nvSpPr>
        <p:spPr>
          <a:xfrm>
            <a:off x="6558625" y="4349038"/>
            <a:ext cx="1569660" cy="369332"/>
          </a:xfrm>
          <a:prstGeom prst="rect">
            <a:avLst/>
          </a:prstGeom>
        </p:spPr>
        <p:txBody>
          <a:bodyPr wrap="none">
            <a:spAutoFit/>
          </a:bodyPr>
          <a:lstStyle/>
          <a:p>
            <a:r>
              <a:rPr lang="zh-CN" altLang="en-US" dirty="0"/>
              <a:t>整个</a:t>
            </a:r>
            <a:r>
              <a:rPr lang="zh-CN" altLang="en-US" dirty="0" smtClean="0"/>
              <a:t>系统性能</a:t>
            </a:r>
            <a:endParaRPr lang="zh-CN" altLang="en-US" dirty="0"/>
          </a:p>
        </p:txBody>
      </p:sp>
      <p:cxnSp>
        <p:nvCxnSpPr>
          <p:cNvPr id="11" name="直接箭头连接符 10"/>
          <p:cNvCxnSpPr/>
          <p:nvPr/>
        </p:nvCxnSpPr>
        <p:spPr>
          <a:xfrm>
            <a:off x="5516058" y="3664206"/>
            <a:ext cx="88710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795458" y="3981524"/>
            <a:ext cx="607705" cy="177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118100" y="4523794"/>
            <a:ext cx="1380406" cy="9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82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15</a:t>
            </a:fld>
            <a:endParaRPr 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a:latin typeface="Calibri" panose="020F0502020204030204" pitchFamily="34" charset="0"/>
                <a:cs typeface="Calibri" panose="020F0502020204030204" pitchFamily="34" charset="0"/>
              </a:rPr>
              <a:t>Experiments</a:t>
            </a:r>
            <a:endParaRPr lang="zh-CN" altLang="en-US" b="1" dirty="0">
              <a:latin typeface="Calibri" panose="020F0502020204030204" pitchFamily="34" charset="0"/>
              <a:cs typeface="Calibri" panose="020F0502020204030204" pitchFamily="34" charset="0"/>
            </a:endParaRPr>
          </a:p>
        </p:txBody>
      </p:sp>
      <p:sp>
        <p:nvSpPr>
          <p:cNvPr id="9" name="内容占位符 2"/>
          <p:cNvSpPr>
            <a:spLocks noGrp="1"/>
          </p:cNvSpPr>
          <p:nvPr>
            <p:ph idx="1"/>
          </p:nvPr>
        </p:nvSpPr>
        <p:spPr>
          <a:xfrm>
            <a:off x="1162876" y="1219200"/>
            <a:ext cx="9872871" cy="4038600"/>
          </a:xfrm>
        </p:spPr>
        <p:txBody>
          <a:bodyPr>
            <a:normAutofit/>
          </a:bodyPr>
          <a:lstStyle/>
          <a:p>
            <a:endParaRPr lang="en-US" altLang="zh-CN" dirty="0"/>
          </a:p>
          <a:p>
            <a:r>
              <a:rPr lang="en-US" altLang="zh-CN" b="1" dirty="0" smtClean="0"/>
              <a:t>Training</a:t>
            </a:r>
          </a:p>
          <a:p>
            <a:pPr marL="0" indent="0">
              <a:buNone/>
            </a:pPr>
            <a:r>
              <a:rPr lang="en-US" altLang="zh-CN" dirty="0" smtClean="0"/>
              <a:t>	</a:t>
            </a:r>
            <a:r>
              <a:rPr lang="en-US" altLang="zh-CN" dirty="0" err="1" smtClean="0"/>
              <a:t>pointwise</a:t>
            </a:r>
            <a:r>
              <a:rPr lang="en-US" altLang="zh-CN" dirty="0" smtClean="0"/>
              <a:t> </a:t>
            </a:r>
            <a:r>
              <a:rPr lang="en-US" altLang="zh-CN" dirty="0"/>
              <a:t>setting</a:t>
            </a:r>
            <a:r>
              <a:rPr lang="en-US" altLang="zh-CN" dirty="0" smtClean="0"/>
              <a:t> (</a:t>
            </a:r>
            <a:r>
              <a:rPr lang="en-US" altLang="zh-CN" dirty="0"/>
              <a:t>negative log likelihood </a:t>
            </a:r>
            <a:r>
              <a:rPr lang="en-US" altLang="zh-CN" dirty="0" smtClean="0"/>
              <a:t>)</a:t>
            </a:r>
          </a:p>
          <a:p>
            <a:pPr marL="0" indent="0">
              <a:buNone/>
            </a:pPr>
            <a:r>
              <a:rPr lang="en-US" altLang="zh-CN" dirty="0"/>
              <a:t>	</a:t>
            </a:r>
            <a:r>
              <a:rPr lang="en-US" altLang="zh-CN" dirty="0" smtClean="0"/>
              <a:t>pairwise </a:t>
            </a:r>
            <a:r>
              <a:rPr lang="en-US" altLang="zh-CN" dirty="0"/>
              <a:t>setting </a:t>
            </a:r>
            <a:r>
              <a:rPr lang="en-US" altLang="zh-CN" dirty="0" smtClean="0"/>
              <a:t>(</a:t>
            </a:r>
            <a:r>
              <a:rPr lang="en-US" altLang="zh-CN" dirty="0"/>
              <a:t>max-margin losses </a:t>
            </a:r>
            <a:r>
              <a:rPr lang="en-US" altLang="zh-CN" dirty="0" smtClean="0"/>
              <a:t>) </a:t>
            </a:r>
            <a:r>
              <a:rPr lang="zh-CN" altLang="en-US" dirty="0" smtClean="0"/>
              <a:t>（采用）</a:t>
            </a:r>
            <a:r>
              <a:rPr lang="en-US" altLang="zh-CN" dirty="0"/>
              <a:t/>
            </a:r>
            <a:br>
              <a:rPr lang="en-US" altLang="zh-CN" dirty="0"/>
            </a:br>
            <a:endParaRPr lang="en-US" altLang="zh-CN" b="1" dirty="0" smtClean="0"/>
          </a:p>
          <a:p>
            <a:pPr marL="0" indent="0">
              <a:buNone/>
            </a:pPr>
            <a:endParaRPr lang="en-US" altLang="zh-CN" dirty="0" smtClean="0"/>
          </a:p>
        </p:txBody>
      </p:sp>
      <p:pic>
        <p:nvPicPr>
          <p:cNvPr id="2" name="图片 1"/>
          <p:cNvPicPr>
            <a:picLocks noChangeAspect="1"/>
          </p:cNvPicPr>
          <p:nvPr/>
        </p:nvPicPr>
        <p:blipFill>
          <a:blip r:embed="rId3"/>
          <a:stretch>
            <a:fillRect/>
          </a:stretch>
        </p:blipFill>
        <p:spPr>
          <a:xfrm>
            <a:off x="2473325" y="3238500"/>
            <a:ext cx="5695950" cy="457200"/>
          </a:xfrm>
          <a:prstGeom prst="rect">
            <a:avLst/>
          </a:prstGeom>
        </p:spPr>
      </p:pic>
      <p:pic>
        <p:nvPicPr>
          <p:cNvPr id="3" name="图片 2"/>
          <p:cNvPicPr>
            <a:picLocks noChangeAspect="1"/>
          </p:cNvPicPr>
          <p:nvPr/>
        </p:nvPicPr>
        <p:blipFill>
          <a:blip r:embed="rId4"/>
          <a:stretch>
            <a:fillRect/>
          </a:stretch>
        </p:blipFill>
        <p:spPr>
          <a:xfrm>
            <a:off x="2473325" y="3973926"/>
            <a:ext cx="4352925" cy="409575"/>
          </a:xfrm>
          <a:prstGeom prst="rect">
            <a:avLst/>
          </a:prstGeom>
        </p:spPr>
      </p:pic>
      <p:sp>
        <p:nvSpPr>
          <p:cNvPr id="10" name="矩形 9"/>
          <p:cNvSpPr/>
          <p:nvPr/>
        </p:nvSpPr>
        <p:spPr>
          <a:xfrm>
            <a:off x="5321300" y="4925051"/>
            <a:ext cx="6096000" cy="646331"/>
          </a:xfrm>
          <a:prstGeom prst="rect">
            <a:avLst/>
          </a:prstGeom>
        </p:spPr>
        <p:txBody>
          <a:bodyPr>
            <a:spAutoFit/>
          </a:bodyPr>
          <a:lstStyle/>
          <a:p>
            <a:r>
              <a:rPr lang="en-US" altLang="zh-CN" dirty="0"/>
              <a:t/>
            </a:r>
            <a:br>
              <a:rPr lang="en-US" altLang="zh-CN" dirty="0"/>
            </a:br>
            <a:endParaRPr lang="zh-CN" altLang="en-US" dirty="0"/>
          </a:p>
        </p:txBody>
      </p:sp>
    </p:spTree>
    <p:extLst>
      <p:ext uri="{BB962C8B-B14F-4D97-AF65-F5344CB8AC3E}">
        <p14:creationId xmlns:p14="http://schemas.microsoft.com/office/powerpoint/2010/main" val="450137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idx="1"/>
          </p:nvPr>
        </p:nvPicPr>
        <p:blipFill>
          <a:blip r:embed="rId3"/>
          <a:stretch>
            <a:fillRect/>
          </a:stretch>
        </p:blipFill>
        <p:spPr>
          <a:xfrm>
            <a:off x="2493128" y="4607103"/>
            <a:ext cx="7172601" cy="1481879"/>
          </a:xfrm>
          <a:prstGeom prst="rect">
            <a:avLst/>
          </a:prstGeom>
        </p:spPr>
      </p:pic>
      <p:pic>
        <p:nvPicPr>
          <p:cNvPr id="7" name="图片 6"/>
          <p:cNvPicPr>
            <a:picLocks noChangeAspect="1"/>
          </p:cNvPicPr>
          <p:nvPr/>
        </p:nvPicPr>
        <p:blipFill>
          <a:blip r:embed="rId4"/>
          <a:stretch>
            <a:fillRect/>
          </a:stretch>
        </p:blipFill>
        <p:spPr>
          <a:xfrm>
            <a:off x="1971303" y="1547484"/>
            <a:ext cx="8216249" cy="2953408"/>
          </a:xfrm>
          <a:prstGeom prst="rect">
            <a:avLst/>
          </a:prstGeom>
        </p:spPr>
      </p:pic>
      <p:sp>
        <p:nvSpPr>
          <p:cNvPr id="9"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a:latin typeface="Calibri" panose="020F0502020204030204" pitchFamily="34" charset="0"/>
                <a:cs typeface="Calibri" panose="020F0502020204030204" pitchFamily="34" charset="0"/>
              </a:rPr>
              <a:t>Experiments</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644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17</a:t>
            </a:fld>
            <a:endParaRPr 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Analysis</a:t>
            </a:r>
            <a:endParaRPr lang="zh-CN" altLang="en-US" b="1" dirty="0">
              <a:latin typeface="Calibri" panose="020F0502020204030204" pitchFamily="34" charset="0"/>
              <a:cs typeface="Calibri" panose="020F0502020204030204" pitchFamily="34" charset="0"/>
            </a:endParaRPr>
          </a:p>
        </p:txBody>
      </p:sp>
      <p:sp>
        <p:nvSpPr>
          <p:cNvPr id="9" name="内容占位符 2"/>
          <p:cNvSpPr>
            <a:spLocks noGrp="1"/>
          </p:cNvSpPr>
          <p:nvPr>
            <p:ph idx="1"/>
          </p:nvPr>
        </p:nvSpPr>
        <p:spPr>
          <a:xfrm>
            <a:off x="1162876" y="1219200"/>
            <a:ext cx="9872871" cy="4038600"/>
          </a:xfrm>
        </p:spPr>
        <p:txBody>
          <a:bodyPr>
            <a:normAutofit/>
          </a:bodyPr>
          <a:lstStyle/>
          <a:p>
            <a:r>
              <a:rPr lang="en-US" altLang="zh-CN" b="1" dirty="0" smtClean="0"/>
              <a:t>Effect </a:t>
            </a:r>
            <a:r>
              <a:rPr lang="en-US" altLang="zh-CN" b="1" dirty="0"/>
              <a:t>of number of core chain candidates</a:t>
            </a:r>
            <a:r>
              <a:rPr lang="en-US" altLang="zh-CN" dirty="0"/>
              <a:t> </a:t>
            </a:r>
            <a:br>
              <a:rPr lang="en-US" altLang="zh-CN" dirty="0"/>
            </a:br>
            <a:endParaRPr lang="en-US" altLang="zh-CN" b="1" dirty="0" smtClean="0"/>
          </a:p>
          <a:p>
            <a:pPr marL="0" indent="0">
              <a:buNone/>
            </a:pPr>
            <a:endParaRPr lang="en-US" altLang="zh-CN" dirty="0" smtClean="0"/>
          </a:p>
        </p:txBody>
      </p:sp>
      <p:sp>
        <p:nvSpPr>
          <p:cNvPr id="10" name="矩形 9"/>
          <p:cNvSpPr/>
          <p:nvPr/>
        </p:nvSpPr>
        <p:spPr>
          <a:xfrm>
            <a:off x="5321300" y="4925051"/>
            <a:ext cx="6096000" cy="646331"/>
          </a:xfrm>
          <a:prstGeom prst="rect">
            <a:avLst/>
          </a:prstGeom>
        </p:spPr>
        <p:txBody>
          <a:bodyPr>
            <a:spAutoFit/>
          </a:bodyPr>
          <a:lstStyle/>
          <a:p>
            <a:r>
              <a:rPr lang="en-US" altLang="zh-CN" dirty="0"/>
              <a:t/>
            </a:r>
            <a:br>
              <a:rPr lang="en-US" altLang="zh-CN" dirty="0"/>
            </a:br>
            <a:endParaRPr lang="zh-CN" altLang="en-US" dirty="0"/>
          </a:p>
        </p:txBody>
      </p:sp>
      <p:pic>
        <p:nvPicPr>
          <p:cNvPr id="2" name="图片 1"/>
          <p:cNvPicPr>
            <a:picLocks noChangeAspect="1"/>
          </p:cNvPicPr>
          <p:nvPr/>
        </p:nvPicPr>
        <p:blipFill>
          <a:blip r:embed="rId3"/>
          <a:stretch>
            <a:fillRect/>
          </a:stretch>
        </p:blipFill>
        <p:spPr>
          <a:xfrm>
            <a:off x="2603786" y="1721678"/>
            <a:ext cx="6753225" cy="4867275"/>
          </a:xfrm>
          <a:prstGeom prst="rect">
            <a:avLst/>
          </a:prstGeom>
        </p:spPr>
      </p:pic>
    </p:spTree>
    <p:extLst>
      <p:ext uri="{BB962C8B-B14F-4D97-AF65-F5344CB8AC3E}">
        <p14:creationId xmlns:p14="http://schemas.microsoft.com/office/powerpoint/2010/main" val="1508105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18</a:t>
            </a:fld>
            <a:endParaRPr 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Analysis</a:t>
            </a:r>
            <a:endParaRPr lang="zh-CN" altLang="en-US" b="1" dirty="0">
              <a:latin typeface="Calibri" panose="020F0502020204030204" pitchFamily="34" charset="0"/>
              <a:cs typeface="Calibri" panose="020F0502020204030204" pitchFamily="34" charset="0"/>
            </a:endParaRPr>
          </a:p>
        </p:txBody>
      </p:sp>
      <p:sp>
        <p:nvSpPr>
          <p:cNvPr id="9" name="内容占位符 2"/>
          <p:cNvSpPr>
            <a:spLocks noGrp="1"/>
          </p:cNvSpPr>
          <p:nvPr>
            <p:ph idx="1"/>
          </p:nvPr>
        </p:nvSpPr>
        <p:spPr>
          <a:xfrm>
            <a:off x="1162876" y="1219200"/>
            <a:ext cx="9872871" cy="4038600"/>
          </a:xfrm>
        </p:spPr>
        <p:txBody>
          <a:bodyPr>
            <a:normAutofit/>
          </a:bodyPr>
          <a:lstStyle/>
          <a:p>
            <a:r>
              <a:rPr lang="en-US" altLang="zh-CN" b="1" dirty="0"/>
              <a:t>Effect of length of core </a:t>
            </a:r>
            <a:r>
              <a:rPr lang="en-US" altLang="zh-CN" b="1" dirty="0" smtClean="0"/>
              <a:t>chains</a:t>
            </a:r>
            <a:r>
              <a:rPr lang="en-US" altLang="zh-CN" dirty="0"/>
              <a:t/>
            </a:r>
            <a:br>
              <a:rPr lang="en-US" altLang="zh-CN" dirty="0"/>
            </a:br>
            <a:r>
              <a:rPr lang="en-US" altLang="zh-CN" dirty="0"/>
              <a:t/>
            </a:r>
            <a:br>
              <a:rPr lang="en-US" altLang="zh-CN" dirty="0"/>
            </a:br>
            <a:r>
              <a:rPr lang="en-US" altLang="zh-CN" dirty="0" smtClean="0"/>
              <a:t> </a:t>
            </a:r>
            <a:r>
              <a:rPr lang="en-US" altLang="zh-CN" dirty="0"/>
              <a:t/>
            </a:r>
            <a:br>
              <a:rPr lang="en-US" altLang="zh-CN" dirty="0"/>
            </a:br>
            <a:endParaRPr lang="en-US" altLang="zh-CN" b="1" dirty="0" smtClean="0"/>
          </a:p>
          <a:p>
            <a:pPr marL="0" indent="0">
              <a:buNone/>
            </a:pPr>
            <a:endParaRPr lang="en-US" altLang="zh-CN" dirty="0" smtClean="0"/>
          </a:p>
        </p:txBody>
      </p:sp>
      <p:sp>
        <p:nvSpPr>
          <p:cNvPr id="10" name="矩形 9"/>
          <p:cNvSpPr/>
          <p:nvPr/>
        </p:nvSpPr>
        <p:spPr>
          <a:xfrm>
            <a:off x="5321300" y="4925051"/>
            <a:ext cx="6096000" cy="646331"/>
          </a:xfrm>
          <a:prstGeom prst="rect">
            <a:avLst/>
          </a:prstGeom>
        </p:spPr>
        <p:txBody>
          <a:bodyPr>
            <a:spAutoFit/>
          </a:bodyPr>
          <a:lstStyle/>
          <a:p>
            <a:r>
              <a:rPr lang="en-US" altLang="zh-CN" dirty="0"/>
              <a:t/>
            </a:r>
            <a:br>
              <a:rPr lang="en-US" altLang="zh-CN" dirty="0"/>
            </a:br>
            <a:endParaRPr lang="zh-CN" altLang="en-US" dirty="0"/>
          </a:p>
        </p:txBody>
      </p:sp>
      <p:pic>
        <p:nvPicPr>
          <p:cNvPr id="2" name="图片 1"/>
          <p:cNvPicPr>
            <a:picLocks noChangeAspect="1"/>
          </p:cNvPicPr>
          <p:nvPr/>
        </p:nvPicPr>
        <p:blipFill>
          <a:blip r:embed="rId3"/>
          <a:stretch>
            <a:fillRect/>
          </a:stretch>
        </p:blipFill>
        <p:spPr>
          <a:xfrm>
            <a:off x="3472070" y="1912761"/>
            <a:ext cx="5267325" cy="4229100"/>
          </a:xfrm>
          <a:prstGeom prst="rect">
            <a:avLst/>
          </a:prstGeom>
        </p:spPr>
      </p:pic>
    </p:spTree>
    <p:extLst>
      <p:ext uri="{BB962C8B-B14F-4D97-AF65-F5344CB8AC3E}">
        <p14:creationId xmlns:p14="http://schemas.microsoft.com/office/powerpoint/2010/main" val="4184190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19</a:t>
            </a:fld>
            <a:endParaRPr 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Analysis</a:t>
            </a:r>
            <a:endParaRPr lang="zh-CN" altLang="en-US" b="1" dirty="0">
              <a:latin typeface="Calibri" panose="020F0502020204030204" pitchFamily="34" charset="0"/>
              <a:cs typeface="Calibri" panose="020F0502020204030204" pitchFamily="34" charset="0"/>
            </a:endParaRPr>
          </a:p>
        </p:txBody>
      </p:sp>
      <p:sp>
        <p:nvSpPr>
          <p:cNvPr id="9" name="内容占位符 2"/>
          <p:cNvSpPr>
            <a:spLocks noGrp="1"/>
          </p:cNvSpPr>
          <p:nvPr>
            <p:ph idx="1"/>
          </p:nvPr>
        </p:nvSpPr>
        <p:spPr>
          <a:xfrm>
            <a:off x="1162876" y="1219200"/>
            <a:ext cx="9872871" cy="4038600"/>
          </a:xfrm>
        </p:spPr>
        <p:txBody>
          <a:bodyPr>
            <a:normAutofit/>
          </a:bodyPr>
          <a:lstStyle/>
          <a:p>
            <a:r>
              <a:rPr lang="en-US" altLang="zh-CN" b="1" dirty="0"/>
              <a:t>Effect of length of </a:t>
            </a:r>
            <a:r>
              <a:rPr lang="en-US" altLang="zh-CN" b="1" dirty="0" smtClean="0"/>
              <a:t>questions</a:t>
            </a:r>
            <a:r>
              <a:rPr lang="en-US" altLang="zh-CN" dirty="0"/>
              <a:t/>
            </a:r>
            <a:br>
              <a:rPr lang="en-US" altLang="zh-CN" dirty="0"/>
            </a:br>
            <a:r>
              <a:rPr lang="en-US" altLang="zh-CN" dirty="0" smtClean="0"/>
              <a:t> </a:t>
            </a:r>
            <a:r>
              <a:rPr lang="en-US" altLang="zh-CN" dirty="0"/>
              <a:t/>
            </a:r>
            <a:br>
              <a:rPr lang="en-US" altLang="zh-CN" dirty="0"/>
            </a:br>
            <a:endParaRPr lang="en-US" altLang="zh-CN" b="1" dirty="0" smtClean="0"/>
          </a:p>
          <a:p>
            <a:pPr marL="0" indent="0">
              <a:buNone/>
            </a:pPr>
            <a:endParaRPr lang="en-US" altLang="zh-CN" dirty="0" smtClean="0"/>
          </a:p>
        </p:txBody>
      </p:sp>
      <p:sp>
        <p:nvSpPr>
          <p:cNvPr id="10" name="矩形 9"/>
          <p:cNvSpPr/>
          <p:nvPr/>
        </p:nvSpPr>
        <p:spPr>
          <a:xfrm>
            <a:off x="5321300" y="4925051"/>
            <a:ext cx="6096000" cy="646331"/>
          </a:xfrm>
          <a:prstGeom prst="rect">
            <a:avLst/>
          </a:prstGeom>
        </p:spPr>
        <p:txBody>
          <a:bodyPr>
            <a:spAutoFit/>
          </a:bodyPr>
          <a:lstStyle/>
          <a:p>
            <a:r>
              <a:rPr lang="en-US" altLang="zh-CN" dirty="0"/>
              <a:t/>
            </a:r>
            <a:br>
              <a:rPr lang="en-US" altLang="zh-CN" dirty="0"/>
            </a:br>
            <a:endParaRPr lang="zh-CN" altLang="en-US" dirty="0"/>
          </a:p>
        </p:txBody>
      </p:sp>
      <p:pic>
        <p:nvPicPr>
          <p:cNvPr id="3" name="图片 2"/>
          <p:cNvPicPr>
            <a:picLocks noChangeAspect="1"/>
          </p:cNvPicPr>
          <p:nvPr/>
        </p:nvPicPr>
        <p:blipFill>
          <a:blip r:embed="rId3"/>
          <a:stretch>
            <a:fillRect/>
          </a:stretch>
        </p:blipFill>
        <p:spPr>
          <a:xfrm>
            <a:off x="1077868" y="1917768"/>
            <a:ext cx="5366099" cy="4035723"/>
          </a:xfrm>
          <a:prstGeom prst="rect">
            <a:avLst/>
          </a:prstGeom>
        </p:spPr>
      </p:pic>
      <p:pic>
        <p:nvPicPr>
          <p:cNvPr id="11" name="图片 10"/>
          <p:cNvPicPr>
            <a:picLocks noChangeAspect="1"/>
          </p:cNvPicPr>
          <p:nvPr/>
        </p:nvPicPr>
        <p:blipFill rotWithShape="1">
          <a:blip r:embed="rId4"/>
          <a:srcRect l="50666" t="53591"/>
          <a:stretch/>
        </p:blipFill>
        <p:spPr>
          <a:xfrm>
            <a:off x="6658127" y="2400782"/>
            <a:ext cx="5016101" cy="3496823"/>
          </a:xfrm>
          <a:prstGeom prst="rect">
            <a:avLst/>
          </a:prstGeom>
        </p:spPr>
      </p:pic>
    </p:spTree>
    <p:extLst>
      <p:ext uri="{BB962C8B-B14F-4D97-AF65-F5344CB8AC3E}">
        <p14:creationId xmlns:p14="http://schemas.microsoft.com/office/powerpoint/2010/main" val="1874364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Calibri" pitchFamily="34" charset="0"/>
                <a:cs typeface="Calibri" pitchFamily="34" charset="0"/>
              </a:rPr>
              <a:t>Content</a:t>
            </a:r>
            <a:endParaRPr lang="zh-CN" altLang="en-US" dirty="0">
              <a:latin typeface="Calibri" pitchFamily="34" charset="0"/>
              <a:cs typeface="Calibri" pitchFamily="34" charset="0"/>
            </a:endParaRPr>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内容占位符 2"/>
          <p:cNvSpPr>
            <a:spLocks noGrp="1"/>
          </p:cNvSpPr>
          <p:nvPr>
            <p:ph idx="1"/>
          </p:nvPr>
        </p:nvSpPr>
        <p:spPr/>
        <p:txBody>
          <a:bodyPr/>
          <a:lstStyle/>
          <a:p>
            <a:r>
              <a:rPr lang="zh-CN" altLang="en-US" dirty="0" smtClean="0"/>
              <a:t>查询图的核心链表示形式，以及候选生成</a:t>
            </a:r>
            <a:r>
              <a:rPr lang="zh-CN" altLang="en-US" dirty="0"/>
              <a:t>、</a:t>
            </a:r>
            <a:r>
              <a:rPr lang="zh-CN" altLang="en-US" dirty="0" smtClean="0"/>
              <a:t>排序、添加约束的过程</a:t>
            </a:r>
            <a:endParaRPr lang="en-US" altLang="zh-CN" dirty="0" smtClean="0"/>
          </a:p>
          <a:p>
            <a:r>
              <a:rPr lang="zh-CN" altLang="en-US" dirty="0" smtClean="0"/>
              <a:t>基于 </a:t>
            </a:r>
            <a:r>
              <a:rPr lang="en-US" altLang="zh-CN" dirty="0" smtClean="0"/>
              <a:t>self-attention </a:t>
            </a:r>
            <a:r>
              <a:rPr lang="zh-CN" altLang="en-US" dirty="0" smtClean="0"/>
              <a:t>的 </a:t>
            </a:r>
            <a:r>
              <a:rPr lang="en-US" altLang="zh-CN" dirty="0" smtClean="0"/>
              <a:t>slot matching </a:t>
            </a:r>
            <a:r>
              <a:rPr lang="zh-CN" altLang="en-US" dirty="0" smtClean="0"/>
              <a:t>模型</a:t>
            </a:r>
            <a:endParaRPr lang="en-US" altLang="zh-CN" dirty="0" smtClean="0"/>
          </a:p>
          <a:p>
            <a:r>
              <a:rPr lang="zh-CN" altLang="en-US" dirty="0"/>
              <a:t>基于 </a:t>
            </a:r>
            <a:r>
              <a:rPr lang="en-US" altLang="zh-CN" dirty="0" smtClean="0">
                <a:latin typeface="Calibri" panose="020F0502020204030204" pitchFamily="34" charset="0"/>
                <a:cs typeface="Calibri" panose="020F0502020204030204" pitchFamily="34" charset="0"/>
              </a:rPr>
              <a:t>BERT</a:t>
            </a:r>
            <a:r>
              <a:rPr lang="zh-CN" altLang="en-US" dirty="0" smtClean="0">
                <a:latin typeface="Calibri" panose="020F0502020204030204" pitchFamily="34" charset="0"/>
                <a:cs typeface="Calibri" panose="020F0502020204030204" pitchFamily="34" charset="0"/>
              </a:rPr>
              <a:t>输入</a:t>
            </a:r>
            <a:r>
              <a:rPr lang="zh-CN" altLang="en-US" dirty="0" smtClean="0"/>
              <a:t>的 </a:t>
            </a:r>
            <a:r>
              <a:rPr lang="en-US" altLang="zh-CN" dirty="0"/>
              <a:t>slot matching </a:t>
            </a:r>
            <a:r>
              <a:rPr lang="zh-CN" altLang="en-US" dirty="0" smtClean="0"/>
              <a:t>模型</a:t>
            </a:r>
            <a:endParaRPr lang="en-US" altLang="zh-CN" dirty="0"/>
          </a:p>
          <a:p>
            <a:r>
              <a:rPr lang="en-US" altLang="zh-CN" dirty="0" smtClean="0"/>
              <a:t>slot matching</a:t>
            </a:r>
            <a:r>
              <a:rPr lang="zh-CN" altLang="en-US" dirty="0" smtClean="0"/>
              <a:t>、</a:t>
            </a:r>
            <a:r>
              <a:rPr lang="en-US" altLang="zh-CN" dirty="0" smtClean="0"/>
              <a:t>CNN</a:t>
            </a:r>
            <a:r>
              <a:rPr lang="zh-CN" altLang="en-US" dirty="0" smtClean="0"/>
              <a:t>、</a:t>
            </a:r>
            <a:r>
              <a:rPr lang="en-US" altLang="zh-CN" dirty="0" smtClean="0"/>
              <a:t>HR-</a:t>
            </a:r>
            <a:r>
              <a:rPr lang="en-US" altLang="zh-CN" dirty="0" err="1" smtClean="0"/>
              <a:t>BiLSTM</a:t>
            </a:r>
            <a:r>
              <a:rPr lang="zh-CN" altLang="en-US" dirty="0" smtClean="0"/>
              <a:t>、</a:t>
            </a:r>
            <a:r>
              <a:rPr lang="en-US" altLang="zh-CN" dirty="0" smtClean="0"/>
              <a:t>DAM</a:t>
            </a:r>
            <a:r>
              <a:rPr lang="zh-CN" altLang="en-US" dirty="0" smtClean="0"/>
              <a:t>等多个模型的结果比较</a:t>
            </a:r>
            <a:endParaRPr lang="en-US" altLang="zh-CN" dirty="0" smtClean="0"/>
          </a:p>
          <a:p>
            <a:r>
              <a:rPr lang="zh-CN" altLang="en-US" dirty="0"/>
              <a:t>数据集之间的迁移学习</a:t>
            </a:r>
            <a:endParaRPr lang="en-US" altLang="zh-CN" dirty="0"/>
          </a:p>
          <a:p>
            <a:endParaRPr lang="en-US" altLang="zh-CN" dirty="0" smtClean="0"/>
          </a:p>
        </p:txBody>
      </p:sp>
    </p:spTree>
    <p:extLst>
      <p:ext uri="{BB962C8B-B14F-4D97-AF65-F5344CB8AC3E}">
        <p14:creationId xmlns:p14="http://schemas.microsoft.com/office/powerpoint/2010/main" val="3855577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20</a:t>
            </a:fld>
            <a:endParaRPr lang="en-US" dirty="0"/>
          </a:p>
        </p:txBody>
      </p:sp>
      <p:sp>
        <p:nvSpPr>
          <p:cNvPr id="9" name="内容占位符 2"/>
          <p:cNvSpPr>
            <a:spLocks noGrp="1"/>
          </p:cNvSpPr>
          <p:nvPr>
            <p:ph idx="1"/>
          </p:nvPr>
        </p:nvSpPr>
        <p:spPr>
          <a:xfrm>
            <a:off x="1162876" y="1219200"/>
            <a:ext cx="9872871" cy="4038600"/>
          </a:xfrm>
        </p:spPr>
        <p:txBody>
          <a:bodyPr>
            <a:normAutofit/>
          </a:bodyPr>
          <a:lstStyle/>
          <a:p>
            <a:endParaRPr lang="en-US" altLang="zh-CN" dirty="0"/>
          </a:p>
          <a:p>
            <a:r>
              <a:rPr lang="zh-CN" altLang="en-US" b="1" dirty="0" smtClean="0"/>
              <a:t>迁移学习是提高模型性能的可行策略</a:t>
            </a:r>
            <a:endParaRPr lang="en-US" altLang="zh-CN" b="1" dirty="0" smtClean="0"/>
          </a:p>
          <a:p>
            <a:pPr marL="0" indent="0">
              <a:buNone/>
            </a:pPr>
            <a:r>
              <a:rPr lang="en-US" altLang="zh-CN" dirty="0" smtClean="0"/>
              <a:t>	(</a:t>
            </a:r>
            <a:r>
              <a:rPr lang="en-US" altLang="zh-CN" dirty="0" err="1" smtClean="0"/>
              <a:t>i</a:t>
            </a:r>
            <a:r>
              <a:rPr lang="en-US" altLang="zh-CN" dirty="0" smtClean="0"/>
              <a:t>) pre-train over </a:t>
            </a:r>
            <a:r>
              <a:rPr lang="en-US" altLang="zh-CN" dirty="0"/>
              <a:t>LC-</a:t>
            </a:r>
            <a:r>
              <a:rPr lang="en-US" altLang="zh-CN" dirty="0" err="1"/>
              <a:t>QuAD</a:t>
            </a:r>
            <a:r>
              <a:rPr lang="en-US" altLang="zh-CN" dirty="0"/>
              <a:t> </a:t>
            </a:r>
            <a:r>
              <a:rPr lang="en-US" altLang="zh-CN" dirty="0" smtClean="0"/>
              <a:t>, fine-tune over QALD-7</a:t>
            </a:r>
            <a:r>
              <a:rPr lang="zh-CN" altLang="en-US" dirty="0" smtClean="0"/>
              <a:t>（更有效）</a:t>
            </a:r>
            <a:endParaRPr lang="en-US" altLang="zh-CN" dirty="0" smtClean="0"/>
          </a:p>
          <a:p>
            <a:pPr marL="0" indent="0">
              <a:buNone/>
            </a:pPr>
            <a:r>
              <a:rPr lang="en-US" altLang="zh-CN" dirty="0" smtClean="0"/>
              <a:t>	(ii) coalescing </a:t>
            </a:r>
            <a:r>
              <a:rPr lang="en-US" altLang="zh-CN" dirty="0"/>
              <a:t>the training data across the two </a:t>
            </a:r>
            <a:r>
              <a:rPr lang="en-US" altLang="zh-CN" dirty="0" smtClean="0"/>
              <a:t>datasets. </a:t>
            </a:r>
            <a:r>
              <a:rPr lang="en-US" altLang="zh-CN" dirty="0"/>
              <a:t/>
            </a:r>
            <a:br>
              <a:rPr lang="en-US" altLang="zh-CN" dirty="0"/>
            </a:br>
            <a:r>
              <a:rPr lang="en-US" altLang="zh-CN" dirty="0"/>
              <a:t/>
            </a:r>
            <a:br>
              <a:rPr lang="en-US" altLang="zh-CN" dirty="0"/>
            </a:br>
            <a:endParaRPr lang="en-US" altLang="zh-CN" dirty="0" smtClean="0"/>
          </a:p>
        </p:txBody>
      </p:sp>
      <p:sp>
        <p:nvSpPr>
          <p:cNvPr id="10" name="矩形 9"/>
          <p:cNvSpPr/>
          <p:nvPr/>
        </p:nvSpPr>
        <p:spPr>
          <a:xfrm>
            <a:off x="5321300" y="4925051"/>
            <a:ext cx="6096000" cy="646331"/>
          </a:xfrm>
          <a:prstGeom prst="rect">
            <a:avLst/>
          </a:prstGeom>
        </p:spPr>
        <p:txBody>
          <a:bodyPr>
            <a:spAutoFit/>
          </a:bodyPr>
          <a:lstStyle/>
          <a:p>
            <a:r>
              <a:rPr lang="en-US" altLang="zh-CN" dirty="0"/>
              <a:t/>
            </a:r>
            <a:br>
              <a:rPr lang="en-US" altLang="zh-CN" dirty="0"/>
            </a:br>
            <a:endParaRPr lang="zh-CN" altLang="en-US" dirty="0"/>
          </a:p>
        </p:txBody>
      </p:sp>
      <p:sp>
        <p:nvSpPr>
          <p:cNvPr id="13"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Transfer </a:t>
            </a:r>
            <a:r>
              <a:rPr lang="en-US" altLang="zh-CN" b="1" dirty="0">
                <a:latin typeface="Calibri" panose="020F0502020204030204" pitchFamily="34" charset="0"/>
                <a:cs typeface="Calibri" panose="020F0502020204030204" pitchFamily="34" charset="0"/>
              </a:rPr>
              <a:t>Learning across KGQA </a:t>
            </a:r>
            <a:r>
              <a:rPr lang="en-US" altLang="zh-CN" b="1" dirty="0" smtClean="0">
                <a:latin typeface="Calibri" panose="020F0502020204030204" pitchFamily="34" charset="0"/>
                <a:cs typeface="Calibri" panose="020F0502020204030204" pitchFamily="34" charset="0"/>
              </a:rPr>
              <a:t>datasets</a:t>
            </a:r>
            <a:endParaRPr lang="zh-CN" altLang="en-US" b="1" dirty="0">
              <a:latin typeface="Calibri" panose="020F0502020204030204" pitchFamily="34" charset="0"/>
              <a:cs typeface="Calibri" panose="020F0502020204030204" pitchFamily="34" charset="0"/>
            </a:endParaRPr>
          </a:p>
        </p:txBody>
      </p:sp>
      <p:pic>
        <p:nvPicPr>
          <p:cNvPr id="14" name="图片 13"/>
          <p:cNvPicPr>
            <a:picLocks noChangeAspect="1"/>
          </p:cNvPicPr>
          <p:nvPr/>
        </p:nvPicPr>
        <p:blipFill>
          <a:blip r:embed="rId3"/>
          <a:stretch>
            <a:fillRect/>
          </a:stretch>
        </p:blipFill>
        <p:spPr>
          <a:xfrm>
            <a:off x="1455043" y="3242503"/>
            <a:ext cx="9248775" cy="2838450"/>
          </a:xfrm>
          <a:prstGeom prst="rect">
            <a:avLst/>
          </a:prstGeom>
        </p:spPr>
      </p:pic>
    </p:spTree>
    <p:extLst>
      <p:ext uri="{BB962C8B-B14F-4D97-AF65-F5344CB8AC3E}">
        <p14:creationId xmlns:p14="http://schemas.microsoft.com/office/powerpoint/2010/main" val="2934905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1162876" y="1219200"/>
            <a:ext cx="9872871" cy="4038600"/>
          </a:xfrm>
        </p:spPr>
        <p:txBody>
          <a:bodyPr>
            <a:normAutofit/>
          </a:bodyPr>
          <a:lstStyle/>
          <a:p>
            <a:pPr marL="342900" indent="-342900"/>
            <a:r>
              <a:rPr lang="en-US" altLang="zh-CN" b="1" dirty="0" err="1" smtClean="0"/>
              <a:t>Sltr</a:t>
            </a:r>
            <a:r>
              <a:rPr lang="en-US" altLang="zh-CN" dirty="0" smtClean="0"/>
              <a:t>  (Slanted </a:t>
            </a:r>
            <a:r>
              <a:rPr lang="en-US" altLang="zh-CN" dirty="0"/>
              <a:t>triangular learning rates</a:t>
            </a:r>
            <a:r>
              <a:rPr lang="en-US" altLang="zh-CN" dirty="0" smtClean="0"/>
              <a:t>)</a:t>
            </a:r>
          </a:p>
          <a:p>
            <a:pPr marL="0" indent="0">
              <a:buNone/>
            </a:pPr>
            <a:r>
              <a:rPr lang="en-US" altLang="zh-CN" sz="1800" i="1" dirty="0" smtClean="0"/>
              <a:t>ACL2018《 </a:t>
            </a:r>
            <a:r>
              <a:rPr lang="en-US" altLang="zh-CN" sz="1800" i="1" dirty="0"/>
              <a:t>Universal Language Model Fine-tuning for Text </a:t>
            </a:r>
            <a:r>
              <a:rPr lang="en-US" altLang="zh-CN" sz="1800" i="1" dirty="0" smtClean="0"/>
              <a:t>Classification》</a:t>
            </a:r>
            <a:r>
              <a:rPr lang="en-US" altLang="zh-CN" dirty="0"/>
              <a:t/>
            </a:r>
            <a:br>
              <a:rPr lang="en-US" altLang="zh-CN" dirty="0"/>
            </a:br>
            <a:endParaRPr lang="en-US" altLang="zh-CN" dirty="0" smtClean="0"/>
          </a:p>
        </p:txBody>
      </p:sp>
      <p:sp>
        <p:nvSpPr>
          <p:cNvPr id="10" name="矩形 9"/>
          <p:cNvSpPr/>
          <p:nvPr/>
        </p:nvSpPr>
        <p:spPr>
          <a:xfrm>
            <a:off x="5321300" y="4925051"/>
            <a:ext cx="6096000" cy="646331"/>
          </a:xfrm>
          <a:prstGeom prst="rect">
            <a:avLst/>
          </a:prstGeom>
        </p:spPr>
        <p:txBody>
          <a:bodyPr>
            <a:spAutoFit/>
          </a:bodyPr>
          <a:lstStyle/>
          <a:p>
            <a:r>
              <a:rPr lang="en-US" altLang="zh-CN" dirty="0"/>
              <a:t/>
            </a:r>
            <a:br>
              <a:rPr lang="en-US" altLang="zh-CN" dirty="0"/>
            </a:br>
            <a:endParaRPr lang="zh-CN" altLang="en-US" dirty="0"/>
          </a:p>
        </p:txBody>
      </p:sp>
      <p:sp>
        <p:nvSpPr>
          <p:cNvPr id="13"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Transfer </a:t>
            </a:r>
            <a:r>
              <a:rPr lang="en-US" altLang="zh-CN" b="1" dirty="0">
                <a:latin typeface="Calibri" panose="020F0502020204030204" pitchFamily="34" charset="0"/>
                <a:cs typeface="Calibri" panose="020F0502020204030204" pitchFamily="34" charset="0"/>
              </a:rPr>
              <a:t>Learning across KGQA </a:t>
            </a:r>
            <a:r>
              <a:rPr lang="en-US" altLang="zh-CN" b="1" dirty="0" smtClean="0">
                <a:latin typeface="Calibri" panose="020F0502020204030204" pitchFamily="34" charset="0"/>
                <a:cs typeface="Calibri" panose="020F0502020204030204" pitchFamily="34" charset="0"/>
              </a:rPr>
              <a:t>datasets</a:t>
            </a:r>
            <a:endParaRPr lang="zh-CN" altLang="en-US" b="1" dirty="0">
              <a:latin typeface="Calibri" panose="020F0502020204030204" pitchFamily="34" charset="0"/>
              <a:cs typeface="Calibri" panose="020F0502020204030204" pitchFamily="34" charset="0"/>
            </a:endParaRPr>
          </a:p>
        </p:txBody>
      </p:sp>
      <p:pic>
        <p:nvPicPr>
          <p:cNvPr id="2" name="图片 1"/>
          <p:cNvPicPr>
            <a:picLocks noChangeAspect="1"/>
          </p:cNvPicPr>
          <p:nvPr/>
        </p:nvPicPr>
        <p:blipFill>
          <a:blip r:embed="rId3"/>
          <a:stretch>
            <a:fillRect/>
          </a:stretch>
        </p:blipFill>
        <p:spPr>
          <a:xfrm>
            <a:off x="781323" y="2232699"/>
            <a:ext cx="7229212" cy="4316848"/>
          </a:xfrm>
          <a:prstGeom prst="rect">
            <a:avLst/>
          </a:prstGeom>
        </p:spPr>
      </p:pic>
      <p:sp>
        <p:nvSpPr>
          <p:cNvPr id="3" name="矩形 2"/>
          <p:cNvSpPr/>
          <p:nvPr/>
        </p:nvSpPr>
        <p:spPr>
          <a:xfrm>
            <a:off x="8534573" y="2518128"/>
            <a:ext cx="2776722" cy="369332"/>
          </a:xfrm>
          <a:prstGeom prst="rect">
            <a:avLst/>
          </a:prstGeom>
        </p:spPr>
        <p:txBody>
          <a:bodyPr wrap="none">
            <a:spAutoFit/>
          </a:bodyPr>
          <a:lstStyle/>
          <a:p>
            <a:r>
              <a:rPr lang="en-US" altLang="zh-CN" b="1" dirty="0">
                <a:solidFill>
                  <a:srgbClr val="0070C0"/>
                </a:solidFill>
              </a:rPr>
              <a:t>Discriminative fine-tuning</a:t>
            </a:r>
            <a:endParaRPr lang="zh-CN" altLang="en-US" dirty="0">
              <a:solidFill>
                <a:srgbClr val="0070C0"/>
              </a:solidFill>
            </a:endParaRPr>
          </a:p>
        </p:txBody>
      </p:sp>
      <p:pic>
        <p:nvPicPr>
          <p:cNvPr id="5" name="图片 4"/>
          <p:cNvPicPr>
            <a:picLocks noChangeAspect="1"/>
          </p:cNvPicPr>
          <p:nvPr/>
        </p:nvPicPr>
        <p:blipFill>
          <a:blip r:embed="rId4"/>
          <a:stretch>
            <a:fillRect/>
          </a:stretch>
        </p:blipFill>
        <p:spPr>
          <a:xfrm>
            <a:off x="9070703" y="2995542"/>
            <a:ext cx="904875" cy="381000"/>
          </a:xfrm>
          <a:prstGeom prst="rect">
            <a:avLst/>
          </a:prstGeom>
        </p:spPr>
      </p:pic>
      <p:pic>
        <p:nvPicPr>
          <p:cNvPr id="7" name="图片 6"/>
          <p:cNvPicPr>
            <a:picLocks noChangeAspect="1"/>
          </p:cNvPicPr>
          <p:nvPr/>
        </p:nvPicPr>
        <p:blipFill>
          <a:blip r:embed="rId5"/>
          <a:stretch>
            <a:fillRect/>
          </a:stretch>
        </p:blipFill>
        <p:spPr>
          <a:xfrm>
            <a:off x="10053225" y="2918742"/>
            <a:ext cx="904875" cy="447675"/>
          </a:xfrm>
          <a:prstGeom prst="rect">
            <a:avLst/>
          </a:prstGeom>
        </p:spPr>
      </p:pic>
      <p:pic>
        <p:nvPicPr>
          <p:cNvPr id="8" name="图片 7"/>
          <p:cNvPicPr>
            <a:picLocks noChangeAspect="1"/>
          </p:cNvPicPr>
          <p:nvPr/>
        </p:nvPicPr>
        <p:blipFill>
          <a:blip r:embed="rId6"/>
          <a:stretch>
            <a:fillRect/>
          </a:stretch>
        </p:blipFill>
        <p:spPr>
          <a:xfrm>
            <a:off x="8423895" y="3967137"/>
            <a:ext cx="3103364" cy="2172354"/>
          </a:xfrm>
          <a:prstGeom prst="rect">
            <a:avLst/>
          </a:prstGeom>
        </p:spPr>
      </p:pic>
      <p:sp>
        <p:nvSpPr>
          <p:cNvPr id="15" name="矩形 14"/>
          <p:cNvSpPr/>
          <p:nvPr/>
        </p:nvSpPr>
        <p:spPr>
          <a:xfrm>
            <a:off x="8274631" y="3482111"/>
            <a:ext cx="3401893" cy="369332"/>
          </a:xfrm>
          <a:prstGeom prst="rect">
            <a:avLst/>
          </a:prstGeom>
        </p:spPr>
        <p:txBody>
          <a:bodyPr wrap="none">
            <a:spAutoFit/>
          </a:bodyPr>
          <a:lstStyle/>
          <a:p>
            <a:r>
              <a:rPr lang="en-US" altLang="zh-CN" b="1" dirty="0">
                <a:solidFill>
                  <a:srgbClr val="0070C0"/>
                </a:solidFill>
              </a:rPr>
              <a:t>Slanted triangular learning rates</a:t>
            </a:r>
            <a:endParaRPr lang="zh-CN" altLang="en-US" dirty="0">
              <a:solidFill>
                <a:srgbClr val="0070C0"/>
              </a:solidFill>
            </a:endParaRPr>
          </a:p>
        </p:txBody>
      </p:sp>
      <p:sp>
        <p:nvSpPr>
          <p:cNvPr id="11" name="矩形 10"/>
          <p:cNvSpPr/>
          <p:nvPr/>
        </p:nvSpPr>
        <p:spPr>
          <a:xfrm>
            <a:off x="4395930" y="2415822"/>
            <a:ext cx="672782" cy="42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991100" y="2568222"/>
            <a:ext cx="77612" cy="42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9777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1162876" y="1219200"/>
            <a:ext cx="9872871" cy="4038600"/>
          </a:xfrm>
        </p:spPr>
        <p:txBody>
          <a:bodyPr>
            <a:normAutofit/>
          </a:bodyPr>
          <a:lstStyle/>
          <a:p>
            <a:pPr marL="342900" indent="-342900"/>
            <a:r>
              <a:rPr lang="en-US" altLang="zh-CN" b="1" dirty="0" smtClean="0"/>
              <a:t>cos</a:t>
            </a:r>
            <a:r>
              <a:rPr lang="en-US" altLang="zh-CN" dirty="0" smtClean="0"/>
              <a:t>  (SGDR</a:t>
            </a:r>
            <a:r>
              <a:rPr lang="zh-CN" altLang="en-US" dirty="0" smtClean="0"/>
              <a:t>，</a:t>
            </a:r>
            <a:r>
              <a:rPr lang="zh-CN" altLang="en-US" sz="2400" dirty="0"/>
              <a:t>带重启的随机梯度</a:t>
            </a:r>
            <a:r>
              <a:rPr lang="zh-CN" altLang="en-US" sz="2400" dirty="0" smtClean="0"/>
              <a:t>下降</a:t>
            </a:r>
            <a:r>
              <a:rPr lang="en-US" altLang="zh-CN" dirty="0" smtClean="0"/>
              <a:t>)</a:t>
            </a:r>
          </a:p>
          <a:p>
            <a:pPr marL="0" indent="0">
              <a:buNone/>
            </a:pPr>
            <a:r>
              <a:rPr lang="en-US" altLang="zh-CN" sz="1800" i="1" dirty="0" smtClean="0"/>
              <a:t>ICLR2017《 </a:t>
            </a:r>
            <a:r>
              <a:rPr lang="en-US" altLang="zh-CN" sz="1800" i="1" dirty="0"/>
              <a:t>Stochastic gradient descent with warm restarts.》</a:t>
            </a:r>
            <a:r>
              <a:rPr lang="en-US" altLang="zh-CN" dirty="0"/>
              <a:t/>
            </a:r>
            <a:br>
              <a:rPr lang="en-US" altLang="zh-CN" dirty="0"/>
            </a:br>
            <a:endParaRPr lang="en-US" altLang="zh-CN" dirty="0" smtClean="0"/>
          </a:p>
        </p:txBody>
      </p:sp>
      <p:sp>
        <p:nvSpPr>
          <p:cNvPr id="10" name="矩形 9"/>
          <p:cNvSpPr/>
          <p:nvPr/>
        </p:nvSpPr>
        <p:spPr>
          <a:xfrm>
            <a:off x="5321300" y="4925051"/>
            <a:ext cx="6096000" cy="646331"/>
          </a:xfrm>
          <a:prstGeom prst="rect">
            <a:avLst/>
          </a:prstGeom>
        </p:spPr>
        <p:txBody>
          <a:bodyPr>
            <a:spAutoFit/>
          </a:bodyPr>
          <a:lstStyle/>
          <a:p>
            <a:r>
              <a:rPr lang="en-US" altLang="zh-CN" dirty="0"/>
              <a:t/>
            </a:r>
            <a:br>
              <a:rPr lang="en-US" altLang="zh-CN" dirty="0"/>
            </a:br>
            <a:endParaRPr lang="zh-CN" altLang="en-US" dirty="0"/>
          </a:p>
        </p:txBody>
      </p:sp>
      <p:sp>
        <p:nvSpPr>
          <p:cNvPr id="13"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Transfer </a:t>
            </a:r>
            <a:r>
              <a:rPr lang="en-US" altLang="zh-CN" b="1" dirty="0">
                <a:latin typeface="Calibri" panose="020F0502020204030204" pitchFamily="34" charset="0"/>
                <a:cs typeface="Calibri" panose="020F0502020204030204" pitchFamily="34" charset="0"/>
              </a:rPr>
              <a:t>Learning across KGQA </a:t>
            </a:r>
            <a:r>
              <a:rPr lang="en-US" altLang="zh-CN" b="1" dirty="0" smtClean="0">
                <a:latin typeface="Calibri" panose="020F0502020204030204" pitchFamily="34" charset="0"/>
                <a:cs typeface="Calibri" panose="020F0502020204030204" pitchFamily="34" charset="0"/>
              </a:rPr>
              <a:t>datasets</a:t>
            </a:r>
            <a:endParaRPr lang="zh-CN" altLang="en-US" b="1" dirty="0">
              <a:latin typeface="Calibri" panose="020F0502020204030204" pitchFamily="34" charset="0"/>
              <a:cs typeface="Calibri" panose="020F0502020204030204" pitchFamily="34" charset="0"/>
            </a:endParaRPr>
          </a:p>
        </p:txBody>
      </p:sp>
      <p:sp>
        <p:nvSpPr>
          <p:cNvPr id="11" name="矩形 10"/>
          <p:cNvSpPr/>
          <p:nvPr/>
        </p:nvSpPr>
        <p:spPr>
          <a:xfrm>
            <a:off x="4395930" y="2415822"/>
            <a:ext cx="672782" cy="42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991100" y="2568222"/>
            <a:ext cx="77612" cy="42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2359378" y="2345266"/>
            <a:ext cx="7688912" cy="3562260"/>
          </a:xfrm>
          <a:prstGeom prst="rect">
            <a:avLst/>
          </a:prstGeom>
        </p:spPr>
      </p:pic>
    </p:spTree>
    <p:extLst>
      <p:ext uri="{BB962C8B-B14F-4D97-AF65-F5344CB8AC3E}">
        <p14:creationId xmlns:p14="http://schemas.microsoft.com/office/powerpoint/2010/main" val="3474205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96" y="349956"/>
            <a:ext cx="9875520" cy="1356360"/>
          </a:xfrm>
        </p:spPr>
        <p:txBody>
          <a:bodyPr>
            <a:normAutofit/>
          </a:bodyPr>
          <a:lstStyle/>
          <a:p>
            <a:r>
              <a:rPr lang="en-US" altLang="zh-CN" b="1" dirty="0">
                <a:latin typeface="Calibri" panose="020F0502020204030204" pitchFamily="34" charset="0"/>
                <a:cs typeface="Calibri" panose="020F0502020204030204" pitchFamily="34" charset="0"/>
              </a:rPr>
              <a:t>pre-trained Transformers </a:t>
            </a:r>
            <a:endParaRPr lang="zh-CN" altLang="en-US" b="1" dirty="0">
              <a:latin typeface="Calibri" panose="020F0502020204030204" pitchFamily="34" charset="0"/>
              <a:cs typeface="Calibri" panose="020F0502020204030204" pitchFamily="34" charset="0"/>
            </a:endParaRPr>
          </a:p>
        </p:txBody>
      </p:sp>
      <p:sp>
        <p:nvSpPr>
          <p:cNvPr id="3" name="内容占位符 2"/>
          <p:cNvSpPr>
            <a:spLocks noGrp="1"/>
          </p:cNvSpPr>
          <p:nvPr>
            <p:ph idx="1"/>
          </p:nvPr>
        </p:nvSpPr>
        <p:spPr>
          <a:xfrm>
            <a:off x="1143000" y="1806222"/>
            <a:ext cx="9872871" cy="4289778"/>
          </a:xfrm>
        </p:spPr>
        <p:txBody>
          <a:bodyPr/>
          <a:lstStyle/>
          <a:p>
            <a:r>
              <a:rPr lang="en-US" altLang="zh-CN" b="1" dirty="0"/>
              <a:t>Effect of </a:t>
            </a:r>
            <a:r>
              <a:rPr lang="en-US" altLang="zh-CN" b="1" dirty="0" smtClean="0"/>
              <a:t>Bert </a:t>
            </a:r>
            <a:endParaRPr lang="en-US" altLang="zh-CN" dirty="0" smtClean="0"/>
          </a:p>
        </p:txBody>
      </p:sp>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7" name="图片 6"/>
          <p:cNvPicPr>
            <a:picLocks noChangeAspect="1"/>
          </p:cNvPicPr>
          <p:nvPr/>
        </p:nvPicPr>
        <p:blipFill>
          <a:blip r:embed="rId3"/>
          <a:stretch>
            <a:fillRect/>
          </a:stretch>
        </p:blipFill>
        <p:spPr>
          <a:xfrm>
            <a:off x="1809308" y="2881283"/>
            <a:ext cx="8540253" cy="2167577"/>
          </a:xfrm>
          <a:prstGeom prst="rect">
            <a:avLst/>
          </a:prstGeom>
        </p:spPr>
      </p:pic>
    </p:spTree>
    <p:extLst>
      <p:ext uri="{BB962C8B-B14F-4D97-AF65-F5344CB8AC3E}">
        <p14:creationId xmlns:p14="http://schemas.microsoft.com/office/powerpoint/2010/main" val="1084746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24</a:t>
            </a:fld>
            <a:endParaRPr 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Analysis</a:t>
            </a:r>
            <a:endParaRPr lang="zh-CN" altLang="en-US" b="1" dirty="0">
              <a:latin typeface="Calibri" panose="020F0502020204030204" pitchFamily="34" charset="0"/>
              <a:cs typeface="Calibri" panose="020F0502020204030204" pitchFamily="34" charset="0"/>
            </a:endParaRPr>
          </a:p>
        </p:txBody>
      </p:sp>
      <p:sp>
        <p:nvSpPr>
          <p:cNvPr id="9" name="内容占位符 2"/>
          <p:cNvSpPr>
            <a:spLocks noGrp="1"/>
          </p:cNvSpPr>
          <p:nvPr>
            <p:ph idx="1"/>
          </p:nvPr>
        </p:nvSpPr>
        <p:spPr>
          <a:xfrm>
            <a:off x="1162876" y="1693333"/>
            <a:ext cx="9872871" cy="5004628"/>
          </a:xfrm>
        </p:spPr>
        <p:txBody>
          <a:bodyPr>
            <a:normAutofit/>
          </a:bodyPr>
          <a:lstStyle/>
          <a:p>
            <a:r>
              <a:rPr lang="en-US" altLang="zh-CN" b="1" dirty="0"/>
              <a:t>Parameter Sharing between </a:t>
            </a:r>
            <a:r>
              <a:rPr lang="en-US" altLang="zh-CN" b="1" dirty="0" smtClean="0"/>
              <a:t>Encoders (CCA)</a:t>
            </a:r>
            <a:r>
              <a:rPr lang="en-US" altLang="zh-CN" dirty="0"/>
              <a:t/>
            </a:r>
            <a:br>
              <a:rPr lang="en-US" altLang="zh-CN" dirty="0"/>
            </a:br>
            <a:endParaRPr lang="en-US" altLang="zh-CN" dirty="0" smtClean="0"/>
          </a:p>
          <a:p>
            <a:endParaRPr lang="en-US" altLang="zh-CN" dirty="0"/>
          </a:p>
          <a:p>
            <a:pPr marL="0" indent="0">
              <a:buNone/>
            </a:pPr>
            <a:r>
              <a:rPr lang="en-US" altLang="zh-CN" dirty="0" smtClean="0"/>
              <a:t>	</a:t>
            </a:r>
            <a:r>
              <a:rPr lang="en-US" altLang="zh-CN" dirty="0" err="1" smtClean="0"/>
              <a:t>BiLSTM</a:t>
            </a:r>
            <a:r>
              <a:rPr lang="en-US" altLang="zh-CN" dirty="0" smtClean="0"/>
              <a:t>  (</a:t>
            </a:r>
            <a:r>
              <a:rPr lang="en-US" altLang="zh-CN" dirty="0"/>
              <a:t>shares </a:t>
            </a:r>
            <a:r>
              <a:rPr lang="en-US" altLang="zh-CN" dirty="0" smtClean="0"/>
              <a:t>parameters)</a:t>
            </a:r>
          </a:p>
          <a:p>
            <a:pPr marL="0" indent="0">
              <a:buNone/>
            </a:pPr>
            <a:r>
              <a:rPr lang="en-US" altLang="zh-CN" dirty="0"/>
              <a:t>	</a:t>
            </a:r>
            <a:r>
              <a:rPr lang="en-US" altLang="zh-CN" dirty="0" smtClean="0"/>
              <a:t>slot-matching (not </a:t>
            </a:r>
            <a:r>
              <a:rPr lang="en-US" altLang="zh-CN" dirty="0"/>
              <a:t>shares </a:t>
            </a:r>
            <a:r>
              <a:rPr lang="en-US" altLang="zh-CN" dirty="0" smtClean="0"/>
              <a:t>parameters)</a:t>
            </a:r>
          </a:p>
          <a:p>
            <a:pPr marL="0" indent="0">
              <a:buNone/>
            </a:pPr>
            <a:endParaRPr lang="en-US" altLang="zh-CN" dirty="0" smtClean="0"/>
          </a:p>
          <a:p>
            <a:pPr marL="457200" indent="-457200">
              <a:buFont typeface="+mj-ea"/>
              <a:buAutoNum type="circleNumDbPlain"/>
            </a:pPr>
            <a:r>
              <a:rPr lang="en-US" altLang="zh-CN" dirty="0"/>
              <a:t>Bi-LSTM (shares parameters </a:t>
            </a:r>
            <a:r>
              <a:rPr lang="en-US" altLang="zh-CN" dirty="0" smtClean="0"/>
              <a:t>61.4</a:t>
            </a:r>
            <a:r>
              <a:rPr lang="en-US" altLang="zh-CN" dirty="0"/>
              <a:t>%, not shares parameters </a:t>
            </a:r>
            <a:r>
              <a:rPr lang="en-US" altLang="zh-CN" dirty="0" smtClean="0"/>
              <a:t>58.5%)</a:t>
            </a:r>
            <a:endParaRPr lang="en-US" altLang="zh-CN" dirty="0"/>
          </a:p>
          <a:p>
            <a:pPr marL="457200" indent="-457200">
              <a:buFont typeface="+mj-ea"/>
              <a:buAutoNum type="circleNumDbPlain"/>
            </a:pPr>
            <a:r>
              <a:rPr lang="en-US" altLang="zh-CN" dirty="0" smtClean="0"/>
              <a:t>slot-matching </a:t>
            </a:r>
            <a:r>
              <a:rPr lang="en-US" altLang="zh-CN" dirty="0"/>
              <a:t>(shares </a:t>
            </a:r>
            <a:r>
              <a:rPr lang="en-US" altLang="zh-CN" dirty="0" smtClean="0"/>
              <a:t>parameters 60.4%, </a:t>
            </a:r>
            <a:r>
              <a:rPr lang="en-US" altLang="zh-CN" dirty="0"/>
              <a:t>not shares </a:t>
            </a:r>
            <a:r>
              <a:rPr lang="en-US" altLang="zh-CN" dirty="0" smtClean="0"/>
              <a:t>parameters </a:t>
            </a:r>
            <a:r>
              <a:rPr lang="en-US" altLang="zh-CN" dirty="0"/>
              <a:t>63.1</a:t>
            </a:r>
            <a:r>
              <a:rPr lang="en-US" altLang="zh-CN" dirty="0" smtClean="0"/>
              <a:t>%)</a:t>
            </a:r>
            <a:endParaRPr lang="en-US" altLang="zh-CN" dirty="0"/>
          </a:p>
          <a:p>
            <a:pPr marL="0" indent="0">
              <a:buNone/>
            </a:pPr>
            <a:r>
              <a:rPr lang="en-US" altLang="zh-CN" dirty="0"/>
              <a:t/>
            </a:r>
            <a:br>
              <a:rPr lang="en-US" altLang="zh-CN" dirty="0"/>
            </a:br>
            <a:endParaRPr lang="en-US" altLang="zh-CN" dirty="0"/>
          </a:p>
        </p:txBody>
      </p:sp>
      <p:sp>
        <p:nvSpPr>
          <p:cNvPr id="10" name="矩形 9"/>
          <p:cNvSpPr/>
          <p:nvPr/>
        </p:nvSpPr>
        <p:spPr>
          <a:xfrm>
            <a:off x="5321300" y="4925051"/>
            <a:ext cx="6096000" cy="646331"/>
          </a:xfrm>
          <a:prstGeom prst="rect">
            <a:avLst/>
          </a:prstGeom>
        </p:spPr>
        <p:txBody>
          <a:bodyPr>
            <a:spAutoFit/>
          </a:bodyPr>
          <a:lstStyle/>
          <a:p>
            <a:r>
              <a:rPr lang="en-US" altLang="zh-CN" dirty="0"/>
              <a:t/>
            </a:r>
            <a:br>
              <a:rPr lang="en-US" altLang="zh-CN" dirty="0"/>
            </a:br>
            <a:endParaRPr lang="zh-CN" altLang="en-US" dirty="0"/>
          </a:p>
        </p:txBody>
      </p:sp>
      <p:pic>
        <p:nvPicPr>
          <p:cNvPr id="3" name="图片 2"/>
          <p:cNvPicPr>
            <a:picLocks noChangeAspect="1"/>
          </p:cNvPicPr>
          <p:nvPr/>
        </p:nvPicPr>
        <p:blipFill>
          <a:blip r:embed="rId3"/>
          <a:stretch>
            <a:fillRect/>
          </a:stretch>
        </p:blipFill>
        <p:spPr>
          <a:xfrm>
            <a:off x="2118253" y="2433462"/>
            <a:ext cx="1724025" cy="342900"/>
          </a:xfrm>
          <a:prstGeom prst="rect">
            <a:avLst/>
          </a:prstGeom>
        </p:spPr>
      </p:pic>
    </p:spTree>
    <p:extLst>
      <p:ext uri="{BB962C8B-B14F-4D97-AF65-F5344CB8AC3E}">
        <p14:creationId xmlns:p14="http://schemas.microsoft.com/office/powerpoint/2010/main" val="1771582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25</a:t>
            </a:fld>
            <a:endParaRPr 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 Analysis</a:t>
            </a:r>
            <a:endParaRPr lang="zh-CN" altLang="en-US" b="1" dirty="0">
              <a:latin typeface="Calibri" panose="020F0502020204030204" pitchFamily="34" charset="0"/>
              <a:cs typeface="Calibri" panose="020F0502020204030204" pitchFamily="34" charset="0"/>
            </a:endParaRPr>
          </a:p>
        </p:txBody>
      </p:sp>
      <p:sp>
        <p:nvSpPr>
          <p:cNvPr id="9" name="内容占位符 2"/>
          <p:cNvSpPr>
            <a:spLocks noGrp="1"/>
          </p:cNvSpPr>
          <p:nvPr>
            <p:ph idx="1"/>
          </p:nvPr>
        </p:nvSpPr>
        <p:spPr>
          <a:xfrm>
            <a:off x="1162876" y="1219200"/>
            <a:ext cx="9872871" cy="5004628"/>
          </a:xfrm>
        </p:spPr>
        <p:txBody>
          <a:bodyPr>
            <a:normAutofit/>
          </a:bodyPr>
          <a:lstStyle/>
          <a:p>
            <a:endParaRPr lang="en-US" altLang="zh-CN" dirty="0"/>
          </a:p>
          <a:p>
            <a:pPr marL="342900" indent="-342900"/>
            <a:r>
              <a:rPr lang="en-US" altLang="zh-CN" b="1" dirty="0" smtClean="0"/>
              <a:t>Auxiliary </a:t>
            </a:r>
            <a:r>
              <a:rPr lang="en-US" altLang="zh-CN" b="1" dirty="0"/>
              <a:t>Component Analysis</a:t>
            </a:r>
            <a:r>
              <a:rPr lang="en-US" altLang="zh-CN" dirty="0"/>
              <a:t> </a:t>
            </a:r>
            <a:endParaRPr lang="en-US" altLang="zh-CN" dirty="0" smtClean="0"/>
          </a:p>
          <a:p>
            <a:pPr marL="0" indent="0">
              <a:buNone/>
            </a:pPr>
            <a:r>
              <a:rPr lang="en-US" altLang="zh-CN" dirty="0" smtClean="0"/>
              <a:t>	intent prediction</a:t>
            </a:r>
            <a:r>
              <a:rPr lang="zh-CN" altLang="en-US" dirty="0" smtClean="0"/>
              <a:t>（</a:t>
            </a:r>
            <a:r>
              <a:rPr lang="en-US" altLang="zh-CN" dirty="0" err="1" smtClean="0"/>
              <a:t>lc_quad</a:t>
            </a:r>
            <a:r>
              <a:rPr lang="en-US" altLang="zh-CN" dirty="0" smtClean="0"/>
              <a:t> 99.1%</a:t>
            </a:r>
            <a:r>
              <a:rPr lang="zh-CN" altLang="en-US" dirty="0"/>
              <a:t> </a:t>
            </a:r>
            <a:r>
              <a:rPr lang="en-US" altLang="zh-CN" dirty="0" smtClean="0"/>
              <a:t>, </a:t>
            </a:r>
            <a:r>
              <a:rPr lang="zh-CN" altLang="en-US" dirty="0" smtClean="0"/>
              <a:t> </a:t>
            </a:r>
            <a:r>
              <a:rPr lang="en-US" altLang="zh-CN" dirty="0" smtClean="0"/>
              <a:t>QALD-7  91.8</a:t>
            </a:r>
            <a:r>
              <a:rPr lang="en-US" altLang="zh-CN" dirty="0"/>
              <a:t>%</a:t>
            </a:r>
            <a:r>
              <a:rPr lang="zh-CN" altLang="en-US" dirty="0" smtClean="0"/>
              <a:t>）</a:t>
            </a:r>
            <a:endParaRPr lang="en-US" altLang="zh-CN" dirty="0" smtClean="0"/>
          </a:p>
          <a:p>
            <a:pPr marL="0" indent="0">
              <a:buNone/>
            </a:pPr>
            <a:r>
              <a:rPr lang="en-US" altLang="zh-CN" dirty="0" smtClean="0"/>
              <a:t>	</a:t>
            </a:r>
            <a:r>
              <a:rPr lang="en-US" altLang="zh-CN" dirty="0" err="1" smtClean="0"/>
              <a:t>rdf</a:t>
            </a:r>
            <a:r>
              <a:rPr lang="en-US" altLang="zh-CN" dirty="0" smtClean="0"/>
              <a:t>-type existence</a:t>
            </a:r>
            <a:r>
              <a:rPr lang="zh-CN" altLang="en-US" dirty="0" smtClean="0"/>
              <a:t>（</a:t>
            </a:r>
            <a:r>
              <a:rPr lang="en-US" altLang="zh-CN" dirty="0"/>
              <a:t> </a:t>
            </a:r>
            <a:r>
              <a:rPr lang="en-US" altLang="zh-CN" dirty="0" err="1"/>
              <a:t>lc_quad</a:t>
            </a:r>
            <a:r>
              <a:rPr lang="en-US" altLang="zh-CN" dirty="0"/>
              <a:t> </a:t>
            </a:r>
            <a:r>
              <a:rPr lang="en-US" altLang="zh-CN" dirty="0" smtClean="0"/>
              <a:t>75.3%</a:t>
            </a:r>
            <a:r>
              <a:rPr lang="zh-CN" altLang="en-US" dirty="0" smtClean="0"/>
              <a:t> </a:t>
            </a:r>
            <a:r>
              <a:rPr lang="en-US" altLang="zh-CN" dirty="0"/>
              <a:t>, </a:t>
            </a:r>
            <a:r>
              <a:rPr lang="zh-CN" altLang="en-US" dirty="0"/>
              <a:t> </a:t>
            </a:r>
            <a:r>
              <a:rPr lang="en-US" altLang="zh-CN" dirty="0" smtClean="0"/>
              <a:t>QALD-7  37.2% </a:t>
            </a:r>
            <a:r>
              <a:rPr lang="en-US" altLang="zh-CN" dirty="0" smtClean="0">
                <a:sym typeface="Wingdings" panose="05000000000000000000" pitchFamily="2" charset="2"/>
              </a:rPr>
              <a:t> </a:t>
            </a:r>
            <a:r>
              <a:rPr lang="en-US" altLang="zh-CN" dirty="0" smtClean="0"/>
              <a:t>77.0%</a:t>
            </a:r>
            <a:r>
              <a:rPr lang="zh-CN" altLang="en-US" dirty="0" smtClean="0"/>
              <a:t>）</a:t>
            </a:r>
            <a:endParaRPr lang="en-US" altLang="zh-CN" dirty="0" smtClean="0"/>
          </a:p>
          <a:p>
            <a:pPr marL="0" indent="0">
              <a:buNone/>
            </a:pPr>
            <a:r>
              <a:rPr lang="en-US" altLang="zh-CN" dirty="0" smtClean="0"/>
              <a:t>	</a:t>
            </a:r>
            <a:r>
              <a:rPr lang="en-US" altLang="zh-CN" dirty="0" err="1" smtClean="0"/>
              <a:t>rdf</a:t>
            </a:r>
            <a:r>
              <a:rPr lang="en-US" altLang="zh-CN" dirty="0" smtClean="0"/>
              <a:t>-type </a:t>
            </a:r>
            <a:r>
              <a:rPr lang="en-US" altLang="zh-CN" dirty="0"/>
              <a:t>class </a:t>
            </a:r>
            <a:r>
              <a:rPr lang="en-US" altLang="zh-CN" dirty="0" smtClean="0"/>
              <a:t>prediction</a:t>
            </a:r>
            <a:r>
              <a:rPr lang="zh-CN" altLang="en-US" dirty="0" smtClean="0"/>
              <a:t>（</a:t>
            </a:r>
            <a:r>
              <a:rPr lang="en-US" altLang="zh-CN" dirty="0" smtClean="0"/>
              <a:t> </a:t>
            </a:r>
            <a:r>
              <a:rPr lang="en-US" altLang="zh-CN" dirty="0" err="1"/>
              <a:t>lc_quad</a:t>
            </a:r>
            <a:r>
              <a:rPr lang="en-US" altLang="zh-CN" dirty="0"/>
              <a:t> </a:t>
            </a:r>
            <a:r>
              <a:rPr lang="en-US" altLang="zh-CN" dirty="0" smtClean="0"/>
              <a:t>69%</a:t>
            </a:r>
            <a:r>
              <a:rPr lang="zh-CN" altLang="en-US" dirty="0" smtClean="0"/>
              <a:t> ）</a:t>
            </a:r>
            <a:r>
              <a:rPr lang="en-US" altLang="zh-CN" dirty="0" smtClean="0"/>
              <a:t> </a:t>
            </a:r>
            <a:r>
              <a:rPr lang="en-US" altLang="zh-CN" dirty="0"/>
              <a:t/>
            </a:r>
            <a:br>
              <a:rPr lang="en-US" altLang="zh-CN" dirty="0"/>
            </a:br>
            <a:r>
              <a:rPr lang="en-US" altLang="zh-CN" dirty="0"/>
              <a:t/>
            </a:r>
            <a:br>
              <a:rPr lang="en-US" altLang="zh-CN" dirty="0"/>
            </a:br>
            <a:endParaRPr lang="en-US" altLang="zh-CN" dirty="0" smtClean="0"/>
          </a:p>
        </p:txBody>
      </p:sp>
      <p:sp>
        <p:nvSpPr>
          <p:cNvPr id="10" name="矩形 9"/>
          <p:cNvSpPr/>
          <p:nvPr/>
        </p:nvSpPr>
        <p:spPr>
          <a:xfrm>
            <a:off x="5321300" y="4925051"/>
            <a:ext cx="6096000" cy="646331"/>
          </a:xfrm>
          <a:prstGeom prst="rect">
            <a:avLst/>
          </a:prstGeom>
        </p:spPr>
        <p:txBody>
          <a:bodyPr>
            <a:spAutoFit/>
          </a:bodyPr>
          <a:lstStyle/>
          <a:p>
            <a:r>
              <a:rPr lang="en-US" altLang="zh-CN" dirty="0"/>
              <a:t/>
            </a:r>
            <a:br>
              <a:rPr lang="en-US" altLang="zh-CN" dirty="0"/>
            </a:br>
            <a:endParaRPr lang="zh-CN" altLang="en-US" dirty="0"/>
          </a:p>
        </p:txBody>
      </p:sp>
    </p:spTree>
    <p:extLst>
      <p:ext uri="{BB962C8B-B14F-4D97-AF65-F5344CB8AC3E}">
        <p14:creationId xmlns:p14="http://schemas.microsoft.com/office/powerpoint/2010/main" val="4124995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2996" y="1547484"/>
            <a:ext cx="9872871" cy="4198560"/>
          </a:xfrm>
        </p:spPr>
        <p:txBody>
          <a:bodyPr>
            <a:normAutofit/>
          </a:bodyPr>
          <a:lstStyle/>
          <a:p>
            <a:r>
              <a:rPr lang="en-US" altLang="zh-CN" dirty="0" smtClean="0"/>
              <a:t>Query Graph Ranking model (slot-matching</a:t>
            </a:r>
            <a:r>
              <a:rPr lang="zh-CN" altLang="en-US" dirty="0" smtClean="0"/>
              <a:t>最优效果</a:t>
            </a:r>
            <a:r>
              <a:rPr lang="en-US" altLang="zh-CN" dirty="0" smtClean="0"/>
              <a:t>)</a:t>
            </a:r>
          </a:p>
          <a:p>
            <a:r>
              <a:rPr lang="en-US" altLang="zh-CN" dirty="0"/>
              <a:t>transfer learning for </a:t>
            </a:r>
            <a:r>
              <a:rPr lang="en-US" altLang="zh-CN" dirty="0" smtClean="0"/>
              <a:t>KGQA dataset</a:t>
            </a:r>
          </a:p>
          <a:p>
            <a:r>
              <a:rPr lang="en-US" altLang="zh-CN" dirty="0" smtClean="0"/>
              <a:t>pre-trained </a:t>
            </a:r>
            <a:r>
              <a:rPr lang="en-US" altLang="zh-CN" dirty="0"/>
              <a:t>bidirectional transformers </a:t>
            </a:r>
            <a:r>
              <a:rPr lang="en-US" altLang="zh-CN" dirty="0" smtClean="0"/>
              <a:t>(BERT) </a:t>
            </a:r>
            <a:r>
              <a:rPr lang="en-US" altLang="zh-CN" dirty="0"/>
              <a:t>for </a:t>
            </a:r>
            <a:r>
              <a:rPr lang="en-US" altLang="zh-CN" dirty="0" smtClean="0"/>
              <a:t>KGQA</a:t>
            </a:r>
            <a:r>
              <a:rPr lang="en-US" altLang="zh-CN" dirty="0"/>
              <a:t/>
            </a:r>
            <a:br>
              <a:rPr lang="en-US" altLang="zh-CN" dirty="0"/>
            </a:br>
            <a:r>
              <a:rPr lang="en-US" altLang="zh-CN" dirty="0"/>
              <a:t> </a:t>
            </a:r>
            <a:br>
              <a:rPr lang="en-US" altLang="zh-CN" dirty="0"/>
            </a:br>
            <a:r>
              <a:rPr lang="en-US" altLang="zh-CN" dirty="0"/>
              <a:t> </a:t>
            </a:r>
            <a:br>
              <a:rPr lang="en-US" altLang="zh-CN" dirty="0"/>
            </a:br>
            <a:endParaRPr lang="zh-CN" altLang="en-US" dirty="0"/>
          </a:p>
        </p:txBody>
      </p:sp>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26</a:t>
            </a:fld>
            <a:endParaRPr lang="en-US" dirty="0"/>
          </a:p>
        </p:txBody>
      </p:sp>
      <p:sp>
        <p:nvSpPr>
          <p:cNvPr id="7"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a:latin typeface="Calibri" panose="020F0502020204030204" pitchFamily="34" charset="0"/>
                <a:cs typeface="Calibri" panose="020F0502020204030204" pitchFamily="34" charset="0"/>
              </a:rPr>
              <a:t>Conclusion</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9593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smtClean="0"/>
              <a:t>东南大学计算机学院万维网数据科学实验室</a:t>
            </a:r>
            <a:endParaRPr lang="en-US" dirty="0"/>
          </a:p>
        </p:txBody>
      </p:sp>
      <p:sp>
        <p:nvSpPr>
          <p:cNvPr id="4" name="灯片编号占位符 3"/>
          <p:cNvSpPr>
            <a:spLocks noGrp="1"/>
          </p:cNvSpPr>
          <p:nvPr>
            <p:ph type="sldNum" sz="quarter" idx="12"/>
          </p:nvPr>
        </p:nvSpPr>
        <p:spPr/>
        <p:txBody>
          <a:bodyPr/>
          <a:lstStyle/>
          <a:p>
            <a:fld id="{4FAB73BC-B049-4115-A692-8D63A059BFB8}" type="slidenum">
              <a:rPr lang="en-US" smtClean="0"/>
              <a:t>27</a:t>
            </a:fld>
            <a:endParaRPr lang="en-US" dirty="0"/>
          </a:p>
        </p:txBody>
      </p:sp>
      <p:sp>
        <p:nvSpPr>
          <p:cNvPr id="5" name="文本框 4"/>
          <p:cNvSpPr txBox="1"/>
          <p:nvPr/>
        </p:nvSpPr>
        <p:spPr>
          <a:xfrm>
            <a:off x="5181600" y="2836984"/>
            <a:ext cx="1915909" cy="923330"/>
          </a:xfrm>
          <a:prstGeom prst="rect">
            <a:avLst/>
          </a:prstGeom>
          <a:noFill/>
        </p:spPr>
        <p:txBody>
          <a:bodyPr wrap="none" rtlCol="0">
            <a:spAutoFit/>
          </a:bodyPr>
          <a:lstStyle/>
          <a:p>
            <a:r>
              <a:rPr lang="zh-CN" altLang="en-US" sz="5400" dirty="0" smtClean="0">
                <a:solidFill>
                  <a:schemeClr val="accent2"/>
                </a:solidFill>
                <a:latin typeface="楷体" panose="02010609060101010101" pitchFamily="49" charset="-122"/>
                <a:ea typeface="楷体" panose="02010609060101010101" pitchFamily="49" charset="-122"/>
              </a:rPr>
              <a:t>谢 谢</a:t>
            </a:r>
            <a:endParaRPr lang="zh-CN" altLang="en-US"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05693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2639" y="191124"/>
            <a:ext cx="9875520" cy="1356360"/>
          </a:xfrm>
        </p:spPr>
        <p:txBody>
          <a:bodyPr/>
          <a:lstStyle/>
          <a:p>
            <a:r>
              <a:rPr lang="en-US" altLang="zh-CN" b="1" dirty="0" smtClean="0">
                <a:latin typeface="Calibri" panose="020F0502020204030204" pitchFamily="34" charset="0"/>
                <a:cs typeface="Calibri" panose="020F0502020204030204" pitchFamily="34" charset="0"/>
              </a:rPr>
              <a:t>Query Graphs</a:t>
            </a:r>
            <a:endParaRPr lang="zh-CN" altLang="en-US" b="1" dirty="0">
              <a:latin typeface="Calibri" panose="020F0502020204030204" pitchFamily="34" charset="0"/>
              <a:cs typeface="Calibri" panose="020F0502020204030204" pitchFamily="34" charset="0"/>
            </a:endParaRPr>
          </a:p>
        </p:txBody>
      </p:sp>
      <p:sp>
        <p:nvSpPr>
          <p:cNvPr id="3" name="内容占位符 2"/>
          <p:cNvSpPr>
            <a:spLocks noGrp="1"/>
          </p:cNvSpPr>
          <p:nvPr>
            <p:ph idx="1"/>
          </p:nvPr>
        </p:nvSpPr>
        <p:spPr>
          <a:xfrm>
            <a:off x="1143000" y="3672908"/>
            <a:ext cx="9872871" cy="3083313"/>
          </a:xfrm>
        </p:spPr>
        <p:txBody>
          <a:bodyPr>
            <a:normAutofit/>
          </a:bodyPr>
          <a:lstStyle/>
          <a:p>
            <a:r>
              <a:rPr lang="en-US" altLang="zh-CN" b="1" dirty="0" smtClean="0"/>
              <a:t>grounded entity</a:t>
            </a:r>
            <a:r>
              <a:rPr lang="en-US" altLang="zh-CN" b="1" dirty="0"/>
              <a:t> </a:t>
            </a:r>
            <a:r>
              <a:rPr lang="zh-CN" altLang="en-US" dirty="0" smtClean="0"/>
              <a:t>：</a:t>
            </a:r>
            <a:r>
              <a:rPr lang="en-US" altLang="zh-CN" dirty="0" smtClean="0"/>
              <a:t>1-2</a:t>
            </a:r>
            <a:r>
              <a:rPr lang="zh-CN" altLang="en-US" dirty="0" smtClean="0"/>
              <a:t>个，</a:t>
            </a:r>
            <a:r>
              <a:rPr lang="en-US" altLang="zh-CN" i="1" dirty="0" err="1" smtClean="0"/>
              <a:t>ex:Beirut</a:t>
            </a:r>
            <a:endParaRPr lang="en-US" altLang="zh-CN" i="1" dirty="0" smtClean="0"/>
          </a:p>
          <a:p>
            <a:r>
              <a:rPr lang="en-US" altLang="zh-CN" b="1" dirty="0"/>
              <a:t>existential variable </a:t>
            </a:r>
            <a:r>
              <a:rPr lang="zh-CN" altLang="en-US" dirty="0"/>
              <a:t>：</a:t>
            </a:r>
            <a:r>
              <a:rPr lang="en-US" altLang="zh-CN" dirty="0"/>
              <a:t>ungrounded nodes, </a:t>
            </a:r>
            <a:r>
              <a:rPr lang="en-US" altLang="zh-CN" dirty="0" smtClean="0"/>
              <a:t>entity placeholder</a:t>
            </a:r>
            <a:r>
              <a:rPr lang="zh-CN" altLang="en-US" dirty="0" smtClean="0"/>
              <a:t>，</a:t>
            </a:r>
            <a:r>
              <a:rPr lang="es-ES" altLang="zh-CN" i="1" dirty="0"/>
              <a:t>ex:Keanu Reeves and ex:Nadine Labaki </a:t>
            </a:r>
            <a:endParaRPr lang="en-US" altLang="zh-CN" i="1" dirty="0" smtClean="0"/>
          </a:p>
          <a:p>
            <a:pPr marL="342900" indent="-342900"/>
            <a:r>
              <a:rPr lang="en-US" altLang="zh-CN" b="1" dirty="0" smtClean="0"/>
              <a:t>lambda variable</a:t>
            </a:r>
            <a:r>
              <a:rPr lang="en-US" altLang="zh-CN" b="1" dirty="0"/>
              <a:t> </a:t>
            </a:r>
            <a:r>
              <a:rPr lang="zh-CN" altLang="en-US" dirty="0" smtClean="0"/>
              <a:t>：</a:t>
            </a:r>
            <a:r>
              <a:rPr lang="en-US" altLang="zh-CN" dirty="0" smtClean="0"/>
              <a:t>answer node</a:t>
            </a:r>
            <a:r>
              <a:rPr lang="zh-CN" altLang="en-US" dirty="0" smtClean="0"/>
              <a:t>，</a:t>
            </a:r>
            <a:r>
              <a:rPr lang="en-US" altLang="zh-CN" dirty="0" smtClean="0"/>
              <a:t>placeholder</a:t>
            </a:r>
            <a:r>
              <a:rPr lang="zh-CN" altLang="en-US" dirty="0" smtClean="0"/>
              <a:t>，</a:t>
            </a:r>
            <a:r>
              <a:rPr lang="en-US" altLang="zh-CN" dirty="0"/>
              <a:t> </a:t>
            </a:r>
            <a:r>
              <a:rPr lang="en-US" altLang="zh-CN" i="1" dirty="0" err="1"/>
              <a:t>ex:John</a:t>
            </a:r>
            <a:r>
              <a:rPr lang="en-US" altLang="zh-CN" i="1" dirty="0"/>
              <a:t> Wick (a movie) and </a:t>
            </a:r>
            <a:r>
              <a:rPr lang="en-US" altLang="zh-CN" i="1" dirty="0" err="1"/>
              <a:t>ex:Rain</a:t>
            </a:r>
            <a:r>
              <a:rPr lang="en-US" altLang="zh-CN" i="1" dirty="0"/>
              <a:t> (a TV series) </a:t>
            </a:r>
            <a:endParaRPr lang="en-US" altLang="zh-CN" i="1" dirty="0" smtClean="0"/>
          </a:p>
          <a:p>
            <a:pPr marL="342900" indent="-342900"/>
            <a:r>
              <a:rPr lang="en-US" altLang="zh-CN" b="1" dirty="0" smtClean="0"/>
              <a:t>auxiliary function</a:t>
            </a:r>
            <a:r>
              <a:rPr lang="zh-CN" altLang="en-US" dirty="0" smtClean="0"/>
              <a:t>：</a:t>
            </a:r>
            <a:r>
              <a:rPr lang="en-US" altLang="zh-CN" dirty="0" smtClean="0"/>
              <a:t>class constraint</a:t>
            </a:r>
            <a:r>
              <a:rPr lang="zh-CN" altLang="en-US" dirty="0" smtClean="0"/>
              <a:t>， </a:t>
            </a:r>
            <a:r>
              <a:rPr lang="en-US" altLang="zh-CN" dirty="0" smtClean="0"/>
              <a:t>intent constraint(</a:t>
            </a:r>
            <a:r>
              <a:rPr lang="en-US" altLang="zh-CN" dirty="0" err="1" smtClean="0"/>
              <a:t>bool</a:t>
            </a:r>
            <a:r>
              <a:rPr lang="zh-CN" altLang="en-US" dirty="0" smtClean="0"/>
              <a:t>、</a:t>
            </a:r>
            <a:r>
              <a:rPr lang="en-US" altLang="zh-CN" dirty="0" smtClean="0"/>
              <a:t>count</a:t>
            </a:r>
            <a:r>
              <a:rPr lang="zh-CN" altLang="en-US" dirty="0" smtClean="0"/>
              <a:t>、</a:t>
            </a:r>
            <a:r>
              <a:rPr lang="en-US" altLang="zh-CN" dirty="0" smtClean="0"/>
              <a:t>set) </a:t>
            </a:r>
          </a:p>
        </p:txBody>
      </p:sp>
      <p:sp>
        <p:nvSpPr>
          <p:cNvPr id="6" name="灯片编号占位符 5"/>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4" name="图片 3"/>
          <p:cNvPicPr>
            <a:picLocks noChangeAspect="1"/>
          </p:cNvPicPr>
          <p:nvPr/>
        </p:nvPicPr>
        <p:blipFill>
          <a:blip r:embed="rId3"/>
          <a:stretch>
            <a:fillRect/>
          </a:stretch>
        </p:blipFill>
        <p:spPr>
          <a:xfrm>
            <a:off x="1143000" y="1229659"/>
            <a:ext cx="5272275" cy="2443249"/>
          </a:xfrm>
          <a:prstGeom prst="rect">
            <a:avLst/>
          </a:prstGeom>
        </p:spPr>
      </p:pic>
      <p:pic>
        <p:nvPicPr>
          <p:cNvPr id="7" name="图片 6"/>
          <p:cNvPicPr>
            <a:picLocks noChangeAspect="1"/>
          </p:cNvPicPr>
          <p:nvPr/>
        </p:nvPicPr>
        <p:blipFill>
          <a:blip r:embed="rId4"/>
          <a:stretch>
            <a:fillRect/>
          </a:stretch>
        </p:blipFill>
        <p:spPr>
          <a:xfrm>
            <a:off x="7108159" y="1319343"/>
            <a:ext cx="3810000" cy="2419350"/>
          </a:xfrm>
          <a:prstGeom prst="rect">
            <a:avLst/>
          </a:prstGeom>
        </p:spPr>
      </p:pic>
    </p:spTree>
    <p:extLst>
      <p:ext uri="{BB962C8B-B14F-4D97-AF65-F5344CB8AC3E}">
        <p14:creationId xmlns:p14="http://schemas.microsoft.com/office/powerpoint/2010/main" val="2555769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2876" y="1547484"/>
            <a:ext cx="9872871" cy="4038600"/>
          </a:xfrm>
        </p:spPr>
        <p:txBody>
          <a:bodyPr/>
          <a:lstStyle/>
          <a:p>
            <a:r>
              <a:rPr lang="en-US" altLang="zh-CN" dirty="0" smtClean="0"/>
              <a:t>(</a:t>
            </a:r>
            <a:r>
              <a:rPr lang="en-US" altLang="zh-CN" dirty="0"/>
              <a:t>i) core chain candidate generation, </a:t>
            </a:r>
            <a:r>
              <a:rPr lang="zh-CN" altLang="en-US" dirty="0" smtClean="0"/>
              <a:t>（</a:t>
            </a:r>
            <a:r>
              <a:rPr lang="en-US" altLang="zh-CN" dirty="0" smtClean="0"/>
              <a:t>grounded entity</a:t>
            </a:r>
            <a:r>
              <a:rPr lang="zh-CN" altLang="en-US" dirty="0" smtClean="0"/>
              <a:t>）</a:t>
            </a:r>
            <a:endParaRPr lang="en-US" altLang="zh-CN" dirty="0" smtClean="0"/>
          </a:p>
          <a:p>
            <a:r>
              <a:rPr lang="en-US" altLang="zh-CN" dirty="0" smtClean="0"/>
              <a:t>(ii) core </a:t>
            </a:r>
            <a:r>
              <a:rPr lang="en-US" altLang="zh-CN" dirty="0"/>
              <a:t>chain candidate ranking, </a:t>
            </a:r>
            <a:r>
              <a:rPr lang="zh-CN" altLang="en-US" dirty="0" smtClean="0"/>
              <a:t>（</a:t>
            </a:r>
            <a:r>
              <a:rPr lang="en-US" altLang="zh-CN" dirty="0" err="1" smtClean="0"/>
              <a:t>BiLSTM</a:t>
            </a:r>
            <a:r>
              <a:rPr lang="zh-CN" altLang="en-US" dirty="0" smtClean="0"/>
              <a:t>，</a:t>
            </a:r>
            <a:r>
              <a:rPr lang="en-US" altLang="zh-CN" b="1" dirty="0" smtClean="0"/>
              <a:t>slot-matching</a:t>
            </a:r>
            <a:r>
              <a:rPr lang="zh-CN" altLang="en-US" dirty="0" smtClean="0"/>
              <a:t>，</a:t>
            </a:r>
            <a:r>
              <a:rPr lang="en-US" altLang="zh-CN" dirty="0" smtClean="0"/>
              <a:t>DAM</a:t>
            </a:r>
            <a:r>
              <a:rPr lang="zh-CN" altLang="en-US" dirty="0" smtClean="0"/>
              <a:t>，</a:t>
            </a:r>
            <a:r>
              <a:rPr lang="en-US" altLang="zh-CN" dirty="0" smtClean="0"/>
              <a:t>CNN…</a:t>
            </a:r>
            <a:r>
              <a:rPr lang="zh-CN" altLang="en-US" dirty="0" smtClean="0"/>
              <a:t>）</a:t>
            </a:r>
            <a:endParaRPr lang="en-US" altLang="zh-CN" dirty="0" smtClean="0"/>
          </a:p>
          <a:p>
            <a:r>
              <a:rPr lang="en-US" altLang="zh-CN" dirty="0" smtClean="0"/>
              <a:t>(</a:t>
            </a:r>
            <a:r>
              <a:rPr lang="en-US" altLang="zh-CN" dirty="0"/>
              <a:t>iii) predicting </a:t>
            </a:r>
            <a:r>
              <a:rPr lang="en-US" altLang="zh-CN" dirty="0" smtClean="0"/>
              <a:t>auxiliary constraints.</a:t>
            </a:r>
            <a:r>
              <a:rPr lang="zh-CN" altLang="en-US" dirty="0" smtClean="0"/>
              <a:t>（</a:t>
            </a:r>
            <a:r>
              <a:rPr lang="en-US" altLang="zh-CN" dirty="0" err="1"/>
              <a:t>BiLSTM</a:t>
            </a:r>
            <a:r>
              <a:rPr lang="en-US" altLang="zh-CN" dirty="0"/>
              <a:t> </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B82813E-9CE0-464E-B9DD-70AA2690241B}" type="datetime1">
              <a:rPr lang="en-US" altLang="zh-CN" smtClean="0"/>
              <a:t>11/1/2019</a:t>
            </a:fld>
            <a:endParaRPr lang="en-US" dirty="0"/>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4</a:t>
            </a:fld>
            <a:endParaRPr 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KBQA: Rank Query Graphs</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5859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idx="1"/>
          </p:nvPr>
        </p:nvSpPr>
        <p:spPr>
          <a:xfrm>
            <a:off x="1142996" y="1722863"/>
            <a:ext cx="10055582" cy="4038600"/>
          </a:xfrm>
        </p:spPr>
        <p:txBody>
          <a:bodyPr/>
          <a:lstStyle/>
          <a:p>
            <a:r>
              <a:rPr lang="zh-CN" altLang="en-US" dirty="0"/>
              <a:t>核心链的长度限制</a:t>
            </a:r>
            <a:r>
              <a:rPr lang="zh-CN" altLang="en-US" dirty="0" smtClean="0"/>
              <a:t>为</a:t>
            </a:r>
            <a:r>
              <a:rPr lang="en-US" altLang="zh-CN" dirty="0" smtClean="0"/>
              <a:t>2-hop</a:t>
            </a:r>
            <a:r>
              <a:rPr lang="zh-CN" altLang="en-US" dirty="0" smtClean="0"/>
              <a:t>。</a:t>
            </a:r>
            <a:endParaRPr lang="en-US" altLang="zh-CN" dirty="0" smtClean="0"/>
          </a:p>
          <a:p>
            <a:r>
              <a:rPr lang="zh-CN" altLang="en-US" dirty="0" smtClean="0"/>
              <a:t>将</a:t>
            </a:r>
            <a:r>
              <a:rPr lang="en-US" altLang="zh-CN" dirty="0" smtClean="0"/>
              <a:t>KG</a:t>
            </a:r>
            <a:r>
              <a:rPr lang="zh-CN" altLang="en-US" dirty="0" smtClean="0"/>
              <a:t>中</a:t>
            </a:r>
            <a:r>
              <a:rPr lang="en-US" altLang="zh-CN" dirty="0"/>
              <a:t>grounded entity</a:t>
            </a:r>
            <a:r>
              <a:rPr lang="zh-CN" altLang="en-US" dirty="0" smtClean="0"/>
              <a:t>周围最多</a:t>
            </a:r>
            <a:r>
              <a:rPr lang="en-US" altLang="zh-CN" dirty="0" smtClean="0"/>
              <a:t>2-hop</a:t>
            </a:r>
            <a:r>
              <a:rPr lang="zh-CN" altLang="en-US" dirty="0" smtClean="0"/>
              <a:t>的</a:t>
            </a:r>
            <a:r>
              <a:rPr lang="zh-CN" altLang="en-US" dirty="0"/>
              <a:t>所有可能路径收集为核心链候选集</a:t>
            </a:r>
            <a:r>
              <a:rPr lang="zh-CN" altLang="en-US" dirty="0" smtClean="0"/>
              <a:t>。</a:t>
            </a:r>
            <a:endParaRPr lang="en-US" altLang="zh-CN" dirty="0" smtClean="0"/>
          </a:p>
          <a:p>
            <a:r>
              <a:rPr lang="zh-CN" altLang="en-US" dirty="0" smtClean="0"/>
              <a:t>谓词的正反向，在</a:t>
            </a:r>
            <a:r>
              <a:rPr lang="zh-CN" altLang="en-US" dirty="0"/>
              <a:t>链中分别用</a:t>
            </a:r>
            <a:r>
              <a:rPr lang="en-US" altLang="zh-CN" dirty="0"/>
              <a:t>+</a:t>
            </a:r>
            <a:r>
              <a:rPr lang="zh-CN" altLang="en-US" dirty="0"/>
              <a:t>和</a:t>
            </a:r>
            <a:r>
              <a:rPr lang="en-US" altLang="zh-CN" dirty="0"/>
              <a:t>-</a:t>
            </a:r>
            <a:r>
              <a:rPr lang="zh-CN" altLang="en-US" dirty="0" smtClean="0"/>
              <a:t>标记。</a:t>
            </a:r>
            <a:endParaRPr lang="en-US" altLang="zh-CN" dirty="0" smtClean="0"/>
          </a:p>
          <a:p>
            <a:r>
              <a:rPr lang="zh-CN" altLang="en-US" dirty="0" smtClean="0"/>
              <a:t>如果</a:t>
            </a:r>
            <a:r>
              <a:rPr lang="zh-CN" altLang="en-US" dirty="0"/>
              <a:t>问题中标识了两个实体</a:t>
            </a:r>
            <a:r>
              <a:rPr lang="zh-CN" altLang="en-US" dirty="0" smtClean="0"/>
              <a:t>，候选链必须同时涉及这两个实体。</a:t>
            </a:r>
            <a:r>
              <a:rPr lang="en-US" altLang="zh-CN" dirty="0" smtClean="0"/>
              <a:t>(</a:t>
            </a:r>
            <a:r>
              <a:rPr lang="zh-CN" altLang="en-US" dirty="0" smtClean="0"/>
              <a:t>有效减少候选</a:t>
            </a:r>
            <a:r>
              <a:rPr lang="en-US" altLang="zh-CN" dirty="0" smtClean="0"/>
              <a:t>)</a:t>
            </a:r>
          </a:p>
          <a:p>
            <a:endParaRPr lang="zh-CN" altLang="en-US" dirty="0"/>
          </a:p>
        </p:txBody>
      </p:sp>
      <p:sp>
        <p:nvSpPr>
          <p:cNvPr id="4" name="日期占位符 3"/>
          <p:cNvSpPr>
            <a:spLocks noGrp="1"/>
          </p:cNvSpPr>
          <p:nvPr>
            <p:ph type="dt" sz="half" idx="10"/>
          </p:nvPr>
        </p:nvSpPr>
        <p:spPr/>
        <p:txBody>
          <a:bodyPr/>
          <a:lstStyle/>
          <a:p>
            <a:fld id="{FB82813E-9CE0-464E-B9DD-70AA2690241B}" type="datetime1">
              <a:rPr lang="en-US" altLang="zh-CN" smtClean="0"/>
              <a:pPr/>
              <a:t>11/1/2019</a:t>
            </a:fld>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Core Chain Candidate Generation</a:t>
            </a:r>
            <a:endParaRPr lang="zh-CN" altLang="en-US" b="1" dirty="0">
              <a:latin typeface="Calibri" panose="020F0502020204030204" pitchFamily="34" charset="0"/>
              <a:cs typeface="Calibri" panose="020F0502020204030204" pitchFamily="34" charset="0"/>
            </a:endParaRPr>
          </a:p>
        </p:txBody>
      </p:sp>
      <p:pic>
        <p:nvPicPr>
          <p:cNvPr id="8" name="图片 7"/>
          <p:cNvPicPr>
            <a:picLocks noChangeAspect="1"/>
          </p:cNvPicPr>
          <p:nvPr/>
        </p:nvPicPr>
        <p:blipFill>
          <a:blip r:embed="rId3"/>
          <a:stretch>
            <a:fillRect/>
          </a:stretch>
        </p:blipFill>
        <p:spPr>
          <a:xfrm>
            <a:off x="7225747" y="4193502"/>
            <a:ext cx="3810000" cy="2419350"/>
          </a:xfrm>
          <a:prstGeom prst="rect">
            <a:avLst/>
          </a:prstGeom>
        </p:spPr>
      </p:pic>
      <p:pic>
        <p:nvPicPr>
          <p:cNvPr id="9" name="图片 8"/>
          <p:cNvPicPr>
            <a:picLocks noChangeAspect="1"/>
          </p:cNvPicPr>
          <p:nvPr/>
        </p:nvPicPr>
        <p:blipFill>
          <a:blip r:embed="rId4"/>
          <a:stretch>
            <a:fillRect/>
          </a:stretch>
        </p:blipFill>
        <p:spPr>
          <a:xfrm>
            <a:off x="1042639" y="4169603"/>
            <a:ext cx="5272275" cy="2443249"/>
          </a:xfrm>
          <a:prstGeom prst="rect">
            <a:avLst/>
          </a:prstGeom>
        </p:spPr>
      </p:pic>
    </p:spTree>
    <p:extLst>
      <p:ext uri="{BB962C8B-B14F-4D97-AF65-F5344CB8AC3E}">
        <p14:creationId xmlns:p14="http://schemas.microsoft.com/office/powerpoint/2010/main" val="1433369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2996" y="1495425"/>
            <a:ext cx="9872871" cy="4038600"/>
          </a:xfrm>
        </p:spPr>
        <p:txBody>
          <a:bodyPr/>
          <a:lstStyle/>
          <a:p>
            <a:r>
              <a:rPr lang="zh-CN" altLang="en-US" dirty="0" smtClean="0"/>
              <a:t>计算</a:t>
            </a:r>
            <a:r>
              <a:rPr lang="zh-CN" altLang="en-US" dirty="0"/>
              <a:t>核心链与输入问题的</a:t>
            </a:r>
            <a:r>
              <a:rPr lang="zh-CN" altLang="en-US" dirty="0" smtClean="0"/>
              <a:t>相似性。</a:t>
            </a:r>
            <a:endParaRPr lang="en-US" altLang="zh-CN" dirty="0" smtClean="0"/>
          </a:p>
          <a:p>
            <a:endParaRPr lang="en-US" altLang="zh-CN" dirty="0"/>
          </a:p>
          <a:p>
            <a:endParaRPr lang="en-US" altLang="zh-CN" dirty="0"/>
          </a:p>
          <a:p>
            <a:endParaRPr lang="en-US" altLang="zh-CN" dirty="0" smtClean="0"/>
          </a:p>
          <a:p>
            <a:r>
              <a:rPr lang="zh-CN" altLang="en-US" dirty="0" smtClean="0"/>
              <a:t>编码器。</a:t>
            </a:r>
            <a:endParaRPr lang="en-US" altLang="zh-CN" dirty="0" smtClean="0"/>
          </a:p>
          <a:p>
            <a:endParaRPr lang="zh-CN" alt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6</a:t>
            </a:fld>
            <a:endParaRPr lang="en-US" dirty="0"/>
          </a:p>
        </p:txBody>
      </p:sp>
      <p:sp>
        <p:nvSpPr>
          <p:cNvPr id="10"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Core </a:t>
            </a:r>
            <a:r>
              <a:rPr lang="en-US" altLang="zh-CN" b="1" dirty="0">
                <a:latin typeface="Calibri" panose="020F0502020204030204" pitchFamily="34" charset="0"/>
                <a:cs typeface="Calibri" panose="020F0502020204030204" pitchFamily="34" charset="0"/>
              </a:rPr>
              <a:t>Chain Candidate Ranking</a:t>
            </a:r>
            <a:endParaRPr lang="zh-CN" altLang="en-US" b="1" dirty="0">
              <a:latin typeface="Calibri" panose="020F0502020204030204" pitchFamily="34" charset="0"/>
              <a:cs typeface="Calibri" panose="020F0502020204030204" pitchFamily="34" charset="0"/>
            </a:endParaRPr>
          </a:p>
        </p:txBody>
      </p:sp>
      <p:grpSp>
        <p:nvGrpSpPr>
          <p:cNvPr id="5" name="组合 4"/>
          <p:cNvGrpSpPr/>
          <p:nvPr/>
        </p:nvGrpSpPr>
        <p:grpSpPr>
          <a:xfrm>
            <a:off x="1042639" y="4472801"/>
            <a:ext cx="1059367" cy="1123950"/>
            <a:chOff x="2234283" y="4410075"/>
            <a:chExt cx="1059367" cy="1123950"/>
          </a:xfrm>
        </p:grpSpPr>
        <p:pic>
          <p:nvPicPr>
            <p:cNvPr id="11" name="图片 10"/>
            <p:cNvPicPr>
              <a:picLocks noChangeAspect="1"/>
            </p:cNvPicPr>
            <p:nvPr/>
          </p:nvPicPr>
          <p:blipFill rotWithShape="1">
            <a:blip r:embed="rId3"/>
            <a:srcRect l="51428" r="27898"/>
            <a:stretch/>
          </p:blipFill>
          <p:spPr>
            <a:xfrm>
              <a:off x="2301190" y="4410075"/>
              <a:ext cx="992460" cy="561975"/>
            </a:xfrm>
            <a:prstGeom prst="rect">
              <a:avLst/>
            </a:prstGeom>
          </p:spPr>
        </p:pic>
        <p:pic>
          <p:nvPicPr>
            <p:cNvPr id="12" name="图片 11"/>
            <p:cNvPicPr>
              <a:picLocks noChangeAspect="1"/>
            </p:cNvPicPr>
            <p:nvPr/>
          </p:nvPicPr>
          <p:blipFill rotWithShape="1">
            <a:blip r:embed="rId3"/>
            <a:srcRect l="73629" r="4304"/>
            <a:stretch/>
          </p:blipFill>
          <p:spPr>
            <a:xfrm>
              <a:off x="2234283" y="4972050"/>
              <a:ext cx="1059367" cy="561975"/>
            </a:xfrm>
            <a:prstGeom prst="rect">
              <a:avLst/>
            </a:prstGeom>
          </p:spPr>
        </p:pic>
      </p:grpSp>
      <p:sp>
        <p:nvSpPr>
          <p:cNvPr id="16" name="矩形 15"/>
          <p:cNvSpPr/>
          <p:nvPr/>
        </p:nvSpPr>
        <p:spPr>
          <a:xfrm>
            <a:off x="2885937" y="4065280"/>
            <a:ext cx="9155847" cy="2185214"/>
          </a:xfrm>
          <a:prstGeom prst="rect">
            <a:avLst/>
          </a:prstGeom>
        </p:spPr>
        <p:txBody>
          <a:bodyPr wrap="square">
            <a:spAutoFit/>
          </a:bodyPr>
          <a:lstStyle/>
          <a:p>
            <a:r>
              <a:rPr lang="en-US" altLang="zh-CN" sz="2400" b="1" dirty="0" smtClean="0">
                <a:solidFill>
                  <a:srgbClr val="000000"/>
                </a:solidFill>
                <a:latin typeface="Calibri" panose="020F0502020204030204" pitchFamily="34" charset="0"/>
                <a:cs typeface="Calibri" panose="020F0502020204030204" pitchFamily="34" charset="0"/>
              </a:rPr>
              <a:t>Slot-matching(</a:t>
            </a:r>
            <a:r>
              <a:rPr lang="en-US" altLang="zh-CN" sz="2400" dirty="0" smtClean="0">
                <a:solidFill>
                  <a:srgbClr val="000000"/>
                </a:solidFill>
                <a:latin typeface="Calibri" panose="020F0502020204030204" pitchFamily="34" charset="0"/>
                <a:cs typeface="Calibri" panose="020F0502020204030204" pitchFamily="34" charset="0"/>
              </a:rPr>
              <a:t>LSTM/BERT</a:t>
            </a:r>
            <a:r>
              <a:rPr lang="en-US" altLang="zh-CN" sz="2400" b="1" dirty="0" smtClean="0">
                <a:solidFill>
                  <a:srgbClr val="000000"/>
                </a:solidFill>
                <a:latin typeface="Calibri" panose="020F0502020204030204" pitchFamily="34" charset="0"/>
                <a:cs typeface="Calibri" panose="020F0502020204030204" pitchFamily="34" charset="0"/>
              </a:rPr>
              <a:t>)</a:t>
            </a:r>
          </a:p>
          <a:p>
            <a:r>
              <a:rPr lang="en-US" altLang="zh-CN" sz="2400" dirty="0" err="1" smtClean="0">
                <a:solidFill>
                  <a:srgbClr val="000000"/>
                </a:solidFill>
                <a:latin typeface="Calibri" panose="020F0502020204030204" pitchFamily="34" charset="0"/>
                <a:cs typeface="Calibri" panose="020F0502020204030204" pitchFamily="34" charset="0"/>
              </a:rPr>
              <a:t>BiLSTM</a:t>
            </a:r>
            <a:r>
              <a:rPr lang="en-US" altLang="zh-CN" sz="2400" dirty="0">
                <a:solidFill>
                  <a:srgbClr val="000000"/>
                </a:solidFill>
                <a:latin typeface="Calibri" panose="020F0502020204030204" pitchFamily="34" charset="0"/>
                <a:cs typeface="Calibri" panose="020F0502020204030204" pitchFamily="34" charset="0"/>
              </a:rPr>
              <a:t> </a:t>
            </a:r>
            <a:r>
              <a:rPr lang="en-US" altLang="zh-CN" sz="1600" i="1" dirty="0" smtClean="0">
                <a:solidFill>
                  <a:srgbClr val="000000"/>
                </a:solidFill>
                <a:latin typeface="Calibri" panose="020F0502020204030204" pitchFamily="34" charset="0"/>
                <a:cs typeface="Calibri" panose="020F0502020204030204" pitchFamily="34" charset="0"/>
              </a:rPr>
              <a:t>《Long </a:t>
            </a:r>
            <a:r>
              <a:rPr lang="en-US" altLang="zh-CN" sz="1600" i="1" dirty="0">
                <a:solidFill>
                  <a:srgbClr val="000000"/>
                </a:solidFill>
                <a:latin typeface="Calibri" panose="020F0502020204030204" pitchFamily="34" charset="0"/>
                <a:cs typeface="Calibri" panose="020F0502020204030204" pitchFamily="34" charset="0"/>
              </a:rPr>
              <a:t>short-term memory》</a:t>
            </a:r>
            <a:endParaRPr lang="en-US" altLang="zh-CN" sz="1600" i="1" dirty="0" smtClean="0">
              <a:solidFill>
                <a:srgbClr val="000000"/>
              </a:solidFill>
              <a:latin typeface="Calibri" panose="020F0502020204030204" pitchFamily="34" charset="0"/>
              <a:cs typeface="Calibri" panose="020F0502020204030204" pitchFamily="34" charset="0"/>
            </a:endParaRPr>
          </a:p>
          <a:p>
            <a:r>
              <a:rPr lang="en-US" altLang="zh-CN" sz="2400" dirty="0" smtClean="0">
                <a:solidFill>
                  <a:srgbClr val="000000"/>
                </a:solidFill>
                <a:latin typeface="Calibri" panose="020F0502020204030204" pitchFamily="34" charset="0"/>
                <a:cs typeface="Calibri" panose="020F0502020204030204" pitchFamily="34" charset="0"/>
              </a:rPr>
              <a:t>CNN </a:t>
            </a:r>
            <a:r>
              <a:rPr lang="en-US" altLang="zh-CN" sz="1600" i="1" dirty="0" smtClean="0">
                <a:solidFill>
                  <a:srgbClr val="000000"/>
                </a:solidFill>
                <a:latin typeface="Calibri" panose="020F0502020204030204" pitchFamily="34" charset="0"/>
                <a:cs typeface="Calibri" panose="020F0502020204030204" pitchFamily="34" charset="0"/>
              </a:rPr>
              <a:t>《</a:t>
            </a:r>
            <a:r>
              <a:rPr lang="en-US" altLang="zh-CN" sz="1600" i="1" dirty="0"/>
              <a:t>Convolutional neural networks for sentence classification. </a:t>
            </a:r>
            <a:r>
              <a:rPr lang="en-US" altLang="zh-CN" sz="1600" i="1" dirty="0">
                <a:solidFill>
                  <a:srgbClr val="000000"/>
                </a:solidFill>
                <a:latin typeface="Calibri" panose="020F0502020204030204" pitchFamily="34" charset="0"/>
                <a:cs typeface="Calibri" panose="020F0502020204030204" pitchFamily="34" charset="0"/>
              </a:rPr>
              <a:t>》EMNLP 2014 </a:t>
            </a:r>
            <a:endParaRPr lang="en-US" altLang="zh-CN" sz="1600" i="1" dirty="0" smtClean="0">
              <a:solidFill>
                <a:srgbClr val="000000"/>
              </a:solidFill>
              <a:latin typeface="Calibri" panose="020F0502020204030204" pitchFamily="34" charset="0"/>
              <a:cs typeface="Calibri" panose="020F0502020204030204" pitchFamily="34" charset="0"/>
            </a:endParaRPr>
          </a:p>
          <a:p>
            <a:r>
              <a:rPr lang="en-US" altLang="zh-CN" sz="2400" dirty="0" smtClean="0">
                <a:solidFill>
                  <a:srgbClr val="000000"/>
                </a:solidFill>
                <a:latin typeface="Calibri" panose="020F0502020204030204" pitchFamily="34" charset="0"/>
                <a:cs typeface="Calibri" panose="020F0502020204030204" pitchFamily="34" charset="0"/>
              </a:rPr>
              <a:t>DAM </a:t>
            </a:r>
            <a:r>
              <a:rPr lang="en-US" altLang="zh-CN" sz="1600" i="1" dirty="0" smtClean="0">
                <a:solidFill>
                  <a:srgbClr val="000000"/>
                </a:solidFill>
                <a:latin typeface="Calibri" panose="020F0502020204030204" pitchFamily="34" charset="0"/>
                <a:cs typeface="Calibri" panose="020F0502020204030204" pitchFamily="34" charset="0"/>
              </a:rPr>
              <a:t>《</a:t>
            </a:r>
            <a:r>
              <a:rPr lang="en-US" altLang="zh-CN" sz="1600" i="1" dirty="0"/>
              <a:t>A decomposable attention model for </a:t>
            </a:r>
            <a:r>
              <a:rPr lang="en-US" altLang="zh-CN" sz="1600" i="1" dirty="0" smtClean="0"/>
              <a:t>natural </a:t>
            </a:r>
            <a:r>
              <a:rPr lang="en-US" altLang="zh-CN" sz="1600" i="1" dirty="0"/>
              <a:t>language inference </a:t>
            </a:r>
            <a:r>
              <a:rPr lang="en-US" altLang="zh-CN" sz="1600" i="1" dirty="0" smtClean="0">
                <a:solidFill>
                  <a:srgbClr val="000000"/>
                </a:solidFill>
                <a:latin typeface="Calibri" panose="020F0502020204030204" pitchFamily="34" charset="0"/>
                <a:cs typeface="Calibri" panose="020F0502020204030204" pitchFamily="34" charset="0"/>
              </a:rPr>
              <a:t>》ACL2016</a:t>
            </a:r>
          </a:p>
          <a:p>
            <a:r>
              <a:rPr lang="en-US" altLang="zh-CN" sz="2400" dirty="0" smtClean="0">
                <a:solidFill>
                  <a:srgbClr val="000000"/>
                </a:solidFill>
                <a:latin typeface="Calibri" panose="020F0502020204030204" pitchFamily="34" charset="0"/>
                <a:cs typeface="Calibri" panose="020F0502020204030204" pitchFamily="34" charset="0"/>
              </a:rPr>
              <a:t>HRM</a:t>
            </a:r>
            <a:r>
              <a:rPr lang="zh-CN" altLang="en-US" sz="2400" dirty="0" smtClean="0">
                <a:solidFill>
                  <a:srgbClr val="000000"/>
                </a:solidFill>
                <a:latin typeface="Calibri" panose="020F0502020204030204" pitchFamily="34" charset="0"/>
                <a:cs typeface="Calibri" panose="020F0502020204030204" pitchFamily="34" charset="0"/>
              </a:rPr>
              <a:t>（</a:t>
            </a:r>
            <a:r>
              <a:rPr lang="en-US" altLang="zh-CN" sz="2400" dirty="0" smtClean="0">
                <a:solidFill>
                  <a:srgbClr val="000000"/>
                </a:solidFill>
                <a:latin typeface="Calibri" panose="020F0502020204030204" pitchFamily="34" charset="0"/>
                <a:cs typeface="Calibri" panose="020F0502020204030204" pitchFamily="34" charset="0"/>
              </a:rPr>
              <a:t>HR-</a:t>
            </a:r>
            <a:r>
              <a:rPr lang="en-US" altLang="zh-CN" sz="2400" dirty="0" err="1" smtClean="0">
                <a:solidFill>
                  <a:srgbClr val="000000"/>
                </a:solidFill>
                <a:latin typeface="Calibri" panose="020F0502020204030204" pitchFamily="34" charset="0"/>
                <a:cs typeface="Calibri" panose="020F0502020204030204" pitchFamily="34" charset="0"/>
              </a:rPr>
              <a:t>BiLSTM</a:t>
            </a:r>
            <a:r>
              <a:rPr lang="zh-CN" altLang="en-US" sz="2400" dirty="0" smtClean="0">
                <a:solidFill>
                  <a:srgbClr val="000000"/>
                </a:solidFill>
                <a:latin typeface="Calibri" panose="020F0502020204030204" pitchFamily="34" charset="0"/>
                <a:cs typeface="Calibri" panose="020F0502020204030204" pitchFamily="34" charset="0"/>
              </a:rPr>
              <a:t>）</a:t>
            </a:r>
            <a:r>
              <a:rPr lang="en-US" altLang="zh-CN" sz="2400" dirty="0" smtClean="0">
                <a:solidFill>
                  <a:srgbClr val="000000"/>
                </a:solidFill>
                <a:latin typeface="Calibri" panose="020F0502020204030204" pitchFamily="34" charset="0"/>
                <a:cs typeface="Calibri" panose="020F0502020204030204" pitchFamily="34" charset="0"/>
              </a:rPr>
              <a:t> </a:t>
            </a:r>
            <a:r>
              <a:rPr lang="en-US" altLang="zh-CN" sz="1600" i="1" dirty="0" smtClean="0">
                <a:solidFill>
                  <a:srgbClr val="000000"/>
                </a:solidFill>
                <a:latin typeface="Calibri" panose="020F0502020204030204" pitchFamily="34" charset="0"/>
                <a:cs typeface="Calibri" panose="020F0502020204030204" pitchFamily="34" charset="0"/>
              </a:rPr>
              <a:t>《</a:t>
            </a:r>
            <a:r>
              <a:rPr lang="en-US" altLang="zh-CN" sz="1600" i="1" dirty="0"/>
              <a:t>Improved neural </a:t>
            </a:r>
            <a:r>
              <a:rPr lang="en-US" altLang="zh-CN" sz="1600" i="1" dirty="0" smtClean="0"/>
              <a:t>relation detection </a:t>
            </a:r>
            <a:r>
              <a:rPr lang="en-US" altLang="zh-CN" sz="1600" i="1" dirty="0"/>
              <a:t>for knowledge base question answering</a:t>
            </a:r>
            <a:r>
              <a:rPr lang="en-US" altLang="zh-CN" sz="1600" i="1" dirty="0" smtClean="0"/>
              <a:t>.</a:t>
            </a:r>
            <a:r>
              <a:rPr lang="en-US" altLang="zh-CN" sz="1600" i="1" dirty="0" smtClean="0">
                <a:solidFill>
                  <a:srgbClr val="000000"/>
                </a:solidFill>
                <a:latin typeface="Calibri" panose="020F0502020204030204" pitchFamily="34" charset="0"/>
                <a:cs typeface="Calibri" panose="020F0502020204030204" pitchFamily="34" charset="0"/>
              </a:rPr>
              <a:t>》</a:t>
            </a:r>
          </a:p>
          <a:p>
            <a:pPr algn="r"/>
            <a:r>
              <a:rPr lang="en-US" altLang="zh-CN" sz="1600" i="1" dirty="0" smtClean="0">
                <a:latin typeface="Calibri" panose="020F0502020204030204" pitchFamily="34" charset="0"/>
                <a:cs typeface="Calibri" panose="020F0502020204030204" pitchFamily="34" charset="0"/>
              </a:rPr>
              <a:t>ACL2017</a:t>
            </a:r>
            <a:endParaRPr lang="zh-CN" altLang="en-US" sz="1600" i="1" dirty="0">
              <a:latin typeface="Calibri" panose="020F0502020204030204" pitchFamily="34" charset="0"/>
              <a:cs typeface="Calibri" panose="020F0502020204030204" pitchFamily="34" charset="0"/>
            </a:endParaRPr>
          </a:p>
        </p:txBody>
      </p:sp>
      <p:pic>
        <p:nvPicPr>
          <p:cNvPr id="2" name="图片 1"/>
          <p:cNvPicPr>
            <a:picLocks noChangeAspect="1"/>
          </p:cNvPicPr>
          <p:nvPr/>
        </p:nvPicPr>
        <p:blipFill>
          <a:blip r:embed="rId4"/>
          <a:stretch>
            <a:fillRect/>
          </a:stretch>
        </p:blipFill>
        <p:spPr>
          <a:xfrm>
            <a:off x="4162750" y="2618635"/>
            <a:ext cx="3314700" cy="800100"/>
          </a:xfrm>
          <a:prstGeom prst="rect">
            <a:avLst/>
          </a:prstGeom>
        </p:spPr>
      </p:pic>
      <p:pic>
        <p:nvPicPr>
          <p:cNvPr id="4" name="图片 3"/>
          <p:cNvPicPr>
            <a:picLocks noChangeAspect="1"/>
          </p:cNvPicPr>
          <p:nvPr/>
        </p:nvPicPr>
        <p:blipFill>
          <a:blip r:embed="rId5"/>
          <a:stretch>
            <a:fillRect/>
          </a:stretch>
        </p:blipFill>
        <p:spPr>
          <a:xfrm>
            <a:off x="3710312" y="1872390"/>
            <a:ext cx="4219575" cy="685800"/>
          </a:xfrm>
          <a:prstGeom prst="rect">
            <a:avLst/>
          </a:prstGeom>
        </p:spPr>
      </p:pic>
      <p:sp>
        <p:nvSpPr>
          <p:cNvPr id="7" name="左大括号 6"/>
          <p:cNvSpPr/>
          <p:nvPr/>
        </p:nvSpPr>
        <p:spPr>
          <a:xfrm>
            <a:off x="2168913" y="4192859"/>
            <a:ext cx="650116" cy="1683834"/>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15550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726393" y="1902801"/>
            <a:ext cx="6003111" cy="4560805"/>
          </a:xfrm>
          <a:prstGeom prst="rect">
            <a:avLst/>
          </a:prstGeom>
        </p:spPr>
      </p:pic>
      <p:sp>
        <p:nvSpPr>
          <p:cNvPr id="3" name="内容占位符 2"/>
          <p:cNvSpPr>
            <a:spLocks noGrp="1"/>
          </p:cNvSpPr>
          <p:nvPr>
            <p:ph idx="1"/>
          </p:nvPr>
        </p:nvSpPr>
        <p:spPr>
          <a:xfrm>
            <a:off x="1042639" y="1221058"/>
            <a:ext cx="9872871" cy="4038600"/>
          </a:xfrm>
        </p:spPr>
        <p:txBody>
          <a:bodyPr/>
          <a:lstStyle/>
          <a:p>
            <a:r>
              <a:rPr lang="en-US" altLang="zh-CN" b="1" dirty="0" smtClean="0"/>
              <a:t>Slot </a:t>
            </a:r>
            <a:r>
              <a:rPr lang="en-US" altLang="zh-CN" b="1" dirty="0"/>
              <a:t>Matching Model </a:t>
            </a:r>
            <a:endParaRPr lang="en-US" altLang="zh-CN" b="1" dirty="0" smtClean="0"/>
          </a:p>
          <a:p>
            <a:pPr marL="0" indent="0">
              <a:buNone/>
            </a:pPr>
            <a:r>
              <a:rPr lang="en-US" altLang="zh-CN" dirty="0" smtClean="0"/>
              <a:t>Slot</a:t>
            </a:r>
            <a:r>
              <a:rPr lang="zh-CN" altLang="en-US" dirty="0" smtClean="0"/>
              <a:t>：将</a:t>
            </a:r>
            <a:r>
              <a:rPr lang="zh-CN" altLang="en-US" dirty="0"/>
              <a:t>核心</a:t>
            </a:r>
            <a:r>
              <a:rPr lang="zh-CN" altLang="en-US" dirty="0" smtClean="0"/>
              <a:t>链</a:t>
            </a:r>
            <a:r>
              <a:rPr lang="en-US" altLang="zh-CN" dirty="0" smtClean="0"/>
              <a:t>C</a:t>
            </a:r>
            <a:r>
              <a:rPr lang="zh-CN" altLang="en-US" dirty="0" smtClean="0"/>
              <a:t>划分为多个</a:t>
            </a:r>
            <a:r>
              <a:rPr lang="en-US" altLang="zh-CN" dirty="0" smtClean="0"/>
              <a:t>slots</a:t>
            </a:r>
            <a:r>
              <a:rPr lang="zh-CN" altLang="en-US" dirty="0" smtClean="0"/>
              <a:t>，对每个</a:t>
            </a:r>
            <a:r>
              <a:rPr lang="en-US" altLang="zh-CN" dirty="0" smtClean="0"/>
              <a:t>slot</a:t>
            </a:r>
            <a:r>
              <a:rPr lang="zh-CN" altLang="en-US" dirty="0" smtClean="0"/>
              <a:t>单独创建</a:t>
            </a:r>
            <a:r>
              <a:rPr lang="en-US" altLang="zh-CN" dirty="0" smtClean="0"/>
              <a:t>Q</a:t>
            </a:r>
            <a:r>
              <a:rPr lang="zh-CN" altLang="en-US" dirty="0" smtClean="0"/>
              <a:t>的表示。</a:t>
            </a:r>
            <a:endParaRPr lang="en-US" altLang="zh-CN" dirty="0" smtClean="0"/>
          </a:p>
          <a:p>
            <a:pPr marL="0" indent="0">
              <a:buNone/>
            </a:pPr>
            <a:endParaRPr lang="en-US" altLang="zh-CN" dirty="0" smtClean="0"/>
          </a:p>
          <a:p>
            <a:pPr marL="0" indent="0">
              <a:buNone/>
            </a:pPr>
            <a:endParaRPr lang="zh-CN" altLang="en-US" dirty="0"/>
          </a:p>
        </p:txBody>
      </p:sp>
      <p:sp>
        <p:nvSpPr>
          <p:cNvPr id="8" name="标题 1"/>
          <p:cNvSpPr txBox="1">
            <a:spLocks/>
          </p:cNvSpPr>
          <p:nvPr/>
        </p:nvSpPr>
        <p:spPr>
          <a:xfrm>
            <a:off x="1042639" y="191124"/>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Core </a:t>
            </a:r>
            <a:r>
              <a:rPr lang="en-US" altLang="zh-CN" b="1" dirty="0">
                <a:latin typeface="Calibri" panose="020F0502020204030204" pitchFamily="34" charset="0"/>
                <a:cs typeface="Calibri" panose="020F0502020204030204" pitchFamily="34" charset="0"/>
              </a:rPr>
              <a:t>Chain Candidate Ranking</a:t>
            </a:r>
            <a:endParaRPr lang="zh-CN" altLang="en-US" b="1" dirty="0">
              <a:latin typeface="Calibri" panose="020F0502020204030204" pitchFamily="34" charset="0"/>
              <a:cs typeface="Calibri" panose="020F0502020204030204" pitchFamily="34" charset="0"/>
            </a:endParaRPr>
          </a:p>
        </p:txBody>
      </p:sp>
      <p:pic>
        <p:nvPicPr>
          <p:cNvPr id="2" name="图片 1"/>
          <p:cNvPicPr>
            <a:picLocks noChangeAspect="1"/>
          </p:cNvPicPr>
          <p:nvPr/>
        </p:nvPicPr>
        <p:blipFill>
          <a:blip r:embed="rId4"/>
          <a:stretch>
            <a:fillRect/>
          </a:stretch>
        </p:blipFill>
        <p:spPr>
          <a:xfrm>
            <a:off x="6937806" y="2867767"/>
            <a:ext cx="5000625" cy="1533525"/>
          </a:xfrm>
          <a:prstGeom prst="rect">
            <a:avLst/>
          </a:prstGeom>
        </p:spPr>
      </p:pic>
      <p:pic>
        <p:nvPicPr>
          <p:cNvPr id="14" name="图片 13"/>
          <p:cNvPicPr>
            <a:picLocks noChangeAspect="1"/>
          </p:cNvPicPr>
          <p:nvPr/>
        </p:nvPicPr>
        <p:blipFill>
          <a:blip r:embed="rId5"/>
          <a:stretch>
            <a:fillRect/>
          </a:stretch>
        </p:blipFill>
        <p:spPr>
          <a:xfrm>
            <a:off x="6937806" y="2088739"/>
            <a:ext cx="3352800" cy="695325"/>
          </a:xfrm>
          <a:prstGeom prst="rect">
            <a:avLst/>
          </a:prstGeom>
        </p:spPr>
      </p:pic>
      <p:pic>
        <p:nvPicPr>
          <p:cNvPr id="5" name="图片 4"/>
          <p:cNvPicPr>
            <a:picLocks noChangeAspect="1"/>
          </p:cNvPicPr>
          <p:nvPr/>
        </p:nvPicPr>
        <p:blipFill>
          <a:blip r:embed="rId6"/>
          <a:stretch>
            <a:fillRect/>
          </a:stretch>
        </p:blipFill>
        <p:spPr>
          <a:xfrm>
            <a:off x="7129495" y="4409370"/>
            <a:ext cx="2409825" cy="571500"/>
          </a:xfrm>
          <a:prstGeom prst="rect">
            <a:avLst/>
          </a:prstGeom>
        </p:spPr>
      </p:pic>
      <p:pic>
        <p:nvPicPr>
          <p:cNvPr id="10" name="图片 9"/>
          <p:cNvPicPr>
            <a:picLocks noChangeAspect="1"/>
          </p:cNvPicPr>
          <p:nvPr/>
        </p:nvPicPr>
        <p:blipFill rotWithShape="1">
          <a:blip r:embed="rId7"/>
          <a:srcRect l="22836" t="1" b="80667"/>
          <a:stretch/>
        </p:blipFill>
        <p:spPr>
          <a:xfrm>
            <a:off x="3997844" y="6289592"/>
            <a:ext cx="2939962" cy="467708"/>
          </a:xfrm>
          <a:prstGeom prst="rect">
            <a:avLst/>
          </a:prstGeom>
        </p:spPr>
      </p:pic>
    </p:spTree>
    <p:extLst>
      <p:ext uri="{BB962C8B-B14F-4D97-AF65-F5344CB8AC3E}">
        <p14:creationId xmlns:p14="http://schemas.microsoft.com/office/powerpoint/2010/main" val="3566849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228600" y="1687022"/>
            <a:ext cx="6284905" cy="4319471"/>
          </a:xfrm>
          <a:prstGeom prst="rect">
            <a:avLst/>
          </a:prstGeom>
        </p:spPr>
      </p:pic>
      <p:pic>
        <p:nvPicPr>
          <p:cNvPr id="10" name="内容占位符 9"/>
          <p:cNvPicPr>
            <a:picLocks noGrp="1" noChangeAspect="1"/>
          </p:cNvPicPr>
          <p:nvPr>
            <p:ph idx="1"/>
          </p:nvPr>
        </p:nvPicPr>
        <p:blipFill>
          <a:blip r:embed="rId4"/>
          <a:stretch>
            <a:fillRect/>
          </a:stretch>
        </p:blipFill>
        <p:spPr>
          <a:xfrm>
            <a:off x="6284905" y="1654991"/>
            <a:ext cx="2121156" cy="398073"/>
          </a:xfrm>
          <a:prstGeom prst="rect">
            <a:avLst/>
          </a:prstGeom>
        </p:spPr>
      </p:pic>
      <p:sp>
        <p:nvSpPr>
          <p:cNvPr id="7" name="标题 1"/>
          <p:cNvSpPr txBox="1">
            <a:spLocks/>
          </p:cNvSpPr>
          <p:nvPr/>
        </p:nvSpPr>
        <p:spPr>
          <a:xfrm>
            <a:off x="228600" y="212169"/>
            <a:ext cx="122942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BERT </a:t>
            </a:r>
            <a:r>
              <a:rPr lang="en-US" altLang="zh-CN" sz="2000" dirty="0">
                <a:latin typeface="Calibri" panose="020F0502020204030204" pitchFamily="34" charset="0"/>
                <a:cs typeface="Calibri" panose="020F0502020204030204" pitchFamily="34" charset="0"/>
              </a:rPr>
              <a:t>(</a:t>
            </a:r>
            <a:r>
              <a:rPr lang="en-US" altLang="zh-CN" sz="2000" dirty="0">
                <a:solidFill>
                  <a:srgbClr val="FF0000"/>
                </a:solidFill>
                <a:latin typeface="Calibri" panose="020F0502020204030204" pitchFamily="34" charset="0"/>
                <a:cs typeface="Calibri" panose="020F0502020204030204" pitchFamily="34" charset="0"/>
              </a:rPr>
              <a:t>B</a:t>
            </a:r>
            <a:r>
              <a:rPr lang="en-US" altLang="zh-CN" sz="2000" dirty="0">
                <a:latin typeface="Calibri" panose="020F0502020204030204" pitchFamily="34" charset="0"/>
                <a:cs typeface="Calibri" panose="020F0502020204030204" pitchFamily="34" charset="0"/>
              </a:rPr>
              <a:t>idirectional </a:t>
            </a:r>
            <a:r>
              <a:rPr lang="en-US" altLang="zh-CN" sz="2000" dirty="0">
                <a:solidFill>
                  <a:srgbClr val="FF0000"/>
                </a:solidFill>
                <a:latin typeface="Calibri" panose="020F0502020204030204" pitchFamily="34" charset="0"/>
                <a:cs typeface="Calibri" panose="020F0502020204030204" pitchFamily="34" charset="0"/>
              </a:rPr>
              <a:t>E</a:t>
            </a:r>
            <a:r>
              <a:rPr lang="en-US" altLang="zh-CN" sz="2000" dirty="0">
                <a:latin typeface="Calibri" panose="020F0502020204030204" pitchFamily="34" charset="0"/>
                <a:cs typeface="Calibri" panose="020F0502020204030204" pitchFamily="34" charset="0"/>
              </a:rPr>
              <a:t>ncoder </a:t>
            </a:r>
            <a:r>
              <a:rPr lang="en-US" altLang="zh-CN" sz="2000" dirty="0">
                <a:solidFill>
                  <a:srgbClr val="FF0000"/>
                </a:solidFill>
                <a:latin typeface="Calibri" panose="020F0502020204030204" pitchFamily="34" charset="0"/>
                <a:cs typeface="Calibri" panose="020F0502020204030204" pitchFamily="34" charset="0"/>
              </a:rPr>
              <a:t>R</a:t>
            </a:r>
            <a:r>
              <a:rPr lang="en-US" altLang="zh-CN" sz="2000" dirty="0">
                <a:latin typeface="Calibri" panose="020F0502020204030204" pitchFamily="34" charset="0"/>
                <a:cs typeface="Calibri" panose="020F0502020204030204" pitchFamily="34" charset="0"/>
              </a:rPr>
              <a:t>epresentation from </a:t>
            </a:r>
            <a:r>
              <a:rPr lang="en-US" altLang="zh-CN" sz="2000" dirty="0">
                <a:solidFill>
                  <a:srgbClr val="FF0000"/>
                </a:solidFill>
                <a:latin typeface="Calibri" panose="020F0502020204030204" pitchFamily="34" charset="0"/>
                <a:cs typeface="Calibri" panose="020F0502020204030204" pitchFamily="34" charset="0"/>
              </a:rPr>
              <a:t>T</a:t>
            </a:r>
            <a:r>
              <a:rPr lang="en-US" altLang="zh-CN" sz="2000" dirty="0">
                <a:latin typeface="Calibri" panose="020F0502020204030204" pitchFamily="34" charset="0"/>
                <a:cs typeface="Calibri" panose="020F0502020204030204" pitchFamily="34" charset="0"/>
              </a:rPr>
              <a:t>ransformers) </a:t>
            </a:r>
            <a:r>
              <a:rPr lang="en-US" altLang="zh-CN" b="1" dirty="0" smtClean="0">
                <a:latin typeface="Calibri" panose="020F0502020204030204" pitchFamily="34" charset="0"/>
                <a:cs typeface="Calibri" panose="020F0502020204030204" pitchFamily="34" charset="0"/>
              </a:rPr>
              <a:t>in Slot </a:t>
            </a:r>
            <a:r>
              <a:rPr lang="en-US" altLang="zh-CN" b="1" dirty="0">
                <a:latin typeface="Calibri" panose="020F0502020204030204" pitchFamily="34" charset="0"/>
                <a:cs typeface="Calibri" panose="020F0502020204030204" pitchFamily="34" charset="0"/>
              </a:rPr>
              <a:t>Matching</a:t>
            </a:r>
            <a:endParaRPr lang="zh-CN" altLang="en-US" b="1" dirty="0">
              <a:latin typeface="Calibri" panose="020F0502020204030204" pitchFamily="34" charset="0"/>
              <a:cs typeface="Calibri" panose="020F0502020204030204" pitchFamily="34" charset="0"/>
            </a:endParaRPr>
          </a:p>
        </p:txBody>
      </p:sp>
      <p:pic>
        <p:nvPicPr>
          <p:cNvPr id="11" name="图片 10"/>
          <p:cNvPicPr>
            <a:picLocks noChangeAspect="1"/>
          </p:cNvPicPr>
          <p:nvPr/>
        </p:nvPicPr>
        <p:blipFill>
          <a:blip r:embed="rId5"/>
          <a:stretch>
            <a:fillRect/>
          </a:stretch>
        </p:blipFill>
        <p:spPr>
          <a:xfrm>
            <a:off x="6337959" y="2204899"/>
            <a:ext cx="5678495" cy="436807"/>
          </a:xfrm>
          <a:prstGeom prst="rect">
            <a:avLst/>
          </a:prstGeom>
        </p:spPr>
      </p:pic>
      <p:pic>
        <p:nvPicPr>
          <p:cNvPr id="12" name="图片 11"/>
          <p:cNvPicPr>
            <a:picLocks noChangeAspect="1"/>
          </p:cNvPicPr>
          <p:nvPr/>
        </p:nvPicPr>
        <p:blipFill>
          <a:blip r:embed="rId6"/>
          <a:stretch>
            <a:fillRect/>
          </a:stretch>
        </p:blipFill>
        <p:spPr>
          <a:xfrm>
            <a:off x="6337959" y="2752181"/>
            <a:ext cx="2689868" cy="465450"/>
          </a:xfrm>
          <a:prstGeom prst="rect">
            <a:avLst/>
          </a:prstGeom>
        </p:spPr>
      </p:pic>
      <p:sp>
        <p:nvSpPr>
          <p:cNvPr id="13" name="矩形 12"/>
          <p:cNvSpPr/>
          <p:nvPr/>
        </p:nvSpPr>
        <p:spPr>
          <a:xfrm>
            <a:off x="228600" y="5990721"/>
            <a:ext cx="9677649"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[CLS] </a:t>
            </a:r>
            <a:r>
              <a:rPr lang="en-US" altLang="zh-CN" i="1" dirty="0">
                <a:latin typeface="Times New Roman" panose="02020603050405020304" pitchFamily="18" charset="0"/>
                <a:cs typeface="Times New Roman" panose="02020603050405020304" pitchFamily="18" charset="0"/>
              </a:rPr>
              <a:t>Name some </a:t>
            </a:r>
            <a:r>
              <a:rPr lang="en-US" altLang="zh-CN" i="1" dirty="0" smtClean="0">
                <a:latin typeface="Times New Roman" panose="02020603050405020304" pitchFamily="18" charset="0"/>
                <a:cs typeface="Times New Roman" panose="02020603050405020304" pitchFamily="18" charset="0"/>
              </a:rPr>
              <a:t>movies starring </a:t>
            </a:r>
            <a:r>
              <a:rPr lang="en-US" altLang="zh-CN" i="1" dirty="0">
                <a:latin typeface="Times New Roman" panose="02020603050405020304" pitchFamily="18" charset="0"/>
                <a:cs typeface="Times New Roman" panose="02020603050405020304" pitchFamily="18" charset="0"/>
              </a:rPr>
              <a:t>Beirut born male actors </a:t>
            </a:r>
            <a:r>
              <a:rPr lang="en-US" altLang="zh-CN" dirty="0">
                <a:latin typeface="Times New Roman" panose="02020603050405020304" pitchFamily="18" charset="0"/>
                <a:cs typeface="Times New Roman" panose="02020603050405020304" pitchFamily="18" charset="0"/>
              </a:rPr>
              <a:t>[SEP] + </a:t>
            </a:r>
            <a:r>
              <a:rPr lang="en-US" altLang="zh-CN" i="1" dirty="0">
                <a:latin typeface="Times New Roman" panose="02020603050405020304" pitchFamily="18" charset="0"/>
                <a:cs typeface="Times New Roman" panose="02020603050405020304" pitchFamily="18" charset="0"/>
              </a:rPr>
              <a:t>capital </a:t>
            </a:r>
            <a:r>
              <a:rPr lang="en-US" altLang="zh-CN" dirty="0">
                <a:latin typeface="Times New Roman" panose="02020603050405020304" pitchFamily="18" charset="0"/>
                <a:cs typeface="Times New Roman" panose="02020603050405020304" pitchFamily="18" charset="0"/>
              </a:rPr>
              <a:t>[SEP] + </a:t>
            </a:r>
            <a:r>
              <a:rPr lang="en-US" altLang="zh-CN" i="1" dirty="0">
                <a:latin typeface="Times New Roman" panose="02020603050405020304" pitchFamily="18" charset="0"/>
                <a:cs typeface="Times New Roman" panose="02020603050405020304" pitchFamily="18" charset="0"/>
              </a:rPr>
              <a:t>population </a:t>
            </a:r>
            <a:r>
              <a:rPr lang="en-US" altLang="zh-CN" dirty="0">
                <a:latin typeface="Times New Roman" panose="02020603050405020304" pitchFamily="18" charset="0"/>
                <a:cs typeface="Times New Roman" panose="02020603050405020304" pitchFamily="18" charset="0"/>
              </a:rPr>
              <a:t>[SEP] </a:t>
            </a:r>
            <a:endParaRPr lang="zh-CN" altLang="en-US"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7"/>
          <a:stretch>
            <a:fillRect/>
          </a:stretch>
        </p:blipFill>
        <p:spPr>
          <a:xfrm>
            <a:off x="6071821" y="3663838"/>
            <a:ext cx="5912012" cy="1973323"/>
          </a:xfrm>
          <a:prstGeom prst="rect">
            <a:avLst/>
          </a:prstGeom>
        </p:spPr>
      </p:pic>
    </p:spTree>
    <p:extLst>
      <p:ext uri="{BB962C8B-B14F-4D97-AF65-F5344CB8AC3E}">
        <p14:creationId xmlns:p14="http://schemas.microsoft.com/office/powerpoint/2010/main" val="59474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2996" y="1459089"/>
            <a:ext cx="10416826" cy="4038600"/>
          </a:xfrm>
        </p:spPr>
        <p:txBody>
          <a:bodyPr/>
          <a:lstStyle/>
          <a:p>
            <a:r>
              <a:rPr lang="en-US" altLang="zh-CN" b="1" dirty="0" smtClean="0"/>
              <a:t>sequence-to-sequence</a:t>
            </a:r>
          </a:p>
          <a:p>
            <a:pPr marL="0" indent="0">
              <a:buNone/>
            </a:pPr>
            <a:r>
              <a:rPr lang="en-US" altLang="zh-CN" dirty="0" smtClean="0"/>
              <a:t>	</a:t>
            </a:r>
            <a:r>
              <a:rPr lang="zh-CN" altLang="en-US" dirty="0" smtClean="0"/>
              <a:t>单向的顺序编码，信息损失，信息杂糅，无法并行</a:t>
            </a:r>
            <a:endParaRPr lang="en-US" altLang="zh-CN" dirty="0" smtClean="0"/>
          </a:p>
          <a:p>
            <a:pPr marL="342900" indent="-342900"/>
            <a:r>
              <a:rPr lang="en-US" altLang="zh-CN" b="1" dirty="0" smtClean="0"/>
              <a:t>Seq2seq+Attention</a:t>
            </a:r>
          </a:p>
          <a:p>
            <a:pPr marL="0" indent="0">
              <a:buNone/>
            </a:pPr>
            <a:r>
              <a:rPr lang="en-US" altLang="zh-CN" dirty="0" smtClean="0"/>
              <a:t>	</a:t>
            </a:r>
            <a:r>
              <a:rPr lang="zh-CN" altLang="en-US" dirty="0" smtClean="0"/>
              <a:t>动态的</a:t>
            </a:r>
            <a:r>
              <a:rPr lang="zh-CN" altLang="en-US" dirty="0"/>
              <a:t>注意力</a:t>
            </a:r>
            <a:r>
              <a:rPr lang="zh-CN" altLang="en-US" dirty="0" smtClean="0"/>
              <a:t>权重向量，与</a:t>
            </a:r>
            <a:r>
              <a:rPr lang="zh-CN" altLang="en-US" dirty="0"/>
              <a:t>所有</a:t>
            </a:r>
            <a:r>
              <a:rPr lang="en-US" altLang="zh-CN" dirty="0"/>
              <a:t>Encoder</a:t>
            </a:r>
            <a:r>
              <a:rPr lang="zh-CN" altLang="en-US" dirty="0"/>
              <a:t>的隐藏</a:t>
            </a:r>
            <a:r>
              <a:rPr lang="zh-CN" altLang="en-US" dirty="0" smtClean="0"/>
              <a:t>状态进行</a:t>
            </a:r>
            <a:r>
              <a:rPr lang="zh-CN" altLang="en-US" dirty="0"/>
              <a:t>加权求和</a:t>
            </a:r>
            <a:r>
              <a:rPr lang="zh-CN" altLang="en-US" dirty="0" smtClean="0"/>
              <a:t>。</a:t>
            </a:r>
            <a:endParaRPr lang="en-US" altLang="zh-CN" dirty="0" smtClean="0"/>
          </a:p>
          <a:p>
            <a:pPr marL="342900" indent="-342900"/>
            <a:r>
              <a:rPr lang="en-US" altLang="zh-CN" b="1" dirty="0" smtClean="0"/>
              <a:t>Transformer </a:t>
            </a:r>
            <a:r>
              <a:rPr lang="en-US" altLang="zh-CN" sz="1600" i="1" dirty="0">
                <a:latin typeface="Calibri" panose="020F0502020204030204" pitchFamily="34" charset="0"/>
                <a:cs typeface="Calibri" panose="020F0502020204030204" pitchFamily="34" charset="0"/>
              </a:rPr>
              <a:t>《Attention is all you </a:t>
            </a:r>
            <a:r>
              <a:rPr lang="en-US" altLang="zh-CN" sz="1600" i="1" dirty="0" err="1">
                <a:latin typeface="Calibri" panose="020F0502020204030204" pitchFamily="34" charset="0"/>
                <a:cs typeface="Calibri" panose="020F0502020204030204" pitchFamily="34" charset="0"/>
              </a:rPr>
              <a:t>need》Google</a:t>
            </a:r>
            <a:r>
              <a:rPr lang="en-US" altLang="zh-CN" sz="1600" i="1" dirty="0">
                <a:latin typeface="Calibri" panose="020F0502020204030204" pitchFamily="34" charset="0"/>
                <a:cs typeface="Calibri" panose="020F0502020204030204" pitchFamily="34" charset="0"/>
              </a:rPr>
              <a:t> 2017</a:t>
            </a:r>
            <a:endParaRPr lang="en-US" altLang="zh-CN" sz="1600" b="1" dirty="0" smtClean="0"/>
          </a:p>
          <a:p>
            <a:pPr marL="0" indent="0">
              <a:buNone/>
            </a:pPr>
            <a:r>
              <a:rPr lang="en-US" altLang="zh-CN" dirty="0" smtClean="0"/>
              <a:t>	Self-attention</a:t>
            </a:r>
            <a:endParaRPr lang="en-US" altLang="zh-CN" b="1" dirty="0"/>
          </a:p>
          <a:p>
            <a:pPr marL="0" indent="0">
              <a:buNone/>
            </a:pPr>
            <a:r>
              <a:rPr lang="en-US" altLang="zh-CN" dirty="0" smtClean="0"/>
              <a:t> </a:t>
            </a:r>
          </a:p>
          <a:p>
            <a:pPr marL="0" indent="0">
              <a:buNone/>
            </a:pPr>
            <a:r>
              <a:rPr lang="en-US" altLang="zh-CN" dirty="0" smtClean="0"/>
              <a:t>	Multi-Head </a:t>
            </a:r>
            <a:r>
              <a:rPr lang="en-US" altLang="zh-CN" dirty="0"/>
              <a:t>Attention</a:t>
            </a:r>
            <a:endParaRPr lang="zh-CN" altLang="en-US" dirty="0"/>
          </a:p>
        </p:txBody>
      </p:sp>
      <p:sp>
        <p:nvSpPr>
          <p:cNvPr id="7" name="标题 1"/>
          <p:cNvSpPr txBox="1">
            <a:spLocks noGrp="1"/>
          </p:cNvSpPr>
          <p:nvPr>
            <p:ph type="title"/>
          </p:nvPr>
        </p:nvSpPr>
        <p:spPr>
          <a:xfrm>
            <a:off x="409222" y="282222"/>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altLang="zh-CN" b="1" dirty="0" smtClean="0">
                <a:latin typeface="Calibri" panose="020F0502020204030204" pitchFamily="34" charset="0"/>
                <a:cs typeface="Calibri" panose="020F0502020204030204" pitchFamily="34" charset="0"/>
              </a:rPr>
              <a:t>Transformer</a:t>
            </a:r>
            <a:endParaRPr lang="zh-CN" altLang="en-US" sz="1600" i="1" dirty="0">
              <a:latin typeface="Calibri" panose="020F0502020204030204" pitchFamily="34" charset="0"/>
              <a:cs typeface="Calibri" panose="020F0502020204030204" pitchFamily="34" charset="0"/>
            </a:endParaRPr>
          </a:p>
        </p:txBody>
      </p:sp>
      <p:pic>
        <p:nvPicPr>
          <p:cNvPr id="11" name="图片 10"/>
          <p:cNvPicPr>
            <a:picLocks noChangeAspect="1"/>
          </p:cNvPicPr>
          <p:nvPr/>
        </p:nvPicPr>
        <p:blipFill>
          <a:blip r:embed="rId3"/>
          <a:stretch>
            <a:fillRect/>
          </a:stretch>
        </p:blipFill>
        <p:spPr>
          <a:xfrm>
            <a:off x="1919112" y="4206699"/>
            <a:ext cx="3301470" cy="590976"/>
          </a:xfrm>
          <a:prstGeom prst="rect">
            <a:avLst/>
          </a:prstGeom>
        </p:spPr>
      </p:pic>
      <p:pic>
        <p:nvPicPr>
          <p:cNvPr id="12" name="图片 11"/>
          <p:cNvPicPr>
            <a:picLocks noChangeAspect="1"/>
          </p:cNvPicPr>
          <p:nvPr/>
        </p:nvPicPr>
        <p:blipFill>
          <a:blip r:embed="rId4"/>
          <a:stretch>
            <a:fillRect/>
          </a:stretch>
        </p:blipFill>
        <p:spPr>
          <a:xfrm>
            <a:off x="7115792" y="1984351"/>
            <a:ext cx="4940741" cy="4693052"/>
          </a:xfrm>
          <a:prstGeom prst="rect">
            <a:avLst/>
          </a:prstGeom>
          <a:ln>
            <a:noFill/>
          </a:ln>
          <a:effectLst>
            <a:outerShdw blurRad="292100" dist="139700" dir="2700000" algn="tl" rotWithShape="0">
              <a:srgbClr val="333333">
                <a:alpha val="65000"/>
              </a:srgbClr>
            </a:outerShdw>
          </a:effectLst>
        </p:spPr>
      </p:pic>
      <p:pic>
        <p:nvPicPr>
          <p:cNvPr id="13" name="图片 12"/>
          <p:cNvPicPr>
            <a:picLocks noChangeAspect="1"/>
          </p:cNvPicPr>
          <p:nvPr/>
        </p:nvPicPr>
        <p:blipFill>
          <a:blip r:embed="rId5"/>
          <a:stretch>
            <a:fillRect/>
          </a:stretch>
        </p:blipFill>
        <p:spPr>
          <a:xfrm>
            <a:off x="2032617" y="5445090"/>
            <a:ext cx="4586464" cy="723933"/>
          </a:xfrm>
          <a:prstGeom prst="rect">
            <a:avLst/>
          </a:prstGeom>
        </p:spPr>
      </p:pic>
      <p:pic>
        <p:nvPicPr>
          <p:cNvPr id="14" name="图片 13"/>
          <p:cNvPicPr>
            <a:picLocks noChangeAspect="1"/>
          </p:cNvPicPr>
          <p:nvPr/>
        </p:nvPicPr>
        <p:blipFill rotWithShape="1">
          <a:blip r:embed="rId6"/>
          <a:srcRect l="31139" t="16888"/>
          <a:stretch/>
        </p:blipFill>
        <p:spPr>
          <a:xfrm>
            <a:off x="6989717" y="2700788"/>
            <a:ext cx="5192889" cy="34682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91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基础">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19851</TotalTime>
  <Words>3881</Words>
  <Application>Microsoft Office PowerPoint</Application>
  <PresentationFormat>宽屏</PresentationFormat>
  <Paragraphs>447</Paragraphs>
  <Slides>27</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楷体</vt:lpstr>
      <vt:lpstr>宋体</vt:lpstr>
      <vt:lpstr>Calibri</vt:lpstr>
      <vt:lpstr>Corbel</vt:lpstr>
      <vt:lpstr>Times New Roman</vt:lpstr>
      <vt:lpstr>Wingdings</vt:lpstr>
      <vt:lpstr>基础</vt:lpstr>
      <vt:lpstr>PowerPoint 演示文稿</vt:lpstr>
      <vt:lpstr>Content</vt:lpstr>
      <vt:lpstr>Query Graphs</vt:lpstr>
      <vt:lpstr>PowerPoint 演示文稿</vt:lpstr>
      <vt:lpstr>PowerPoint 演示文稿</vt:lpstr>
      <vt:lpstr>PowerPoint 演示文稿</vt:lpstr>
      <vt:lpstr>PowerPoint 演示文稿</vt:lpstr>
      <vt:lpstr>PowerPoint 演示文稿</vt:lpstr>
      <vt:lpstr>Transformer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pre-trained Transformers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新生入伙指南</dc:title>
  <dc:creator>Xiang Zhang</dc:creator>
  <cp:lastModifiedBy>zhaoman</cp:lastModifiedBy>
  <cp:revision>2120</cp:revision>
  <dcterms:created xsi:type="dcterms:W3CDTF">2017-08-11T01:04:25Z</dcterms:created>
  <dcterms:modified xsi:type="dcterms:W3CDTF">2019-11-01T05:05:58Z</dcterms:modified>
</cp:coreProperties>
</file>