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70" r:id="rId6"/>
    <p:sldId id="261" r:id="rId7"/>
    <p:sldId id="264" r:id="rId8"/>
    <p:sldId id="265" r:id="rId9"/>
    <p:sldId id="272" r:id="rId10"/>
    <p:sldId id="273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0" d="100"/>
          <a:sy n="100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73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8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1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306BA8-EA1D-E849-905D-E9D32F63BD85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F1D-CF89-FC48-A69A-26E124D5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mericanhistory.si.edu/cobol/proposing-cobol" TargetMode="External"/><Relationship Id="rId4" Type="http://schemas.openxmlformats.org/officeDocument/2006/relationships/hyperlink" Target="https://thenextweb.com/finance/2017/04/10/ancient-programming-language-cobol-can-make-you-bank-literally/" TargetMode="External"/><Relationship Id="rId5" Type="http://schemas.openxmlformats.org/officeDocument/2006/relationships/hyperlink" Target="https://www.tutorialspoint.com/cobol/cobol_overview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n.com/TECH/computing/9906/09/1959.idg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Lee Beadle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Mandatory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Specifies I/O and machine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Variables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Logical, executable statements</a:t>
            </a:r>
          </a:p>
          <a:p>
            <a:pPr lvl="1"/>
            <a:r>
              <a:rPr lang="en-US" dirty="0" smtClean="0"/>
              <a:t>One statement</a:t>
            </a:r>
          </a:p>
        </p:txBody>
      </p:sp>
    </p:spTree>
    <p:extLst>
      <p:ext uri="{BB962C8B-B14F-4D97-AF65-F5344CB8AC3E}">
        <p14:creationId xmlns:p14="http://schemas.microsoft.com/office/powerpoint/2010/main" val="1110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88" y="1853248"/>
            <a:ext cx="5029200" cy="4178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4265857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www.cnn.com/TECH/computing/9906/09/1959.idg/index.html</a:t>
            </a:r>
            <a:endParaRPr lang="en-US" dirty="0"/>
          </a:p>
          <a:p>
            <a:r>
              <a:rPr lang="en-US" dirty="0" smtClean="0"/>
              <a:t>Smithsonian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americanhistory.si.edu/cobol/proposing-cobol</a:t>
            </a:r>
            <a:endParaRPr lang="en-US" dirty="0" smtClean="0"/>
          </a:p>
          <a:p>
            <a:r>
              <a:rPr lang="en-US" dirty="0"/>
              <a:t>The Next Web</a:t>
            </a:r>
          </a:p>
          <a:p>
            <a:pPr lvl="1"/>
            <a:r>
              <a:rPr lang="en-US" dirty="0">
                <a:hlinkClick r:id="rId4"/>
              </a:rPr>
              <a:t>https://thenextweb.com/finance/2017/04/10/ancient-programming-language-cobol-can-make-you-bank-literally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Point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www.tutorialspoint.com/cobol/cobol_overview.htm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COBOL?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3700"/>
            <a:ext cx="8946541" cy="4584699"/>
          </a:xfrm>
        </p:spPr>
        <p:txBody>
          <a:bodyPr>
            <a:normAutofit/>
          </a:bodyPr>
          <a:lstStyle/>
          <a:p>
            <a:r>
              <a:rPr lang="en-US" dirty="0" smtClean="0"/>
              <a:t>Acronym for Common Business-Oriented Language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first major programming language designed specifically for business and data </a:t>
            </a:r>
            <a:r>
              <a:rPr lang="en-US" dirty="0" smtClean="0"/>
              <a:t>applications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Third-generation programming language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Language paradigm:</a:t>
            </a:r>
          </a:p>
          <a:p>
            <a:pPr lvl="1"/>
            <a:r>
              <a:rPr lang="en-US" dirty="0" smtClean="0"/>
              <a:t>Imperative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OOP (2002)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FLOW-MATIC Data Processing Language (1957)</a:t>
            </a:r>
          </a:p>
          <a:p>
            <a:pPr lvl="1"/>
            <a:r>
              <a:rPr lang="en-US" dirty="0" smtClean="0"/>
              <a:t>Grace Hopper</a:t>
            </a:r>
          </a:p>
          <a:p>
            <a:pPr lvl="1"/>
            <a:r>
              <a:rPr lang="en-US" dirty="0" smtClean="0"/>
              <a:t>Only designed for UNIVAC machines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COMTRAN Language (1957)</a:t>
            </a:r>
          </a:p>
          <a:p>
            <a:pPr lvl="1"/>
            <a:r>
              <a:rPr lang="en-US" dirty="0" smtClean="0"/>
              <a:t>Commercial Translator </a:t>
            </a:r>
          </a:p>
          <a:p>
            <a:pPr lvl="1"/>
            <a:r>
              <a:rPr lang="en-US" dirty="0" smtClean="0"/>
              <a:t>Designed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19588" cy="4195481"/>
          </a:xfrm>
        </p:spPr>
        <p:txBody>
          <a:bodyPr/>
          <a:lstStyle/>
          <a:p>
            <a:r>
              <a:rPr lang="en-US" dirty="0" smtClean="0"/>
              <a:t>Designed in 1959 by CODASYL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/>
              <a:t> Conference of Data Systems Languages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IBM</a:t>
            </a:r>
          </a:p>
          <a:p>
            <a:pPr lvl="2"/>
            <a:r>
              <a:rPr lang="en-US" dirty="0" smtClean="0"/>
              <a:t>RCA</a:t>
            </a:r>
          </a:p>
          <a:p>
            <a:pPr lvl="2"/>
            <a:r>
              <a:rPr lang="en-US" dirty="0" smtClean="0"/>
              <a:t>Sylvania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U.S. Department of Defense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82" y="2052918"/>
            <a:ext cx="5157972" cy="30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Continued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268788" cy="4195481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960</a:t>
            </a:r>
          </a:p>
          <a:p>
            <a:pPr lvl="1"/>
            <a:r>
              <a:rPr lang="en-US" dirty="0" smtClean="0"/>
              <a:t>COBOL program works on the UNIVAC II and RCA machine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1961</a:t>
            </a:r>
          </a:p>
          <a:p>
            <a:pPr lvl="1"/>
            <a:r>
              <a:rPr lang="en-US" dirty="0" smtClean="0"/>
              <a:t>COBOL-61</a:t>
            </a:r>
          </a:p>
          <a:p>
            <a:pPr lvl="1"/>
            <a:r>
              <a:rPr lang="en-US" dirty="0" smtClean="0"/>
              <a:t>Minor revisions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1968</a:t>
            </a:r>
          </a:p>
          <a:p>
            <a:pPr lvl="1"/>
            <a:r>
              <a:rPr lang="en-US" dirty="0" smtClean="0"/>
              <a:t>COBOL-68 ANSI approved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052917"/>
            <a:ext cx="525255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“English-like” syntax</a:t>
            </a:r>
          </a:p>
          <a:p>
            <a:pPr lvl="1"/>
            <a:r>
              <a:rPr lang="en-US" dirty="0" smtClean="0"/>
              <a:t>Self-documenting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Robust</a:t>
            </a:r>
          </a:p>
          <a:p>
            <a:pPr lvl="1"/>
            <a:r>
              <a:rPr lang="en-US" dirty="0" smtClean="0"/>
              <a:t>Large number of tools to process and manipulate large volumes of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Portability </a:t>
            </a:r>
            <a:endParaRPr lang="en-US" dirty="0"/>
          </a:p>
          <a:p>
            <a:pPr lvl="1"/>
            <a:r>
              <a:rPr lang="en-US" dirty="0"/>
              <a:t>“Machine Independence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Compatible with previous versions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Wordiness</a:t>
            </a:r>
          </a:p>
          <a:p>
            <a:pPr lvl="1"/>
            <a:r>
              <a:rPr lang="en-US" dirty="0" smtClean="0"/>
              <a:t>Reserved words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Criticized by computer scientists and mathematicians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 number of different dialects</a:t>
            </a:r>
          </a:p>
          <a:p>
            <a:pPr lvl="1"/>
            <a:r>
              <a:rPr lang="en-US" dirty="0" smtClean="0"/>
              <a:t>Only original author can interpret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Y2K involvement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Legacy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COBOL use declined in 1990s but still heavily used today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According to The </a:t>
            </a:r>
            <a:r>
              <a:rPr lang="en-US" smtClean="0"/>
              <a:t>Next Web News</a:t>
            </a:r>
            <a:endParaRPr lang="en-US" dirty="0" smtClean="0"/>
          </a:p>
          <a:p>
            <a:pPr lvl="1"/>
            <a:r>
              <a:rPr lang="en-US" dirty="0" smtClean="0"/>
              <a:t>80% personal transactions</a:t>
            </a:r>
          </a:p>
          <a:p>
            <a:pPr lvl="1"/>
            <a:r>
              <a:rPr lang="en-US" dirty="0" smtClean="0"/>
              <a:t>95% ATM transaction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Financial institutions with 1970s based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Cheap</a:t>
            </a:r>
          </a:p>
          <a:p>
            <a:pPr lvl="1"/>
            <a:endParaRPr lang="en-US" dirty="0"/>
          </a:p>
          <a:p>
            <a:r>
              <a:rPr lang="en-US" dirty="0" smtClean="0"/>
              <a:t>The next 20 years</a:t>
            </a:r>
          </a:p>
        </p:txBody>
      </p:sp>
    </p:spTree>
    <p:extLst>
      <p:ext uri="{BB962C8B-B14F-4D97-AF65-F5344CB8AC3E}">
        <p14:creationId xmlns:p14="http://schemas.microsoft.com/office/powerpoint/2010/main" val="16139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COBOL Program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50" y="2052638"/>
            <a:ext cx="5533275" cy="4195762"/>
          </a:xfrm>
        </p:spPr>
      </p:pic>
    </p:spTree>
    <p:extLst>
      <p:ext uri="{BB962C8B-B14F-4D97-AF65-F5344CB8AC3E}">
        <p14:creationId xmlns:p14="http://schemas.microsoft.com/office/powerpoint/2010/main" val="7512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999</TotalTime>
  <Words>228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Mangal</vt:lpstr>
      <vt:lpstr>Wingdings 3</vt:lpstr>
      <vt:lpstr>Arial</vt:lpstr>
      <vt:lpstr>Ion</vt:lpstr>
      <vt:lpstr>COBOL</vt:lpstr>
      <vt:lpstr>What is COBOL?</vt:lpstr>
      <vt:lpstr>Design Influences</vt:lpstr>
      <vt:lpstr>History</vt:lpstr>
      <vt:lpstr>History Continued…</vt:lpstr>
      <vt:lpstr>Major Features</vt:lpstr>
      <vt:lpstr>Disadvantages</vt:lpstr>
      <vt:lpstr>Current Status and Legacy</vt:lpstr>
      <vt:lpstr>COBOL Program Structure </vt:lpstr>
      <vt:lpstr>Divisions</vt:lpstr>
      <vt:lpstr>Hello World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COBOL</dc:title>
  <dc:creator>lee beadle</dc:creator>
  <cp:lastModifiedBy>lee beadle</cp:lastModifiedBy>
  <cp:revision>20</cp:revision>
  <dcterms:created xsi:type="dcterms:W3CDTF">2017-08-30T02:13:17Z</dcterms:created>
  <dcterms:modified xsi:type="dcterms:W3CDTF">2017-08-30T18:53:09Z</dcterms:modified>
</cp:coreProperties>
</file>