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2" r:id="rId4"/>
    <p:sldId id="266" r:id="rId5"/>
    <p:sldId id="263" r:id="rId6"/>
    <p:sldId id="267" r:id="rId7"/>
    <p:sldId id="264" r:id="rId8"/>
    <p:sldId id="265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7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73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21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5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4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73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2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2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8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8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0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56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MA-491</a:t>
            </a:r>
            <a:br>
              <a:rPr lang="en-US" dirty="0" smtClean="0"/>
            </a:br>
            <a:r>
              <a:rPr lang="en-US" dirty="0"/>
              <a:t>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2</a:t>
            </a:r>
          </a:p>
          <a:p>
            <a:r>
              <a:rPr lang="en-US" dirty="0" smtClean="0"/>
              <a:t> </a:t>
            </a:r>
            <a:r>
              <a:rPr lang="en-US" dirty="0"/>
              <a:t>Lee </a:t>
            </a:r>
            <a:r>
              <a:rPr lang="en-US" dirty="0" smtClean="0"/>
              <a:t>Beadle		John Borden</a:t>
            </a:r>
          </a:p>
          <a:p>
            <a:r>
              <a:rPr lang="en-US" dirty="0" smtClean="0"/>
              <a:t>Chad Etheredge	Katelyn </a:t>
            </a:r>
            <a:r>
              <a:rPr lang="en-US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826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09" y="220953"/>
            <a:ext cx="9905998" cy="1478570"/>
          </a:xfrm>
        </p:spPr>
        <p:txBody>
          <a:bodyPr/>
          <a:lstStyle/>
          <a:p>
            <a:r>
              <a:rPr lang="en-US" dirty="0" smtClean="0"/>
              <a:t>Row Reduced Matrix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17212"/>
              </p:ext>
            </p:extLst>
          </p:nvPr>
        </p:nvGraphicFramePr>
        <p:xfrm>
          <a:off x="836871" y="1599162"/>
          <a:ext cx="10448163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13041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-565/921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313/307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799/307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352/921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-101/307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-300/307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-34/921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-142/307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-285/307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-6410/307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8229/307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7925/307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7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04694"/>
            <a:ext cx="10678880" cy="7575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</a:t>
            </a:r>
            <a:r>
              <a:rPr lang="en-US" baseline="30000" dirty="0" smtClean="0"/>
              <a:t>-1</a:t>
            </a:r>
            <a:r>
              <a:rPr lang="en-US" dirty="0"/>
              <a:t> </a:t>
            </a:r>
            <a:r>
              <a:rPr lang="en-US" dirty="0" smtClean="0"/>
              <a:t>			           (K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  <a:r>
              <a:rPr lang="en-US" baseline="30000" dirty="0" smtClean="0"/>
              <a:t>T</a:t>
            </a:r>
            <a:r>
              <a:rPr lang="en-US" dirty="0" smtClean="0"/>
              <a:t>			     (</a:t>
            </a:r>
            <a:r>
              <a:rPr lang="en-US" dirty="0" smtClean="0"/>
              <a:t>K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  <a:r>
              <a:rPr lang="en-US" baseline="30000" dirty="0" smtClean="0"/>
              <a:t>T</a:t>
            </a:r>
            <a:r>
              <a:rPr lang="en-US" cap="none" dirty="0" smtClean="0"/>
              <a:t>mod</a:t>
            </a:r>
            <a:r>
              <a:rPr lang="en-US" dirty="0" smtClean="0"/>
              <a:t>26</a:t>
            </a: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072725"/>
              </p:ext>
            </p:extLst>
          </p:nvPr>
        </p:nvGraphicFramePr>
        <p:xfrm>
          <a:off x="5178018" y="2300969"/>
          <a:ext cx="355325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9057"/>
                <a:gridCol w="1184735"/>
                <a:gridCol w="11594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-565/921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352/921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-34/921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313/307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-101/307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-142/307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799/307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-30-/307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-205/307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770358"/>
              </p:ext>
            </p:extLst>
          </p:nvPr>
        </p:nvGraphicFramePr>
        <p:xfrm>
          <a:off x="1141413" y="4331048"/>
          <a:ext cx="126725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7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-6410/307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8229/307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7925/307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368796"/>
              </p:ext>
            </p:extLst>
          </p:nvPr>
        </p:nvGraphicFramePr>
        <p:xfrm>
          <a:off x="1046315" y="2300969"/>
          <a:ext cx="355325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9057"/>
                <a:gridCol w="1184735"/>
                <a:gridCol w="11594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-565/921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313/307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799/307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352/921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-101/307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-300/307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-34/921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-141/307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-205/307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399539"/>
              </p:ext>
            </p:extLst>
          </p:nvPr>
        </p:nvGraphicFramePr>
        <p:xfrm>
          <a:off x="3155795" y="4331048"/>
          <a:ext cx="58729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2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033085"/>
              </p:ext>
            </p:extLst>
          </p:nvPr>
        </p:nvGraphicFramePr>
        <p:xfrm>
          <a:off x="9123964" y="2300969"/>
          <a:ext cx="192344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87"/>
                <a:gridCol w="641321"/>
                <a:gridCol w="6276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569362"/>
              </p:ext>
            </p:extLst>
          </p:nvPr>
        </p:nvGraphicFramePr>
        <p:xfrm>
          <a:off x="9123963" y="4107872"/>
          <a:ext cx="1923447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87"/>
                <a:gridCol w="641321"/>
                <a:gridCol w="627639"/>
              </a:tblGrid>
              <a:tr h="344977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1412" y="390953"/>
            <a:ext cx="931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Corresponding Key Matrix and </a:t>
            </a:r>
            <a:r>
              <a:rPr lang="en-US" sz="3600" dirty="0" smtClean="0">
                <a:latin typeface="+mj-lt"/>
              </a:rPr>
              <a:t> Offset Vector</a:t>
            </a:r>
            <a:endParaRPr lang="en-US" sz="36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41413" y="3652206"/>
                <a:ext cx="1014760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652206"/>
                <a:ext cx="1014760" cy="5734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10085686" y="3413489"/>
            <a:ext cx="1" cy="69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  <a:endCxn id="4" idx="1"/>
          </p:cNvCxnSpPr>
          <p:nvPr/>
        </p:nvCxnSpPr>
        <p:spPr>
          <a:xfrm>
            <a:off x="4599565" y="2857229"/>
            <a:ext cx="578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9" idx="1"/>
          </p:cNvCxnSpPr>
          <p:nvPr/>
        </p:nvCxnSpPr>
        <p:spPr>
          <a:xfrm>
            <a:off x="8731268" y="2857229"/>
            <a:ext cx="392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flipH="1">
            <a:off x="10085686" y="3413489"/>
            <a:ext cx="1" cy="69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42189" y="4384593"/>
            <a:ext cx="1578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Key = </a:t>
            </a:r>
            <a:endParaRPr lang="en-US" sz="3000" dirty="0"/>
          </a:p>
        </p:txBody>
      </p:sp>
      <p:cxnSp>
        <p:nvCxnSpPr>
          <p:cNvPr id="22" name="Straight Arrow Connector 21"/>
          <p:cNvCxnSpPr>
            <a:stCxn id="5" idx="3"/>
            <a:endCxn id="8" idx="1"/>
          </p:cNvCxnSpPr>
          <p:nvPr/>
        </p:nvCxnSpPr>
        <p:spPr>
          <a:xfrm>
            <a:off x="2408663" y="4887308"/>
            <a:ext cx="747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021176" y="3697695"/>
                <a:ext cx="18653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0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mod26 </a:t>
                </a:r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76" y="3697695"/>
                <a:ext cx="1865377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759798" y="4610309"/>
            <a:ext cx="26045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= Offset </a:t>
            </a:r>
            <a:r>
              <a:rPr lang="en-US" sz="3000" dirty="0"/>
              <a:t>V</a:t>
            </a:r>
            <a:r>
              <a:rPr lang="en-US" sz="3000" dirty="0" smtClean="0"/>
              <a:t>ector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483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Hill Cipher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Classical</a:t>
            </a:r>
          </a:p>
          <a:p>
            <a:r>
              <a:rPr lang="en-US" sz="3600" dirty="0" err="1"/>
              <a:t>Polygraphic</a:t>
            </a:r>
            <a:endParaRPr lang="en-US" sz="3600" dirty="0"/>
          </a:p>
          <a:p>
            <a:r>
              <a:rPr lang="en-US" sz="3600" dirty="0" smtClean="0"/>
              <a:t>Linear Algebra</a:t>
            </a:r>
          </a:p>
          <a:p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41" y="1357803"/>
            <a:ext cx="3857625" cy="352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6963" y="4929209"/>
            <a:ext cx="20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Hill Cipher Machine</a:t>
            </a:r>
          </a:p>
        </p:txBody>
      </p:sp>
    </p:spTree>
    <p:extLst>
      <p:ext uri="{BB962C8B-B14F-4D97-AF65-F5344CB8AC3E}">
        <p14:creationId xmlns:p14="http://schemas.microsoft.com/office/powerpoint/2010/main" val="27571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Encryption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600" dirty="0" smtClean="0"/>
                  <a:t>Given an n x n Key Matrix, K</a:t>
                </a:r>
              </a:p>
              <a:p>
                <a:r>
                  <a:rPr lang="en-US" sz="3600" dirty="0" smtClean="0"/>
                  <a:t>Determine </a:t>
                </a:r>
                <a:r>
                  <a:rPr lang="en-US" sz="3600" dirty="0" smtClean="0"/>
                  <a:t>that K is invertible </a:t>
                </a:r>
                <a:endParaRPr lang="en-US" sz="3600" dirty="0" smtClean="0"/>
              </a:p>
              <a:p>
                <a:r>
                  <a:rPr lang="en-US" sz="3600" dirty="0" smtClean="0"/>
                  <a:t>Create plaintext 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b="0" dirty="0" smtClean="0"/>
                  <a:t>, of size n x 1</a:t>
                </a:r>
              </a:p>
              <a:p>
                <a:pPr lvl="1"/>
                <a:r>
                  <a:rPr lang="en-US" sz="3200" dirty="0" smtClean="0"/>
                  <a:t>(</a:t>
                </a:r>
                <a:r>
                  <a:rPr lang="en-US" sz="3200" dirty="0" smtClean="0"/>
                  <a:t>Pad with ‘Z’ if </a:t>
                </a:r>
                <a:r>
                  <a:rPr lang="en-US" sz="3200" dirty="0" smtClean="0"/>
                  <a:t>size of P mod</a:t>
                </a:r>
                <a:r>
                  <a:rPr lang="en-US" sz="3200" dirty="0" smtClean="0"/>
                  <a:t> n is not zero) </a:t>
                </a:r>
                <a:endParaRPr lang="en-US" sz="3200" dirty="0" smtClean="0"/>
              </a:p>
              <a:p>
                <a:r>
                  <a:rPr lang="en-US" sz="3600" dirty="0" smtClean="0"/>
                  <a:t>Ciphertext 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 smtClean="0"/>
                  <a:t>, given by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𝑐𝑖</m:t>
                    </m:r>
                  </m:oMath>
                </a14:m>
                <a:endParaRPr lang="en-US" sz="3600" b="0" baseline="-25000" dirty="0" smtClean="0"/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38" t="-5164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6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61" y="486844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Encryption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696" y="1965414"/>
            <a:ext cx="7578306" cy="441344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K</a:t>
            </a:r>
            <a:r>
              <a:rPr lang="en-US" sz="3600" baseline="-25000" dirty="0" smtClean="0"/>
              <a:t>3x3</a:t>
            </a:r>
            <a:r>
              <a:rPr lang="en-US" sz="3600" dirty="0" smtClean="0"/>
              <a:t> =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err="1" smtClean="0"/>
              <a:t>Det</a:t>
            </a:r>
            <a:r>
              <a:rPr lang="en-US" sz="3600" dirty="0" smtClean="0"/>
              <a:t>(K) = 441 mod 26 = 25  </a:t>
            </a:r>
            <a:endParaRPr lang="en-US" sz="3600" dirty="0" smtClean="0"/>
          </a:p>
          <a:p>
            <a:r>
              <a:rPr lang="en-US" sz="3600" dirty="0" smtClean="0"/>
              <a:t>Plaintext: “UNA”</a:t>
            </a:r>
            <a:endParaRPr lang="en-US" sz="3600" dirty="0"/>
          </a:p>
          <a:p>
            <a:endParaRPr lang="en-US" sz="3600" b="0" baseline="-25000" dirty="0" smtClean="0"/>
          </a:p>
          <a:p>
            <a:r>
              <a:rPr lang="en-US" sz="3600" dirty="0" smtClean="0"/>
              <a:t>	</a:t>
            </a:r>
            <a:endParaRPr lang="en-US" sz="3600" b="0" dirty="0" smtClean="0"/>
          </a:p>
          <a:p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4" y="5124663"/>
            <a:ext cx="4756394" cy="1212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54" y="5035189"/>
            <a:ext cx="990651" cy="1162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25" y="1965414"/>
            <a:ext cx="2159111" cy="1212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1260" y="5361191"/>
            <a:ext cx="5392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mod 26 =        = “QAX”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32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Decryption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10306876" cy="3719716"/>
              </a:xfrm>
            </p:spPr>
            <p:txBody>
              <a:bodyPr>
                <a:normAutofit/>
              </a:bodyPr>
              <a:lstStyle/>
              <a:p>
                <a:r>
                  <a:rPr lang="en-US" sz="3600" b="0" dirty="0" smtClean="0"/>
                  <a:t>K must be invertible</a:t>
                </a:r>
                <a:endParaRPr lang="en-US" sz="3600" b="0" dirty="0" smtClean="0"/>
              </a:p>
              <a:p>
                <a:r>
                  <a:rPr lang="en-US" sz="3600" dirty="0" smtClean="0"/>
                  <a:t>Calculate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sz="3600" dirty="0" smtClean="0"/>
              </a:p>
              <a:p>
                <a:r>
                  <a:rPr lang="en-US" sz="3600" dirty="0" smtClean="0"/>
                  <a:t>Plaintext </a:t>
                </a:r>
                <a:r>
                  <a:rPr lang="en-US" sz="3600" dirty="0" smtClean="0"/>
                  <a:t>vectors,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 smtClean="0"/>
                  <a:t> , given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600" b="0" i="0" baseline="-2500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3600" b="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600" dirty="0"/>
                  <a:t>	</a:t>
                </a:r>
                <a:r>
                  <a:rPr lang="en-US" sz="3600" b="0" dirty="0" smtClean="0"/>
                  <a:t>for all plaintext vectors</a:t>
                </a:r>
                <a:endParaRPr lang="en-US" sz="3600" b="0" dirty="0" smtClean="0"/>
              </a:p>
              <a:p>
                <a:endParaRPr lang="en-US" sz="3000" b="0" dirty="0" smtClean="0"/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10306876" cy="3719716"/>
              </a:xfrm>
              <a:blipFill rotWithShape="0">
                <a:blip r:embed="rId2"/>
                <a:stretch>
                  <a:fillRect l="-2247" t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9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Decryption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435" y="2130069"/>
            <a:ext cx="10306876" cy="3719716"/>
          </a:xfrm>
        </p:spPr>
        <p:txBody>
          <a:bodyPr>
            <a:normAutofit lnSpcReduction="10000"/>
          </a:bodyPr>
          <a:lstStyle/>
          <a:p>
            <a:r>
              <a:rPr lang="en-US" sz="3600" b="0" dirty="0" smtClean="0"/>
              <a:t>K = 		     K</a:t>
            </a:r>
            <a:r>
              <a:rPr lang="en-US" sz="3600" b="0" baseline="30000" dirty="0" smtClean="0"/>
              <a:t>-1</a:t>
            </a:r>
            <a:r>
              <a:rPr lang="en-US" sz="3600" dirty="0" smtClean="0"/>
              <a:t>=                     </a:t>
            </a:r>
            <a:r>
              <a:rPr lang="en-US" sz="3000" dirty="0" smtClean="0"/>
              <a:t>mod 26 =</a:t>
            </a:r>
            <a:endParaRPr lang="en-US" sz="3000" b="0" dirty="0" smtClean="0"/>
          </a:p>
          <a:p>
            <a:endParaRPr lang="en-US" sz="3600" b="0" dirty="0" smtClean="0"/>
          </a:p>
          <a:p>
            <a:r>
              <a:rPr lang="en-US" sz="3600" dirty="0" smtClean="0"/>
              <a:t>Ciphertext: “QAX”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  <a:r>
              <a:rPr lang="en-US" sz="3600" dirty="0" smtClean="0"/>
              <a:t>                                     </a:t>
            </a:r>
            <a:r>
              <a:rPr lang="en-US" sz="3000" dirty="0" smtClean="0"/>
              <a:t>mod 26 =          = “UNA” </a:t>
            </a:r>
            <a:endParaRPr lang="en-US" sz="3000" dirty="0" smtClean="0"/>
          </a:p>
          <a:p>
            <a:endParaRPr lang="en-US" sz="3000" b="0" dirty="0" smtClean="0"/>
          </a:p>
          <a:p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14" y="2142870"/>
            <a:ext cx="2159111" cy="1212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04" y="1644851"/>
            <a:ext cx="2616334" cy="20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794753"/>
            <a:ext cx="4699242" cy="1174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126" y="2010291"/>
            <a:ext cx="2209914" cy="1174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831" y="4807453"/>
            <a:ext cx="990651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206" y="223497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cryptanalysis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06" y="1228953"/>
            <a:ext cx="10796994" cy="4927064"/>
          </a:xfrm>
        </p:spPr>
        <p:txBody>
          <a:bodyPr>
            <a:normAutofit fontScale="55000" lnSpcReduction="20000"/>
          </a:bodyPr>
          <a:lstStyle/>
          <a:p>
            <a:endParaRPr lang="en-US" sz="3000" b="0" dirty="0" smtClean="0"/>
          </a:p>
          <a:p>
            <a:r>
              <a:rPr lang="en-US" sz="4500" dirty="0" smtClean="0"/>
              <a:t>Identify plaintext/ciphertext letter correspondence.</a:t>
            </a:r>
          </a:p>
          <a:p>
            <a:r>
              <a:rPr lang="en-US" sz="4500" dirty="0" smtClean="0"/>
              <a:t>Break plaintext/ciphertext into three letter vectors</a:t>
            </a:r>
          </a:p>
          <a:p>
            <a:r>
              <a:rPr lang="en-US" sz="4500" dirty="0" smtClean="0"/>
              <a:t>Create linear equations using known plain/cipher text</a:t>
            </a:r>
          </a:p>
          <a:p>
            <a:r>
              <a:rPr lang="en-US" sz="4500" dirty="0" smtClean="0"/>
              <a:t>Create 12 x 13 matrix of linear equations</a:t>
            </a:r>
          </a:p>
          <a:p>
            <a:r>
              <a:rPr lang="en-US" sz="4500" dirty="0" smtClean="0"/>
              <a:t>Reduce matrix to reduced row echelon form</a:t>
            </a:r>
          </a:p>
          <a:p>
            <a:r>
              <a:rPr lang="en-US" sz="4500" dirty="0" smtClean="0"/>
              <a:t>Each key entry is given as a fraction in output column</a:t>
            </a:r>
          </a:p>
          <a:p>
            <a:r>
              <a:rPr lang="en-US" sz="4500" dirty="0" smtClean="0"/>
              <a:t>Convert fractions to be represented mod 26</a:t>
            </a:r>
          </a:p>
          <a:p>
            <a:r>
              <a:rPr lang="en-US" sz="4500" dirty="0"/>
              <a:t>Every 3 integers represent 1 column of the key matrix</a:t>
            </a:r>
          </a:p>
          <a:p>
            <a:r>
              <a:rPr lang="en-US" sz="4500" dirty="0"/>
              <a:t>The last 3 values are in order for the vector v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341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402" y="556173"/>
            <a:ext cx="2246023" cy="1478570"/>
          </a:xfrm>
        </p:spPr>
        <p:txBody>
          <a:bodyPr>
            <a:normAutofit/>
          </a:bodyPr>
          <a:lstStyle/>
          <a:p>
            <a:r>
              <a:rPr lang="en-US" sz="5500" dirty="0" smtClean="0"/>
              <a:t>Setup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402" y="1141171"/>
            <a:ext cx="5471529" cy="3226003"/>
          </a:xfrm>
        </p:spPr>
        <p:txBody>
          <a:bodyPr>
            <a:normAutofit fontScale="92500" lnSpcReduction="10000"/>
          </a:bodyPr>
          <a:lstStyle/>
          <a:p>
            <a:endParaRPr lang="en-US" sz="3000" b="0" dirty="0" smtClean="0"/>
          </a:p>
          <a:p>
            <a:pPr marL="0" indent="0">
              <a:buNone/>
            </a:pPr>
            <a:r>
              <a:rPr lang="en-US" sz="3500" dirty="0" smtClean="0"/>
              <a:t>Plaintext: </a:t>
            </a:r>
          </a:p>
          <a:p>
            <a:pPr marL="0" indent="0">
              <a:buNone/>
            </a:pPr>
            <a:r>
              <a:rPr lang="en-US" sz="3500" dirty="0" smtClean="0"/>
              <a:t>“ADISPLAYEDEQUATION”</a:t>
            </a:r>
          </a:p>
          <a:p>
            <a:pPr marL="0" indent="0">
              <a:buNone/>
            </a:pPr>
            <a:r>
              <a:rPr lang="en-US" sz="3500" dirty="0" smtClean="0"/>
              <a:t>Ciphertext:</a:t>
            </a:r>
          </a:p>
          <a:p>
            <a:pPr marL="0" indent="0">
              <a:buNone/>
            </a:pPr>
            <a:r>
              <a:rPr lang="en-US" sz="3500" dirty="0"/>
              <a:t>“DSRMSIOPLXLJBZULLM”</a:t>
            </a:r>
            <a:endParaRPr lang="en-US" sz="3500" dirty="0" smtClean="0"/>
          </a:p>
          <a:p>
            <a:pPr marL="0" indent="0">
              <a:buNone/>
            </a:pPr>
            <a:endParaRPr lang="en-US" sz="3000" dirty="0" smtClean="0"/>
          </a:p>
          <a:p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64" y="198563"/>
            <a:ext cx="4502727" cy="6412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1" y="4627418"/>
            <a:ext cx="4815565" cy="16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09" y="220953"/>
            <a:ext cx="9905998" cy="1478570"/>
          </a:xfrm>
        </p:spPr>
        <p:txBody>
          <a:bodyPr/>
          <a:lstStyle/>
          <a:p>
            <a:r>
              <a:rPr lang="en-US" dirty="0" smtClean="0"/>
              <a:t>Matrix from systems of equations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51133"/>
              </p:ext>
            </p:extLst>
          </p:nvPr>
        </p:nvGraphicFramePr>
        <p:xfrm>
          <a:off x="1141405" y="1699523"/>
          <a:ext cx="990600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6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2190</TotalTime>
  <Words>572</Words>
  <Application>Microsoft Office PowerPoint</Application>
  <PresentationFormat>Widescreen</PresentationFormat>
  <Paragraphs>441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Times New Roman</vt:lpstr>
      <vt:lpstr>Trebuchet MS</vt:lpstr>
      <vt:lpstr>Tw Cen MT</vt:lpstr>
      <vt:lpstr>Circuit</vt:lpstr>
      <vt:lpstr>MA-491 Cryptography</vt:lpstr>
      <vt:lpstr>Hill Cipher</vt:lpstr>
      <vt:lpstr>Encryption</vt:lpstr>
      <vt:lpstr>Encryption</vt:lpstr>
      <vt:lpstr>Decryption</vt:lpstr>
      <vt:lpstr>Decryption</vt:lpstr>
      <vt:lpstr>cryptanalysis</vt:lpstr>
      <vt:lpstr>Setup</vt:lpstr>
      <vt:lpstr>Matrix from systems of equations</vt:lpstr>
      <vt:lpstr>Row Reduced Matrix</vt:lpstr>
      <vt:lpstr>K-1               (K-1)T        (K-1)Tmod26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MA-491 Cryptography</dc:title>
  <dc:creator>Etheredge, Charles Thomas</dc:creator>
  <cp:lastModifiedBy>Etheredge, Charles Thomas</cp:lastModifiedBy>
  <cp:revision>74</cp:revision>
  <dcterms:created xsi:type="dcterms:W3CDTF">2017-05-08T17:45:58Z</dcterms:created>
  <dcterms:modified xsi:type="dcterms:W3CDTF">2017-05-10T19:30:12Z</dcterms:modified>
</cp:coreProperties>
</file>