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095" r:id="rId2"/>
    <p:sldId id="368" r:id="rId3"/>
    <p:sldId id="2101" r:id="rId4"/>
    <p:sldId id="434" r:id="rId5"/>
    <p:sldId id="2100" r:id="rId6"/>
    <p:sldId id="2111" r:id="rId7"/>
    <p:sldId id="2113" r:id="rId8"/>
    <p:sldId id="2104" r:id="rId9"/>
    <p:sldId id="2107" r:id="rId10"/>
    <p:sldId id="2106" r:id="rId11"/>
    <p:sldId id="2105" r:id="rId12"/>
    <p:sldId id="2110" r:id="rId13"/>
    <p:sldId id="2112" r:id="rId14"/>
    <p:sldId id="480" r:id="rId15"/>
    <p:sldId id="264" r:id="rId16"/>
  </p:sldIdLst>
  <p:sldSz cx="12192000" cy="6858000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orient="horz" pos="3113" userDrawn="1">
          <p15:clr>
            <a:srgbClr val="A4A3A4"/>
          </p15:clr>
        </p15:guide>
        <p15:guide id="3" orient="horz" pos="3974" userDrawn="1">
          <p15:clr>
            <a:srgbClr val="A4A3A4"/>
          </p15:clr>
        </p15:guide>
        <p15:guide id="4" orient="horz" pos="64" userDrawn="1">
          <p15:clr>
            <a:srgbClr val="A4A3A4"/>
          </p15:clr>
        </p15:guide>
        <p15:guide id="5" pos="393" userDrawn="1">
          <p15:clr>
            <a:srgbClr val="A4A3A4"/>
          </p15:clr>
        </p15:guide>
        <p15:guide id="6" pos="7287" userDrawn="1">
          <p15:clr>
            <a:srgbClr val="A4A3A4"/>
          </p15:clr>
        </p15:guide>
        <p15:guide id="7" pos="3900" userDrawn="1">
          <p15:clr>
            <a:srgbClr val="A4A3A4"/>
          </p15:clr>
        </p15:guide>
        <p15:guide id="8" pos="37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émi Joffre" initials="RJ" lastIdx="7" clrIdx="0">
    <p:extLst>
      <p:ext uri="{19B8F6BF-5375-455C-9EA6-DF929625EA0E}">
        <p15:presenceInfo xmlns:p15="http://schemas.microsoft.com/office/powerpoint/2012/main" userId="S::remi.joffre@nouvellesdonnes.com::0e3afd29-03a2-42f8-ac2b-885ba9fe7fdb" providerId="AD"/>
      </p:ext>
    </p:extLst>
  </p:cmAuthor>
  <p:cmAuthor id="2" name="Louis BEAULIEU" initials="LB" lastIdx="1" clrIdx="1">
    <p:extLst>
      <p:ext uri="{19B8F6BF-5375-455C-9EA6-DF929625EA0E}">
        <p15:presenceInfo xmlns:p15="http://schemas.microsoft.com/office/powerpoint/2012/main" userId="S::louis.beaulieu@nouvellesdonnes.com::8685c1f6-f50f-4f5f-bb5f-836ee4e89f1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A006A"/>
    <a:srgbClr val="008000"/>
    <a:srgbClr val="CCFFCC"/>
    <a:srgbClr val="343436"/>
    <a:srgbClr val="6BB3E3"/>
    <a:srgbClr val="36343B"/>
    <a:srgbClr val="801756"/>
    <a:srgbClr val="091F67"/>
    <a:srgbClr val="63CA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7" autoAdjust="0"/>
    <p:restoredTop sz="96281" autoAdjust="0"/>
  </p:normalViewPr>
  <p:slideViewPr>
    <p:cSldViewPr snapToObjects="1">
      <p:cViewPr>
        <p:scale>
          <a:sx n="110" d="100"/>
          <a:sy n="110" d="100"/>
        </p:scale>
        <p:origin x="424" y="424"/>
      </p:cViewPr>
      <p:guideLst>
        <p:guide orient="horz" pos="436"/>
        <p:guide orient="horz" pos="3113"/>
        <p:guide orient="horz" pos="3974"/>
        <p:guide orient="horz" pos="64"/>
        <p:guide pos="393"/>
        <p:guide pos="7287"/>
        <p:guide pos="3900"/>
        <p:guide pos="37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8842"/>
    </p:cViewPr>
  </p:sorterViewPr>
  <p:notesViewPr>
    <p:cSldViewPr snapToObjects="1">
      <p:cViewPr varScale="1">
        <p:scale>
          <a:sx n="60" d="100"/>
          <a:sy n="60" d="100"/>
        </p:scale>
        <p:origin x="-2664" y="-72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0" cy="493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5374" y="0"/>
            <a:ext cx="2918830" cy="493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F2020-6247-7D4C-BCF6-0F00203EA19B}" type="datetime1">
              <a:rPr lang="fr-FR" smtClean="0"/>
              <a:pPr/>
              <a:t>10/02/2022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0" cy="4933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5374" y="9371286"/>
            <a:ext cx="2918830" cy="4933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C25B1-C17C-5042-8441-FDC357D0EEDC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71870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0" cy="493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4" y="0"/>
            <a:ext cx="2918830" cy="493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3F068F-F8C6-6F4B-9552-9742EFADB7B2}" type="datetime1">
              <a:rPr lang="fr-FR" smtClean="0"/>
              <a:pPr/>
              <a:t>10/02/2022</a:t>
            </a:fld>
            <a:endParaRPr lang="fr-F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0" cy="4933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4" y="9371286"/>
            <a:ext cx="2918830" cy="4933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7D9EC-36EE-5045-A56C-EF5AD88DC56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565421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Louis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7D9EC-36EE-5045-A56C-EF5AD88DC565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95670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Louis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7D9EC-36EE-5045-A56C-EF5AD88DC565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49483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Louis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7D9EC-36EE-5045-A56C-EF5AD88DC565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3092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Louis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7D9EC-36EE-5045-A56C-EF5AD88DC565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17683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Louis &amp; Hugo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7D9EC-36EE-5045-A56C-EF5AD88DC565}" type="slidenum">
              <a:rPr lang="fr-FR" smtClean="0"/>
              <a:pPr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59511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Nico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7D9EC-36EE-5045-A56C-EF5AD88DC565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9613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Louis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7D9EC-36EE-5045-A56C-EF5AD88DC565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1279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Louis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7D9EC-36EE-5045-A56C-EF5AD88DC565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3031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 defTabSz="779173">
              <a:spcBef>
                <a:spcPts val="600"/>
              </a:spcBef>
              <a:spcAft>
                <a:spcPts val="600"/>
              </a:spcAft>
              <a:buClr>
                <a:srgbClr val="9A006A"/>
              </a:buClr>
              <a:buSzPct val="110000"/>
              <a:buFont typeface="Wingdings" panose="05000000000000000000" pitchFamily="2" charset="2"/>
              <a:buChar char="§"/>
            </a:pPr>
            <a:r>
              <a:rPr lang="fr-FR" sz="1200" kern="0" dirty="0">
                <a:solidFill>
                  <a:srgbClr val="000000"/>
                </a:solidFill>
                <a:latin typeface="Raleway"/>
                <a:ea typeface="ＭＳ Ｐゴシック"/>
                <a:cs typeface="Calibri" charset="0"/>
              </a:rPr>
              <a:t>Le J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7D9EC-36EE-5045-A56C-EF5AD88DC565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5427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 defTabSz="779173">
              <a:spcBef>
                <a:spcPts val="600"/>
              </a:spcBef>
              <a:spcAft>
                <a:spcPts val="600"/>
              </a:spcAft>
              <a:buClr>
                <a:srgbClr val="9A006A"/>
              </a:buClr>
              <a:buSzPct val="110000"/>
              <a:buFont typeface="Wingdings" panose="05000000000000000000" pitchFamily="2" charset="2"/>
              <a:buNone/>
            </a:pPr>
            <a:r>
              <a:rPr lang="fr-FR" sz="1200" kern="0" dirty="0">
                <a:solidFill>
                  <a:srgbClr val="000000"/>
                </a:solidFill>
                <a:latin typeface="Raleway"/>
                <a:ea typeface="ＭＳ Ｐゴシック"/>
                <a:cs typeface="Calibri" charset="0"/>
              </a:rPr>
              <a:t>Nico</a:t>
            </a:r>
          </a:p>
          <a:p>
            <a:pPr marL="0" indent="0" algn="just" defTabSz="779173">
              <a:spcBef>
                <a:spcPts val="600"/>
              </a:spcBef>
              <a:spcAft>
                <a:spcPts val="600"/>
              </a:spcAft>
              <a:buClr>
                <a:srgbClr val="9A006A"/>
              </a:buClr>
              <a:buSzPct val="110000"/>
              <a:buFont typeface="Wingdings" panose="05000000000000000000" pitchFamily="2" charset="2"/>
              <a:buNone/>
            </a:pPr>
            <a:endParaRPr lang="fr-FR" sz="1200" kern="0" dirty="0">
              <a:solidFill>
                <a:srgbClr val="000000"/>
              </a:solidFill>
              <a:latin typeface="Raleway"/>
              <a:ea typeface="ＭＳ Ｐゴシック"/>
              <a:cs typeface="Calibri" charset="0"/>
            </a:endParaRPr>
          </a:p>
          <a:p>
            <a:pPr marL="0" indent="0" algn="just" defTabSz="779173">
              <a:spcBef>
                <a:spcPts val="600"/>
              </a:spcBef>
              <a:spcAft>
                <a:spcPts val="600"/>
              </a:spcAft>
              <a:buClr>
                <a:srgbClr val="9A006A"/>
              </a:buClr>
              <a:buSzPct val="110000"/>
              <a:buFont typeface="Wingdings" panose="05000000000000000000" pitchFamily="2" charset="2"/>
              <a:buNone/>
            </a:pPr>
            <a:endParaRPr lang="fr-FR" sz="1200" kern="0" dirty="0">
              <a:solidFill>
                <a:srgbClr val="000000"/>
              </a:solidFill>
              <a:latin typeface="Raleway"/>
              <a:ea typeface="ＭＳ Ｐゴシック"/>
              <a:cs typeface="Calibri" charset="0"/>
            </a:endParaRPr>
          </a:p>
          <a:p>
            <a:pPr marL="0" indent="0" algn="just" defTabSz="779173">
              <a:spcBef>
                <a:spcPts val="600"/>
              </a:spcBef>
              <a:spcAft>
                <a:spcPts val="600"/>
              </a:spcAft>
              <a:buClr>
                <a:srgbClr val="9A006A"/>
              </a:buClr>
              <a:buSzPct val="110000"/>
              <a:buFont typeface="Wingdings" panose="05000000000000000000" pitchFamily="2" charset="2"/>
              <a:buNone/>
            </a:pPr>
            <a:r>
              <a:rPr lang="fr-FR" sz="1200" kern="0" dirty="0">
                <a:solidFill>
                  <a:srgbClr val="000000"/>
                </a:solidFill>
                <a:latin typeface="Raleway"/>
                <a:ea typeface="ＭＳ Ｐゴシック"/>
                <a:cs typeface="Calibri" charset="0"/>
              </a:rPr>
              <a:t>Data Storage</a:t>
            </a:r>
          </a:p>
          <a:p>
            <a:pPr marL="171450" indent="-171450" algn="just" defTabSz="779173">
              <a:spcBef>
                <a:spcPts val="600"/>
              </a:spcBef>
              <a:spcAft>
                <a:spcPts val="600"/>
              </a:spcAft>
              <a:buClr>
                <a:srgbClr val="9A006A"/>
              </a:buClr>
              <a:buSzPct val="110000"/>
              <a:buFont typeface="Wingdings" panose="05000000000000000000" pitchFamily="2" charset="2"/>
              <a:buChar char="§"/>
            </a:pPr>
            <a:r>
              <a:rPr lang="fr-FR" sz="1200" kern="0" dirty="0">
                <a:solidFill>
                  <a:srgbClr val="000000"/>
                </a:solidFill>
                <a:latin typeface="Raleway"/>
                <a:ea typeface="ＭＳ Ｐゴシック"/>
                <a:cs typeface="Calibri" charset="0"/>
              </a:rPr>
              <a:t>La scalabilité n’est ici pas le sujet puisqu’on reste sur 5 machines dans tous les cas. A noter toutefois que même si les 2 systèmes proposent une bonne scalabilité, l’avantage va toutefois à Cassandra (multiples nœuds maîtres).</a:t>
            </a:r>
          </a:p>
          <a:p>
            <a:pPr marL="171450" indent="-171450" algn="just" defTabSz="779173">
              <a:spcBef>
                <a:spcPts val="600"/>
              </a:spcBef>
              <a:spcAft>
                <a:spcPts val="600"/>
              </a:spcAft>
              <a:buClr>
                <a:srgbClr val="9A006A"/>
              </a:buClr>
              <a:buSzPct val="110000"/>
              <a:buFont typeface="Wingdings" panose="05000000000000000000" pitchFamily="2" charset="2"/>
              <a:buChar char="§"/>
            </a:pPr>
            <a:r>
              <a:rPr lang="fr-FR" sz="1200" kern="0" dirty="0">
                <a:solidFill>
                  <a:srgbClr val="000000"/>
                </a:solidFill>
                <a:latin typeface="Raleway"/>
                <a:ea typeface="ＭＳ Ｐゴシック"/>
                <a:cs typeface="Calibri" charset="0"/>
              </a:rPr>
              <a:t>Cassandra est tolérant vis-à-vis des pannes et offre une bonne disponibilité des données (architecture P2P et réplication des données).</a:t>
            </a:r>
          </a:p>
          <a:p>
            <a:pPr marL="171450" indent="-171450" algn="just" defTabSz="779173">
              <a:spcBef>
                <a:spcPts val="600"/>
              </a:spcBef>
              <a:spcAft>
                <a:spcPts val="600"/>
              </a:spcAft>
              <a:buClr>
                <a:srgbClr val="9A006A"/>
              </a:buClr>
              <a:buSzPct val="110000"/>
              <a:buFont typeface="Wingdings" panose="05000000000000000000" pitchFamily="2" charset="2"/>
              <a:buChar char="§"/>
            </a:pPr>
            <a:r>
              <a:rPr lang="fr-FR" sz="1200" kern="0" dirty="0">
                <a:solidFill>
                  <a:srgbClr val="000000"/>
                </a:solidFill>
                <a:latin typeface="Raleway"/>
                <a:ea typeface="ＭＳ Ｐゴシック"/>
                <a:cs typeface="Calibri" charset="0"/>
              </a:rPr>
              <a:t>Cassandra est relativement rapide en écriture.</a:t>
            </a:r>
          </a:p>
          <a:p>
            <a:pPr marL="171450" indent="-171450" algn="just" defTabSz="779173">
              <a:spcBef>
                <a:spcPts val="600"/>
              </a:spcBef>
              <a:spcAft>
                <a:spcPts val="600"/>
              </a:spcAft>
              <a:buClr>
                <a:srgbClr val="9A006A"/>
              </a:buClr>
              <a:buSzPct val="110000"/>
              <a:buFont typeface="Wingdings" panose="05000000000000000000" pitchFamily="2" charset="2"/>
              <a:buChar char="§"/>
            </a:pPr>
            <a:r>
              <a:rPr lang="fr-FR" sz="1200" kern="0" dirty="0">
                <a:solidFill>
                  <a:srgbClr val="000000"/>
                </a:solidFill>
                <a:latin typeface="Raleway"/>
                <a:ea typeface="ＭＳ Ｐゴシック"/>
                <a:cs typeface="Calibri" charset="0"/>
              </a:rPr>
              <a:t>Par ailleurs, contrairement à la tolérance aux pannes, la vitesse de lecture n’est pas une contrainte projet.</a:t>
            </a:r>
          </a:p>
          <a:p>
            <a:pPr marL="171450" indent="-171450" algn="just" defTabSz="779173">
              <a:spcBef>
                <a:spcPts val="600"/>
              </a:spcBef>
              <a:spcAft>
                <a:spcPts val="600"/>
              </a:spcAft>
              <a:buClr>
                <a:srgbClr val="9A006A"/>
              </a:buClr>
              <a:buSzPct val="110000"/>
              <a:buFont typeface="Wingdings" panose="05000000000000000000" pitchFamily="2" charset="2"/>
              <a:buChar char="§"/>
            </a:pPr>
            <a:r>
              <a:rPr lang="fr-FR" sz="1200" kern="0" dirty="0">
                <a:solidFill>
                  <a:srgbClr val="000000"/>
                </a:solidFill>
                <a:latin typeface="Raleway"/>
                <a:ea typeface="ＭＳ Ｐゴシック"/>
                <a:cs typeface="Calibri" charset="0"/>
              </a:rPr>
              <a:t>Enfin, les VM de l’école disposent d’une RAM limitée (6 Go ?), rendant MongoDB peu opérant dans l’utilisation de la mémoire pour le stockage des données de travail.</a:t>
            </a:r>
          </a:p>
          <a:p>
            <a:pPr marL="171450" indent="-171450" algn="just" defTabSz="779173">
              <a:spcBef>
                <a:spcPts val="600"/>
              </a:spcBef>
              <a:spcAft>
                <a:spcPts val="600"/>
              </a:spcAft>
              <a:buClr>
                <a:srgbClr val="9A006A"/>
              </a:buClr>
              <a:buSzPct val="110000"/>
              <a:buFont typeface="Wingdings" panose="05000000000000000000" pitchFamily="2" charset="2"/>
              <a:buChar char="§"/>
            </a:pPr>
            <a:r>
              <a:rPr lang="fr-FR" sz="1200" kern="0" dirty="0">
                <a:solidFill>
                  <a:srgbClr val="000000"/>
                </a:solidFill>
                <a:latin typeface="Raleway"/>
                <a:ea typeface="ＭＳ Ｐゴシック"/>
                <a:cs typeface="Calibri" charset="0"/>
              </a:rPr>
              <a:t>L’avantage va donc à Cassandra.</a:t>
            </a:r>
          </a:p>
          <a:p>
            <a:pPr marL="171450" indent="-171450" algn="just" defTabSz="779173">
              <a:spcBef>
                <a:spcPts val="600"/>
              </a:spcBef>
              <a:spcAft>
                <a:spcPts val="600"/>
              </a:spcAft>
              <a:buClr>
                <a:srgbClr val="9A006A"/>
              </a:buClr>
              <a:buSzPct val="110000"/>
              <a:buFont typeface="Wingdings" panose="05000000000000000000" pitchFamily="2" charset="2"/>
              <a:buChar char="§"/>
            </a:pPr>
            <a:endParaRPr lang="fr-FR" sz="1200" kern="0" dirty="0">
              <a:solidFill>
                <a:srgbClr val="000000"/>
              </a:solidFill>
              <a:latin typeface="Raleway"/>
              <a:ea typeface="ＭＳ Ｐゴシック"/>
              <a:cs typeface="Calibri" charset="0"/>
            </a:endParaRPr>
          </a:p>
          <a:p>
            <a:pPr marL="0" indent="0" algn="just" defTabSz="779173">
              <a:spcBef>
                <a:spcPts val="600"/>
              </a:spcBef>
              <a:spcAft>
                <a:spcPts val="600"/>
              </a:spcAft>
              <a:buClr>
                <a:srgbClr val="9A006A"/>
              </a:buClr>
              <a:buSzPct val="110000"/>
              <a:buFont typeface="Wingdings" panose="05000000000000000000" pitchFamily="2" charset="2"/>
              <a:buNone/>
            </a:pPr>
            <a:r>
              <a:rPr lang="fr-FR" sz="1200" kern="0" dirty="0">
                <a:solidFill>
                  <a:srgbClr val="000000"/>
                </a:solidFill>
                <a:latin typeface="Raleway"/>
                <a:ea typeface="ＭＳ Ｐゴシック"/>
                <a:cs typeface="Calibri" charset="0"/>
              </a:rPr>
              <a:t>Data Viz</a:t>
            </a:r>
          </a:p>
          <a:p>
            <a:pPr marL="0" indent="0" algn="just" defTabSz="779173">
              <a:spcBef>
                <a:spcPts val="600"/>
              </a:spcBef>
              <a:spcAft>
                <a:spcPts val="600"/>
              </a:spcAft>
              <a:buClr>
                <a:srgbClr val="9A006A"/>
              </a:buClr>
              <a:buSzPct val="110000"/>
              <a:buFont typeface="Wingdings" panose="05000000000000000000" pitchFamily="2" charset="2"/>
              <a:buNone/>
            </a:pPr>
            <a:r>
              <a:rPr lang="fr-FR" sz="1200" kern="0" dirty="0">
                <a:solidFill>
                  <a:srgbClr val="000000"/>
                </a:solidFill>
                <a:latin typeface="Raleway"/>
                <a:ea typeface="ＭＳ Ｐゴシック"/>
                <a:cs typeface="Calibri" charset="0"/>
              </a:rPr>
              <a:t>Zeppelin 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7D9EC-36EE-5045-A56C-EF5AD88DC565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5423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 defTabSz="779173">
              <a:spcBef>
                <a:spcPts val="600"/>
              </a:spcBef>
              <a:spcAft>
                <a:spcPts val="600"/>
              </a:spcAft>
              <a:buClr>
                <a:srgbClr val="9A006A"/>
              </a:buClr>
              <a:buSzPct val="110000"/>
              <a:buFont typeface="Wingdings" panose="05000000000000000000" pitchFamily="2" charset="2"/>
              <a:buNone/>
            </a:pPr>
            <a:r>
              <a:rPr lang="fr-FR" sz="1200" kern="0" dirty="0">
                <a:solidFill>
                  <a:srgbClr val="000000"/>
                </a:solidFill>
                <a:latin typeface="Raleway"/>
                <a:ea typeface="ＭＳ Ｐゴシック"/>
                <a:cs typeface="Calibri" charset="0"/>
              </a:rPr>
              <a:t>Hugo</a:t>
            </a:r>
          </a:p>
          <a:p>
            <a:pPr marL="0" indent="0" algn="just" defTabSz="779173">
              <a:spcBef>
                <a:spcPts val="600"/>
              </a:spcBef>
              <a:spcAft>
                <a:spcPts val="600"/>
              </a:spcAft>
              <a:buClr>
                <a:srgbClr val="9A006A"/>
              </a:buClr>
              <a:buSzPct val="110000"/>
              <a:buFont typeface="Wingdings" panose="05000000000000000000" pitchFamily="2" charset="2"/>
              <a:buNone/>
            </a:pPr>
            <a:endParaRPr lang="fr-FR" sz="1200" kern="0" dirty="0">
              <a:solidFill>
                <a:srgbClr val="000000"/>
              </a:solidFill>
              <a:latin typeface="Raleway"/>
              <a:ea typeface="ＭＳ Ｐゴシック"/>
              <a:cs typeface="Calibri" charset="0"/>
            </a:endParaRPr>
          </a:p>
          <a:p>
            <a:pPr marL="0" indent="0" algn="just" defTabSz="779173">
              <a:spcBef>
                <a:spcPts val="600"/>
              </a:spcBef>
              <a:spcAft>
                <a:spcPts val="600"/>
              </a:spcAft>
              <a:buClr>
                <a:srgbClr val="9A006A"/>
              </a:buClr>
              <a:buSzPct val="110000"/>
              <a:buFont typeface="Wingdings" panose="05000000000000000000" pitchFamily="2" charset="2"/>
              <a:buNone/>
            </a:pPr>
            <a:endParaRPr lang="fr-FR" sz="1200" kern="0" dirty="0">
              <a:solidFill>
                <a:srgbClr val="000000"/>
              </a:solidFill>
              <a:latin typeface="Raleway"/>
              <a:ea typeface="ＭＳ Ｐゴシック"/>
              <a:cs typeface="Calibri" charset="0"/>
            </a:endParaRPr>
          </a:p>
          <a:p>
            <a:pPr marL="0" indent="0" algn="just" defTabSz="779173">
              <a:spcBef>
                <a:spcPts val="600"/>
              </a:spcBef>
              <a:spcAft>
                <a:spcPts val="600"/>
              </a:spcAft>
              <a:buClr>
                <a:srgbClr val="9A006A"/>
              </a:buClr>
              <a:buSzPct val="110000"/>
              <a:buFont typeface="Wingdings" panose="05000000000000000000" pitchFamily="2" charset="2"/>
              <a:buNone/>
            </a:pPr>
            <a:r>
              <a:rPr lang="fr-FR" sz="1200" kern="0" dirty="0">
                <a:solidFill>
                  <a:srgbClr val="000000"/>
                </a:solidFill>
                <a:latin typeface="Raleway"/>
                <a:ea typeface="ＭＳ Ｐゴシック"/>
                <a:cs typeface="Calibri" charset="0"/>
              </a:rPr>
              <a:t>Data Storage</a:t>
            </a:r>
          </a:p>
          <a:p>
            <a:pPr marL="171450" indent="-171450" algn="just" defTabSz="779173">
              <a:spcBef>
                <a:spcPts val="600"/>
              </a:spcBef>
              <a:spcAft>
                <a:spcPts val="600"/>
              </a:spcAft>
              <a:buClr>
                <a:srgbClr val="9A006A"/>
              </a:buClr>
              <a:buSzPct val="110000"/>
              <a:buFont typeface="Wingdings" panose="05000000000000000000" pitchFamily="2" charset="2"/>
              <a:buChar char="§"/>
            </a:pPr>
            <a:r>
              <a:rPr lang="fr-FR" sz="1200" kern="0" dirty="0">
                <a:solidFill>
                  <a:srgbClr val="000000"/>
                </a:solidFill>
                <a:latin typeface="Raleway"/>
                <a:ea typeface="ＭＳ Ｐゴシック"/>
                <a:cs typeface="Calibri" charset="0"/>
              </a:rPr>
              <a:t>La scalabilité n’est ici pas le sujet puisqu’on reste sur 5 machines dans tous les cas. A noter toutefois que même si les 2 systèmes proposent une bonne scalabilité, l’avantage va toutefois à Cassandra (multiples nœuds maîtres).</a:t>
            </a:r>
          </a:p>
          <a:p>
            <a:pPr marL="171450" indent="-171450" algn="just" defTabSz="779173">
              <a:spcBef>
                <a:spcPts val="600"/>
              </a:spcBef>
              <a:spcAft>
                <a:spcPts val="600"/>
              </a:spcAft>
              <a:buClr>
                <a:srgbClr val="9A006A"/>
              </a:buClr>
              <a:buSzPct val="110000"/>
              <a:buFont typeface="Wingdings" panose="05000000000000000000" pitchFamily="2" charset="2"/>
              <a:buChar char="§"/>
            </a:pPr>
            <a:r>
              <a:rPr lang="fr-FR" sz="1200" kern="0" dirty="0">
                <a:solidFill>
                  <a:srgbClr val="000000"/>
                </a:solidFill>
                <a:latin typeface="Raleway"/>
                <a:ea typeface="ＭＳ Ｐゴシック"/>
                <a:cs typeface="Calibri" charset="0"/>
              </a:rPr>
              <a:t>Cassandra est tolérant vis-à-vis des pannes et offre une bonne disponibilité des données (architecture P2P et réplication des données).</a:t>
            </a:r>
          </a:p>
          <a:p>
            <a:pPr marL="171450" indent="-171450" algn="just" defTabSz="779173">
              <a:spcBef>
                <a:spcPts val="600"/>
              </a:spcBef>
              <a:spcAft>
                <a:spcPts val="600"/>
              </a:spcAft>
              <a:buClr>
                <a:srgbClr val="9A006A"/>
              </a:buClr>
              <a:buSzPct val="110000"/>
              <a:buFont typeface="Wingdings" panose="05000000000000000000" pitchFamily="2" charset="2"/>
              <a:buChar char="§"/>
            </a:pPr>
            <a:r>
              <a:rPr lang="fr-FR" sz="1200" kern="0" dirty="0">
                <a:solidFill>
                  <a:srgbClr val="000000"/>
                </a:solidFill>
                <a:latin typeface="Raleway"/>
                <a:ea typeface="ＭＳ Ｐゴシック"/>
                <a:cs typeface="Calibri" charset="0"/>
              </a:rPr>
              <a:t>Cassandra est relativement rapide en écriture.</a:t>
            </a:r>
          </a:p>
          <a:p>
            <a:pPr marL="171450" indent="-171450" algn="just" defTabSz="779173">
              <a:spcBef>
                <a:spcPts val="600"/>
              </a:spcBef>
              <a:spcAft>
                <a:spcPts val="600"/>
              </a:spcAft>
              <a:buClr>
                <a:srgbClr val="9A006A"/>
              </a:buClr>
              <a:buSzPct val="110000"/>
              <a:buFont typeface="Wingdings" panose="05000000000000000000" pitchFamily="2" charset="2"/>
              <a:buChar char="§"/>
            </a:pPr>
            <a:r>
              <a:rPr lang="fr-FR" sz="1200" kern="0" dirty="0">
                <a:solidFill>
                  <a:srgbClr val="000000"/>
                </a:solidFill>
                <a:latin typeface="Raleway"/>
                <a:ea typeface="ＭＳ Ｐゴシック"/>
                <a:cs typeface="Calibri" charset="0"/>
              </a:rPr>
              <a:t>Par ailleurs, contrairement à la tolérance aux pannes, la vitesse de lecture n’est pas une contrainte projet.</a:t>
            </a:r>
          </a:p>
          <a:p>
            <a:pPr marL="171450" indent="-171450" algn="just" defTabSz="779173">
              <a:spcBef>
                <a:spcPts val="600"/>
              </a:spcBef>
              <a:spcAft>
                <a:spcPts val="600"/>
              </a:spcAft>
              <a:buClr>
                <a:srgbClr val="9A006A"/>
              </a:buClr>
              <a:buSzPct val="110000"/>
              <a:buFont typeface="Wingdings" panose="05000000000000000000" pitchFamily="2" charset="2"/>
              <a:buChar char="§"/>
            </a:pPr>
            <a:r>
              <a:rPr lang="fr-FR" sz="1200" kern="0" dirty="0">
                <a:solidFill>
                  <a:srgbClr val="000000"/>
                </a:solidFill>
                <a:latin typeface="Raleway"/>
                <a:ea typeface="ＭＳ Ｐゴシック"/>
                <a:cs typeface="Calibri" charset="0"/>
              </a:rPr>
              <a:t>Enfin, les VM de l’école disposent d’une RAM limitée (6 Go ?), rendant MongoDB peu opérant dans l’utilisation de la mémoire pour le stockage des données de travail.</a:t>
            </a:r>
          </a:p>
          <a:p>
            <a:pPr marL="171450" indent="-171450" algn="just" defTabSz="779173">
              <a:spcBef>
                <a:spcPts val="600"/>
              </a:spcBef>
              <a:spcAft>
                <a:spcPts val="600"/>
              </a:spcAft>
              <a:buClr>
                <a:srgbClr val="9A006A"/>
              </a:buClr>
              <a:buSzPct val="110000"/>
              <a:buFont typeface="Wingdings" panose="05000000000000000000" pitchFamily="2" charset="2"/>
              <a:buChar char="§"/>
            </a:pPr>
            <a:r>
              <a:rPr lang="fr-FR" sz="1200" kern="0" dirty="0">
                <a:solidFill>
                  <a:srgbClr val="000000"/>
                </a:solidFill>
                <a:latin typeface="Raleway"/>
                <a:ea typeface="ＭＳ Ｐゴシック"/>
                <a:cs typeface="Calibri" charset="0"/>
              </a:rPr>
              <a:t>L’avantage va donc à Cassandra.</a:t>
            </a:r>
          </a:p>
          <a:p>
            <a:pPr marL="171450" indent="-171450" algn="just" defTabSz="779173">
              <a:spcBef>
                <a:spcPts val="600"/>
              </a:spcBef>
              <a:spcAft>
                <a:spcPts val="600"/>
              </a:spcAft>
              <a:buClr>
                <a:srgbClr val="9A006A"/>
              </a:buClr>
              <a:buSzPct val="110000"/>
              <a:buFont typeface="Wingdings" panose="05000000000000000000" pitchFamily="2" charset="2"/>
              <a:buChar char="§"/>
            </a:pPr>
            <a:endParaRPr lang="fr-FR" sz="1200" kern="0" dirty="0">
              <a:solidFill>
                <a:srgbClr val="000000"/>
              </a:solidFill>
              <a:latin typeface="Raleway"/>
              <a:ea typeface="ＭＳ Ｐゴシック"/>
              <a:cs typeface="Calibri" charset="0"/>
            </a:endParaRPr>
          </a:p>
          <a:p>
            <a:pPr marL="0" indent="0" algn="just" defTabSz="779173">
              <a:spcBef>
                <a:spcPts val="600"/>
              </a:spcBef>
              <a:spcAft>
                <a:spcPts val="600"/>
              </a:spcAft>
              <a:buClr>
                <a:srgbClr val="9A006A"/>
              </a:buClr>
              <a:buSzPct val="110000"/>
              <a:buFont typeface="Wingdings" panose="05000000000000000000" pitchFamily="2" charset="2"/>
              <a:buNone/>
            </a:pPr>
            <a:r>
              <a:rPr lang="fr-FR" sz="1200" kern="0" dirty="0">
                <a:solidFill>
                  <a:srgbClr val="000000"/>
                </a:solidFill>
                <a:latin typeface="Raleway"/>
                <a:ea typeface="ＭＳ Ｐゴシック"/>
                <a:cs typeface="Calibri" charset="0"/>
              </a:rPr>
              <a:t>Data Viz</a:t>
            </a:r>
          </a:p>
          <a:p>
            <a:pPr marL="0" indent="0" algn="just" defTabSz="779173">
              <a:spcBef>
                <a:spcPts val="600"/>
              </a:spcBef>
              <a:spcAft>
                <a:spcPts val="600"/>
              </a:spcAft>
              <a:buClr>
                <a:srgbClr val="9A006A"/>
              </a:buClr>
              <a:buSzPct val="110000"/>
              <a:buFont typeface="Wingdings" panose="05000000000000000000" pitchFamily="2" charset="2"/>
              <a:buNone/>
            </a:pPr>
            <a:r>
              <a:rPr lang="fr-FR" sz="1200" kern="0" dirty="0">
                <a:solidFill>
                  <a:srgbClr val="000000"/>
                </a:solidFill>
                <a:latin typeface="Raleway"/>
                <a:ea typeface="ＭＳ Ｐゴシック"/>
                <a:cs typeface="Calibri" charset="0"/>
              </a:rPr>
              <a:t>Zeppelin 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7D9EC-36EE-5045-A56C-EF5AD88DC565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4106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Louis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7D9EC-36EE-5045-A56C-EF5AD88DC565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2428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J &amp; Louis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7D9EC-36EE-5045-A56C-EF5AD88DC565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5562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Louis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7D9EC-36EE-5045-A56C-EF5AD88DC565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1435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427096"/>
            <a:ext cx="10363200" cy="1470025"/>
          </a:xfrm>
        </p:spPr>
        <p:txBody>
          <a:bodyPr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0601" y="3897120"/>
            <a:ext cx="8534400" cy="950898"/>
          </a:xfrm>
        </p:spPr>
        <p:txBody>
          <a:bodyPr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6300874"/>
            <a:ext cx="12192000" cy="58154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 dirty="0"/>
          </a:p>
        </p:txBody>
      </p:sp>
      <p:pic>
        <p:nvPicPr>
          <p:cNvPr id="6" name="Picture 5" descr="2014-11-14_grand-biseau-bleu_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4316" y="0"/>
            <a:ext cx="56435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03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780781"/>
            <a:ext cx="10972800" cy="0"/>
          </a:xfrm>
          <a:prstGeom prst="line">
            <a:avLst/>
          </a:prstGeom>
          <a:ln>
            <a:solidFill>
              <a:srgbClr val="80175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609600" y="780781"/>
            <a:ext cx="10972800" cy="0"/>
          </a:xfrm>
          <a:prstGeom prst="line">
            <a:avLst/>
          </a:prstGeom>
          <a:ln>
            <a:solidFill>
              <a:srgbClr val="80175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7974160" y="6486029"/>
            <a:ext cx="3608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INF728 – Projet GDELT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6011517" y="6507673"/>
            <a:ext cx="61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b="1" kern="1200">
                <a:solidFill>
                  <a:srgbClr val="091F67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36379A-DB65-0C48-99BC-EFE2E8202797}" type="slidenum">
              <a:rPr lang="fr-FR" sz="900" smtClean="0"/>
              <a:pPr/>
              <a:t>‹N°›</a:t>
            </a:fld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35603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089057" y="274639"/>
            <a:ext cx="1102943" cy="6039999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10121745" cy="6039999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089056" y="274639"/>
            <a:ext cx="0" cy="6039999"/>
          </a:xfrm>
          <a:prstGeom prst="line">
            <a:avLst/>
          </a:prstGeom>
          <a:ln>
            <a:solidFill>
              <a:srgbClr val="80175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11089056" y="274639"/>
            <a:ext cx="0" cy="6039999"/>
          </a:xfrm>
          <a:prstGeom prst="line">
            <a:avLst/>
          </a:prstGeom>
          <a:ln>
            <a:solidFill>
              <a:srgbClr val="80175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7974160" y="6486029"/>
            <a:ext cx="3608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INF728 – Projet GDELT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6011517" y="6507673"/>
            <a:ext cx="61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b="1" kern="1200">
                <a:solidFill>
                  <a:srgbClr val="091F67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36379A-DB65-0C48-99BC-EFE2E8202797}" type="slidenum">
              <a:rPr lang="fr-FR" sz="900" smtClean="0"/>
              <a:pPr/>
              <a:t>‹N°›</a:t>
            </a:fld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1063850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300874"/>
            <a:ext cx="12207861" cy="58154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 dirty="0"/>
          </a:p>
        </p:txBody>
      </p:sp>
      <p:pic>
        <p:nvPicPr>
          <p:cNvPr id="2" name="Picture 1" descr="2014-11-14_grand-biseau-bleu_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4299" y="0"/>
            <a:ext cx="5643563" cy="688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53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52134" y="1538586"/>
            <a:ext cx="7687733" cy="475816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fr-FR" dirty="0" smtClean="0"/>
            </a:lvl1pPr>
            <a:lvl2pPr>
              <a:defRPr lang="fr-FR" dirty="0" smtClean="0"/>
            </a:lvl2pPr>
            <a:lvl3pPr>
              <a:defRPr lang="fr-FR" dirty="0" smtClean="0"/>
            </a:lvl3pPr>
            <a:lvl4pPr>
              <a:defRPr lang="fr-FR" dirty="0" smtClean="0"/>
            </a:lvl4pPr>
            <a:lvl5pPr>
              <a:defRPr lang="fr-FR" dirty="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ABCC593-A9A5-4D3C-82AE-B391FD29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974159" y="652025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bg1">
                    <a:lumMod val="50000"/>
                  </a:schemeClr>
                </a:solidFill>
                <a:latin typeface="Raleway" panose="020B0503030101060003"/>
                <a:cs typeface="Arial"/>
              </a:defRPr>
            </a:lvl1pPr>
          </a:lstStyle>
          <a:p>
            <a:r>
              <a:rPr lang="fr-FR" dirty="0"/>
              <a:t>INF728 – Projet GDELT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F75D926-D311-4BA7-834B-59220F7B0B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09837" y="6520259"/>
            <a:ext cx="554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bg1">
                    <a:lumMod val="50000"/>
                  </a:schemeClr>
                </a:solidFill>
                <a:latin typeface="Raleway" panose="020B0503030101060003"/>
                <a:cs typeface="Arial"/>
              </a:defRPr>
            </a:lvl1pPr>
          </a:lstStyle>
          <a:p>
            <a:fld id="{9336379A-DB65-0C48-99BC-EFE2E820279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7196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Autofit/>
          </a:bodyPr>
          <a:lstStyle>
            <a:lvl1pPr>
              <a:defRPr lang="fr-FR" sz="1800" dirty="0" smtClean="0"/>
            </a:lvl1pPr>
            <a:lvl2pPr>
              <a:defRPr lang="fr-FR" sz="1600" kern="1200" dirty="0" smtClean="0">
                <a:solidFill>
                  <a:srgbClr val="36343B"/>
                </a:solidFill>
                <a:latin typeface="Calibri"/>
                <a:ea typeface="+mn-ea"/>
                <a:cs typeface="Calibri"/>
              </a:defRPr>
            </a:lvl2pPr>
            <a:lvl3pPr>
              <a:defRPr lang="fr-FR" dirty="0" smtClean="0"/>
            </a:lvl3pPr>
            <a:lvl4pPr>
              <a:defRPr lang="fr-FR" dirty="0" smtClean="0"/>
            </a:lvl4pPr>
            <a:lvl5pPr>
              <a:defRPr lang="fr-FR" dirty="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780781"/>
            <a:ext cx="10972800" cy="0"/>
          </a:xfrm>
          <a:prstGeom prst="line">
            <a:avLst/>
          </a:prstGeom>
          <a:ln>
            <a:solidFill>
              <a:srgbClr val="80175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609600" y="780781"/>
            <a:ext cx="10972800" cy="0"/>
          </a:xfrm>
          <a:prstGeom prst="line">
            <a:avLst/>
          </a:prstGeom>
          <a:ln>
            <a:solidFill>
              <a:srgbClr val="80175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7974160" y="6486029"/>
            <a:ext cx="3608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INF728 – Projet GDELT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011517" y="6507673"/>
            <a:ext cx="61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b="1" kern="1200">
                <a:solidFill>
                  <a:srgbClr val="091F67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36379A-DB65-0C48-99BC-EFE2E8202797}" type="slidenum">
              <a:rPr lang="fr-FR" sz="900" b="1" smtClean="0">
                <a:solidFill>
                  <a:schemeClr val="bg1">
                    <a:lumMod val="50000"/>
                  </a:schemeClr>
                </a:solidFill>
                <a:latin typeface="Raleway" panose="020B0503030101060003"/>
              </a:rPr>
              <a:pPr/>
              <a:t>‹N°›</a:t>
            </a:fld>
            <a:endParaRPr lang="fr-FR" sz="900" b="1" dirty="0">
              <a:solidFill>
                <a:schemeClr val="bg1">
                  <a:lumMod val="50000"/>
                </a:schemeClr>
              </a:solidFill>
              <a:latin typeface="Raleway" panose="020B0503030101060003"/>
            </a:endParaRPr>
          </a:p>
        </p:txBody>
      </p:sp>
    </p:spTree>
    <p:extLst>
      <p:ext uri="{BB962C8B-B14F-4D97-AF65-F5344CB8AC3E}">
        <p14:creationId xmlns:p14="http://schemas.microsoft.com/office/powerpoint/2010/main" val="3161104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55422"/>
            <a:ext cx="5384800" cy="5223438"/>
          </a:xfrm>
        </p:spPr>
        <p:txBody>
          <a:bodyPr>
            <a:normAutofit/>
          </a:bodyPr>
          <a:lstStyle>
            <a:lvl1pPr marL="176213" indent="-176213">
              <a:buFont typeface="Wingdings" charset="2"/>
              <a:buChar char="§"/>
              <a:defRPr sz="1800">
                <a:solidFill>
                  <a:schemeClr val="bg2"/>
                </a:solidFill>
              </a:defRPr>
            </a:lvl1pPr>
            <a:lvl2pPr marL="365125" indent="-188913">
              <a:defRPr sz="1600" baseline="0"/>
            </a:lvl2pPr>
            <a:lvl3pPr marL="539750" indent="-174625">
              <a:defRPr sz="1400"/>
            </a:lvl3pPr>
            <a:lvl4pPr marL="715963" indent="-176213">
              <a:defRPr sz="12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09600" y="780781"/>
            <a:ext cx="10972800" cy="0"/>
          </a:xfrm>
          <a:prstGeom prst="line">
            <a:avLst/>
          </a:prstGeom>
          <a:ln>
            <a:solidFill>
              <a:srgbClr val="80175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609600" y="780781"/>
            <a:ext cx="10972800" cy="0"/>
          </a:xfrm>
          <a:prstGeom prst="line">
            <a:avLst/>
          </a:prstGeom>
          <a:ln>
            <a:solidFill>
              <a:srgbClr val="80175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sz="half" idx="10"/>
          </p:nvPr>
        </p:nvSpPr>
        <p:spPr>
          <a:xfrm>
            <a:off x="6162161" y="1055422"/>
            <a:ext cx="5384800" cy="5223438"/>
          </a:xfrm>
        </p:spPr>
        <p:txBody>
          <a:bodyPr>
            <a:normAutofit/>
          </a:bodyPr>
          <a:lstStyle>
            <a:lvl1pPr marL="176213" indent="-176213">
              <a:buFont typeface="Wingdings" charset="2"/>
              <a:buChar char="§"/>
              <a:defRPr sz="1800">
                <a:solidFill>
                  <a:schemeClr val="bg2"/>
                </a:solidFill>
              </a:defRPr>
            </a:lvl1pPr>
            <a:lvl2pPr marL="365125" indent="-188913">
              <a:defRPr sz="1600" baseline="0"/>
            </a:lvl2pPr>
            <a:lvl3pPr marL="539750" indent="-174625">
              <a:defRPr sz="1400"/>
            </a:lvl3pPr>
            <a:lvl4pPr marL="715963" indent="-176213">
              <a:defRPr sz="12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78FFB86C-590C-4982-9E74-8C37F5AAA8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974159" y="652025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bg1">
                    <a:lumMod val="50000"/>
                  </a:schemeClr>
                </a:solidFill>
                <a:latin typeface="Raleway" panose="020B0503030101060003"/>
                <a:cs typeface="Arial"/>
              </a:defRPr>
            </a:lvl1pPr>
          </a:lstStyle>
          <a:p>
            <a:r>
              <a:rPr lang="fr-FR" dirty="0"/>
              <a:t>INF728 – Projet GDELT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C8C1357-D6AB-41C2-9DF2-2AF788F44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09837" y="6520259"/>
            <a:ext cx="554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bg1">
                    <a:lumMod val="50000"/>
                  </a:schemeClr>
                </a:solidFill>
                <a:latin typeface="Raleway" panose="020B0503030101060003"/>
                <a:cs typeface="Arial"/>
              </a:defRPr>
            </a:lvl1pPr>
          </a:lstStyle>
          <a:p>
            <a:fld id="{9336379A-DB65-0C48-99BC-EFE2E820279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069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052124"/>
            <a:ext cx="5386917" cy="639762"/>
          </a:xfrm>
        </p:spPr>
        <p:txBody>
          <a:bodyPr anchor="ctr">
            <a:normAutofit/>
          </a:bodyPr>
          <a:lstStyle>
            <a:lvl1pPr marL="0" indent="0">
              <a:buNone/>
              <a:defRPr sz="1800" b="0">
                <a:solidFill>
                  <a:srgbClr val="139CB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052124"/>
            <a:ext cx="5389033" cy="63976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fr-FR" b="0" smtClean="0">
                <a:solidFill>
                  <a:schemeClr val="accent2"/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09600" y="780781"/>
            <a:ext cx="10972800" cy="0"/>
          </a:xfrm>
          <a:prstGeom prst="line">
            <a:avLst/>
          </a:prstGeom>
          <a:ln>
            <a:solidFill>
              <a:srgbClr val="80175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609600" y="780781"/>
            <a:ext cx="10972800" cy="0"/>
          </a:xfrm>
          <a:prstGeom prst="line">
            <a:avLst/>
          </a:prstGeom>
          <a:ln>
            <a:solidFill>
              <a:srgbClr val="80175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609600" y="1691886"/>
            <a:ext cx="5384800" cy="4586974"/>
          </a:xfrm>
        </p:spPr>
        <p:txBody>
          <a:bodyPr>
            <a:normAutofit/>
          </a:bodyPr>
          <a:lstStyle>
            <a:lvl1pPr marL="176213" indent="-176213">
              <a:buFont typeface="Wingdings" charset="2"/>
              <a:buChar char="§"/>
              <a:defRPr sz="1800">
                <a:solidFill>
                  <a:schemeClr val="bg2"/>
                </a:solidFill>
              </a:defRPr>
            </a:lvl1pPr>
            <a:lvl2pPr marL="365125" indent="-188913">
              <a:defRPr sz="1600" baseline="0"/>
            </a:lvl2pPr>
            <a:lvl3pPr marL="539750" indent="-174625">
              <a:defRPr sz="1400"/>
            </a:lvl3pPr>
            <a:lvl4pPr marL="715963" indent="-176213">
              <a:defRPr sz="12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6181317" y="1691886"/>
            <a:ext cx="5384800" cy="4586974"/>
          </a:xfrm>
        </p:spPr>
        <p:txBody>
          <a:bodyPr>
            <a:normAutofit/>
          </a:bodyPr>
          <a:lstStyle>
            <a:lvl1pPr marL="176213" indent="-176213">
              <a:buFont typeface="Wingdings" charset="2"/>
              <a:buChar char="§"/>
              <a:defRPr sz="1800">
                <a:solidFill>
                  <a:schemeClr val="bg2"/>
                </a:solidFill>
              </a:defRPr>
            </a:lvl1pPr>
            <a:lvl2pPr marL="365125" indent="-188913">
              <a:defRPr sz="1600" baseline="0"/>
            </a:lvl2pPr>
            <a:lvl3pPr marL="539750" indent="-174625">
              <a:defRPr sz="1400"/>
            </a:lvl3pPr>
            <a:lvl4pPr marL="715963" indent="-176213">
              <a:defRPr sz="12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13" name="Footer Placeholder 3"/>
          <p:cNvSpPr txBox="1">
            <a:spLocks/>
          </p:cNvSpPr>
          <p:nvPr userDrawn="1"/>
        </p:nvSpPr>
        <p:spPr>
          <a:xfrm>
            <a:off x="7974160" y="6486029"/>
            <a:ext cx="3608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INF728 – Projet GDELT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011517" y="6507673"/>
            <a:ext cx="61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b="1" kern="1200">
                <a:solidFill>
                  <a:srgbClr val="091F67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36379A-DB65-0C48-99BC-EFE2E8202797}" type="slidenum">
              <a:rPr lang="fr-FR" sz="900" smtClean="0"/>
              <a:pPr/>
              <a:t>‹N°›</a:t>
            </a:fld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3335350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780781"/>
            <a:ext cx="10972800" cy="0"/>
          </a:xfrm>
          <a:prstGeom prst="line">
            <a:avLst/>
          </a:prstGeom>
          <a:ln>
            <a:solidFill>
              <a:srgbClr val="80175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 userDrawn="1"/>
        </p:nvCxnSpPr>
        <p:spPr>
          <a:xfrm>
            <a:off x="609600" y="780781"/>
            <a:ext cx="10972800" cy="0"/>
          </a:xfrm>
          <a:prstGeom prst="line">
            <a:avLst/>
          </a:prstGeom>
          <a:ln>
            <a:solidFill>
              <a:srgbClr val="80175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7974160" y="6486029"/>
            <a:ext cx="3608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INF728 – Projet GDELT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6011517" y="6507673"/>
            <a:ext cx="61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b="1" kern="1200">
                <a:solidFill>
                  <a:srgbClr val="091F67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36379A-DB65-0C48-99BC-EFE2E8202797}" type="slidenum">
              <a:rPr lang="fr-FR" sz="900" smtClean="0"/>
              <a:pPr/>
              <a:t>‹N°›</a:t>
            </a:fld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972294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 txBox="1">
            <a:spLocks/>
          </p:cNvSpPr>
          <p:nvPr userDrawn="1"/>
        </p:nvSpPr>
        <p:spPr>
          <a:xfrm>
            <a:off x="7974160" y="6486029"/>
            <a:ext cx="3608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INF728 – Projet GDELT</a:t>
            </a:r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6011517" y="6507673"/>
            <a:ext cx="61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b="1" kern="1200">
                <a:solidFill>
                  <a:srgbClr val="091F67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36379A-DB65-0C48-99BC-EFE2E8202797}" type="slidenum">
              <a:rPr lang="fr-FR" sz="900" smtClean="0"/>
              <a:pPr/>
              <a:t>‹N°›</a:t>
            </a:fld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412105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600581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8437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7974160" y="6486029"/>
            <a:ext cx="3608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INF728 – Projet GDELT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6011517" y="6507673"/>
            <a:ext cx="61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b="1" kern="1200">
                <a:solidFill>
                  <a:srgbClr val="091F67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36379A-DB65-0C48-99BC-EFE2E8202797}" type="slidenum">
              <a:rPr lang="fr-FR" sz="900" smtClean="0"/>
              <a:pPr/>
              <a:t>‹N°›</a:t>
            </a:fld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128853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7974160" y="6486029"/>
            <a:ext cx="3608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INF728 – Projet GDELT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6011517" y="6507673"/>
            <a:ext cx="61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b="1" kern="1200">
                <a:solidFill>
                  <a:srgbClr val="091F67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36379A-DB65-0C48-99BC-EFE2E8202797}" type="slidenum">
              <a:rPr lang="fr-FR" sz="900" smtClean="0"/>
              <a:pPr/>
              <a:t>‹N°›</a:t>
            </a:fld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2626747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89443"/>
            <a:ext cx="10972800" cy="637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055422"/>
            <a:ext cx="10972800" cy="5241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201778" y="6520259"/>
            <a:ext cx="47643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900" b="1" dirty="0">
                <a:solidFill>
                  <a:schemeClr val="bg1">
                    <a:lumMod val="50000"/>
                  </a:schemeClr>
                </a:solidFill>
                <a:latin typeface="Raleway" panose="020B0503030101060003"/>
              </a:rPr>
              <a:t>Louis BEAULIEU – Hugo MICHEL – Julien LAIR – Sara BOUTIGNY – Nicolas ESDRAS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39856" y="652025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bg1">
                    <a:lumMod val="50000"/>
                  </a:schemeClr>
                </a:solidFill>
                <a:latin typeface="Raleway" panose="020B0503030101060003"/>
                <a:cs typeface="Arial"/>
              </a:defRPr>
            </a:lvl1pPr>
          </a:lstStyle>
          <a:p>
            <a:r>
              <a:rPr lang="fr-FR" dirty="0"/>
              <a:t>INF728 – Projet GDELT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75534" y="6520259"/>
            <a:ext cx="554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bg1">
                    <a:lumMod val="50000"/>
                  </a:schemeClr>
                </a:solidFill>
                <a:latin typeface="Raleway" panose="020B0503030101060003"/>
                <a:cs typeface="Arial"/>
              </a:defRPr>
            </a:lvl1pPr>
          </a:lstStyle>
          <a:p>
            <a:fld id="{9336379A-DB65-0C48-99BC-EFE2E820279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989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accent3"/>
          </a:solidFill>
          <a:latin typeface="Calibri"/>
          <a:ea typeface="+mj-ea"/>
          <a:cs typeface="Calibri"/>
        </a:defRPr>
      </a:lvl1pPr>
    </p:titleStyle>
    <p:bodyStyle>
      <a:lvl1pPr marL="268288" indent="-268288" algn="l" defTabSz="457200" rtl="0" eaLnBrk="1" latinLnBrk="0" hangingPunct="1">
        <a:spcBef>
          <a:spcPct val="20000"/>
        </a:spcBef>
        <a:buClr>
          <a:srgbClr val="801756"/>
        </a:buClr>
        <a:buSzPct val="110000"/>
        <a:buFont typeface="Wingdings" charset="2"/>
        <a:buChar char="§"/>
        <a:defRPr sz="1800" kern="1200">
          <a:solidFill>
            <a:schemeClr val="accent1"/>
          </a:solidFill>
          <a:latin typeface="Calibri"/>
          <a:ea typeface="+mn-ea"/>
          <a:cs typeface="Calibri"/>
        </a:defRPr>
      </a:lvl1pPr>
      <a:lvl2pPr marL="534988" indent="-206375" algn="l" defTabSz="457200" rtl="0" eaLnBrk="1" latinLnBrk="0" hangingPunct="1">
        <a:spcBef>
          <a:spcPct val="20000"/>
        </a:spcBef>
        <a:buSzPct val="75000"/>
        <a:buFont typeface="Lucida Grande"/>
        <a:buChar char="-"/>
        <a:defRPr sz="1600" kern="1200">
          <a:solidFill>
            <a:srgbClr val="36343B"/>
          </a:solidFill>
          <a:latin typeface="Calibri"/>
          <a:ea typeface="+mn-ea"/>
          <a:cs typeface="Calibri"/>
        </a:defRPr>
      </a:lvl2pPr>
      <a:lvl3pPr marL="715963" indent="-158750" algn="l" defTabSz="457200" rtl="0" eaLnBrk="1" latinLnBrk="0" hangingPunct="1">
        <a:spcBef>
          <a:spcPct val="20000"/>
        </a:spcBef>
        <a:buSzPct val="75000"/>
        <a:buFont typeface="Lucida Grande"/>
        <a:buChar char="&gt;"/>
        <a:defRPr sz="1400" kern="1200">
          <a:solidFill>
            <a:srgbClr val="36343B"/>
          </a:solidFill>
          <a:latin typeface="Calibri"/>
          <a:ea typeface="+mn-ea"/>
          <a:cs typeface="Calibri"/>
        </a:defRPr>
      </a:lvl3pPr>
      <a:lvl4pPr marL="892175" indent="-169863" algn="l" defTabSz="457200" rtl="0" eaLnBrk="1" latinLnBrk="0" hangingPunct="1">
        <a:spcBef>
          <a:spcPct val="20000"/>
        </a:spcBef>
        <a:buSzPct val="75000"/>
        <a:buFont typeface="Lucida Grande"/>
        <a:buChar char="-"/>
        <a:defRPr sz="1100" kern="1200">
          <a:solidFill>
            <a:srgbClr val="36343B"/>
          </a:solidFill>
          <a:latin typeface="Calibri"/>
          <a:ea typeface="+mn-ea"/>
          <a:cs typeface="Calibri"/>
        </a:defRPr>
      </a:lvl4pPr>
      <a:lvl5pPr marL="1079500" indent="-228600" algn="l" defTabSz="457200" rtl="0" eaLnBrk="1" latinLnBrk="0" hangingPunct="1">
        <a:spcBef>
          <a:spcPct val="20000"/>
        </a:spcBef>
        <a:buFont typeface="Arial"/>
        <a:buChar char="»"/>
        <a:defRPr sz="1050" kern="1200">
          <a:solidFill>
            <a:srgbClr val="36343B"/>
          </a:solidFill>
          <a:latin typeface="Calibri"/>
          <a:ea typeface="+mn-ea"/>
          <a:cs typeface="Calibr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3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eg"/><Relationship Id="rId5" Type="http://schemas.openxmlformats.org/officeDocument/2006/relationships/image" Target="../media/image19.png"/><Relationship Id="rId4" Type="http://schemas.openxmlformats.org/officeDocument/2006/relationships/image" Target="../media/image28.png"/><Relationship Id="rId9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eg"/><Relationship Id="rId5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9.jpeg"/><Relationship Id="rId10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eg"/><Relationship Id="rId5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eg"/><Relationship Id="rId5" Type="http://schemas.openxmlformats.org/officeDocument/2006/relationships/image" Target="../media/image19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D576169-2697-CD42-96DA-2993CB5318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78" b="40573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2D97368-8DD7-4E5A-971F-FCC7F97EC9B8}"/>
              </a:ext>
            </a:extLst>
          </p:cNvPr>
          <p:cNvSpPr txBox="1">
            <a:spLocks/>
          </p:cNvSpPr>
          <p:nvPr/>
        </p:nvSpPr>
        <p:spPr>
          <a:xfrm>
            <a:off x="3269147" y="1988840"/>
            <a:ext cx="5653706" cy="1550155"/>
          </a:xfrm>
          <a:prstGeom prst="rect">
            <a:avLst/>
          </a:prstGeom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>
              <a:lnSpc>
                <a:spcPct val="140000"/>
              </a:lnSpc>
            </a:pPr>
            <a:r>
              <a:rPr lang="fr-FR" sz="6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Projet GDELT</a:t>
            </a:r>
            <a:endParaRPr lang="fr-FR" sz="6000" i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72104107-C204-46BB-8B05-12C4C0D5D219}"/>
              </a:ext>
            </a:extLst>
          </p:cNvPr>
          <p:cNvSpPr txBox="1">
            <a:spLocks/>
          </p:cNvSpPr>
          <p:nvPr/>
        </p:nvSpPr>
        <p:spPr>
          <a:xfrm>
            <a:off x="3446153" y="3356992"/>
            <a:ext cx="5299695" cy="792088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rgbClr val="801756"/>
              </a:buClr>
              <a:buSzPct val="110000"/>
              <a:buFont typeface="Wingdings" charset="2"/>
              <a:buNone/>
              <a:defRPr sz="1800" kern="1200">
                <a:solidFill>
                  <a:schemeClr val="bg2"/>
                </a:solidFill>
                <a:latin typeface="Calibri"/>
                <a:ea typeface="+mn-ea"/>
                <a:cs typeface="Calibri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SzPct val="75000"/>
              <a:buFont typeface="Lucida Grande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Calibri"/>
                <a:ea typeface="+mn-ea"/>
                <a:cs typeface="Calibri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SzPct val="75000"/>
              <a:buFont typeface="Lucida Grande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Calibri"/>
                <a:ea typeface="+mn-ea"/>
                <a:cs typeface="Calibri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SzPct val="75000"/>
              <a:buFont typeface="Lucida Grande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Calibri"/>
                <a:ea typeface="+mn-ea"/>
                <a:cs typeface="Calibri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Calibri"/>
                <a:ea typeface="+mn-ea"/>
                <a:cs typeface="Calibri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fr-FR" b="1" dirty="0">
                <a:solidFill>
                  <a:schemeClr val="bg1"/>
                </a:solidFill>
                <a:latin typeface="Raleway"/>
              </a:rPr>
              <a:t>Louis BEAULIEU – Hugo MICHEL – Julien LAIR Sara BOUTIGNY – Nicolas ESDRAS</a:t>
            </a:r>
          </a:p>
        </p:txBody>
      </p:sp>
    </p:spTree>
    <p:extLst>
      <p:ext uri="{BB962C8B-B14F-4D97-AF65-F5344CB8AC3E}">
        <p14:creationId xmlns:p14="http://schemas.microsoft.com/office/powerpoint/2010/main" val="3846245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819A12-5C61-4BBE-B7E6-3AE3405DA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Requête 3 |</a:t>
            </a:r>
            <a:r>
              <a:rPr lang="fr-FR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Lieux/personnes/thèmes, nombre d’articles et ton moyen par source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E370E268-A32C-47D8-AD65-CBD8F4CDCA42}"/>
              </a:ext>
            </a:extLst>
          </p:cNvPr>
          <p:cNvSpPr/>
          <p:nvPr/>
        </p:nvSpPr>
        <p:spPr>
          <a:xfrm>
            <a:off x="460818" y="2646462"/>
            <a:ext cx="2011120" cy="1869164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15000"/>
              </a:lnSpc>
            </a:pPr>
            <a:r>
              <a:rPr lang="fr-FR" sz="900" b="1" strike="noStrike" spc="-1" dirty="0">
                <a:solidFill>
                  <a:srgbClr val="695D4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GKG</a:t>
            </a:r>
            <a:endParaRPr lang="fr-FR" sz="9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15000"/>
              </a:lnSpc>
            </a:pPr>
            <a:endParaRPr lang="fr-FR" sz="9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fr-FR" sz="900" b="1" i="1" strike="noStrike" spc="-1" dirty="0" err="1">
                <a:solidFill>
                  <a:srgbClr val="695D4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globalEventId</a:t>
            </a:r>
            <a:endParaRPr lang="fr-FR" sz="900" b="0" i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fr-FR" sz="900" i="1" spc="-1" dirty="0" err="1">
                <a:solidFill>
                  <a:srgbClr val="695D4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a</a:t>
            </a:r>
            <a:r>
              <a:rPr lang="fr-FR" sz="900" b="0" i="1" strike="noStrike" spc="-1" dirty="0" err="1">
                <a:solidFill>
                  <a:srgbClr val="695D4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ctionCountryCode</a:t>
            </a:r>
            <a:endParaRPr lang="fr-FR" sz="900" b="0" i="1" strike="noStrike" spc="-1" dirty="0">
              <a:solidFill>
                <a:srgbClr val="695D46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fr-FR" sz="900" i="1" spc="-1" dirty="0" err="1">
                <a:solidFill>
                  <a:srgbClr val="695D4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datetime</a:t>
            </a:r>
            <a:endParaRPr lang="fr-FR" sz="900" b="0" i="1" strike="noStrike" spc="-1" dirty="0">
              <a:solidFill>
                <a:srgbClr val="695D46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fr-FR" sz="900" i="1" spc="-1" dirty="0" err="1">
                <a:solidFill>
                  <a:srgbClr val="695D4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source_domain</a:t>
            </a:r>
            <a:endParaRPr lang="fr-FR" sz="900" i="1" spc="-1" dirty="0">
              <a:solidFill>
                <a:srgbClr val="695D46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fr-FR" sz="900" i="1" spc="-1" dirty="0" err="1">
                <a:solidFill>
                  <a:srgbClr val="695D4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themes</a:t>
            </a:r>
            <a:endParaRPr lang="fr-FR" sz="900" i="1" spc="-1" dirty="0">
              <a:solidFill>
                <a:srgbClr val="695D46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fr-FR" sz="900" i="1" spc="-1" dirty="0" err="1">
                <a:solidFill>
                  <a:srgbClr val="695D4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persons</a:t>
            </a:r>
            <a:endParaRPr lang="fr-FR" sz="900" i="1" spc="-1" dirty="0">
              <a:solidFill>
                <a:srgbClr val="695D46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fr-FR" sz="900" i="1" spc="-1" dirty="0">
                <a:solidFill>
                  <a:srgbClr val="695D4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locations</a:t>
            </a:r>
          </a:p>
          <a:p>
            <a:pPr>
              <a:lnSpc>
                <a:spcPct val="115000"/>
              </a:lnSpc>
            </a:pPr>
            <a:r>
              <a:rPr lang="fr-FR" sz="900" i="1" spc="-1" dirty="0" err="1">
                <a:solidFill>
                  <a:srgbClr val="695D4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avg_tone</a:t>
            </a:r>
            <a:endParaRPr lang="fr-FR" sz="900" i="1" spc="-1" dirty="0">
              <a:solidFill>
                <a:srgbClr val="695D46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</a:endParaRPr>
          </a:p>
        </p:txBody>
      </p:sp>
      <p:sp>
        <p:nvSpPr>
          <p:cNvPr id="19" name="CustomShape 7">
            <a:extLst>
              <a:ext uri="{FF2B5EF4-FFF2-40B4-BE49-F238E27FC236}">
                <a16:creationId xmlns:a16="http://schemas.microsoft.com/office/drawing/2014/main" id="{5CFA47A1-032D-734F-BC35-AB1CC06A1A75}"/>
              </a:ext>
            </a:extLst>
          </p:cNvPr>
          <p:cNvSpPr/>
          <p:nvPr/>
        </p:nvSpPr>
        <p:spPr>
          <a:xfrm rot="5400000">
            <a:off x="2352902" y="3415264"/>
            <a:ext cx="1312200" cy="33156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CustomShape 11">
            <a:extLst>
              <a:ext uri="{FF2B5EF4-FFF2-40B4-BE49-F238E27FC236}">
                <a16:creationId xmlns:a16="http://schemas.microsoft.com/office/drawing/2014/main" id="{45BB4386-1EFA-CB4F-A123-6A02028AF132}"/>
              </a:ext>
            </a:extLst>
          </p:cNvPr>
          <p:cNvSpPr/>
          <p:nvPr/>
        </p:nvSpPr>
        <p:spPr>
          <a:xfrm rot="5400000">
            <a:off x="5346128" y="3415264"/>
            <a:ext cx="1312200" cy="33156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1" name="Google Shape;168;p19">
            <a:extLst>
              <a:ext uri="{FF2B5EF4-FFF2-40B4-BE49-F238E27FC236}">
                <a16:creationId xmlns:a16="http://schemas.microsoft.com/office/drawing/2014/main" id="{783AA111-EEE8-8145-BBF3-64271BF92C4E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171953" y="1124744"/>
            <a:ext cx="866512" cy="580537"/>
          </a:xfrm>
          <a:prstGeom prst="rect">
            <a:avLst/>
          </a:prstGeom>
          <a:ln>
            <a:noFill/>
          </a:ln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52DE21DD-AECA-9C41-BA7C-6437E17EAE7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664759" y="2132856"/>
            <a:ext cx="1927185" cy="956806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A221A73A-4560-F54E-A7AA-65FC9B3B80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731" y="1268760"/>
            <a:ext cx="1127878" cy="331265"/>
          </a:xfrm>
          <a:prstGeom prst="rect">
            <a:avLst/>
          </a:prstGeom>
        </p:spPr>
      </p:pic>
      <p:pic>
        <p:nvPicPr>
          <p:cNvPr id="26" name="Picture 5">
            <a:extLst>
              <a:ext uri="{FF2B5EF4-FFF2-40B4-BE49-F238E27FC236}">
                <a16:creationId xmlns:a16="http://schemas.microsoft.com/office/drawing/2014/main" id="{072B63DC-EF9D-C04F-A88F-5B19A85DE6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6906"/>
          <a:stretch/>
        </p:blipFill>
        <p:spPr bwMode="auto">
          <a:xfrm>
            <a:off x="8784031" y="1072957"/>
            <a:ext cx="899237" cy="62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49CEF3FE-74B1-D243-8840-E0292BD2E2BD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6557828" y="2253151"/>
            <a:ext cx="5191925" cy="3492523"/>
          </a:xfrm>
          <a:prstGeom prst="rect">
            <a:avLst/>
          </a:prstGeom>
        </p:spPr>
      </p:pic>
      <p:sp>
        <p:nvSpPr>
          <p:cNvPr id="28" name="Titre 1">
            <a:extLst>
              <a:ext uri="{FF2B5EF4-FFF2-40B4-BE49-F238E27FC236}">
                <a16:creationId xmlns:a16="http://schemas.microsoft.com/office/drawing/2014/main" id="{D68BD613-30C8-2A4F-8CC9-F555B95CAB89}"/>
              </a:ext>
            </a:extLst>
          </p:cNvPr>
          <p:cNvSpPr txBox="1">
            <a:spLocks/>
          </p:cNvSpPr>
          <p:nvPr/>
        </p:nvSpPr>
        <p:spPr>
          <a:xfrm>
            <a:off x="736410" y="1697255"/>
            <a:ext cx="1640520" cy="28526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accent3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ctr"/>
            <a:r>
              <a:rPr lang="fr-FR" sz="1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Champs utilisés</a:t>
            </a:r>
          </a:p>
        </p:txBody>
      </p:sp>
      <p:sp>
        <p:nvSpPr>
          <p:cNvPr id="29" name="Titre 1">
            <a:extLst>
              <a:ext uri="{FF2B5EF4-FFF2-40B4-BE49-F238E27FC236}">
                <a16:creationId xmlns:a16="http://schemas.microsoft.com/office/drawing/2014/main" id="{BCAEEA2E-8499-8348-AC22-E84D5B23ACAF}"/>
              </a:ext>
            </a:extLst>
          </p:cNvPr>
          <p:cNvSpPr txBox="1">
            <a:spLocks/>
          </p:cNvSpPr>
          <p:nvPr/>
        </p:nvSpPr>
        <p:spPr>
          <a:xfrm>
            <a:off x="3784949" y="1771882"/>
            <a:ext cx="1640520" cy="28526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accent3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ctr"/>
            <a:r>
              <a:rPr lang="fr-FR" sz="1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 générée</a:t>
            </a:r>
          </a:p>
        </p:txBody>
      </p:sp>
      <p:sp>
        <p:nvSpPr>
          <p:cNvPr id="30" name="Titre 1">
            <a:extLst>
              <a:ext uri="{FF2B5EF4-FFF2-40B4-BE49-F238E27FC236}">
                <a16:creationId xmlns:a16="http://schemas.microsoft.com/office/drawing/2014/main" id="{0DE60A4F-5750-9643-BC19-F00348CD49C3}"/>
              </a:ext>
            </a:extLst>
          </p:cNvPr>
          <p:cNvSpPr txBox="1">
            <a:spLocks/>
          </p:cNvSpPr>
          <p:nvPr/>
        </p:nvSpPr>
        <p:spPr>
          <a:xfrm>
            <a:off x="8256240" y="1697255"/>
            <a:ext cx="1954818" cy="28526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accent3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ctr"/>
            <a:r>
              <a:rPr lang="fr-FR" sz="1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Requête et résultats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C1EDDFB0-EEAA-164E-B7B9-C5B5AD0389B9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3692497" y="3165369"/>
            <a:ext cx="1871708" cy="956806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435624E3-877E-BC43-8E39-3DE5AF845F2B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3722803" y="4197882"/>
            <a:ext cx="1811097" cy="95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563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819A12-5C61-4BBE-B7E6-3AE3405DA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Requête 4 | </a:t>
            </a:r>
            <a:r>
              <a:rPr lang="fr-FR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Evolution des relations entre deux pays au cours de l’année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E370E268-A32C-47D8-AD65-CBD8F4CDCA42}"/>
              </a:ext>
            </a:extLst>
          </p:cNvPr>
          <p:cNvSpPr/>
          <p:nvPr/>
        </p:nvSpPr>
        <p:spPr>
          <a:xfrm>
            <a:off x="609600" y="2848829"/>
            <a:ext cx="2011120" cy="1337401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15000"/>
              </a:lnSpc>
            </a:pPr>
            <a:r>
              <a:rPr lang="fr-FR" sz="1100" b="1" strike="noStrike" spc="-1" dirty="0">
                <a:solidFill>
                  <a:srgbClr val="695D4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EVENTS</a:t>
            </a:r>
            <a:endParaRPr lang="fr-FR" sz="11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15000"/>
              </a:lnSpc>
            </a:pPr>
            <a:endParaRPr lang="fr-FR" sz="11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fr-FR" sz="1100" b="1" i="1" strike="noStrike" spc="-1" dirty="0" err="1">
                <a:solidFill>
                  <a:srgbClr val="695D4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globalEventId</a:t>
            </a:r>
            <a:endParaRPr lang="fr-FR" sz="1100" b="0" i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fr-FR" sz="1100" b="0" i="1" strike="noStrike" spc="-1" dirty="0" err="1">
                <a:solidFill>
                  <a:srgbClr val="695D4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ActionCountryCode</a:t>
            </a:r>
            <a:endParaRPr lang="fr-FR" sz="1100" b="0" i="1" strike="noStrike" spc="-1" dirty="0">
              <a:solidFill>
                <a:srgbClr val="695D46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fr-FR" sz="1100" i="1" spc="-1" dirty="0" err="1">
                <a:solidFill>
                  <a:srgbClr val="695D4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NumMentions</a:t>
            </a:r>
            <a:endParaRPr lang="fr-FR" sz="1100" i="1" spc="-1" dirty="0">
              <a:solidFill>
                <a:srgbClr val="695D46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fr-FR" sz="1100" b="0" i="1" strike="noStrike" spc="-1" dirty="0" err="1">
                <a:solidFill>
                  <a:srgbClr val="695D4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Datetime</a:t>
            </a:r>
            <a:endParaRPr lang="fr-FR" sz="1100" b="0" i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CustomShape 7">
            <a:extLst>
              <a:ext uri="{FF2B5EF4-FFF2-40B4-BE49-F238E27FC236}">
                <a16:creationId xmlns:a16="http://schemas.microsoft.com/office/drawing/2014/main" id="{9ACABDA6-ACF7-9145-BC6E-7FB68A67A72E}"/>
              </a:ext>
            </a:extLst>
          </p:cNvPr>
          <p:cNvSpPr/>
          <p:nvPr/>
        </p:nvSpPr>
        <p:spPr>
          <a:xfrm rot="5400000">
            <a:off x="2352902" y="3415264"/>
            <a:ext cx="1312200" cy="33156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CustomShape 11">
            <a:extLst>
              <a:ext uri="{FF2B5EF4-FFF2-40B4-BE49-F238E27FC236}">
                <a16:creationId xmlns:a16="http://schemas.microsoft.com/office/drawing/2014/main" id="{DA81A973-53A8-E241-A708-99AD8C9BE355}"/>
              </a:ext>
            </a:extLst>
          </p:cNvPr>
          <p:cNvSpPr/>
          <p:nvPr/>
        </p:nvSpPr>
        <p:spPr>
          <a:xfrm rot="5400000">
            <a:off x="5346128" y="3415264"/>
            <a:ext cx="1312200" cy="33156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2" name="Google Shape;168;p19">
            <a:extLst>
              <a:ext uri="{FF2B5EF4-FFF2-40B4-BE49-F238E27FC236}">
                <a16:creationId xmlns:a16="http://schemas.microsoft.com/office/drawing/2014/main" id="{4D8A1C0B-DAB9-0944-A0E5-F31905EC406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171953" y="1124744"/>
            <a:ext cx="866512" cy="580537"/>
          </a:xfrm>
          <a:prstGeom prst="rect">
            <a:avLst/>
          </a:prstGeom>
          <a:ln>
            <a:noFill/>
          </a:ln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31349908-65B7-E445-83B6-810F04736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4759" y="2492896"/>
            <a:ext cx="1927185" cy="2049269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BA0E9E08-D079-4040-B405-67A6888407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731" y="1268760"/>
            <a:ext cx="1127878" cy="331265"/>
          </a:xfrm>
          <a:prstGeom prst="rect">
            <a:avLst/>
          </a:prstGeom>
        </p:spPr>
      </p:pic>
      <p:pic>
        <p:nvPicPr>
          <p:cNvPr id="27" name="Picture 5">
            <a:extLst>
              <a:ext uri="{FF2B5EF4-FFF2-40B4-BE49-F238E27FC236}">
                <a16:creationId xmlns:a16="http://schemas.microsoft.com/office/drawing/2014/main" id="{7E4AD65D-7E5B-F64E-8DB3-88188AD1FF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6906"/>
          <a:stretch/>
        </p:blipFill>
        <p:spPr bwMode="auto">
          <a:xfrm>
            <a:off x="8784031" y="1072957"/>
            <a:ext cx="899237" cy="62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07FF421C-2279-8D4B-9B53-5AD7174A8E5F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6528048" y="2336837"/>
            <a:ext cx="5251485" cy="3325150"/>
          </a:xfrm>
          <a:prstGeom prst="rect">
            <a:avLst/>
          </a:prstGeom>
        </p:spPr>
      </p:pic>
      <p:sp>
        <p:nvSpPr>
          <p:cNvPr id="29" name="Titre 1">
            <a:extLst>
              <a:ext uri="{FF2B5EF4-FFF2-40B4-BE49-F238E27FC236}">
                <a16:creationId xmlns:a16="http://schemas.microsoft.com/office/drawing/2014/main" id="{5A25D3EE-1A3E-5B41-8BDA-A56D02FC0F7F}"/>
              </a:ext>
            </a:extLst>
          </p:cNvPr>
          <p:cNvSpPr txBox="1">
            <a:spLocks/>
          </p:cNvSpPr>
          <p:nvPr/>
        </p:nvSpPr>
        <p:spPr>
          <a:xfrm>
            <a:off x="736410" y="1697255"/>
            <a:ext cx="1640520" cy="28526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accent3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ctr"/>
            <a:r>
              <a:rPr lang="fr-FR" sz="1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Champs utilisés</a:t>
            </a:r>
          </a:p>
        </p:txBody>
      </p:sp>
      <p:sp>
        <p:nvSpPr>
          <p:cNvPr id="30" name="Titre 1">
            <a:extLst>
              <a:ext uri="{FF2B5EF4-FFF2-40B4-BE49-F238E27FC236}">
                <a16:creationId xmlns:a16="http://schemas.microsoft.com/office/drawing/2014/main" id="{FB38D43E-8133-504F-9CE8-D331961FBC89}"/>
              </a:ext>
            </a:extLst>
          </p:cNvPr>
          <p:cNvSpPr txBox="1">
            <a:spLocks/>
          </p:cNvSpPr>
          <p:nvPr/>
        </p:nvSpPr>
        <p:spPr>
          <a:xfrm>
            <a:off x="3784949" y="1771882"/>
            <a:ext cx="1640520" cy="28526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accent3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ctr"/>
            <a:r>
              <a:rPr lang="fr-FR" sz="1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 générée</a:t>
            </a:r>
          </a:p>
        </p:txBody>
      </p:sp>
      <p:sp>
        <p:nvSpPr>
          <p:cNvPr id="31" name="Titre 1">
            <a:extLst>
              <a:ext uri="{FF2B5EF4-FFF2-40B4-BE49-F238E27FC236}">
                <a16:creationId xmlns:a16="http://schemas.microsoft.com/office/drawing/2014/main" id="{50195156-CC9C-794B-84DE-2BAA4C2799DC}"/>
              </a:ext>
            </a:extLst>
          </p:cNvPr>
          <p:cNvSpPr txBox="1">
            <a:spLocks/>
          </p:cNvSpPr>
          <p:nvPr/>
        </p:nvSpPr>
        <p:spPr>
          <a:xfrm>
            <a:off x="8256240" y="1697255"/>
            <a:ext cx="1954818" cy="28526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accent3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ctr"/>
            <a:r>
              <a:rPr lang="fr-FR" sz="1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Requête et résultats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B63F83F-2620-3144-9DEC-6AC4195682D0}"/>
              </a:ext>
            </a:extLst>
          </p:cNvPr>
          <p:cNvSpPr/>
          <p:nvPr/>
        </p:nvSpPr>
        <p:spPr>
          <a:xfrm>
            <a:off x="3996016" y="3248579"/>
            <a:ext cx="1218385" cy="4217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233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74CCAC4-9240-4E4E-AD77-92E4D714E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 flipH="1">
            <a:off x="2437002" y="-3538"/>
            <a:ext cx="9779678" cy="685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0">
            <a:extLst>
              <a:ext uri="{FF2B5EF4-FFF2-40B4-BE49-F238E27FC236}">
                <a16:creationId xmlns:a16="http://schemas.microsoft.com/office/drawing/2014/main" id="{0CCA7652-B2CF-FA44-B144-F207C0CC02D7}"/>
              </a:ext>
            </a:extLst>
          </p:cNvPr>
          <p:cNvSpPr/>
          <p:nvPr/>
        </p:nvSpPr>
        <p:spPr bwMode="auto">
          <a:xfrm flipH="1">
            <a:off x="0" y="-3538"/>
            <a:ext cx="7896200" cy="6855998"/>
          </a:xfrm>
          <a:custGeom>
            <a:avLst/>
            <a:gdLst>
              <a:gd name="connsiteX0" fmla="*/ 0 w 6110914"/>
              <a:gd name="connsiteY0" fmla="*/ 0 h 6858000"/>
              <a:gd name="connsiteX1" fmla="*/ 6110914 w 6110914"/>
              <a:gd name="connsiteY1" fmla="*/ 0 h 6858000"/>
              <a:gd name="connsiteX2" fmla="*/ 6110914 w 6110914"/>
              <a:gd name="connsiteY2" fmla="*/ 6858000 h 6858000"/>
              <a:gd name="connsiteX3" fmla="*/ 0 w 6110914"/>
              <a:gd name="connsiteY3" fmla="*/ 6858000 h 6858000"/>
              <a:gd name="connsiteX4" fmla="*/ 0 w 6110914"/>
              <a:gd name="connsiteY4" fmla="*/ 0 h 6858000"/>
              <a:gd name="connsiteX0" fmla="*/ 1967023 w 6110914"/>
              <a:gd name="connsiteY0" fmla="*/ 21266 h 6858000"/>
              <a:gd name="connsiteX1" fmla="*/ 6110914 w 6110914"/>
              <a:gd name="connsiteY1" fmla="*/ 0 h 6858000"/>
              <a:gd name="connsiteX2" fmla="*/ 6110914 w 6110914"/>
              <a:gd name="connsiteY2" fmla="*/ 6858000 h 6858000"/>
              <a:gd name="connsiteX3" fmla="*/ 0 w 6110914"/>
              <a:gd name="connsiteY3" fmla="*/ 6858000 h 6858000"/>
              <a:gd name="connsiteX4" fmla="*/ 1967023 w 6110914"/>
              <a:gd name="connsiteY4" fmla="*/ 21266 h 6858000"/>
              <a:gd name="connsiteX0" fmla="*/ 3142374 w 6110914"/>
              <a:gd name="connsiteY0" fmla="*/ 8703 h 6858000"/>
              <a:gd name="connsiteX1" fmla="*/ 6110914 w 6110914"/>
              <a:gd name="connsiteY1" fmla="*/ 0 h 6858000"/>
              <a:gd name="connsiteX2" fmla="*/ 6110914 w 6110914"/>
              <a:gd name="connsiteY2" fmla="*/ 6858000 h 6858000"/>
              <a:gd name="connsiteX3" fmla="*/ 0 w 6110914"/>
              <a:gd name="connsiteY3" fmla="*/ 6858000 h 6858000"/>
              <a:gd name="connsiteX4" fmla="*/ 3142374 w 6110914"/>
              <a:gd name="connsiteY4" fmla="*/ 870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0914" h="6858000">
                <a:moveTo>
                  <a:pt x="3142374" y="8703"/>
                </a:moveTo>
                <a:lnTo>
                  <a:pt x="6110914" y="0"/>
                </a:lnTo>
                <a:lnTo>
                  <a:pt x="6110914" y="6858000"/>
                </a:lnTo>
                <a:lnTo>
                  <a:pt x="0" y="6858000"/>
                </a:lnTo>
                <a:lnTo>
                  <a:pt x="3142374" y="87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defTabSz="779173">
              <a:spcBef>
                <a:spcPts val="600"/>
              </a:spcBef>
              <a:buClr>
                <a:srgbClr val="9A006A"/>
              </a:buClr>
            </a:pPr>
            <a:endParaRPr lang="en-US" sz="1050" b="1" kern="0" dirty="0">
              <a:solidFill>
                <a:srgbClr val="072F7B"/>
              </a:solidFill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4" name="Artificial Intelligence">
            <a:extLst>
              <a:ext uri="{FF2B5EF4-FFF2-40B4-BE49-F238E27FC236}">
                <a16:creationId xmlns:a16="http://schemas.microsoft.com/office/drawing/2014/main" id="{3F03B687-CE70-9444-89F9-5E3302E73CE5}"/>
              </a:ext>
            </a:extLst>
          </p:cNvPr>
          <p:cNvSpPr txBox="1">
            <a:spLocks/>
          </p:cNvSpPr>
          <p:nvPr/>
        </p:nvSpPr>
        <p:spPr>
          <a:xfrm>
            <a:off x="407368" y="2495458"/>
            <a:ext cx="4629743" cy="185446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822959" rtl="0" eaLnBrk="1" latinLnBrk="0" hangingPunct="1">
              <a:spcBef>
                <a:spcPct val="0"/>
              </a:spcBef>
              <a:buNone/>
              <a:defRPr sz="3239" kern="1200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defRPr>
            </a:lvl1pPr>
          </a:lstStyle>
          <a:p>
            <a:r>
              <a:rPr lang="fr-FR" sz="4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3055914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68E904-2EEA-4AA4-B409-68E872425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Difficultés rencontrées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8A94414-71CB-0449-A75F-72894AB52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Perte da la machine master 2 jours avant la démo : reconfiguration du cluster sur 4 machines</a:t>
            </a:r>
          </a:p>
          <a:p>
            <a:r>
              <a:rPr lang="fr-FR"/>
              <a:t>Limitation des machines :</a:t>
            </a:r>
          </a:p>
          <a:p>
            <a:pPr lvl="1"/>
            <a:r>
              <a:rPr lang="fr-FR"/>
              <a:t>Timeout réguliers dans le preprocessing et le chargement des données dans Cassandra —&gt; nécessité d’y aller petit à petit</a:t>
            </a:r>
          </a:p>
          <a:p>
            <a:pPr lvl="1"/>
            <a:r>
              <a:rPr lang="fr-FR"/>
              <a:t>Connexion SSH intermittente</a:t>
            </a:r>
          </a:p>
          <a:p>
            <a:pPr lvl="1"/>
            <a:r>
              <a:rPr lang="fr-FR"/>
              <a:t>Certaines requêtes CQL difficiles à gérer</a:t>
            </a:r>
          </a:p>
          <a:p>
            <a:r>
              <a:rPr lang="fr-FR"/>
              <a:t>Cas particuliers découverts au fil de l’eau dans les fichiers GDELT :</a:t>
            </a:r>
          </a:p>
          <a:p>
            <a:pPr lvl="1"/>
            <a:r>
              <a:rPr lang="fr-FR"/>
              <a:t>Liens morts</a:t>
            </a:r>
          </a:p>
          <a:p>
            <a:pPr lvl="1"/>
            <a:r>
              <a:rPr lang="fr-FR"/>
              <a:t>ID sous une mauvaise forme</a:t>
            </a:r>
            <a:br>
              <a:rPr lang="fr-FR"/>
            </a:br>
            <a:r>
              <a:rPr lang="fr-FR"/>
              <a:t>(ex : une URL trouvée à la place d’un entier)</a:t>
            </a:r>
          </a:p>
          <a:p>
            <a:pPr lvl="1"/>
            <a:r>
              <a:rPr lang="fr-FR"/>
              <a:t>Lignes partiellement vides / contenu incomplet.</a:t>
            </a:r>
            <a:br>
              <a:rPr lang="fr-FR"/>
            </a:br>
            <a:r>
              <a:rPr lang="fr-FR"/>
              <a:t>Exemple :</a:t>
            </a:r>
          </a:p>
          <a:p>
            <a:pPr lvl="2"/>
            <a:r>
              <a:rPr lang="fr-FR"/>
              <a:t>Ligne 1 : « 0,srclc:ara;eng:GT-ARA 1.0 »</a:t>
            </a:r>
          </a:p>
          <a:p>
            <a:pPr lvl="2"/>
            <a:r>
              <a:rPr lang="fr-FR"/>
              <a:t>Ligne 2 : « 468 »</a:t>
            </a:r>
          </a:p>
          <a:p>
            <a:pPr lvl="1"/>
            <a:r>
              <a:rPr lang="fr-FR"/>
              <a:t>...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1A08C0C-7553-5740-BB73-FD5618ABC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104" y="3068960"/>
            <a:ext cx="4766320" cy="340451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DA31A27-27E1-3F4E-81C3-D83B7CAEC2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38" t="82488" r="14556" b="9052"/>
          <a:stretch/>
        </p:blipFill>
        <p:spPr>
          <a:xfrm>
            <a:off x="7032104" y="5877272"/>
            <a:ext cx="4766320" cy="59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97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68E904-2EEA-4AA4-B409-68E872425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Pistes d’amélioration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D97A861-344D-6842-8352-E209D551D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Réalisation du preprocessing en job Multithreading/PySpark</a:t>
            </a:r>
          </a:p>
          <a:p>
            <a:endParaRPr lang="fr-FR"/>
          </a:p>
          <a:p>
            <a:r>
              <a:rPr lang="fr-FR"/>
              <a:t>Travail sur la robustesse du code de preprocessing</a:t>
            </a:r>
          </a:p>
          <a:p>
            <a:endParaRPr lang="fr-FR"/>
          </a:p>
          <a:p>
            <a:r>
              <a:rPr lang="fr-FR"/>
              <a:t>Automatisation du pipeline de données (ex : Crontab, outil Ansible)</a:t>
            </a:r>
          </a:p>
          <a:p>
            <a:endParaRPr lang="fr-FR"/>
          </a:p>
          <a:p>
            <a:r>
              <a:rPr lang="fr-FR"/>
              <a:t>Amélioration des requêtes et des représentations graphiques (notamment des ORDER BY dans les requêtes)</a:t>
            </a:r>
          </a:p>
          <a:p>
            <a:endParaRPr lang="fr-FR"/>
          </a:p>
          <a:p>
            <a:r>
              <a:rPr lang="fr-FR"/>
              <a:t>Exploration plus fine des données pour des résultats plus précis, cartographies</a:t>
            </a:r>
          </a:p>
        </p:txBody>
      </p:sp>
    </p:spTree>
    <p:extLst>
      <p:ext uri="{BB962C8B-B14F-4D97-AF65-F5344CB8AC3E}">
        <p14:creationId xmlns:p14="http://schemas.microsoft.com/office/powerpoint/2010/main" val="3110780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5F63B6B-6E10-894C-A5F1-A7A332A3FD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192"/>
          <a:stretch/>
        </p:blipFill>
        <p:spPr>
          <a:xfrm>
            <a:off x="2531604" y="404664"/>
            <a:ext cx="7128792" cy="588725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DE84865-BAEE-9444-AB9A-53EDC160C616}"/>
              </a:ext>
            </a:extLst>
          </p:cNvPr>
          <p:cNvSpPr txBox="1">
            <a:spLocks/>
          </p:cNvSpPr>
          <p:nvPr/>
        </p:nvSpPr>
        <p:spPr>
          <a:xfrm>
            <a:off x="3143672" y="2276872"/>
            <a:ext cx="5653706" cy="1550155"/>
          </a:xfrm>
          <a:prstGeom prst="rect">
            <a:avLst/>
          </a:prstGeom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>
              <a:lnSpc>
                <a:spcPct val="140000"/>
              </a:lnSpc>
            </a:pPr>
            <a:r>
              <a:rPr lang="fr-FR" sz="6600" b="1" spc="50" dirty="0">
                <a:ln w="9525" cmpd="sng">
                  <a:solidFill>
                    <a:sysClr val="windowText" lastClr="000000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Very much </a:t>
            </a:r>
          </a:p>
          <a:p>
            <a:pPr>
              <a:lnSpc>
                <a:spcPct val="140000"/>
              </a:lnSpc>
            </a:pPr>
            <a:endParaRPr lang="fr-FR" sz="6600" b="1" spc="50" dirty="0">
              <a:ln w="9525" cmpd="sng">
                <a:solidFill>
                  <a:sysClr val="windowText" lastClr="000000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40000"/>
              </a:lnSpc>
            </a:pPr>
            <a:endParaRPr lang="fr-FR" sz="6600" b="1" spc="50" dirty="0">
              <a:ln w="9525" cmpd="sng">
                <a:solidFill>
                  <a:sysClr val="windowText" lastClr="000000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40000"/>
              </a:lnSpc>
            </a:pPr>
            <a:r>
              <a:rPr lang="fr-FR" sz="6600" b="1" spc="50" dirty="0">
                <a:ln w="9525" cmpd="sng">
                  <a:solidFill>
                    <a:sysClr val="windowText" lastClr="000000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  <a:endParaRPr lang="fr-FR" sz="6600" b="1" i="1" spc="50" dirty="0">
              <a:ln w="9525" cmpd="sng">
                <a:solidFill>
                  <a:sysClr val="windowText" lastClr="000000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124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5836061" y="6496365"/>
            <a:ext cx="554880" cy="365125"/>
          </a:xfrm>
        </p:spPr>
        <p:txBody>
          <a:bodyPr/>
          <a:lstStyle/>
          <a:p>
            <a:fld id="{9336379A-DB65-0C48-99BC-EFE2E8202797}" type="slidenum">
              <a:rPr lang="fr-FR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2</a:t>
            </a:fld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Espace réservé du contenu 1"/>
          <p:cNvSpPr txBox="1">
            <a:spLocks/>
          </p:cNvSpPr>
          <p:nvPr/>
        </p:nvSpPr>
        <p:spPr>
          <a:xfrm>
            <a:off x="605112" y="1484133"/>
            <a:ext cx="6282976" cy="475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8288" indent="-268288" algn="l" defTabSz="457200" rtl="0" eaLnBrk="1" latinLnBrk="0" hangingPunct="1">
              <a:spcBef>
                <a:spcPct val="20000"/>
              </a:spcBef>
              <a:buClr>
                <a:srgbClr val="801756"/>
              </a:buClr>
              <a:buSzPct val="110000"/>
              <a:buFont typeface="Wingdings" charset="2"/>
              <a:buChar char="§"/>
              <a:defRPr lang="fr-FR" sz="1800" kern="1200" dirty="0" smtClean="0">
                <a:solidFill>
                  <a:schemeClr val="accent1"/>
                </a:solidFill>
                <a:latin typeface="Calibri"/>
                <a:ea typeface="+mn-ea"/>
                <a:cs typeface="Calibri"/>
              </a:defRPr>
            </a:lvl1pPr>
            <a:lvl2pPr marL="534988" indent="-206375" algn="l" defTabSz="457200" rtl="0" eaLnBrk="1" latinLnBrk="0" hangingPunct="1">
              <a:spcBef>
                <a:spcPct val="20000"/>
              </a:spcBef>
              <a:buSzPct val="75000"/>
              <a:buFont typeface="Lucida Grande"/>
              <a:buChar char="-"/>
              <a:defRPr lang="fr-FR" sz="1600" kern="1200" dirty="0" smtClean="0">
                <a:solidFill>
                  <a:srgbClr val="36343B"/>
                </a:solidFill>
                <a:latin typeface="Calibri"/>
                <a:ea typeface="+mn-ea"/>
                <a:cs typeface="Calibri"/>
              </a:defRPr>
            </a:lvl2pPr>
            <a:lvl3pPr marL="715963" indent="-158750" algn="l" defTabSz="457200" rtl="0" eaLnBrk="1" latinLnBrk="0" hangingPunct="1">
              <a:spcBef>
                <a:spcPct val="20000"/>
              </a:spcBef>
              <a:buSzPct val="75000"/>
              <a:buFont typeface="Lucida Grande"/>
              <a:buChar char="&gt;"/>
              <a:defRPr lang="fr-FR" sz="1400" kern="1200" dirty="0" smtClean="0">
                <a:solidFill>
                  <a:srgbClr val="36343B"/>
                </a:solidFill>
                <a:latin typeface="Calibri"/>
                <a:ea typeface="+mn-ea"/>
                <a:cs typeface="Calibri"/>
              </a:defRPr>
            </a:lvl3pPr>
            <a:lvl4pPr marL="892175" indent="-169863" algn="l" defTabSz="457200" rtl="0" eaLnBrk="1" latinLnBrk="0" hangingPunct="1">
              <a:spcBef>
                <a:spcPct val="20000"/>
              </a:spcBef>
              <a:buSzPct val="75000"/>
              <a:buFont typeface="Lucida Grande"/>
              <a:buChar char="-"/>
              <a:defRPr lang="fr-FR" sz="1200" kern="1200" dirty="0" smtClean="0">
                <a:solidFill>
                  <a:srgbClr val="36343B"/>
                </a:solidFill>
                <a:latin typeface="Calibri"/>
                <a:ea typeface="+mn-ea"/>
                <a:cs typeface="Calibri"/>
              </a:defRPr>
            </a:lvl4pPr>
            <a:lvl5pPr marL="10795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lang="fr-FR" sz="1100" kern="1200" dirty="0">
                <a:solidFill>
                  <a:srgbClr val="36343B"/>
                </a:solidFill>
                <a:latin typeface="Calibri"/>
                <a:ea typeface="+mn-ea"/>
                <a:cs typeface="Calibr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1200"/>
              </a:spcAft>
              <a:buFont typeface="Tahoma" pitchFamily="34" charset="0"/>
              <a:buAutoNum type="arabicPeriod"/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Enjeux du projet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Tahoma" pitchFamily="34" charset="0"/>
              <a:buAutoNum type="arabicPeriod"/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Environnement Technique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Tahoma" pitchFamily="34" charset="0"/>
              <a:buAutoNum type="arabicPeriod"/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Choix technologiques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Tahoma" pitchFamily="34" charset="0"/>
              <a:buAutoNum type="arabicPeriod"/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Architecture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Tahoma" pitchFamily="34" charset="0"/>
              <a:buAutoNum type="arabicPeriod"/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Caractéristiques du cluster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Tahoma" pitchFamily="34" charset="0"/>
              <a:buAutoNum type="arabicPeriod"/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Requêtes CQL et affichage des résultats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Tahoma" pitchFamily="34" charset="0"/>
              <a:buAutoNum type="arabicPeriod"/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Démonstration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Tahoma" pitchFamily="34" charset="0"/>
              <a:buAutoNum type="arabicPeriod"/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Difficultées rencontrées et pistes d’amélioration</a:t>
            </a:r>
          </a:p>
        </p:txBody>
      </p:sp>
      <p:sp>
        <p:nvSpPr>
          <p:cNvPr id="10" name="Artificial Intelligence">
            <a:extLst>
              <a:ext uri="{FF2B5EF4-FFF2-40B4-BE49-F238E27FC236}">
                <a16:creationId xmlns:a16="http://schemas.microsoft.com/office/drawing/2014/main" id="{8FD08E3A-220B-4CAB-A734-75CF6E8A8374}"/>
              </a:ext>
            </a:extLst>
          </p:cNvPr>
          <p:cNvSpPr txBox="1">
            <a:spLocks/>
          </p:cNvSpPr>
          <p:nvPr/>
        </p:nvSpPr>
        <p:spPr>
          <a:xfrm>
            <a:off x="598783" y="476688"/>
            <a:ext cx="2332928" cy="79047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822959" rtl="0" eaLnBrk="1" latinLnBrk="0" hangingPunct="1">
              <a:spcBef>
                <a:spcPct val="0"/>
              </a:spcBef>
              <a:buNone/>
              <a:defRPr sz="3239" kern="1200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defRPr>
            </a:lvl1pPr>
          </a:lstStyle>
          <a:p>
            <a:pPr algn="l"/>
            <a:r>
              <a:rPr lang="fr-FR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SOMMAIRE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6280783C-491E-410C-B028-E0009FF20E76}"/>
              </a:ext>
            </a:extLst>
          </p:cNvPr>
          <p:cNvCxnSpPr>
            <a:cxnSpLocks/>
          </p:cNvCxnSpPr>
          <p:nvPr/>
        </p:nvCxnSpPr>
        <p:spPr>
          <a:xfrm>
            <a:off x="696978" y="1148317"/>
            <a:ext cx="68076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Parallélogramme 11">
            <a:extLst>
              <a:ext uri="{FF2B5EF4-FFF2-40B4-BE49-F238E27FC236}">
                <a16:creationId xmlns:a16="http://schemas.microsoft.com/office/drawing/2014/main" id="{37414A37-0073-4B71-A867-E3FE79460F1E}"/>
              </a:ext>
            </a:extLst>
          </p:cNvPr>
          <p:cNvSpPr/>
          <p:nvPr/>
        </p:nvSpPr>
        <p:spPr>
          <a:xfrm>
            <a:off x="6600056" y="916422"/>
            <a:ext cx="5380611" cy="5799060"/>
          </a:xfrm>
          <a:prstGeom prst="parallelogram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Espace réservé du contenu 1">
            <a:extLst>
              <a:ext uri="{FF2B5EF4-FFF2-40B4-BE49-F238E27FC236}">
                <a16:creationId xmlns:a16="http://schemas.microsoft.com/office/drawing/2014/main" id="{E78C5EFF-BB77-4BE0-8F1E-AE8A1172D0CF}"/>
              </a:ext>
            </a:extLst>
          </p:cNvPr>
          <p:cNvSpPr txBox="1">
            <a:spLocks/>
          </p:cNvSpPr>
          <p:nvPr/>
        </p:nvSpPr>
        <p:spPr>
          <a:xfrm>
            <a:off x="7752184" y="1484133"/>
            <a:ext cx="2956620" cy="475318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68288" indent="-268288" algn="l" defTabSz="457200" rtl="0" eaLnBrk="1" latinLnBrk="0" hangingPunct="1">
              <a:spcBef>
                <a:spcPct val="20000"/>
              </a:spcBef>
              <a:buClr>
                <a:srgbClr val="801756"/>
              </a:buClr>
              <a:buSzPct val="110000"/>
              <a:buFont typeface="Wingdings" charset="2"/>
              <a:buChar char="§"/>
              <a:defRPr lang="fr-FR" sz="1800" kern="1200" dirty="0" smtClean="0">
                <a:solidFill>
                  <a:schemeClr val="accent1"/>
                </a:solidFill>
                <a:latin typeface="Calibri"/>
                <a:ea typeface="+mn-ea"/>
                <a:cs typeface="Calibri"/>
              </a:defRPr>
            </a:lvl1pPr>
            <a:lvl2pPr marL="534988" indent="-206375" algn="l" defTabSz="457200" rtl="0" eaLnBrk="1" latinLnBrk="0" hangingPunct="1">
              <a:spcBef>
                <a:spcPct val="20000"/>
              </a:spcBef>
              <a:buSzPct val="75000"/>
              <a:buFont typeface="Lucida Grande"/>
              <a:buChar char="-"/>
              <a:defRPr lang="fr-FR" sz="1600" kern="1200" dirty="0" smtClean="0">
                <a:solidFill>
                  <a:srgbClr val="36343B"/>
                </a:solidFill>
                <a:latin typeface="Calibri"/>
                <a:ea typeface="+mn-ea"/>
                <a:cs typeface="Calibri"/>
              </a:defRPr>
            </a:lvl2pPr>
            <a:lvl3pPr marL="715963" indent="-158750" algn="l" defTabSz="457200" rtl="0" eaLnBrk="1" latinLnBrk="0" hangingPunct="1">
              <a:spcBef>
                <a:spcPct val="20000"/>
              </a:spcBef>
              <a:buSzPct val="75000"/>
              <a:buFont typeface="Lucida Grande"/>
              <a:buChar char="&gt;"/>
              <a:defRPr lang="fr-FR" sz="1400" kern="1200" dirty="0" smtClean="0">
                <a:solidFill>
                  <a:srgbClr val="36343B"/>
                </a:solidFill>
                <a:latin typeface="Calibri"/>
                <a:ea typeface="+mn-ea"/>
                <a:cs typeface="Calibri"/>
              </a:defRPr>
            </a:lvl3pPr>
            <a:lvl4pPr marL="892175" indent="-169863" algn="l" defTabSz="457200" rtl="0" eaLnBrk="1" latinLnBrk="0" hangingPunct="1">
              <a:spcBef>
                <a:spcPct val="20000"/>
              </a:spcBef>
              <a:buSzPct val="75000"/>
              <a:buFont typeface="Lucida Grande"/>
              <a:buChar char="-"/>
              <a:defRPr lang="fr-FR" sz="1200" kern="1200" dirty="0" smtClean="0">
                <a:solidFill>
                  <a:srgbClr val="36343B"/>
                </a:solidFill>
                <a:latin typeface="Calibri"/>
                <a:ea typeface="+mn-ea"/>
                <a:cs typeface="Calibri"/>
              </a:defRPr>
            </a:lvl4pPr>
            <a:lvl5pPr marL="10795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lang="fr-FR" sz="1100" kern="1200" dirty="0">
                <a:solidFill>
                  <a:srgbClr val="36343B"/>
                </a:solidFill>
                <a:latin typeface="Calibri"/>
                <a:ea typeface="+mn-ea"/>
                <a:cs typeface="Calibr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1600"/>
              </a:spcBef>
              <a:spcAft>
                <a:spcPts val="1200"/>
              </a:spcAft>
              <a:buNone/>
              <a:defRPr/>
            </a:pPr>
            <a:r>
              <a:rPr lang="fr-FR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.....................................P. 3</a:t>
            </a:r>
          </a:p>
          <a:p>
            <a:pPr marL="0" indent="0" algn="r">
              <a:spcBef>
                <a:spcPts val="1600"/>
              </a:spcBef>
              <a:spcAft>
                <a:spcPts val="1200"/>
              </a:spcAft>
              <a:buNone/>
              <a:defRPr/>
            </a:pPr>
            <a:r>
              <a:rPr lang="fr-FR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.....................................P. 4</a:t>
            </a:r>
          </a:p>
          <a:p>
            <a:pPr marL="0" indent="0" algn="r">
              <a:spcBef>
                <a:spcPts val="1600"/>
              </a:spcBef>
              <a:spcAft>
                <a:spcPts val="1200"/>
              </a:spcAft>
              <a:buNone/>
              <a:defRPr/>
            </a:pPr>
            <a:r>
              <a:rPr lang="fr-FR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.....................................P. 5</a:t>
            </a:r>
          </a:p>
          <a:p>
            <a:pPr marL="0" indent="0" algn="r">
              <a:spcBef>
                <a:spcPts val="1600"/>
              </a:spcBef>
              <a:spcAft>
                <a:spcPts val="1200"/>
              </a:spcAft>
              <a:buNone/>
              <a:defRPr/>
            </a:pPr>
            <a:r>
              <a:rPr lang="fr-FR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....................................P. 6</a:t>
            </a:r>
          </a:p>
          <a:p>
            <a:pPr marL="0" indent="0" algn="r">
              <a:spcBef>
                <a:spcPts val="1600"/>
              </a:spcBef>
              <a:spcAft>
                <a:spcPts val="1200"/>
              </a:spcAft>
              <a:buNone/>
              <a:defRPr/>
            </a:pPr>
            <a:r>
              <a:rPr lang="fr-FR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....................................P. 7</a:t>
            </a:r>
          </a:p>
          <a:p>
            <a:pPr marL="0" indent="0" algn="r">
              <a:spcBef>
                <a:spcPts val="1600"/>
              </a:spcBef>
              <a:spcAft>
                <a:spcPts val="1200"/>
              </a:spcAft>
              <a:buNone/>
              <a:defRPr/>
            </a:pPr>
            <a:r>
              <a:rPr lang="fr-FR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....................................P. 8</a:t>
            </a:r>
          </a:p>
          <a:p>
            <a:pPr marL="0" indent="0" algn="r">
              <a:spcBef>
                <a:spcPts val="1600"/>
              </a:spcBef>
              <a:spcAft>
                <a:spcPts val="1200"/>
              </a:spcAft>
              <a:buNone/>
              <a:defRPr/>
            </a:pPr>
            <a:r>
              <a:rPr lang="fr-FR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....................................P. 12</a:t>
            </a:r>
          </a:p>
          <a:p>
            <a:pPr marL="0" indent="0" algn="r">
              <a:spcBef>
                <a:spcPts val="1600"/>
              </a:spcBef>
              <a:spcAft>
                <a:spcPts val="1200"/>
              </a:spcAft>
              <a:buNone/>
              <a:defRPr/>
            </a:pPr>
            <a:r>
              <a:rPr lang="fr-FR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....................................P. 13</a:t>
            </a:r>
          </a:p>
          <a:p>
            <a:pPr marL="0" indent="0" algn="r">
              <a:spcBef>
                <a:spcPts val="1600"/>
              </a:spcBef>
              <a:spcAft>
                <a:spcPts val="1200"/>
              </a:spcAft>
              <a:buNone/>
              <a:defRPr/>
            </a:pPr>
            <a:endParaRPr lang="fr-FR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654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395" y="89443"/>
            <a:ext cx="10801181" cy="637675"/>
          </a:xfrm>
        </p:spPr>
        <p:txBody>
          <a:bodyPr>
            <a:normAutofit/>
          </a:bodyPr>
          <a:lstStyle/>
          <a:p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Enjeux du projet</a:t>
            </a:r>
            <a:endParaRPr lang="fr-FR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Organigramme : Processus 4">
            <a:extLst>
              <a:ext uri="{FF2B5EF4-FFF2-40B4-BE49-F238E27FC236}">
                <a16:creationId xmlns:a16="http://schemas.microsoft.com/office/drawing/2014/main" id="{8777C913-5C5B-6B4E-A645-3D28D8B75F2B}"/>
              </a:ext>
            </a:extLst>
          </p:cNvPr>
          <p:cNvSpPr/>
          <p:nvPr/>
        </p:nvSpPr>
        <p:spPr>
          <a:xfrm>
            <a:off x="623395" y="1700808"/>
            <a:ext cx="10801180" cy="3384376"/>
          </a:xfrm>
          <a:prstGeom prst="flowChartProcess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72000" tIns="72000" rIns="72000" bIns="72000" rtlCol="0" anchor="ctr">
            <a:noAutofit/>
          </a:bodyPr>
          <a:lstStyle/>
          <a:p>
            <a:pPr marL="171450" indent="-171450" algn="just" defTabSz="779173">
              <a:spcBef>
                <a:spcPts val="600"/>
              </a:spcBef>
              <a:spcAft>
                <a:spcPts val="600"/>
              </a:spcAft>
              <a:buClr>
                <a:srgbClr val="9A006A"/>
              </a:buClr>
              <a:buSzPct val="110000"/>
              <a:buFont typeface="Wingdings" panose="05000000000000000000" pitchFamily="2" charset="2"/>
              <a:buChar char="§"/>
            </a:pPr>
            <a:r>
              <a:rPr lang="fr-FR" sz="2400" kern="0" dirty="0">
                <a:solidFill>
                  <a:srgbClr val="000000"/>
                </a:solidFill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Conception d’un système de stockage distribué résilient aux pannes</a:t>
            </a:r>
          </a:p>
          <a:p>
            <a:pPr marL="171450" indent="-171450" algn="just" defTabSz="779173">
              <a:spcBef>
                <a:spcPts val="600"/>
              </a:spcBef>
              <a:spcAft>
                <a:spcPts val="600"/>
              </a:spcAft>
              <a:buClr>
                <a:srgbClr val="9A006A"/>
              </a:buClr>
              <a:buSzPct val="110000"/>
              <a:buFont typeface="Wingdings" panose="05000000000000000000" pitchFamily="2" charset="2"/>
              <a:buChar char="§"/>
            </a:pPr>
            <a:r>
              <a:rPr lang="fr-FR" sz="2400" kern="0" dirty="0">
                <a:solidFill>
                  <a:srgbClr val="000000"/>
                </a:solidFill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Exécution de requêtes sur la base de données GDELT :</a:t>
            </a:r>
          </a:p>
          <a:p>
            <a:pPr marL="800100" lvl="1" indent="-342900" algn="just" defTabSz="779173">
              <a:spcBef>
                <a:spcPts val="600"/>
              </a:spcBef>
              <a:spcAft>
                <a:spcPts val="600"/>
              </a:spcAft>
              <a:buClr>
                <a:srgbClr val="9A006A"/>
              </a:buClr>
              <a:buSzPct val="110000"/>
              <a:buFont typeface="+mj-lt"/>
              <a:buAutoNum type="arabicPeriod"/>
            </a:pPr>
            <a:r>
              <a:rPr lang="fr-FR" kern="0" dirty="0">
                <a:solidFill>
                  <a:srgbClr val="000000"/>
                </a:solidFill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Nombre d’événements pour chaque triplet [jour, pays, langue]</a:t>
            </a:r>
          </a:p>
          <a:p>
            <a:pPr marL="800100" lvl="1" indent="-342900" algn="just" defTabSz="779173">
              <a:spcBef>
                <a:spcPts val="600"/>
              </a:spcBef>
              <a:spcAft>
                <a:spcPts val="600"/>
              </a:spcAft>
              <a:buClr>
                <a:srgbClr val="9A006A"/>
              </a:buClr>
              <a:buSzPct val="110000"/>
              <a:buFont typeface="+mj-lt"/>
              <a:buAutoNum type="arabicPeriod"/>
            </a:pPr>
            <a:r>
              <a:rPr lang="fr-FR" kern="0" dirty="0">
                <a:solidFill>
                  <a:srgbClr val="000000"/>
                </a:solidFill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Evénements d’un pays triés par le nombre de mentions</a:t>
            </a:r>
          </a:p>
          <a:p>
            <a:pPr marL="800100" lvl="1" indent="-342900" algn="just" defTabSz="779173">
              <a:spcBef>
                <a:spcPts val="600"/>
              </a:spcBef>
              <a:spcAft>
                <a:spcPts val="600"/>
              </a:spcAft>
              <a:buClr>
                <a:srgbClr val="9A006A"/>
              </a:buClr>
              <a:buSzPct val="110000"/>
              <a:buFont typeface="+mj-lt"/>
              <a:buAutoNum type="arabicPeriod"/>
            </a:pPr>
            <a:r>
              <a:rPr lang="fr-FR" kern="0" dirty="0">
                <a:solidFill>
                  <a:srgbClr val="000000"/>
                </a:solidFill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Lieux/personnes/thèmes, nombre d’articles et ton moyen pour une source donnée</a:t>
            </a:r>
          </a:p>
          <a:p>
            <a:pPr marL="800100" lvl="1" indent="-342900" algn="just" defTabSz="779173">
              <a:spcBef>
                <a:spcPts val="600"/>
              </a:spcBef>
              <a:spcAft>
                <a:spcPts val="600"/>
              </a:spcAft>
              <a:buClr>
                <a:srgbClr val="9A006A"/>
              </a:buClr>
              <a:buSzPct val="110000"/>
              <a:buFont typeface="+mj-lt"/>
              <a:buAutoNum type="arabicPeriod"/>
            </a:pPr>
            <a:r>
              <a:rPr lang="fr-FR" kern="0" dirty="0">
                <a:solidFill>
                  <a:srgbClr val="000000"/>
                </a:solidFill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Evolution des relations entre deux pays au cours de l’année</a:t>
            </a:r>
          </a:p>
        </p:txBody>
      </p:sp>
    </p:spTree>
    <p:extLst>
      <p:ext uri="{BB962C8B-B14F-4D97-AF65-F5344CB8AC3E}">
        <p14:creationId xmlns:p14="http://schemas.microsoft.com/office/powerpoint/2010/main" val="2804746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Environnement technique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802D07D8-52E3-C44F-816E-F754BFEBE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72260"/>
            <a:ext cx="10972800" cy="345100"/>
          </a:xfrm>
        </p:spPr>
        <p:txBody>
          <a:bodyPr/>
          <a:lstStyle/>
          <a:p>
            <a:pPr marL="0" indent="0">
              <a:buNone/>
            </a:pPr>
            <a:r>
              <a:rPr lang="fr-FR">
                <a:latin typeface="Calibri" panose="020F0502020204030204" pitchFamily="34" charset="0"/>
                <a:cs typeface="Calibri" panose="020F0502020204030204" pitchFamily="34" charset="0"/>
              </a:rPr>
              <a:t>Utilisation de </a:t>
            </a:r>
            <a:r>
              <a:rPr lang="fr-FR" b="1">
                <a:latin typeface="Calibri" panose="020F0502020204030204" pitchFamily="34" charset="0"/>
                <a:cs typeface="Calibri" panose="020F0502020204030204" pitchFamily="34" charset="0"/>
              </a:rPr>
              <a:t>4 machines virtuelles </a:t>
            </a:r>
            <a:r>
              <a:rPr lang="fr-FR">
                <a:latin typeface="Calibri" panose="020F0502020204030204" pitchFamily="34" charset="0"/>
                <a:cs typeface="Calibri" panose="020F0502020204030204" pitchFamily="34" charset="0"/>
              </a:rPr>
              <a:t>(*) dans un environnement OpenStack</a:t>
            </a:r>
          </a:p>
        </p:txBody>
      </p:sp>
      <p:sp>
        <p:nvSpPr>
          <p:cNvPr id="5" name="Text Box 19">
            <a:extLst>
              <a:ext uri="{FF2B5EF4-FFF2-40B4-BE49-F238E27FC236}">
                <a16:creationId xmlns:a16="http://schemas.microsoft.com/office/drawing/2014/main" id="{324234C3-7598-43E2-9D0D-53197508E983}"/>
              </a:ext>
            </a:extLst>
          </p:cNvPr>
          <p:cNvSpPr txBox="1"/>
          <p:nvPr/>
        </p:nvSpPr>
        <p:spPr>
          <a:xfrm>
            <a:off x="6223990" y="1412776"/>
            <a:ext cx="2470922" cy="369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037" tIns="46037" rIns="46037" bIns="46037">
            <a:spAutoFit/>
          </a:bodyPr>
          <a:lstStyle>
            <a:lvl1pPr marL="7938" indent="-7938">
              <a:defRPr sz="700" i="1">
                <a:solidFill>
                  <a:srgbClr val="7D7E7F"/>
                </a:solidFill>
              </a:defRPr>
            </a:lvl1pPr>
          </a:lstStyle>
          <a:p>
            <a:pPr algn="ctr" hangingPunct="0"/>
            <a:r>
              <a:rPr lang="fr-FR" sz="1800" b="1" i="0" kern="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Raleway"/>
              </a:rPr>
              <a:t>Contraintes projet</a:t>
            </a:r>
            <a:endParaRPr sz="1800" b="1" i="0" kern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  <a:sym typeface="Raleway"/>
            </a:endParaRPr>
          </a:p>
        </p:txBody>
      </p:sp>
      <p:sp>
        <p:nvSpPr>
          <p:cNvPr id="12" name="Organigramme : Processus 4">
            <a:extLst>
              <a:ext uri="{FF2B5EF4-FFF2-40B4-BE49-F238E27FC236}">
                <a16:creationId xmlns:a16="http://schemas.microsoft.com/office/drawing/2014/main" id="{8777C913-5C5B-6B4E-A645-3D28D8B75F2B}"/>
              </a:ext>
            </a:extLst>
          </p:cNvPr>
          <p:cNvSpPr/>
          <p:nvPr/>
        </p:nvSpPr>
        <p:spPr>
          <a:xfrm>
            <a:off x="6384632" y="1988840"/>
            <a:ext cx="5400000" cy="2300648"/>
          </a:xfrm>
          <a:prstGeom prst="flowChartProcess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72000" tIns="72000" rIns="72000" bIns="72000" rtlCol="0" anchor="ctr">
            <a:noAutofit/>
          </a:bodyPr>
          <a:lstStyle/>
          <a:p>
            <a:pPr marL="171450" indent="-171450" algn="just" defTabSz="779173">
              <a:spcBef>
                <a:spcPts val="600"/>
              </a:spcBef>
              <a:spcAft>
                <a:spcPts val="600"/>
              </a:spcAft>
              <a:buClr>
                <a:srgbClr val="9A006A"/>
              </a:buClr>
              <a:buSzPct val="110000"/>
              <a:buFont typeface="Wingdings" panose="05000000000000000000" pitchFamily="2" charset="2"/>
              <a:buChar char="§"/>
            </a:pPr>
            <a:r>
              <a:rPr lang="fr-FR" sz="1600" kern="0" dirty="0">
                <a:solidFill>
                  <a:srgbClr val="000000"/>
                </a:solidFill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Les données doivent tenir sur un cluster de capacité </a:t>
            </a:r>
            <a:r>
              <a:rPr lang="fr-FR" sz="1600" b="1" kern="0" dirty="0">
                <a:solidFill>
                  <a:srgbClr val="000000"/>
                </a:solidFill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160 Go au total</a:t>
            </a:r>
            <a:r>
              <a:rPr lang="fr-FR" sz="1600" kern="0" dirty="0">
                <a:solidFill>
                  <a:srgbClr val="000000"/>
                </a:solidFill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, données système comprises</a:t>
            </a:r>
          </a:p>
          <a:p>
            <a:pPr marL="171450" indent="-171450" algn="just" defTabSz="779173">
              <a:spcBef>
                <a:spcPts val="600"/>
              </a:spcBef>
              <a:spcAft>
                <a:spcPts val="600"/>
              </a:spcAft>
              <a:buClr>
                <a:srgbClr val="9A006A"/>
              </a:buClr>
              <a:buSzPct val="110000"/>
              <a:buFont typeface="Wingdings" panose="05000000000000000000" pitchFamily="2" charset="2"/>
              <a:buChar char="§"/>
            </a:pPr>
            <a:r>
              <a:rPr lang="fr-FR" sz="1600" kern="0" dirty="0">
                <a:solidFill>
                  <a:srgbClr val="000000"/>
                </a:solidFill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Mémoire </a:t>
            </a:r>
            <a:r>
              <a:rPr lang="fr-FR" sz="1600" b="1" kern="0" dirty="0">
                <a:solidFill>
                  <a:srgbClr val="000000"/>
                </a:solidFill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RAM limitée </a:t>
            </a:r>
            <a:r>
              <a:rPr lang="fr-FR" sz="1600" kern="0" dirty="0">
                <a:solidFill>
                  <a:srgbClr val="000000"/>
                </a:solidFill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(6 Go par VM)</a:t>
            </a:r>
          </a:p>
          <a:p>
            <a:pPr marL="171450" indent="-171450" algn="just" defTabSz="779173">
              <a:spcBef>
                <a:spcPts val="600"/>
              </a:spcBef>
              <a:spcAft>
                <a:spcPts val="600"/>
              </a:spcAft>
              <a:buClr>
                <a:srgbClr val="9A006A"/>
              </a:buClr>
              <a:buSzPct val="110000"/>
              <a:buFont typeface="Wingdings" panose="05000000000000000000" pitchFamily="2" charset="2"/>
              <a:buChar char="§"/>
            </a:pPr>
            <a:r>
              <a:rPr lang="fr-FR" sz="1600" b="1" kern="0" dirty="0">
                <a:solidFill>
                  <a:srgbClr val="000000"/>
                </a:solidFill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Tolérance à la panne </a:t>
            </a:r>
            <a:r>
              <a:rPr lang="fr-FR" sz="1600" kern="0" dirty="0">
                <a:solidFill>
                  <a:srgbClr val="000000"/>
                </a:solidFill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d’un nœud nécessaire</a:t>
            </a:r>
          </a:p>
          <a:p>
            <a:pPr marL="171450" indent="-171450" algn="just" defTabSz="779173">
              <a:spcBef>
                <a:spcPts val="600"/>
              </a:spcBef>
              <a:spcAft>
                <a:spcPts val="600"/>
              </a:spcAft>
              <a:buClr>
                <a:srgbClr val="9A006A"/>
              </a:buClr>
              <a:buSzPct val="110000"/>
              <a:buFont typeface="Wingdings" panose="05000000000000000000" pitchFamily="2" charset="2"/>
              <a:buChar char="§"/>
            </a:pPr>
            <a:r>
              <a:rPr lang="fr-FR" sz="1600" kern="0" dirty="0">
                <a:solidFill>
                  <a:srgbClr val="000000"/>
                </a:solidFill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Accès aux données moyennement rapide (&lt; 5 min ?)</a:t>
            </a:r>
          </a:p>
        </p:txBody>
      </p:sp>
      <p:pic>
        <p:nvPicPr>
          <p:cNvPr id="1026" name="Picture 2" descr="Icône Ordinateur Isolé Sur Blanc Symbole De Pc Vecteurs libres de droits et  plus d&amp;#39;images vectorielles de Affaires - iStock">
            <a:extLst>
              <a:ext uri="{FF2B5EF4-FFF2-40B4-BE49-F238E27FC236}">
                <a16:creationId xmlns:a16="http://schemas.microsoft.com/office/drawing/2014/main" id="{8134062B-2110-4057-A4C7-1EC494D9D9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5" t="28871" r="14508" b="28581"/>
          <a:stretch/>
        </p:blipFill>
        <p:spPr bwMode="auto">
          <a:xfrm>
            <a:off x="623524" y="1816747"/>
            <a:ext cx="3967700" cy="244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43FD92B-71E4-4242-BA53-D08362EB3B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357" y="4509120"/>
            <a:ext cx="1159435" cy="1159435"/>
          </a:xfrm>
          <a:prstGeom prst="rect">
            <a:avLst/>
          </a:prstGeom>
        </p:spPr>
      </p:pic>
      <p:pic>
        <p:nvPicPr>
          <p:cNvPr id="7" name="Image 6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2B570046-08B3-4C19-A995-ADF5D4C9BD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2344" y="4586285"/>
            <a:ext cx="1005103" cy="1005103"/>
          </a:xfrm>
          <a:prstGeom prst="rect">
            <a:avLst/>
          </a:prstGeom>
        </p:spPr>
      </p:pic>
      <p:sp>
        <p:nvSpPr>
          <p:cNvPr id="15" name="Text Box 19">
            <a:extLst>
              <a:ext uri="{FF2B5EF4-FFF2-40B4-BE49-F238E27FC236}">
                <a16:creationId xmlns:a16="http://schemas.microsoft.com/office/drawing/2014/main" id="{E19EBA06-C85F-4B5C-9716-71CDFE41C6A4}"/>
              </a:ext>
            </a:extLst>
          </p:cNvPr>
          <p:cNvSpPr txBox="1"/>
          <p:nvPr/>
        </p:nvSpPr>
        <p:spPr>
          <a:xfrm>
            <a:off x="2984798" y="5807846"/>
            <a:ext cx="1800197" cy="523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037" tIns="46037" rIns="46037" bIns="46037">
            <a:spAutoFit/>
          </a:bodyPr>
          <a:lstStyle>
            <a:lvl1pPr marL="7938" indent="-7938">
              <a:defRPr sz="700" i="1">
                <a:solidFill>
                  <a:srgbClr val="7D7E7F"/>
                </a:solidFill>
              </a:defRPr>
            </a:lvl1pPr>
          </a:lstStyle>
          <a:p>
            <a:pPr algn="ctr" hangingPunct="0"/>
            <a:r>
              <a:rPr lang="fr-FR" sz="1400" b="1" i="0" kern="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Raleway"/>
              </a:rPr>
              <a:t>HDD</a:t>
            </a:r>
          </a:p>
          <a:p>
            <a:pPr algn="ctr" hangingPunct="0"/>
            <a:r>
              <a:rPr lang="fr-FR" sz="1400" b="1" i="0" kern="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Raleway"/>
              </a:rPr>
              <a:t>40 Go</a:t>
            </a:r>
            <a:endParaRPr sz="1400" b="1" i="0" kern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  <a:sym typeface="Raleway"/>
            </a:endParaRPr>
          </a:p>
        </p:txBody>
      </p:sp>
      <p:sp>
        <p:nvSpPr>
          <p:cNvPr id="16" name="Text Box 19">
            <a:extLst>
              <a:ext uri="{FF2B5EF4-FFF2-40B4-BE49-F238E27FC236}">
                <a16:creationId xmlns:a16="http://schemas.microsoft.com/office/drawing/2014/main" id="{F9EBE3AC-ED77-487A-9C6C-1EE71F4202A6}"/>
              </a:ext>
            </a:extLst>
          </p:cNvPr>
          <p:cNvSpPr txBox="1"/>
          <p:nvPr/>
        </p:nvSpPr>
        <p:spPr>
          <a:xfrm>
            <a:off x="463005" y="5807846"/>
            <a:ext cx="1800197" cy="523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037" tIns="46037" rIns="46037" bIns="46037">
            <a:spAutoFit/>
          </a:bodyPr>
          <a:lstStyle>
            <a:lvl1pPr marL="7938" indent="-7938">
              <a:defRPr sz="700" i="1">
                <a:solidFill>
                  <a:srgbClr val="7D7E7F"/>
                </a:solidFill>
              </a:defRPr>
            </a:lvl1pPr>
          </a:lstStyle>
          <a:p>
            <a:pPr algn="ctr" hangingPunct="0"/>
            <a:r>
              <a:rPr lang="fr-FR" sz="1400" b="1" i="0" kern="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Raleway"/>
              </a:rPr>
              <a:t>RAM</a:t>
            </a:r>
          </a:p>
          <a:p>
            <a:pPr algn="ctr" hangingPunct="0"/>
            <a:r>
              <a:rPr lang="fr-FR" sz="1400" b="1" i="0" kern="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Raleway"/>
              </a:rPr>
              <a:t>6 Go</a:t>
            </a:r>
            <a:endParaRPr sz="1400" b="1" i="0" kern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  <a:sym typeface="Raleway"/>
            </a:endParaRPr>
          </a:p>
        </p:txBody>
      </p:sp>
      <p:sp>
        <p:nvSpPr>
          <p:cNvPr id="17" name="Text Box 19">
            <a:extLst>
              <a:ext uri="{FF2B5EF4-FFF2-40B4-BE49-F238E27FC236}">
                <a16:creationId xmlns:a16="http://schemas.microsoft.com/office/drawing/2014/main" id="{CF4CB170-3E10-4DF9-B0C5-2891295615D5}"/>
              </a:ext>
            </a:extLst>
          </p:cNvPr>
          <p:cNvSpPr txBox="1"/>
          <p:nvPr/>
        </p:nvSpPr>
        <p:spPr>
          <a:xfrm>
            <a:off x="847357" y="1412776"/>
            <a:ext cx="3645517" cy="369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037" tIns="46037" rIns="46037" bIns="46037">
            <a:spAutoFit/>
          </a:bodyPr>
          <a:lstStyle>
            <a:lvl1pPr marL="7938" indent="-7938">
              <a:defRPr sz="700" i="1">
                <a:solidFill>
                  <a:srgbClr val="7D7E7F"/>
                </a:solidFill>
              </a:defRPr>
            </a:lvl1pPr>
          </a:lstStyle>
          <a:p>
            <a:pPr algn="ctr" hangingPunct="0"/>
            <a:r>
              <a:rPr lang="fr-FR" sz="1800" b="1" i="0" kern="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Raleway"/>
              </a:rPr>
              <a:t>Caractéristiques Techniques VM</a:t>
            </a:r>
            <a:endParaRPr sz="1800" b="1" i="0" kern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  <a:sym typeface="Raleway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921335-5429-DD4D-B4AC-EDCF99825723}"/>
              </a:ext>
            </a:extLst>
          </p:cNvPr>
          <p:cNvSpPr/>
          <p:nvPr/>
        </p:nvSpPr>
        <p:spPr>
          <a:xfrm>
            <a:off x="6384632" y="4797152"/>
            <a:ext cx="5400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779173">
              <a:spcBef>
                <a:spcPts val="600"/>
              </a:spcBef>
              <a:spcAft>
                <a:spcPts val="600"/>
              </a:spcAft>
              <a:buClr>
                <a:srgbClr val="9A006A"/>
              </a:buClr>
              <a:buSzPct val="110000"/>
            </a:pPr>
            <a:r>
              <a:rPr lang="fr-FR" sz="1200" i="1" kern="0" dirty="0">
                <a:solidFill>
                  <a:srgbClr val="FF0000"/>
                </a:solidFill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(*) Le cluster comportait initialement 5 machines. Suite au crash de l’une d’entre elles, le cluster s’est retrouvé réduit à 4 machines seulement.</a:t>
            </a:r>
          </a:p>
        </p:txBody>
      </p:sp>
      <p:sp>
        <p:nvSpPr>
          <p:cNvPr id="13" name="Text Box 19">
            <a:extLst>
              <a:ext uri="{FF2B5EF4-FFF2-40B4-BE49-F238E27FC236}">
                <a16:creationId xmlns:a16="http://schemas.microsoft.com/office/drawing/2014/main" id="{87B1BEA3-F7E9-A742-BC0F-BE3F3E0BCD4D}"/>
              </a:ext>
            </a:extLst>
          </p:cNvPr>
          <p:cNvSpPr txBox="1"/>
          <p:nvPr/>
        </p:nvSpPr>
        <p:spPr>
          <a:xfrm>
            <a:off x="4439816" y="3385504"/>
            <a:ext cx="1218112" cy="646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037" tIns="46037" rIns="46037" bIns="46037" anchor="ctr">
            <a:spAutoFit/>
          </a:bodyPr>
          <a:lstStyle>
            <a:lvl1pPr marL="7938" indent="-7938">
              <a:defRPr sz="700" i="1">
                <a:solidFill>
                  <a:srgbClr val="7D7E7F"/>
                </a:solidFill>
              </a:defRPr>
            </a:lvl1pPr>
          </a:lstStyle>
          <a:p>
            <a:pPr algn="ctr" hangingPunct="0"/>
            <a:r>
              <a:rPr lang="fr-FR" sz="3600" b="1" i="0" kern="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Raleway"/>
              </a:rPr>
              <a:t>x4</a:t>
            </a:r>
            <a:endParaRPr sz="3600" b="1" i="0" kern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635063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6">
            <a:extLst>
              <a:ext uri="{FF2B5EF4-FFF2-40B4-BE49-F238E27FC236}">
                <a16:creationId xmlns:a16="http://schemas.microsoft.com/office/drawing/2014/main" id="{ECC962C5-5D2B-418B-8C57-72ABAAA0F385}"/>
              </a:ext>
            </a:extLst>
          </p:cNvPr>
          <p:cNvSpPr/>
          <p:nvPr/>
        </p:nvSpPr>
        <p:spPr>
          <a:xfrm>
            <a:off x="371695" y="1480593"/>
            <a:ext cx="3600000" cy="4180655"/>
          </a:xfrm>
          <a:prstGeom prst="roundRect">
            <a:avLst>
              <a:gd name="adj" fmla="val 16667"/>
            </a:avLst>
          </a:prstGeom>
          <a:noFill/>
          <a:ln w="9360">
            <a:solidFill>
              <a:srgbClr val="43434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456E9E-575D-477A-A036-3268930DBE1B}"/>
              </a:ext>
            </a:extLst>
          </p:cNvPr>
          <p:cNvSpPr/>
          <p:nvPr/>
        </p:nvSpPr>
        <p:spPr>
          <a:xfrm>
            <a:off x="1310829" y="1331962"/>
            <a:ext cx="1544812" cy="3688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395" y="89443"/>
            <a:ext cx="10801181" cy="637675"/>
          </a:xfrm>
        </p:spPr>
        <p:txBody>
          <a:bodyPr>
            <a:normAutofit/>
          </a:bodyPr>
          <a:lstStyle/>
          <a:p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Choix technologiques</a:t>
            </a:r>
            <a:endParaRPr lang="fr-FR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213361A-15EA-451C-9688-1F2A50EFB96E}"/>
              </a:ext>
            </a:extLst>
          </p:cNvPr>
          <p:cNvSpPr/>
          <p:nvPr/>
        </p:nvSpPr>
        <p:spPr>
          <a:xfrm>
            <a:off x="4300111" y="1480593"/>
            <a:ext cx="3600000" cy="4180655"/>
          </a:xfrm>
          <a:prstGeom prst="roundRect">
            <a:avLst>
              <a:gd name="adj" fmla="val 16667"/>
            </a:avLst>
          </a:prstGeom>
          <a:noFill/>
          <a:ln w="9360">
            <a:solidFill>
              <a:srgbClr val="43434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C6F91A48-46FD-49DF-87FE-509F596B286B}"/>
              </a:ext>
            </a:extLst>
          </p:cNvPr>
          <p:cNvSpPr txBox="1">
            <a:spLocks/>
          </p:cNvSpPr>
          <p:nvPr/>
        </p:nvSpPr>
        <p:spPr>
          <a:xfrm>
            <a:off x="1238211" y="1715695"/>
            <a:ext cx="1927496" cy="6376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accent3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Preprocessing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E7D54D91-0FCB-4208-9DBB-ED9A2BD21133}"/>
              </a:ext>
            </a:extLst>
          </p:cNvPr>
          <p:cNvSpPr txBox="1">
            <a:spLocks/>
          </p:cNvSpPr>
          <p:nvPr/>
        </p:nvSpPr>
        <p:spPr>
          <a:xfrm>
            <a:off x="5136363" y="1715695"/>
            <a:ext cx="1927496" cy="6376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accent3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ctr"/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Stockage</a:t>
            </a:r>
          </a:p>
        </p:txBody>
      </p:sp>
      <p:sp>
        <p:nvSpPr>
          <p:cNvPr id="12" name="CustomShape 6">
            <a:extLst>
              <a:ext uri="{FF2B5EF4-FFF2-40B4-BE49-F238E27FC236}">
                <a16:creationId xmlns:a16="http://schemas.microsoft.com/office/drawing/2014/main" id="{9C3674ED-BF93-48D9-B7C0-D929C3BF1E5B}"/>
              </a:ext>
            </a:extLst>
          </p:cNvPr>
          <p:cNvSpPr/>
          <p:nvPr/>
        </p:nvSpPr>
        <p:spPr>
          <a:xfrm>
            <a:off x="8228527" y="1480593"/>
            <a:ext cx="3600000" cy="4180655"/>
          </a:xfrm>
          <a:prstGeom prst="roundRect">
            <a:avLst>
              <a:gd name="adj" fmla="val 16667"/>
            </a:avLst>
          </a:prstGeom>
          <a:noFill/>
          <a:ln w="9360">
            <a:solidFill>
              <a:srgbClr val="43434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2033EC98-F265-419E-9B00-EDBB38487F8A}"/>
              </a:ext>
            </a:extLst>
          </p:cNvPr>
          <p:cNvSpPr txBox="1">
            <a:spLocks/>
          </p:cNvSpPr>
          <p:nvPr/>
        </p:nvSpPr>
        <p:spPr>
          <a:xfrm>
            <a:off x="9064779" y="1715695"/>
            <a:ext cx="1927496" cy="6376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accent3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ctr"/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Data Viz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09034FE-3B4A-4617-B820-4CF9FBD69261}"/>
              </a:ext>
            </a:extLst>
          </p:cNvPr>
          <p:cNvSpPr txBox="1"/>
          <p:nvPr/>
        </p:nvSpPr>
        <p:spPr>
          <a:xfrm>
            <a:off x="371695" y="2416696"/>
            <a:ext cx="3599999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  <a:defRPr sz="1600" spc="-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defRPr>
            </a:lvl1pPr>
          </a:lstStyle>
          <a:p>
            <a:pPr marL="0" indent="0">
              <a:buNone/>
            </a:pPr>
            <a:r>
              <a:rPr lang="fr-FR" dirty="0"/>
              <a:t>Vu la capacité de stockage limitée, le choix s’est porté sur Python pour l’étape de preprocessing des données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sz="1200" i="1" dirty="0"/>
          </a:p>
          <a:p>
            <a:pPr marL="0" indent="0">
              <a:buNone/>
            </a:pPr>
            <a:endParaRPr lang="fr-FR" sz="1200" i="1" dirty="0"/>
          </a:p>
          <a:p>
            <a:pPr marL="0" indent="0">
              <a:buNone/>
            </a:pPr>
            <a:endParaRPr lang="fr-FR" sz="1200" i="1" dirty="0"/>
          </a:p>
          <a:p>
            <a:pPr marL="0" indent="0">
              <a:buNone/>
            </a:pPr>
            <a:r>
              <a:rPr lang="fr-FR" sz="1200" i="1" dirty="0"/>
              <a:t>Remarque : il a été envisagé d’utiliser Spark pour le preprocessing. L’installation a été réalisée sur les machines et le cluster est fonctionnel. Il a toutefois été décidé de s’en passer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D7310EE-7A24-4A2F-9418-81F5192AD062}"/>
              </a:ext>
            </a:extLst>
          </p:cNvPr>
          <p:cNvSpPr txBox="1"/>
          <p:nvPr/>
        </p:nvSpPr>
        <p:spPr>
          <a:xfrm>
            <a:off x="4300112" y="2189797"/>
            <a:ext cx="3599999" cy="2082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fr-FR" sz="1600" spc="-1" dirty="0">
                <a:solidFill>
                  <a:srgbClr val="00B05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A</a:t>
            </a:r>
            <a:r>
              <a:rPr lang="fr-FR" sz="1600" b="0" strike="noStrike" spc="-1" dirty="0">
                <a:solidFill>
                  <a:srgbClr val="00B05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vantages</a:t>
            </a:r>
            <a:endParaRPr lang="fr-FR" sz="1600" b="0" strike="noStrike" spc="-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4470" indent="-28575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-FR" sz="1600" b="0" strike="noStrike" spc="-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Simplicité des requêtes (SQL-like)</a:t>
            </a:r>
            <a:endParaRPr lang="fr-FR" sz="1600" b="0" strike="noStrike" spc="-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4470" indent="-28575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-FR" sz="1600" b="0" strike="noStrike" spc="-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Scalabilité </a:t>
            </a:r>
            <a:endParaRPr lang="fr-FR" sz="1600" b="0" strike="noStrike" spc="-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4470" indent="-28575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-FR" sz="1600" b="0" strike="noStrike" spc="-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Système distribué et résilience à la panne</a:t>
            </a:r>
            <a:endParaRPr lang="fr-FR" sz="1600" b="0" strike="noStrike" spc="-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4470" indent="-28575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-FR" sz="1600" b="0" strike="noStrike" spc="-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Rapidité en écriture</a:t>
            </a:r>
            <a:endParaRPr lang="fr-FR" sz="1600" b="0" strike="noStrike" spc="-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F83A9EC-4311-4420-A3D2-F46D70347F0B}"/>
              </a:ext>
            </a:extLst>
          </p:cNvPr>
          <p:cNvSpPr txBox="1"/>
          <p:nvPr/>
        </p:nvSpPr>
        <p:spPr>
          <a:xfrm>
            <a:off x="4300112" y="4414688"/>
            <a:ext cx="3599999" cy="10874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fr-FR" sz="1600" spc="-1" dirty="0">
                <a:solidFill>
                  <a:srgbClr val="FF000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Inconvénients</a:t>
            </a:r>
            <a:endParaRPr lang="fr-FR" sz="1600" b="0" strike="noStrike" spc="-1" dirty="0">
              <a:solidFill>
                <a:srgbClr val="FF0000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</a:endParaRPr>
          </a:p>
          <a:p>
            <a:pPr marL="304470" indent="-28575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-FR" sz="1600" spc="-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Ne supporte pas les agrégats</a:t>
            </a:r>
            <a:endParaRPr lang="fr-FR" sz="1600" b="0" strike="noStrike" spc="-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4470" indent="-28575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-FR" sz="1600" spc="-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Latence en lecture</a:t>
            </a:r>
            <a:endParaRPr lang="fr-FR" sz="1600" b="0" strike="noStrike" spc="-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3072921-B3B2-4851-BF5C-8C08163509C9}"/>
              </a:ext>
            </a:extLst>
          </p:cNvPr>
          <p:cNvSpPr txBox="1"/>
          <p:nvPr/>
        </p:nvSpPr>
        <p:spPr>
          <a:xfrm>
            <a:off x="8228527" y="2527627"/>
            <a:ext cx="359999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lnSpc>
                <a:spcPct val="100000"/>
              </a:lnSpc>
              <a:defRPr sz="1600" spc="-1">
                <a:solidFill>
                  <a:srgbClr val="00B05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Connecté directement au cluster Cassandra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Nombreux interpréteurs (Python, Cassandra, Shell,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Peer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Programming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Visualisation interactive des données rapide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5C182C-C892-4992-9492-66D36CB4EA65}"/>
              </a:ext>
            </a:extLst>
          </p:cNvPr>
          <p:cNvSpPr/>
          <p:nvPr/>
        </p:nvSpPr>
        <p:spPr>
          <a:xfrm>
            <a:off x="5490919" y="1299920"/>
            <a:ext cx="1218385" cy="421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5BA6D2-5189-4372-AB0E-90F3024FDAF9}"/>
              </a:ext>
            </a:extLst>
          </p:cNvPr>
          <p:cNvSpPr/>
          <p:nvPr/>
        </p:nvSpPr>
        <p:spPr>
          <a:xfrm>
            <a:off x="9419335" y="1363202"/>
            <a:ext cx="1218385" cy="3688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6" name="Picture 8">
            <a:extLst>
              <a:ext uri="{FF2B5EF4-FFF2-40B4-BE49-F238E27FC236}">
                <a16:creationId xmlns:a16="http://schemas.microsoft.com/office/drawing/2014/main" id="{DF796876-117B-7C43-B608-9998C0258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13" y="3585126"/>
            <a:ext cx="998291" cy="51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e 13">
            <a:extLst>
              <a:ext uri="{FF2B5EF4-FFF2-40B4-BE49-F238E27FC236}">
                <a16:creationId xmlns:a16="http://schemas.microsoft.com/office/drawing/2014/main" id="{24FF5D7C-4613-B542-8824-8088692D4A5F}"/>
              </a:ext>
            </a:extLst>
          </p:cNvPr>
          <p:cNvGrpSpPr/>
          <p:nvPr/>
        </p:nvGrpSpPr>
        <p:grpSpPr>
          <a:xfrm>
            <a:off x="682558" y="3609080"/>
            <a:ext cx="540000" cy="540000"/>
            <a:chOff x="632550" y="3164067"/>
            <a:chExt cx="540000" cy="540000"/>
          </a:xfrm>
        </p:grpSpPr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A9478770-02AF-9649-8336-32CB15145FBF}"/>
                </a:ext>
              </a:extLst>
            </p:cNvPr>
            <p:cNvCxnSpPr>
              <a:cxnSpLocks/>
            </p:cNvCxnSpPr>
            <p:nvPr/>
          </p:nvCxnSpPr>
          <p:spPr>
            <a:xfrm>
              <a:off x="632550" y="3164067"/>
              <a:ext cx="540000" cy="540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B77F0BA7-3B02-384E-B823-C7856DD199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2550" y="3164067"/>
              <a:ext cx="540000" cy="540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Image 28">
            <a:extLst>
              <a:ext uri="{FF2B5EF4-FFF2-40B4-BE49-F238E27FC236}">
                <a16:creationId xmlns:a16="http://schemas.microsoft.com/office/drawing/2014/main" id="{0FB96588-8661-7C4A-8406-4C5FB92106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476" b="13257"/>
          <a:stretch/>
        </p:blipFill>
        <p:spPr>
          <a:xfrm>
            <a:off x="1433793" y="1264385"/>
            <a:ext cx="1349710" cy="497937"/>
          </a:xfrm>
          <a:prstGeom prst="rect">
            <a:avLst/>
          </a:prstGeom>
        </p:spPr>
      </p:pic>
      <p:pic>
        <p:nvPicPr>
          <p:cNvPr id="30" name="Google Shape;110;p16">
            <a:extLst>
              <a:ext uri="{FF2B5EF4-FFF2-40B4-BE49-F238E27FC236}">
                <a16:creationId xmlns:a16="http://schemas.microsoft.com/office/drawing/2014/main" id="{BBBE841D-E943-AA45-A277-04234381C29C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5730931" y="1266033"/>
            <a:ext cx="738360" cy="494640"/>
          </a:xfrm>
          <a:prstGeom prst="rect">
            <a:avLst/>
          </a:prstGeom>
          <a:ln>
            <a:noFill/>
          </a:ln>
        </p:spPr>
      </p:pic>
      <p:pic>
        <p:nvPicPr>
          <p:cNvPr id="31" name="Picture 5">
            <a:extLst>
              <a:ext uri="{FF2B5EF4-FFF2-40B4-BE49-F238E27FC236}">
                <a16:creationId xmlns:a16="http://schemas.microsoft.com/office/drawing/2014/main" id="{59D77714-8D47-9841-A816-DD40B0479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6906"/>
          <a:stretch/>
        </p:blipFill>
        <p:spPr bwMode="auto">
          <a:xfrm>
            <a:off x="9656912" y="1253890"/>
            <a:ext cx="743230" cy="51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636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395" y="89443"/>
            <a:ext cx="10801181" cy="637675"/>
          </a:xfrm>
        </p:spPr>
        <p:txBody>
          <a:bodyPr>
            <a:normAutofit/>
          </a:bodyPr>
          <a:lstStyle/>
          <a:p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Architecture</a:t>
            </a:r>
            <a:endParaRPr lang="fr-FR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ustomShape 6">
            <a:extLst>
              <a:ext uri="{FF2B5EF4-FFF2-40B4-BE49-F238E27FC236}">
                <a16:creationId xmlns:a16="http://schemas.microsoft.com/office/drawing/2014/main" id="{ECC962C5-5D2B-418B-8C57-72ABAAA0F385}"/>
              </a:ext>
            </a:extLst>
          </p:cNvPr>
          <p:cNvSpPr/>
          <p:nvPr/>
        </p:nvSpPr>
        <p:spPr>
          <a:xfrm>
            <a:off x="371695" y="1048545"/>
            <a:ext cx="3600000" cy="5260775"/>
          </a:xfrm>
          <a:prstGeom prst="roundRect">
            <a:avLst>
              <a:gd name="adj" fmla="val 16667"/>
            </a:avLst>
          </a:prstGeom>
          <a:noFill/>
          <a:ln w="9360">
            <a:solidFill>
              <a:srgbClr val="43434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213361A-15EA-451C-9688-1F2A50EFB96E}"/>
              </a:ext>
            </a:extLst>
          </p:cNvPr>
          <p:cNvSpPr/>
          <p:nvPr/>
        </p:nvSpPr>
        <p:spPr>
          <a:xfrm>
            <a:off x="4300111" y="1048545"/>
            <a:ext cx="3600000" cy="5260775"/>
          </a:xfrm>
          <a:prstGeom prst="roundRect">
            <a:avLst>
              <a:gd name="adj" fmla="val 16667"/>
            </a:avLst>
          </a:prstGeom>
          <a:noFill/>
          <a:ln w="9360">
            <a:solidFill>
              <a:srgbClr val="43434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C6F91A48-46FD-49DF-87FE-509F596B286B}"/>
              </a:ext>
            </a:extLst>
          </p:cNvPr>
          <p:cNvSpPr txBox="1">
            <a:spLocks/>
          </p:cNvSpPr>
          <p:nvPr/>
        </p:nvSpPr>
        <p:spPr>
          <a:xfrm>
            <a:off x="1238211" y="1283647"/>
            <a:ext cx="1927496" cy="6376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accent3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Preprocessing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E7D54D91-0FCB-4208-9DBB-ED9A2BD21133}"/>
              </a:ext>
            </a:extLst>
          </p:cNvPr>
          <p:cNvSpPr txBox="1">
            <a:spLocks/>
          </p:cNvSpPr>
          <p:nvPr/>
        </p:nvSpPr>
        <p:spPr>
          <a:xfrm>
            <a:off x="5136363" y="1283647"/>
            <a:ext cx="1927496" cy="6376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accent3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ctr"/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Stockage</a:t>
            </a:r>
          </a:p>
        </p:txBody>
      </p:sp>
      <p:sp>
        <p:nvSpPr>
          <p:cNvPr id="12" name="CustomShape 6">
            <a:extLst>
              <a:ext uri="{FF2B5EF4-FFF2-40B4-BE49-F238E27FC236}">
                <a16:creationId xmlns:a16="http://schemas.microsoft.com/office/drawing/2014/main" id="{9C3674ED-BF93-48D9-B7C0-D929C3BF1E5B}"/>
              </a:ext>
            </a:extLst>
          </p:cNvPr>
          <p:cNvSpPr/>
          <p:nvPr/>
        </p:nvSpPr>
        <p:spPr>
          <a:xfrm>
            <a:off x="8228527" y="1048545"/>
            <a:ext cx="3600000" cy="5260775"/>
          </a:xfrm>
          <a:prstGeom prst="roundRect">
            <a:avLst>
              <a:gd name="adj" fmla="val 16667"/>
            </a:avLst>
          </a:prstGeom>
          <a:noFill/>
          <a:ln w="9360">
            <a:solidFill>
              <a:srgbClr val="43434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2033EC98-F265-419E-9B00-EDBB38487F8A}"/>
              </a:ext>
            </a:extLst>
          </p:cNvPr>
          <p:cNvSpPr txBox="1">
            <a:spLocks/>
          </p:cNvSpPr>
          <p:nvPr/>
        </p:nvSpPr>
        <p:spPr>
          <a:xfrm>
            <a:off x="9064779" y="1283647"/>
            <a:ext cx="1927496" cy="6376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accent3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ctr"/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Data Viz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456E9E-575D-477A-A036-3268930DBE1B}"/>
              </a:ext>
            </a:extLst>
          </p:cNvPr>
          <p:cNvSpPr/>
          <p:nvPr/>
        </p:nvSpPr>
        <p:spPr>
          <a:xfrm>
            <a:off x="1310828" y="899914"/>
            <a:ext cx="1544812" cy="3688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5C182C-C892-4992-9492-66D36CB4EA65}"/>
              </a:ext>
            </a:extLst>
          </p:cNvPr>
          <p:cNvSpPr/>
          <p:nvPr/>
        </p:nvSpPr>
        <p:spPr>
          <a:xfrm>
            <a:off x="5490919" y="867872"/>
            <a:ext cx="1218385" cy="421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5BA6D2-5189-4372-AB0E-90F3024FDAF9}"/>
              </a:ext>
            </a:extLst>
          </p:cNvPr>
          <p:cNvSpPr/>
          <p:nvPr/>
        </p:nvSpPr>
        <p:spPr>
          <a:xfrm>
            <a:off x="9419335" y="931154"/>
            <a:ext cx="1218385" cy="3688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A709206E-ECF1-4FDD-B979-3F401CB633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476" b="13257"/>
          <a:stretch/>
        </p:blipFill>
        <p:spPr>
          <a:xfrm>
            <a:off x="1433793" y="832337"/>
            <a:ext cx="1349710" cy="497937"/>
          </a:xfrm>
          <a:prstGeom prst="rect">
            <a:avLst/>
          </a:prstGeom>
        </p:spPr>
      </p:pic>
      <p:pic>
        <p:nvPicPr>
          <p:cNvPr id="10" name="Google Shape;110;p16">
            <a:extLst>
              <a:ext uri="{FF2B5EF4-FFF2-40B4-BE49-F238E27FC236}">
                <a16:creationId xmlns:a16="http://schemas.microsoft.com/office/drawing/2014/main" id="{ED2A1106-88D9-456B-ADCC-F6D296382DEA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5730931" y="833985"/>
            <a:ext cx="738360" cy="494640"/>
          </a:xfrm>
          <a:prstGeom prst="rect">
            <a:avLst/>
          </a:prstGeom>
          <a:ln>
            <a:noFill/>
          </a:ln>
        </p:spPr>
      </p:pic>
      <p:grpSp>
        <p:nvGrpSpPr>
          <p:cNvPr id="28" name="Groupe 27">
            <a:extLst>
              <a:ext uri="{FF2B5EF4-FFF2-40B4-BE49-F238E27FC236}">
                <a16:creationId xmlns:a16="http://schemas.microsoft.com/office/drawing/2014/main" id="{E3D866C6-EF7B-1041-B8EB-2957E7352BC4}"/>
              </a:ext>
            </a:extLst>
          </p:cNvPr>
          <p:cNvGrpSpPr/>
          <p:nvPr/>
        </p:nvGrpSpPr>
        <p:grpSpPr>
          <a:xfrm>
            <a:off x="604058" y="1791904"/>
            <a:ext cx="775009" cy="792088"/>
            <a:chOff x="598405" y="3656416"/>
            <a:chExt cx="1023843" cy="1068729"/>
          </a:xfrm>
        </p:grpSpPr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2D9CE57D-9E6C-DB4C-A740-FF35CE8D9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8405" y="3772645"/>
              <a:ext cx="952500" cy="952500"/>
            </a:xfrm>
            <a:prstGeom prst="rect">
              <a:avLst/>
            </a:prstGeom>
          </p:spPr>
        </p:pic>
        <p:pic>
          <p:nvPicPr>
            <p:cNvPr id="30" name="Image 29">
              <a:extLst>
                <a:ext uri="{FF2B5EF4-FFF2-40B4-BE49-F238E27FC236}">
                  <a16:creationId xmlns:a16="http://schemas.microsoft.com/office/drawing/2014/main" id="{8131A7F9-BA5A-B14A-B0F0-4F68605C44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24581" y="3656416"/>
              <a:ext cx="497667" cy="497667"/>
            </a:xfrm>
            <a:prstGeom prst="rect">
              <a:avLst/>
            </a:prstGeom>
          </p:spPr>
        </p:pic>
      </p:grpSp>
      <p:pic>
        <p:nvPicPr>
          <p:cNvPr id="31" name="Image 30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06D08C21-3849-4949-B770-C62E10B35B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9199" y="3903942"/>
            <a:ext cx="639884" cy="639884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CA1C86C5-D5CE-884A-804F-386F1F6CB4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23975" y="2438676"/>
            <a:ext cx="639884" cy="639884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EC1C93DF-4E11-3A48-BEED-25A48920EE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6255" y="5297400"/>
            <a:ext cx="549668" cy="549668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08C10C79-9BDC-9A44-B2C8-861CCF9426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92289" y="5294262"/>
            <a:ext cx="549668" cy="549668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7DB5EF19-6925-6241-941B-D429ED2140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85888" y="5297400"/>
            <a:ext cx="549668" cy="549668"/>
          </a:xfrm>
          <a:prstGeom prst="rect">
            <a:avLst/>
          </a:prstGeom>
        </p:spPr>
      </p:pic>
      <p:cxnSp>
        <p:nvCxnSpPr>
          <p:cNvPr id="36" name="Connecteur en arc 35">
            <a:extLst>
              <a:ext uri="{FF2B5EF4-FFF2-40B4-BE49-F238E27FC236}">
                <a16:creationId xmlns:a16="http://schemas.microsoft.com/office/drawing/2014/main" id="{9B50D817-7741-4F4A-BE6A-4130F6C75AC1}"/>
              </a:ext>
            </a:extLst>
          </p:cNvPr>
          <p:cNvCxnSpPr>
            <a:cxnSpLocks/>
            <a:stCxn id="29" idx="3"/>
            <a:endCxn id="32" idx="1"/>
          </p:cNvCxnSpPr>
          <p:nvPr/>
        </p:nvCxnSpPr>
        <p:spPr>
          <a:xfrm>
            <a:off x="1325063" y="2231020"/>
            <a:ext cx="1498912" cy="527598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E6D7FA9F-3915-4847-AAD1-D8233141DC98}"/>
              </a:ext>
            </a:extLst>
          </p:cNvPr>
          <p:cNvSpPr txBox="1"/>
          <p:nvPr/>
        </p:nvSpPr>
        <p:spPr>
          <a:xfrm>
            <a:off x="490482" y="2541642"/>
            <a:ext cx="1746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Scraping</a:t>
            </a:r>
          </a:p>
          <a:p>
            <a:r>
              <a:rPr lang="fr-FR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Raw data</a:t>
            </a:r>
            <a:endParaRPr lang="fr-FR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8" name="Connecteur en arc 35">
            <a:extLst>
              <a:ext uri="{FF2B5EF4-FFF2-40B4-BE49-F238E27FC236}">
                <a16:creationId xmlns:a16="http://schemas.microsoft.com/office/drawing/2014/main" id="{904794DF-37E5-C342-AD69-D2FBB650088D}"/>
              </a:ext>
            </a:extLst>
          </p:cNvPr>
          <p:cNvCxnSpPr>
            <a:cxnSpLocks/>
            <a:stCxn id="39" idx="2"/>
            <a:endCxn id="31" idx="3"/>
          </p:cNvCxnSpPr>
          <p:nvPr/>
        </p:nvCxnSpPr>
        <p:spPr>
          <a:xfrm rot="5400000">
            <a:off x="2136788" y="3092729"/>
            <a:ext cx="893450" cy="1368860"/>
          </a:xfrm>
          <a:prstGeom prst="curvedConnector2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79C8D6A1-7674-504A-912B-BD506D6F1B8D}"/>
              </a:ext>
            </a:extLst>
          </p:cNvPr>
          <p:cNvSpPr txBox="1"/>
          <p:nvPr/>
        </p:nvSpPr>
        <p:spPr>
          <a:xfrm>
            <a:off x="2394692" y="3022657"/>
            <a:ext cx="1746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Cleaning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ED987874-FEF3-DA4C-88ED-ACD4728171BA}"/>
              </a:ext>
            </a:extLst>
          </p:cNvPr>
          <p:cNvSpPr txBox="1"/>
          <p:nvPr/>
        </p:nvSpPr>
        <p:spPr>
          <a:xfrm>
            <a:off x="813986" y="3505364"/>
            <a:ext cx="1746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noProof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tranformation</a:t>
            </a:r>
            <a:endParaRPr lang="fr-FR" noProof="1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82E4857E-34C3-B644-BE70-DF88D549EB06}"/>
              </a:ext>
            </a:extLst>
          </p:cNvPr>
          <p:cNvSpPr txBox="1"/>
          <p:nvPr/>
        </p:nvSpPr>
        <p:spPr>
          <a:xfrm>
            <a:off x="551697" y="5839380"/>
            <a:ext cx="8732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Query1.csv</a:t>
            </a:r>
            <a:endParaRPr lang="fr-FR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53F34905-EC60-4540-A6EE-F67CDEAF51D2}"/>
              </a:ext>
            </a:extLst>
          </p:cNvPr>
          <p:cNvSpPr txBox="1"/>
          <p:nvPr/>
        </p:nvSpPr>
        <p:spPr>
          <a:xfrm>
            <a:off x="1640171" y="5818144"/>
            <a:ext cx="8732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Query2.csv</a:t>
            </a:r>
            <a:endParaRPr lang="fr-FR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A0AC0689-C44B-7745-9898-4B35CD97408A}"/>
              </a:ext>
            </a:extLst>
          </p:cNvPr>
          <p:cNvSpPr txBox="1"/>
          <p:nvPr/>
        </p:nvSpPr>
        <p:spPr>
          <a:xfrm>
            <a:off x="2898613" y="5821506"/>
            <a:ext cx="8732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Query3.csv</a:t>
            </a:r>
            <a:endParaRPr lang="fr-FR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4" name="Connecteur en arc 35">
            <a:extLst>
              <a:ext uri="{FF2B5EF4-FFF2-40B4-BE49-F238E27FC236}">
                <a16:creationId xmlns:a16="http://schemas.microsoft.com/office/drawing/2014/main" id="{4CCF3552-6102-F94E-8B09-D9900826AE40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 rot="5400000">
            <a:off x="923328" y="4641587"/>
            <a:ext cx="753574" cy="558052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en arc 35">
            <a:extLst>
              <a:ext uri="{FF2B5EF4-FFF2-40B4-BE49-F238E27FC236}">
                <a16:creationId xmlns:a16="http://schemas.microsoft.com/office/drawing/2014/main" id="{6000D3C1-E396-0448-B0F6-A49BE78C5EC3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 rot="16200000" flipH="1">
            <a:off x="1447914" y="4675053"/>
            <a:ext cx="750436" cy="487982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en arc 35">
            <a:extLst>
              <a:ext uri="{FF2B5EF4-FFF2-40B4-BE49-F238E27FC236}">
                <a16:creationId xmlns:a16="http://schemas.microsoft.com/office/drawing/2014/main" id="{808C9B28-4F11-B346-85DD-19DA31DC5B89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 rot="16200000" flipH="1">
            <a:off x="2093144" y="4029822"/>
            <a:ext cx="753574" cy="1781581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Flèche : droite rayée 103">
            <a:extLst>
              <a:ext uri="{FF2B5EF4-FFF2-40B4-BE49-F238E27FC236}">
                <a16:creationId xmlns:a16="http://schemas.microsoft.com/office/drawing/2014/main" id="{97B32626-BB63-674A-AFA9-EE08EE8E365B}"/>
              </a:ext>
            </a:extLst>
          </p:cNvPr>
          <p:cNvSpPr/>
          <p:nvPr/>
        </p:nvSpPr>
        <p:spPr>
          <a:xfrm>
            <a:off x="3645097" y="3548543"/>
            <a:ext cx="1195656" cy="659105"/>
          </a:xfrm>
          <a:prstGeom prst="stripedRightArrow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Flèche : droite rayée 104">
            <a:extLst>
              <a:ext uri="{FF2B5EF4-FFF2-40B4-BE49-F238E27FC236}">
                <a16:creationId xmlns:a16="http://schemas.microsoft.com/office/drawing/2014/main" id="{73703C66-D2E3-1C4C-A1E1-67436F2EBDBC}"/>
              </a:ext>
            </a:extLst>
          </p:cNvPr>
          <p:cNvSpPr/>
          <p:nvPr/>
        </p:nvSpPr>
        <p:spPr>
          <a:xfrm>
            <a:off x="7566553" y="3526767"/>
            <a:ext cx="1195656" cy="659105"/>
          </a:xfrm>
          <a:prstGeom prst="stripedRightArrow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4A8D8B07-A9FD-7E4E-8556-DC080B556165}"/>
              </a:ext>
            </a:extLst>
          </p:cNvPr>
          <p:cNvSpPr txBox="1"/>
          <p:nvPr/>
        </p:nvSpPr>
        <p:spPr>
          <a:xfrm>
            <a:off x="3319749" y="3710912"/>
            <a:ext cx="1933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Store Data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996968CD-C4C7-7546-8567-5E5CC83860E0}"/>
              </a:ext>
            </a:extLst>
          </p:cNvPr>
          <p:cNvSpPr txBox="1"/>
          <p:nvPr/>
        </p:nvSpPr>
        <p:spPr>
          <a:xfrm>
            <a:off x="7248128" y="3687043"/>
            <a:ext cx="1933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Visualize Data</a:t>
            </a:r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F60042D2-0A19-3E43-8C3D-9AD4E788E0AE}"/>
              </a:ext>
            </a:extLst>
          </p:cNvPr>
          <p:cNvGrpSpPr/>
          <p:nvPr/>
        </p:nvGrpSpPr>
        <p:grpSpPr>
          <a:xfrm>
            <a:off x="5663952" y="3835742"/>
            <a:ext cx="990360" cy="712319"/>
            <a:chOff x="5783313" y="3402432"/>
            <a:chExt cx="990360" cy="712319"/>
          </a:xfrm>
        </p:grpSpPr>
        <p:sp>
          <p:nvSpPr>
            <p:cNvPr id="52" name="CustomShape 25">
              <a:extLst>
                <a:ext uri="{FF2B5EF4-FFF2-40B4-BE49-F238E27FC236}">
                  <a16:creationId xmlns:a16="http://schemas.microsoft.com/office/drawing/2014/main" id="{4653B7A0-9C33-0D42-9DF0-A86FE8551103}"/>
                </a:ext>
              </a:extLst>
            </p:cNvPr>
            <p:cNvSpPr/>
            <p:nvPr/>
          </p:nvSpPr>
          <p:spPr>
            <a:xfrm>
              <a:off x="5901442" y="3402432"/>
              <a:ext cx="738360" cy="712319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CustomShape 26">
              <a:extLst>
                <a:ext uri="{FF2B5EF4-FFF2-40B4-BE49-F238E27FC236}">
                  <a16:creationId xmlns:a16="http://schemas.microsoft.com/office/drawing/2014/main" id="{4243CC4B-0FBC-8749-B984-22CBD303AAF2}"/>
                </a:ext>
              </a:extLst>
            </p:cNvPr>
            <p:cNvSpPr/>
            <p:nvPr/>
          </p:nvSpPr>
          <p:spPr>
            <a:xfrm>
              <a:off x="5783313" y="3499034"/>
              <a:ext cx="990360" cy="495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/>
            <a:lstStyle/>
            <a:p>
              <a:pPr algn="ctr">
                <a:lnSpc>
                  <a:spcPct val="100000"/>
                </a:lnSpc>
              </a:pPr>
              <a:r>
                <a:rPr lang="fr-FR" sz="1400" b="1" strike="noStrike" spc="-1" dirty="0">
                  <a:solidFill>
                    <a:srgbClr val="FFFFFF"/>
                  </a:solidFill>
                  <a:latin typeface="Calibri" panose="020F0502020204030204" pitchFamily="34" charset="0"/>
                  <a:ea typeface="Open Sans"/>
                  <a:cs typeface="Calibri" panose="020F0502020204030204" pitchFamily="34" charset="0"/>
                </a:rPr>
                <a:t>Node </a:t>
              </a:r>
              <a:endParaRPr lang="fr-FR" sz="1400" b="0" strike="noStrike" spc="-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>
                <a:lnSpc>
                  <a:spcPct val="100000"/>
                </a:lnSpc>
              </a:pPr>
              <a:r>
                <a:rPr lang="fr-FR" sz="1400" b="1" strike="noStrike" spc="-1" dirty="0">
                  <a:solidFill>
                    <a:srgbClr val="FFFFFF"/>
                  </a:solidFill>
                  <a:latin typeface="Calibri" panose="020F0502020204030204" pitchFamily="34" charset="0"/>
                  <a:ea typeface="Open Sans"/>
                  <a:cs typeface="Calibri" panose="020F0502020204030204" pitchFamily="34" charset="0"/>
                </a:rPr>
                <a:t>1</a:t>
              </a:r>
              <a:endParaRPr lang="fr-FR" sz="1400" b="0" strike="noStrike" spc="-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DA6A5CCE-E22B-7749-9B30-18E1D39961A8}"/>
              </a:ext>
            </a:extLst>
          </p:cNvPr>
          <p:cNvGrpSpPr/>
          <p:nvPr/>
        </p:nvGrpSpPr>
        <p:grpSpPr>
          <a:xfrm>
            <a:off x="6868594" y="4492453"/>
            <a:ext cx="990360" cy="712319"/>
            <a:chOff x="6639802" y="2537998"/>
            <a:chExt cx="990360" cy="712319"/>
          </a:xfrm>
        </p:grpSpPr>
        <p:sp>
          <p:nvSpPr>
            <p:cNvPr id="55" name="CustomShape 25">
              <a:extLst>
                <a:ext uri="{FF2B5EF4-FFF2-40B4-BE49-F238E27FC236}">
                  <a16:creationId xmlns:a16="http://schemas.microsoft.com/office/drawing/2014/main" id="{9B59517F-DE03-EE4A-9CD7-9AB3769729F6}"/>
                </a:ext>
              </a:extLst>
            </p:cNvPr>
            <p:cNvSpPr/>
            <p:nvPr/>
          </p:nvSpPr>
          <p:spPr>
            <a:xfrm>
              <a:off x="6753395" y="2537998"/>
              <a:ext cx="738360" cy="712319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" name="CustomShape 26">
              <a:extLst>
                <a:ext uri="{FF2B5EF4-FFF2-40B4-BE49-F238E27FC236}">
                  <a16:creationId xmlns:a16="http://schemas.microsoft.com/office/drawing/2014/main" id="{0A2BC627-0797-EC4C-BAF8-698D5A43D38A}"/>
                </a:ext>
              </a:extLst>
            </p:cNvPr>
            <p:cNvSpPr/>
            <p:nvPr/>
          </p:nvSpPr>
          <p:spPr>
            <a:xfrm>
              <a:off x="6639802" y="2639308"/>
              <a:ext cx="990360" cy="495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/>
            <a:lstStyle/>
            <a:p>
              <a:pPr algn="ctr">
                <a:lnSpc>
                  <a:spcPct val="100000"/>
                </a:lnSpc>
              </a:pPr>
              <a:r>
                <a:rPr lang="fr-FR" sz="1400" b="1" strike="noStrike" spc="-1" dirty="0">
                  <a:solidFill>
                    <a:srgbClr val="FFFFFF"/>
                  </a:solidFill>
                  <a:latin typeface="Calibri" panose="020F0502020204030204" pitchFamily="34" charset="0"/>
                  <a:ea typeface="Open Sans"/>
                  <a:cs typeface="Calibri" panose="020F0502020204030204" pitchFamily="34" charset="0"/>
                </a:rPr>
                <a:t>Node </a:t>
              </a:r>
              <a:endParaRPr lang="fr-FR" sz="1400" b="0" strike="noStrike" spc="-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>
                <a:lnSpc>
                  <a:spcPct val="100000"/>
                </a:lnSpc>
              </a:pPr>
              <a:r>
                <a:rPr lang="fr-FR" sz="1400" b="1" spc="-1" dirty="0">
                  <a:solidFill>
                    <a:srgbClr val="FFFFFF"/>
                  </a:solidFill>
                  <a:latin typeface="Calibri" panose="020F0502020204030204" pitchFamily="34" charset="0"/>
                  <a:ea typeface="Open Sans"/>
                  <a:cs typeface="Calibri" panose="020F0502020204030204" pitchFamily="34" charset="0"/>
                </a:rPr>
                <a:t>4</a:t>
              </a:r>
              <a:endParaRPr lang="fr-FR" sz="1400" b="0" strike="noStrike" spc="-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A634BD7E-FEF8-4548-A1BD-E6269B19BFE9}"/>
              </a:ext>
            </a:extLst>
          </p:cNvPr>
          <p:cNvGrpSpPr/>
          <p:nvPr/>
        </p:nvGrpSpPr>
        <p:grpSpPr>
          <a:xfrm>
            <a:off x="4378248" y="4513318"/>
            <a:ext cx="990360" cy="712319"/>
            <a:chOff x="4950683" y="2537998"/>
            <a:chExt cx="990360" cy="712319"/>
          </a:xfrm>
        </p:grpSpPr>
        <p:sp>
          <p:nvSpPr>
            <p:cNvPr id="58" name="CustomShape 25">
              <a:extLst>
                <a:ext uri="{FF2B5EF4-FFF2-40B4-BE49-F238E27FC236}">
                  <a16:creationId xmlns:a16="http://schemas.microsoft.com/office/drawing/2014/main" id="{23C47F8E-3229-4C4A-A4C4-8EA505DE37F4}"/>
                </a:ext>
              </a:extLst>
            </p:cNvPr>
            <p:cNvSpPr/>
            <p:nvPr/>
          </p:nvSpPr>
          <p:spPr>
            <a:xfrm>
              <a:off x="5072120" y="2537998"/>
              <a:ext cx="738360" cy="712319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" name="CustomShape 26">
              <a:extLst>
                <a:ext uri="{FF2B5EF4-FFF2-40B4-BE49-F238E27FC236}">
                  <a16:creationId xmlns:a16="http://schemas.microsoft.com/office/drawing/2014/main" id="{64EE60D8-7846-A14E-AFC7-9BD5E8B2E028}"/>
                </a:ext>
              </a:extLst>
            </p:cNvPr>
            <p:cNvSpPr/>
            <p:nvPr/>
          </p:nvSpPr>
          <p:spPr>
            <a:xfrm>
              <a:off x="4950683" y="2639308"/>
              <a:ext cx="990360" cy="495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/>
            <a:lstStyle/>
            <a:p>
              <a:pPr algn="ctr">
                <a:lnSpc>
                  <a:spcPct val="100000"/>
                </a:lnSpc>
              </a:pPr>
              <a:r>
                <a:rPr lang="fr-FR" sz="1400" b="1" strike="noStrike" spc="-1" dirty="0">
                  <a:solidFill>
                    <a:srgbClr val="FFFFFF"/>
                  </a:solidFill>
                  <a:latin typeface="Calibri" panose="020F0502020204030204" pitchFamily="34" charset="0"/>
                  <a:ea typeface="Open Sans"/>
                  <a:cs typeface="Calibri" panose="020F0502020204030204" pitchFamily="34" charset="0"/>
                </a:rPr>
                <a:t>Node </a:t>
              </a:r>
              <a:endParaRPr lang="fr-FR" sz="1400" b="0" strike="noStrike" spc="-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>
                <a:lnSpc>
                  <a:spcPct val="100000"/>
                </a:lnSpc>
              </a:pPr>
              <a:r>
                <a:rPr lang="fr-FR" sz="1400" b="1" spc="-1" dirty="0">
                  <a:solidFill>
                    <a:srgbClr val="FFFFFF"/>
                  </a:solidFill>
                  <a:latin typeface="Calibri" panose="020F0502020204030204" pitchFamily="34" charset="0"/>
                  <a:ea typeface="Open Sans"/>
                  <a:cs typeface="Calibri" panose="020F0502020204030204" pitchFamily="34" charset="0"/>
                </a:rPr>
                <a:t>2</a:t>
              </a:r>
              <a:endParaRPr lang="fr-FR" sz="1400" b="0" strike="noStrike" spc="-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A3EFBA89-CDCE-3748-A171-34082EAA61D8}"/>
              </a:ext>
            </a:extLst>
          </p:cNvPr>
          <p:cNvGrpSpPr/>
          <p:nvPr/>
        </p:nvGrpSpPr>
        <p:grpSpPr>
          <a:xfrm>
            <a:off x="5629775" y="5212936"/>
            <a:ext cx="990360" cy="712319"/>
            <a:chOff x="4776569" y="4101664"/>
            <a:chExt cx="990360" cy="712319"/>
          </a:xfrm>
        </p:grpSpPr>
        <p:sp>
          <p:nvSpPr>
            <p:cNvPr id="61" name="CustomShape 25">
              <a:extLst>
                <a:ext uri="{FF2B5EF4-FFF2-40B4-BE49-F238E27FC236}">
                  <a16:creationId xmlns:a16="http://schemas.microsoft.com/office/drawing/2014/main" id="{37B5F528-4CF3-1D4A-A476-1B7670EAE17D}"/>
                </a:ext>
              </a:extLst>
            </p:cNvPr>
            <p:cNvSpPr/>
            <p:nvPr/>
          </p:nvSpPr>
          <p:spPr>
            <a:xfrm>
              <a:off x="4902569" y="4101664"/>
              <a:ext cx="738360" cy="712319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" name="CustomShape 26">
              <a:extLst>
                <a:ext uri="{FF2B5EF4-FFF2-40B4-BE49-F238E27FC236}">
                  <a16:creationId xmlns:a16="http://schemas.microsoft.com/office/drawing/2014/main" id="{E3D9C74F-335C-D04B-8115-06DCF29F310E}"/>
                </a:ext>
              </a:extLst>
            </p:cNvPr>
            <p:cNvSpPr/>
            <p:nvPr/>
          </p:nvSpPr>
          <p:spPr>
            <a:xfrm>
              <a:off x="4776569" y="4164058"/>
              <a:ext cx="990360" cy="495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/>
            <a:lstStyle/>
            <a:p>
              <a:pPr algn="ctr">
                <a:lnSpc>
                  <a:spcPct val="100000"/>
                </a:lnSpc>
              </a:pPr>
              <a:r>
                <a:rPr lang="fr-FR" sz="1400" b="1" strike="noStrike" spc="-1" dirty="0">
                  <a:solidFill>
                    <a:srgbClr val="FFFFFF"/>
                  </a:solidFill>
                  <a:latin typeface="Calibri" panose="020F0502020204030204" pitchFamily="34" charset="0"/>
                  <a:ea typeface="Open Sans"/>
                  <a:cs typeface="Calibri" panose="020F0502020204030204" pitchFamily="34" charset="0"/>
                </a:rPr>
                <a:t>Node </a:t>
              </a:r>
              <a:endParaRPr lang="fr-FR" sz="1400" b="0" strike="noStrike" spc="-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>
                <a:lnSpc>
                  <a:spcPct val="100000"/>
                </a:lnSpc>
              </a:pPr>
              <a:r>
                <a:rPr lang="fr-FR" sz="1400" b="1" spc="-1" dirty="0">
                  <a:solidFill>
                    <a:srgbClr val="FFFFFF"/>
                  </a:solidFill>
                  <a:latin typeface="Calibri" panose="020F0502020204030204" pitchFamily="34" charset="0"/>
                  <a:ea typeface="Open Sans"/>
                  <a:cs typeface="Calibri" panose="020F0502020204030204" pitchFamily="34" charset="0"/>
                </a:rPr>
                <a:t>3</a:t>
              </a:r>
              <a:endParaRPr lang="fr-FR" sz="1400" b="0" strike="noStrike" spc="-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A11C6321-7D34-AD41-9435-97B238537DEB}"/>
              </a:ext>
            </a:extLst>
          </p:cNvPr>
          <p:cNvGrpSpPr/>
          <p:nvPr/>
        </p:nvGrpSpPr>
        <p:grpSpPr>
          <a:xfrm>
            <a:off x="4298902" y="1696789"/>
            <a:ext cx="3672519" cy="1629822"/>
            <a:chOff x="4466987" y="1577905"/>
            <a:chExt cx="3785781" cy="1629822"/>
          </a:xfrm>
        </p:grpSpPr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2E7595B7-4550-6848-AF31-CDB5BF6A6ACE}"/>
                </a:ext>
              </a:extLst>
            </p:cNvPr>
            <p:cNvGrpSpPr/>
            <p:nvPr/>
          </p:nvGrpSpPr>
          <p:grpSpPr>
            <a:xfrm>
              <a:off x="5066764" y="1752775"/>
              <a:ext cx="952500" cy="952500"/>
              <a:chOff x="4535956" y="2957983"/>
              <a:chExt cx="952500" cy="952500"/>
            </a:xfrm>
          </p:grpSpPr>
          <p:pic>
            <p:nvPicPr>
              <p:cNvPr id="76" name="Image 75">
                <a:extLst>
                  <a:ext uri="{FF2B5EF4-FFF2-40B4-BE49-F238E27FC236}">
                    <a16:creationId xmlns:a16="http://schemas.microsoft.com/office/drawing/2014/main" id="{3D249E6B-4BC8-854B-9F1D-A2042777EB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535956" y="2957983"/>
                <a:ext cx="952500" cy="952500"/>
              </a:xfrm>
              <a:prstGeom prst="rect">
                <a:avLst/>
              </a:prstGeom>
            </p:spPr>
          </p:pic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7D45E08C-A316-F440-B385-FA07D01F5B27}"/>
                  </a:ext>
                </a:extLst>
              </p:cNvPr>
              <p:cNvSpPr txBox="1"/>
              <p:nvPr/>
            </p:nvSpPr>
            <p:spPr>
              <a:xfrm>
                <a:off x="4647348" y="3368041"/>
                <a:ext cx="7920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>
                    <a:solidFill>
                      <a:schemeClr val="tx1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CQL</a:t>
                </a:r>
                <a:endParaRPr lang="fr-FR" sz="3200" dirty="0">
                  <a:solidFill>
                    <a:schemeClr val="tx1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pic>
            <p:nvPicPr>
              <p:cNvPr id="78" name="Image 77">
                <a:extLst>
                  <a:ext uri="{FF2B5EF4-FFF2-40B4-BE49-F238E27FC236}">
                    <a16:creationId xmlns:a16="http://schemas.microsoft.com/office/drawing/2014/main" id="{92BDB13E-CDC7-1A4B-BDF8-6FA82293A0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21883" y="3042984"/>
                <a:ext cx="369444" cy="369444"/>
              </a:xfrm>
              <a:prstGeom prst="rect">
                <a:avLst/>
              </a:prstGeom>
            </p:spPr>
          </p:pic>
        </p:grpSp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C85CA136-4CD1-5642-B9E2-B17F9991CC74}"/>
                </a:ext>
              </a:extLst>
            </p:cNvPr>
            <p:cNvSpPr txBox="1"/>
            <p:nvPr/>
          </p:nvSpPr>
          <p:spPr>
            <a:xfrm>
              <a:off x="4466987" y="2684507"/>
              <a:ext cx="20738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Create Keyspace (RF=2)</a:t>
              </a:r>
            </a:p>
            <a:p>
              <a:pPr algn="ctr"/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Create tables</a:t>
              </a:r>
              <a:endParaRPr lang="fr-FR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69" name="Groupe 68">
              <a:extLst>
                <a:ext uri="{FF2B5EF4-FFF2-40B4-BE49-F238E27FC236}">
                  <a16:creationId xmlns:a16="http://schemas.microsoft.com/office/drawing/2014/main" id="{36B51D60-7C84-1A40-94C9-4FEBD1070EBA}"/>
                </a:ext>
              </a:extLst>
            </p:cNvPr>
            <p:cNvGrpSpPr/>
            <p:nvPr/>
          </p:nvGrpSpPr>
          <p:grpSpPr>
            <a:xfrm>
              <a:off x="6827008" y="1577905"/>
              <a:ext cx="1171641" cy="1127370"/>
              <a:chOff x="5892811" y="3086946"/>
              <a:chExt cx="1171641" cy="1127370"/>
            </a:xfrm>
          </p:grpSpPr>
          <p:grpSp>
            <p:nvGrpSpPr>
              <p:cNvPr id="71" name="Groupe 70">
                <a:extLst>
                  <a:ext uri="{FF2B5EF4-FFF2-40B4-BE49-F238E27FC236}">
                    <a16:creationId xmlns:a16="http://schemas.microsoft.com/office/drawing/2014/main" id="{4D762095-66D3-0849-AF2A-FC6EE57EEA07}"/>
                  </a:ext>
                </a:extLst>
              </p:cNvPr>
              <p:cNvGrpSpPr/>
              <p:nvPr/>
            </p:nvGrpSpPr>
            <p:grpSpPr>
              <a:xfrm>
                <a:off x="5892811" y="3261816"/>
                <a:ext cx="952500" cy="952500"/>
                <a:chOff x="4522231" y="2907652"/>
                <a:chExt cx="952500" cy="952500"/>
              </a:xfrm>
            </p:grpSpPr>
            <p:pic>
              <p:nvPicPr>
                <p:cNvPr id="73" name="Image 72">
                  <a:extLst>
                    <a:ext uri="{FF2B5EF4-FFF2-40B4-BE49-F238E27FC236}">
                      <a16:creationId xmlns:a16="http://schemas.microsoft.com/office/drawing/2014/main" id="{5EB0CA2C-E6DF-0B4A-BD61-55FB45D7B5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522231" y="2907652"/>
                  <a:ext cx="952500" cy="952500"/>
                </a:xfrm>
                <a:prstGeom prst="rect">
                  <a:avLst/>
                </a:prstGeom>
              </p:spPr>
            </p:pic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AD1A684A-8890-2246-8D79-0C9E1CC02A3E}"/>
                    </a:ext>
                  </a:extLst>
                </p:cNvPr>
                <p:cNvSpPr txBox="1"/>
                <p:nvPr/>
              </p:nvSpPr>
              <p:spPr>
                <a:xfrm>
                  <a:off x="4633624" y="3317710"/>
                  <a:ext cx="79208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2400" dirty="0">
                      <a:solidFill>
                        <a:schemeClr val="tx1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CQL</a:t>
                  </a:r>
                  <a:endParaRPr lang="fr-FR" sz="3200" dirty="0">
                    <a:solidFill>
                      <a:schemeClr val="tx1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pic>
              <p:nvPicPr>
                <p:cNvPr id="75" name="Image 74">
                  <a:extLst>
                    <a:ext uri="{FF2B5EF4-FFF2-40B4-BE49-F238E27FC236}">
                      <a16:creationId xmlns:a16="http://schemas.microsoft.com/office/drawing/2014/main" id="{C7B4957A-B982-5046-9B3A-5E49DF0C1E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721883" y="3042984"/>
                  <a:ext cx="369444" cy="369444"/>
                </a:xfrm>
                <a:prstGeom prst="rect">
                  <a:avLst/>
                </a:prstGeom>
              </p:spPr>
            </p:pic>
          </p:grpSp>
          <p:pic>
            <p:nvPicPr>
              <p:cNvPr id="72" name="Image 71">
                <a:extLst>
                  <a:ext uri="{FF2B5EF4-FFF2-40B4-BE49-F238E27FC236}">
                    <a16:creationId xmlns:a16="http://schemas.microsoft.com/office/drawing/2014/main" id="{F4AAD3F2-6FDC-5741-BD5A-C46EEF4838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52774" y="3086946"/>
                <a:ext cx="511678" cy="511678"/>
              </a:xfrm>
              <a:prstGeom prst="rect">
                <a:avLst/>
              </a:prstGeom>
            </p:spPr>
          </p:pic>
        </p:grp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C73F38B8-53C2-C44F-A319-965A6610839E}"/>
                </a:ext>
              </a:extLst>
            </p:cNvPr>
            <p:cNvSpPr txBox="1"/>
            <p:nvPr/>
          </p:nvSpPr>
          <p:spPr>
            <a:xfrm>
              <a:off x="6319507" y="2678822"/>
              <a:ext cx="19332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Add data into</a:t>
              </a:r>
            </a:p>
            <a:p>
              <a:pPr algn="ctr"/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Cassandra cluster</a:t>
              </a:r>
            </a:p>
          </p:txBody>
        </p:sp>
      </p:grpSp>
      <p:cxnSp>
        <p:nvCxnSpPr>
          <p:cNvPr id="80" name="Connecteur en arc 35">
            <a:extLst>
              <a:ext uri="{FF2B5EF4-FFF2-40B4-BE49-F238E27FC236}">
                <a16:creationId xmlns:a16="http://schemas.microsoft.com/office/drawing/2014/main" id="{33C22982-FBFD-D547-8812-5CB6DF3AA3AA}"/>
              </a:ext>
            </a:extLst>
          </p:cNvPr>
          <p:cNvCxnSpPr>
            <a:cxnSpLocks/>
            <a:stCxn id="58" idx="4"/>
            <a:endCxn id="61" idx="2"/>
          </p:cNvCxnSpPr>
          <p:nvPr/>
        </p:nvCxnSpPr>
        <p:spPr>
          <a:xfrm rot="16200000" flipH="1">
            <a:off x="5140591" y="4953911"/>
            <a:ext cx="343459" cy="886910"/>
          </a:xfrm>
          <a:prstGeom prst="curvedConnector2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en arc 35">
            <a:extLst>
              <a:ext uri="{FF2B5EF4-FFF2-40B4-BE49-F238E27FC236}">
                <a16:creationId xmlns:a16="http://schemas.microsoft.com/office/drawing/2014/main" id="{BB63FE0F-333B-514C-BFAC-6EB75A435344}"/>
              </a:ext>
            </a:extLst>
          </p:cNvPr>
          <p:cNvCxnSpPr>
            <a:cxnSpLocks/>
            <a:stCxn id="61" idx="6"/>
            <a:endCxn id="55" idx="4"/>
          </p:cNvCxnSpPr>
          <p:nvPr/>
        </p:nvCxnSpPr>
        <p:spPr>
          <a:xfrm flipV="1">
            <a:off x="6494135" y="5204772"/>
            <a:ext cx="857232" cy="364324"/>
          </a:xfrm>
          <a:prstGeom prst="curvedConnector2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en arc 35">
            <a:extLst>
              <a:ext uri="{FF2B5EF4-FFF2-40B4-BE49-F238E27FC236}">
                <a16:creationId xmlns:a16="http://schemas.microsoft.com/office/drawing/2014/main" id="{59ABF3A7-0627-9E49-A1CA-6EC913F38D67}"/>
              </a:ext>
            </a:extLst>
          </p:cNvPr>
          <p:cNvCxnSpPr>
            <a:cxnSpLocks/>
            <a:stCxn id="52" idx="2"/>
            <a:endCxn id="58" idx="0"/>
          </p:cNvCxnSpPr>
          <p:nvPr/>
        </p:nvCxnSpPr>
        <p:spPr>
          <a:xfrm rot="10800000" flipV="1">
            <a:off x="4868865" y="4191902"/>
            <a:ext cx="913216" cy="321416"/>
          </a:xfrm>
          <a:prstGeom prst="curvedConnector2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en arc 35">
            <a:extLst>
              <a:ext uri="{FF2B5EF4-FFF2-40B4-BE49-F238E27FC236}">
                <a16:creationId xmlns:a16="http://schemas.microsoft.com/office/drawing/2014/main" id="{EC520680-19CF-704E-B6D9-39926779B811}"/>
              </a:ext>
            </a:extLst>
          </p:cNvPr>
          <p:cNvCxnSpPr>
            <a:cxnSpLocks/>
            <a:stCxn id="55" idx="0"/>
            <a:endCxn id="52" idx="6"/>
          </p:cNvCxnSpPr>
          <p:nvPr/>
        </p:nvCxnSpPr>
        <p:spPr>
          <a:xfrm rot="16200000" flipV="1">
            <a:off x="6785629" y="3926715"/>
            <a:ext cx="300551" cy="830926"/>
          </a:xfrm>
          <a:prstGeom prst="curvedConnector2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8" name="Picture 2" descr="Overview">
            <a:extLst>
              <a:ext uri="{FF2B5EF4-FFF2-40B4-BE49-F238E27FC236}">
                <a16:creationId xmlns:a16="http://schemas.microsoft.com/office/drawing/2014/main" id="{6EF0F397-12E6-0947-A544-92F82E6BB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679" y="3125448"/>
            <a:ext cx="2671085" cy="151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Image 88">
            <a:extLst>
              <a:ext uri="{FF2B5EF4-FFF2-40B4-BE49-F238E27FC236}">
                <a16:creationId xmlns:a16="http://schemas.microsoft.com/office/drawing/2014/main" id="{E8B330E9-2D81-144F-8B5D-F075D9FE485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60382" y="3027706"/>
            <a:ext cx="735541" cy="216033"/>
          </a:xfrm>
          <a:prstGeom prst="rect">
            <a:avLst/>
          </a:prstGeom>
        </p:spPr>
      </p:pic>
      <p:pic>
        <p:nvPicPr>
          <p:cNvPr id="90" name="Picture 5">
            <a:extLst>
              <a:ext uri="{FF2B5EF4-FFF2-40B4-BE49-F238E27FC236}">
                <a16:creationId xmlns:a16="http://schemas.microsoft.com/office/drawing/2014/main" id="{E777B7AF-909B-234D-8973-D17053C205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6906"/>
          <a:stretch/>
        </p:blipFill>
        <p:spPr bwMode="auto">
          <a:xfrm>
            <a:off x="9656912" y="821842"/>
            <a:ext cx="743230" cy="51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052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68E904-2EEA-4AA4-B409-68E872425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Caractéristiques du cluster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D5721689-7A7C-9C45-B635-F8D2519E4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Création d’un keyspace pour le projet avec un RF = 2</a:t>
            </a:r>
          </a:p>
          <a:p>
            <a:endParaRPr lang="fr-FR"/>
          </a:p>
          <a:p>
            <a:pPr marL="0" indent="0">
              <a:buNone/>
            </a:pPr>
            <a:endParaRPr lang="fr-FR"/>
          </a:p>
          <a:p>
            <a:r>
              <a:rPr lang="fr-FR"/>
              <a:t>Durée du preprocessing : 1min35 pour ½ journée</a:t>
            </a:r>
          </a:p>
          <a:p>
            <a:endParaRPr lang="fr-FR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  <a:p>
            <a:r>
              <a:rPr lang="fr-FR"/>
              <a:t>Environ 3 semaines de données ont été importées (au-delà, cela devient compliqué à gérer pour les requêtes CQL)</a:t>
            </a:r>
          </a:p>
          <a:p>
            <a:endParaRPr lang="fr-FR"/>
          </a:p>
          <a:p>
            <a:r>
              <a:rPr lang="fr-FR"/>
              <a:t>Le RF = 2 rend le cluster résilient à la panne d’un nœud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1AD890B-A3EE-4D46-9C05-AB77CA202D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768" y="1392071"/>
            <a:ext cx="8706431" cy="62965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1CCB51C-8268-554C-8655-280819B71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8540" y="2110806"/>
            <a:ext cx="3888432" cy="272547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4117306-5D56-4849-8E62-86A36A60A5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4072" y="5465929"/>
            <a:ext cx="4440560" cy="88693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30D9311-6CF1-6F4B-A36E-70958E2EDAAA}"/>
              </a:ext>
            </a:extLst>
          </p:cNvPr>
          <p:cNvSpPr/>
          <p:nvPr/>
        </p:nvSpPr>
        <p:spPr>
          <a:xfrm>
            <a:off x="7814710" y="6368258"/>
            <a:ext cx="22992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i="1">
                <a:solidFill>
                  <a:schemeClr val="bg2"/>
                </a:solidFill>
              </a:rPr>
              <a:t>HTOP lors d’une requête CQL</a:t>
            </a:r>
          </a:p>
        </p:txBody>
      </p:sp>
    </p:spTree>
    <p:extLst>
      <p:ext uri="{BB962C8B-B14F-4D97-AF65-F5344CB8AC3E}">
        <p14:creationId xmlns:p14="http://schemas.microsoft.com/office/powerpoint/2010/main" val="557548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819A12-5C61-4BBE-B7E6-3AE3405DA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Requête 1 | </a:t>
            </a:r>
            <a:r>
              <a:rPr lang="fr-FR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Nombre d’événements pour chaque triplet [jour, pays, langue]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65B997AF-D1E6-457A-AD13-15DF80D99642}"/>
              </a:ext>
            </a:extLst>
          </p:cNvPr>
          <p:cNvSpPr/>
          <p:nvPr/>
        </p:nvSpPr>
        <p:spPr>
          <a:xfrm>
            <a:off x="561728" y="2253151"/>
            <a:ext cx="2011120" cy="864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15000"/>
              </a:lnSpc>
            </a:pPr>
            <a:r>
              <a:rPr lang="fr-FR" sz="900" b="1" strike="noStrike" spc="-1" dirty="0">
                <a:solidFill>
                  <a:srgbClr val="695D4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MENTIONS</a:t>
            </a:r>
          </a:p>
          <a:p>
            <a:pPr algn="ctr">
              <a:lnSpc>
                <a:spcPct val="115000"/>
              </a:lnSpc>
            </a:pPr>
            <a:endParaRPr lang="fr-FR" sz="9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fr-FR" sz="900" b="1" i="1" u="sng" strike="noStrike" spc="-1" dirty="0" err="1">
                <a:solidFill>
                  <a:srgbClr val="695D46"/>
                </a:solidFill>
                <a:uFillTx/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globalEventId</a:t>
            </a:r>
            <a:endParaRPr lang="fr-FR" sz="900" b="0" i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fr-FR" sz="900" b="0" i="1" strike="noStrike" spc="-1" dirty="0" err="1">
                <a:solidFill>
                  <a:srgbClr val="695D4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MentionTimeDate</a:t>
            </a:r>
            <a:endParaRPr lang="fr-FR" sz="900" b="0" i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E370E268-A32C-47D8-AD65-CBD8F4CDCA42}"/>
              </a:ext>
            </a:extLst>
          </p:cNvPr>
          <p:cNvSpPr/>
          <p:nvPr/>
        </p:nvSpPr>
        <p:spPr>
          <a:xfrm>
            <a:off x="551110" y="3238329"/>
            <a:ext cx="2011120" cy="864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15000"/>
              </a:lnSpc>
            </a:pPr>
            <a:r>
              <a:rPr lang="fr-FR" sz="900" b="1" strike="noStrike" spc="-1" dirty="0">
                <a:solidFill>
                  <a:srgbClr val="695D4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EVENTS</a:t>
            </a:r>
            <a:endParaRPr lang="fr-FR" sz="9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15000"/>
              </a:lnSpc>
            </a:pPr>
            <a:endParaRPr lang="fr-FR" sz="9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fr-FR" sz="900" b="1" i="1" strike="noStrike" spc="-1" dirty="0" err="1">
                <a:solidFill>
                  <a:srgbClr val="695D4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globalEventId</a:t>
            </a:r>
            <a:endParaRPr lang="fr-FR" sz="900" b="0" i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fr-FR" sz="900" b="0" i="1" strike="noStrike" spc="-1" dirty="0" err="1">
                <a:solidFill>
                  <a:srgbClr val="695D4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ActionCountryCode</a:t>
            </a:r>
            <a:endParaRPr lang="fr-FR" sz="900" b="0" i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ustomShape 7">
            <a:extLst>
              <a:ext uri="{FF2B5EF4-FFF2-40B4-BE49-F238E27FC236}">
                <a16:creationId xmlns:a16="http://schemas.microsoft.com/office/drawing/2014/main" id="{9327DB2F-A8DE-435E-9F31-39E2AF1F8B72}"/>
              </a:ext>
            </a:extLst>
          </p:cNvPr>
          <p:cNvSpPr/>
          <p:nvPr/>
        </p:nvSpPr>
        <p:spPr>
          <a:xfrm rot="5400000">
            <a:off x="2352902" y="3415264"/>
            <a:ext cx="1312200" cy="33156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11">
            <a:extLst>
              <a:ext uri="{FF2B5EF4-FFF2-40B4-BE49-F238E27FC236}">
                <a16:creationId xmlns:a16="http://schemas.microsoft.com/office/drawing/2014/main" id="{5FD4BAD8-AEB7-4F20-9E62-E05928118218}"/>
              </a:ext>
            </a:extLst>
          </p:cNvPr>
          <p:cNvSpPr/>
          <p:nvPr/>
        </p:nvSpPr>
        <p:spPr>
          <a:xfrm rot="5400000">
            <a:off x="5346128" y="3415264"/>
            <a:ext cx="1312200" cy="33156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" name="Google Shape;168;p19">
            <a:extLst>
              <a:ext uri="{FF2B5EF4-FFF2-40B4-BE49-F238E27FC236}">
                <a16:creationId xmlns:a16="http://schemas.microsoft.com/office/drawing/2014/main" id="{275859DD-2A92-4420-A314-8AC7AA723581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171953" y="1124744"/>
            <a:ext cx="866512" cy="580537"/>
          </a:xfrm>
          <a:prstGeom prst="rect">
            <a:avLst/>
          </a:prstGeom>
          <a:ln>
            <a:noFill/>
          </a:ln>
        </p:spPr>
      </p:pic>
      <p:sp>
        <p:nvSpPr>
          <p:cNvPr id="17" name="CustomShape 2">
            <a:extLst>
              <a:ext uri="{FF2B5EF4-FFF2-40B4-BE49-F238E27FC236}">
                <a16:creationId xmlns:a16="http://schemas.microsoft.com/office/drawing/2014/main" id="{31814E73-5E4F-4CBA-9306-036F7BEF18DD}"/>
              </a:ext>
            </a:extLst>
          </p:cNvPr>
          <p:cNvSpPr/>
          <p:nvPr/>
        </p:nvSpPr>
        <p:spPr>
          <a:xfrm>
            <a:off x="551110" y="4223506"/>
            <a:ext cx="2011120" cy="864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15000"/>
              </a:lnSpc>
            </a:pPr>
            <a:r>
              <a:rPr lang="fr-FR" sz="900" b="1" spc="-1" dirty="0" err="1">
                <a:solidFill>
                  <a:srgbClr val="695D4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Mentions_Translation</a:t>
            </a:r>
            <a:endParaRPr lang="fr-FR" sz="9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15000"/>
              </a:lnSpc>
            </a:pPr>
            <a:endParaRPr lang="fr-FR" sz="9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fr-FR" sz="900" b="1" i="1" strike="noStrike" spc="-1" dirty="0" err="1">
                <a:solidFill>
                  <a:srgbClr val="695D4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globalEventId</a:t>
            </a:r>
            <a:endParaRPr lang="fr-FR" sz="900" b="1" i="1" strike="noStrike" spc="-1" dirty="0">
              <a:solidFill>
                <a:srgbClr val="695D46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fr-FR" sz="900" i="1" spc="-1" dirty="0" err="1">
                <a:solidFill>
                  <a:srgbClr val="695D4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Scrl_langue</a:t>
            </a:r>
            <a:endParaRPr lang="fr-FR" sz="900" b="0" i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40C0491C-0D51-1846-911D-8FBC912D5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4759" y="2492896"/>
            <a:ext cx="1927185" cy="204926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92ADC96-92AD-E04E-BF81-856DE6D649EE}"/>
              </a:ext>
            </a:extLst>
          </p:cNvPr>
          <p:cNvSpPr/>
          <p:nvPr/>
        </p:nvSpPr>
        <p:spPr>
          <a:xfrm>
            <a:off x="3455774" y="4943490"/>
            <a:ext cx="22081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779173">
              <a:spcBef>
                <a:spcPts val="600"/>
              </a:spcBef>
              <a:spcAft>
                <a:spcPts val="600"/>
              </a:spcAft>
              <a:buClr>
                <a:srgbClr val="9A006A"/>
              </a:buClr>
              <a:buSzPct val="110000"/>
            </a:pPr>
            <a:r>
              <a:rPr lang="fr-FR" sz="1000" i="1" kern="0" dirty="0">
                <a:solidFill>
                  <a:schemeClr val="bg2"/>
                </a:solidFill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Remarque : la table est aussi utilisée pour la requête 4, ce qui explique la présence des colonnes actor1_code, actor2_code et avg_tone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EC35F1AB-EBF0-DD4E-945B-69824977E9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731" y="1268760"/>
            <a:ext cx="1127878" cy="331265"/>
          </a:xfrm>
          <a:prstGeom prst="rect">
            <a:avLst/>
          </a:prstGeom>
        </p:spPr>
      </p:pic>
      <p:pic>
        <p:nvPicPr>
          <p:cNvPr id="28" name="Picture 5">
            <a:extLst>
              <a:ext uri="{FF2B5EF4-FFF2-40B4-BE49-F238E27FC236}">
                <a16:creationId xmlns:a16="http://schemas.microsoft.com/office/drawing/2014/main" id="{E42CF138-7F6D-F24A-9368-A4F0BAF18A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6906"/>
          <a:stretch/>
        </p:blipFill>
        <p:spPr bwMode="auto">
          <a:xfrm>
            <a:off x="8784031" y="1072957"/>
            <a:ext cx="899237" cy="62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C0EFA08F-1E0D-9744-835E-1B800FD23C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8048" y="2253151"/>
            <a:ext cx="5251485" cy="3492523"/>
          </a:xfrm>
          <a:prstGeom prst="rect">
            <a:avLst/>
          </a:prstGeom>
        </p:spPr>
      </p:pic>
      <p:sp>
        <p:nvSpPr>
          <p:cNvPr id="34" name="Titre 1">
            <a:extLst>
              <a:ext uri="{FF2B5EF4-FFF2-40B4-BE49-F238E27FC236}">
                <a16:creationId xmlns:a16="http://schemas.microsoft.com/office/drawing/2014/main" id="{5CF97A10-8697-2E4F-9FD6-E7C50D6A6759}"/>
              </a:ext>
            </a:extLst>
          </p:cNvPr>
          <p:cNvSpPr txBox="1">
            <a:spLocks/>
          </p:cNvSpPr>
          <p:nvPr/>
        </p:nvSpPr>
        <p:spPr>
          <a:xfrm>
            <a:off x="736410" y="1697255"/>
            <a:ext cx="1640520" cy="28526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accent3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ctr"/>
            <a:r>
              <a:rPr lang="fr-FR" sz="1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Champs utilisés</a:t>
            </a:r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0CE5218C-C1EF-8D4F-B79A-9BC1212CDFF5}"/>
              </a:ext>
            </a:extLst>
          </p:cNvPr>
          <p:cNvSpPr txBox="1">
            <a:spLocks/>
          </p:cNvSpPr>
          <p:nvPr/>
        </p:nvSpPr>
        <p:spPr>
          <a:xfrm>
            <a:off x="3784949" y="1771882"/>
            <a:ext cx="1640520" cy="28526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accent3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ctr"/>
            <a:r>
              <a:rPr lang="fr-FR" sz="1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 générée</a:t>
            </a:r>
          </a:p>
        </p:txBody>
      </p:sp>
      <p:sp>
        <p:nvSpPr>
          <p:cNvPr id="36" name="Titre 1">
            <a:extLst>
              <a:ext uri="{FF2B5EF4-FFF2-40B4-BE49-F238E27FC236}">
                <a16:creationId xmlns:a16="http://schemas.microsoft.com/office/drawing/2014/main" id="{E2F07230-DA89-E242-B724-30749C4022F8}"/>
              </a:ext>
            </a:extLst>
          </p:cNvPr>
          <p:cNvSpPr txBox="1">
            <a:spLocks/>
          </p:cNvSpPr>
          <p:nvPr/>
        </p:nvSpPr>
        <p:spPr>
          <a:xfrm>
            <a:off x="8256240" y="1697255"/>
            <a:ext cx="1954818" cy="28526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accent3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ctr"/>
            <a:r>
              <a:rPr lang="fr-FR" sz="1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Requête et résultats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B66F727-0581-CB42-AB6B-DE7B23AF2E14}"/>
              </a:ext>
            </a:extLst>
          </p:cNvPr>
          <p:cNvSpPr/>
          <p:nvPr/>
        </p:nvSpPr>
        <p:spPr>
          <a:xfrm>
            <a:off x="3996016" y="3248579"/>
            <a:ext cx="1218385" cy="421750"/>
          </a:xfrm>
          <a:prstGeom prst="rect">
            <a:avLst/>
          </a:prstGeom>
          <a:solidFill>
            <a:schemeClr val="bg1">
              <a:alpha val="7494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414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819A12-5C61-4BBE-B7E6-3AE3405DA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Requête 2 | </a:t>
            </a:r>
            <a:r>
              <a:rPr lang="fr-FR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Evénements d’un pays triés par le nombre de mentions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65B997AF-D1E6-457A-AD13-15DF80D99642}"/>
              </a:ext>
            </a:extLst>
          </p:cNvPr>
          <p:cNvSpPr/>
          <p:nvPr/>
        </p:nvSpPr>
        <p:spPr>
          <a:xfrm>
            <a:off x="558308" y="2253151"/>
            <a:ext cx="2011120" cy="793452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15000"/>
              </a:lnSpc>
            </a:pPr>
            <a:r>
              <a:rPr lang="fr-FR" sz="900" b="1" strike="noStrike" spc="-1" dirty="0">
                <a:solidFill>
                  <a:srgbClr val="695D4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MENTIONS</a:t>
            </a:r>
          </a:p>
          <a:p>
            <a:pPr algn="ctr">
              <a:lnSpc>
                <a:spcPct val="115000"/>
              </a:lnSpc>
            </a:pPr>
            <a:endParaRPr lang="fr-FR" sz="9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fr-FR" sz="900" b="1" i="1" u="sng" strike="noStrike" spc="-1" dirty="0" err="1">
                <a:solidFill>
                  <a:srgbClr val="695D46"/>
                </a:solidFill>
                <a:uFillTx/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globalEventId</a:t>
            </a:r>
            <a:endParaRPr lang="fr-FR" sz="900" b="0" i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fr-FR" sz="900" i="1" spc="-1" dirty="0" err="1">
                <a:solidFill>
                  <a:srgbClr val="695D4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m</a:t>
            </a:r>
            <a:r>
              <a:rPr lang="fr-FR" sz="900" b="0" i="1" strike="noStrike" spc="-1" dirty="0" err="1">
                <a:solidFill>
                  <a:srgbClr val="695D4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entionDateTime</a:t>
            </a:r>
            <a:endParaRPr lang="fr-FR" sz="900" b="0" i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E370E268-A32C-47D8-AD65-CBD8F4CDCA42}"/>
              </a:ext>
            </a:extLst>
          </p:cNvPr>
          <p:cNvSpPr/>
          <p:nvPr/>
        </p:nvSpPr>
        <p:spPr>
          <a:xfrm>
            <a:off x="558308" y="3110521"/>
            <a:ext cx="2011120" cy="1240001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15000"/>
              </a:lnSpc>
            </a:pPr>
            <a:r>
              <a:rPr lang="fr-FR" sz="900" b="1" strike="noStrike" spc="-1" dirty="0">
                <a:solidFill>
                  <a:srgbClr val="695D4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EVENTS</a:t>
            </a:r>
            <a:endParaRPr lang="fr-FR" sz="9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15000"/>
              </a:lnSpc>
            </a:pPr>
            <a:endParaRPr lang="fr-FR" sz="9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fr-FR" sz="900" b="1" i="1" strike="noStrike" spc="-1" dirty="0" err="1">
                <a:solidFill>
                  <a:srgbClr val="695D4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globalEventId</a:t>
            </a:r>
            <a:endParaRPr lang="fr-FR" sz="900" b="0" i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fr-FR" sz="900" i="1" spc="-1" dirty="0" err="1">
                <a:solidFill>
                  <a:srgbClr val="695D4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a</a:t>
            </a:r>
            <a:r>
              <a:rPr lang="fr-FR" sz="900" b="0" i="1" strike="noStrike" spc="-1" dirty="0" err="1">
                <a:solidFill>
                  <a:srgbClr val="695D4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ctionCountryCode</a:t>
            </a:r>
            <a:endParaRPr lang="fr-FR" sz="900" b="0" i="1" strike="noStrike" spc="-1" dirty="0">
              <a:solidFill>
                <a:srgbClr val="695D46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fr-FR" sz="900" i="1" spc="-1" dirty="0" err="1">
                <a:solidFill>
                  <a:srgbClr val="695D4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avgTone</a:t>
            </a:r>
            <a:endParaRPr lang="fr-FR" sz="900" b="0" i="1" strike="noStrike" spc="-1" dirty="0">
              <a:solidFill>
                <a:srgbClr val="695D46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fr-FR" sz="900" i="1" spc="-1" dirty="0">
                <a:solidFill>
                  <a:srgbClr val="695D4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actor1Code</a:t>
            </a:r>
          </a:p>
          <a:p>
            <a:pPr>
              <a:lnSpc>
                <a:spcPct val="115000"/>
              </a:lnSpc>
            </a:pPr>
            <a:r>
              <a:rPr lang="fr-FR" sz="900" i="1" spc="-1" dirty="0">
                <a:solidFill>
                  <a:srgbClr val="695D4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a</a:t>
            </a:r>
            <a:r>
              <a:rPr lang="fr-FR" sz="900" b="0" i="1" strike="noStrike" spc="-1" dirty="0">
                <a:solidFill>
                  <a:srgbClr val="695D4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cotr2Code</a:t>
            </a:r>
            <a:endParaRPr lang="fr-FR" sz="900" b="0" i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CustomShape 2">
            <a:extLst>
              <a:ext uri="{FF2B5EF4-FFF2-40B4-BE49-F238E27FC236}">
                <a16:creationId xmlns:a16="http://schemas.microsoft.com/office/drawing/2014/main" id="{31814E73-5E4F-4CBA-9306-036F7BEF18DD}"/>
              </a:ext>
            </a:extLst>
          </p:cNvPr>
          <p:cNvSpPr/>
          <p:nvPr/>
        </p:nvSpPr>
        <p:spPr>
          <a:xfrm>
            <a:off x="558308" y="4414439"/>
            <a:ext cx="2011120" cy="850413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15000"/>
              </a:lnSpc>
            </a:pPr>
            <a:r>
              <a:rPr lang="fr-FR" sz="900" b="1" spc="-1" dirty="0" err="1">
                <a:solidFill>
                  <a:srgbClr val="695D4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Mentions_Translation</a:t>
            </a:r>
            <a:endParaRPr lang="fr-FR" sz="9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15000"/>
              </a:lnSpc>
            </a:pPr>
            <a:endParaRPr lang="fr-FR" sz="9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fr-FR" sz="900" b="1" i="1" strike="noStrike" spc="-1" dirty="0" err="1">
                <a:solidFill>
                  <a:srgbClr val="695D4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globalEventId</a:t>
            </a:r>
            <a:endParaRPr lang="fr-FR" sz="900" b="1" i="1" strike="noStrike" spc="-1" dirty="0">
              <a:solidFill>
                <a:srgbClr val="695D46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fr-FR" sz="900" i="1" spc="-1" dirty="0" err="1">
                <a:solidFill>
                  <a:srgbClr val="695D4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scrl_langue</a:t>
            </a:r>
            <a:endParaRPr lang="fr-FR" sz="900" b="0" i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CustomShape 7">
            <a:extLst>
              <a:ext uri="{FF2B5EF4-FFF2-40B4-BE49-F238E27FC236}">
                <a16:creationId xmlns:a16="http://schemas.microsoft.com/office/drawing/2014/main" id="{1C7566EE-0404-CE40-A748-5D383C1BA889}"/>
              </a:ext>
            </a:extLst>
          </p:cNvPr>
          <p:cNvSpPr/>
          <p:nvPr/>
        </p:nvSpPr>
        <p:spPr>
          <a:xfrm rot="5400000">
            <a:off x="2352902" y="3415264"/>
            <a:ext cx="1312200" cy="33156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" name="CustomShape 11">
            <a:extLst>
              <a:ext uri="{FF2B5EF4-FFF2-40B4-BE49-F238E27FC236}">
                <a16:creationId xmlns:a16="http://schemas.microsoft.com/office/drawing/2014/main" id="{321DEE10-880E-5C45-A549-E09C9FA55847}"/>
              </a:ext>
            </a:extLst>
          </p:cNvPr>
          <p:cNvSpPr/>
          <p:nvPr/>
        </p:nvSpPr>
        <p:spPr>
          <a:xfrm rot="5400000">
            <a:off x="5346128" y="3415264"/>
            <a:ext cx="1312200" cy="33156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3" name="Google Shape;168;p19">
            <a:extLst>
              <a:ext uri="{FF2B5EF4-FFF2-40B4-BE49-F238E27FC236}">
                <a16:creationId xmlns:a16="http://schemas.microsoft.com/office/drawing/2014/main" id="{62AC0C81-70ED-DD45-89FA-BADCC1916D11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171953" y="1124744"/>
            <a:ext cx="866512" cy="580537"/>
          </a:xfrm>
          <a:prstGeom prst="rect">
            <a:avLst/>
          </a:prstGeom>
          <a:ln>
            <a:noFill/>
          </a:ln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661DB081-1326-3C47-8863-DA58C1BEB63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208060" y="2850491"/>
            <a:ext cx="2599908" cy="1461105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13A13A2D-011B-3E43-8869-B9E20ACC13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731" y="1268760"/>
            <a:ext cx="1127878" cy="331265"/>
          </a:xfrm>
          <a:prstGeom prst="rect">
            <a:avLst/>
          </a:prstGeom>
        </p:spPr>
      </p:pic>
      <p:pic>
        <p:nvPicPr>
          <p:cNvPr id="28" name="Picture 5">
            <a:extLst>
              <a:ext uri="{FF2B5EF4-FFF2-40B4-BE49-F238E27FC236}">
                <a16:creationId xmlns:a16="http://schemas.microsoft.com/office/drawing/2014/main" id="{2C74DD25-8187-3746-8106-6C5C01E882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6906"/>
          <a:stretch/>
        </p:blipFill>
        <p:spPr bwMode="auto">
          <a:xfrm>
            <a:off x="8784031" y="1072957"/>
            <a:ext cx="899237" cy="62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B6697249-8352-9F44-AF04-3EA41CD903B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6637835" y="2253151"/>
            <a:ext cx="5031910" cy="3492523"/>
          </a:xfrm>
          <a:prstGeom prst="rect">
            <a:avLst/>
          </a:prstGeom>
        </p:spPr>
      </p:pic>
      <p:sp>
        <p:nvSpPr>
          <p:cNvPr id="30" name="Titre 1">
            <a:extLst>
              <a:ext uri="{FF2B5EF4-FFF2-40B4-BE49-F238E27FC236}">
                <a16:creationId xmlns:a16="http://schemas.microsoft.com/office/drawing/2014/main" id="{9A63835E-E7EA-334C-8EA4-14028ABD730D}"/>
              </a:ext>
            </a:extLst>
          </p:cNvPr>
          <p:cNvSpPr txBox="1">
            <a:spLocks/>
          </p:cNvSpPr>
          <p:nvPr/>
        </p:nvSpPr>
        <p:spPr>
          <a:xfrm>
            <a:off x="736410" y="1697255"/>
            <a:ext cx="1640520" cy="28526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accent3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ctr"/>
            <a:r>
              <a:rPr lang="fr-FR" sz="1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Champs utilisés</a:t>
            </a:r>
          </a:p>
        </p:txBody>
      </p:sp>
      <p:sp>
        <p:nvSpPr>
          <p:cNvPr id="31" name="Titre 1">
            <a:extLst>
              <a:ext uri="{FF2B5EF4-FFF2-40B4-BE49-F238E27FC236}">
                <a16:creationId xmlns:a16="http://schemas.microsoft.com/office/drawing/2014/main" id="{BC5A873C-A9DA-FE41-A5FD-B240E531F156}"/>
              </a:ext>
            </a:extLst>
          </p:cNvPr>
          <p:cNvSpPr txBox="1">
            <a:spLocks/>
          </p:cNvSpPr>
          <p:nvPr/>
        </p:nvSpPr>
        <p:spPr>
          <a:xfrm>
            <a:off x="3784949" y="1771882"/>
            <a:ext cx="1640520" cy="28526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accent3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ctr"/>
            <a:r>
              <a:rPr lang="fr-FR" sz="1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 générée</a:t>
            </a:r>
          </a:p>
        </p:txBody>
      </p:sp>
      <p:sp>
        <p:nvSpPr>
          <p:cNvPr id="32" name="Titre 1">
            <a:extLst>
              <a:ext uri="{FF2B5EF4-FFF2-40B4-BE49-F238E27FC236}">
                <a16:creationId xmlns:a16="http://schemas.microsoft.com/office/drawing/2014/main" id="{C4A97EE6-E1DE-E946-87D6-EA42D8DD5FA4}"/>
              </a:ext>
            </a:extLst>
          </p:cNvPr>
          <p:cNvSpPr txBox="1">
            <a:spLocks/>
          </p:cNvSpPr>
          <p:nvPr/>
        </p:nvSpPr>
        <p:spPr>
          <a:xfrm>
            <a:off x="8256240" y="1697255"/>
            <a:ext cx="1954818" cy="28526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accent3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ctr"/>
            <a:r>
              <a:rPr lang="fr-FR" sz="1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Requête et résultats</a:t>
            </a:r>
          </a:p>
        </p:txBody>
      </p:sp>
    </p:spTree>
    <p:extLst>
      <p:ext uri="{BB962C8B-B14F-4D97-AF65-F5344CB8AC3E}">
        <p14:creationId xmlns:p14="http://schemas.microsoft.com/office/powerpoint/2010/main" val="188280631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Custom 1">
      <a:dk1>
        <a:srgbClr val="9A006A"/>
      </a:dk1>
      <a:lt1>
        <a:srgbClr val="FFFFFF"/>
      </a:lt1>
      <a:dk2>
        <a:srgbClr val="0A4FAD"/>
      </a:dk2>
      <a:lt2>
        <a:srgbClr val="072F7B"/>
      </a:lt2>
      <a:accent1>
        <a:srgbClr val="072F7B"/>
      </a:accent1>
      <a:accent2>
        <a:srgbClr val="139CB4"/>
      </a:accent2>
      <a:accent3>
        <a:srgbClr val="9A006A"/>
      </a:accent3>
      <a:accent4>
        <a:srgbClr val="0A4FAD"/>
      </a:accent4>
      <a:accent5>
        <a:srgbClr val="4AD5FF"/>
      </a:accent5>
      <a:accent6>
        <a:srgbClr val="8531B3"/>
      </a:accent6>
      <a:hlink>
        <a:srgbClr val="139CB4"/>
      </a:hlink>
      <a:folHlink>
        <a:srgbClr val="4AD5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4868</TotalTime>
  <Words>1085</Words>
  <Application>Microsoft Macintosh PowerPoint</Application>
  <PresentationFormat>Grand écran</PresentationFormat>
  <Paragraphs>251</Paragraphs>
  <Slides>15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Arial</vt:lpstr>
      <vt:lpstr>Calibri</vt:lpstr>
      <vt:lpstr>Lucida Grande</vt:lpstr>
      <vt:lpstr>Raleway</vt:lpstr>
      <vt:lpstr>Tahoma</vt:lpstr>
      <vt:lpstr>Wingdings</vt:lpstr>
      <vt:lpstr>blank</vt:lpstr>
      <vt:lpstr>Présentation PowerPoint</vt:lpstr>
      <vt:lpstr>Présentation PowerPoint</vt:lpstr>
      <vt:lpstr>Enjeux du projet</vt:lpstr>
      <vt:lpstr>Environnement technique</vt:lpstr>
      <vt:lpstr>Choix technologiques</vt:lpstr>
      <vt:lpstr>Architecture</vt:lpstr>
      <vt:lpstr>Caractéristiques du cluster</vt:lpstr>
      <vt:lpstr>Requête 1 | Nombre d’événements pour chaque triplet [jour, pays, langue]</vt:lpstr>
      <vt:lpstr>Requête 2 | Evénements d’un pays triés par le nombre de mentions</vt:lpstr>
      <vt:lpstr>Requête 3 |Lieux/personnes/thèmes, nombre d’articles et ton moyen par source</vt:lpstr>
      <vt:lpstr>Requête 4 | Evolution des relations entre deux pays au cours de l’année</vt:lpstr>
      <vt:lpstr>Présentation PowerPoint</vt:lpstr>
      <vt:lpstr>Difficultés rencontrées</vt:lpstr>
      <vt:lpstr>Pistes d’amélioration</vt:lpstr>
      <vt:lpstr>Présentation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Projet</dc:title>
  <dc:creator>AFFALI</dc:creator>
  <cp:lastModifiedBy>Louis BEAULIEU</cp:lastModifiedBy>
  <cp:revision>1486</cp:revision>
  <cp:lastPrinted>2019-12-09T11:11:53Z</cp:lastPrinted>
  <dcterms:created xsi:type="dcterms:W3CDTF">2015-10-21T13:34:26Z</dcterms:created>
  <dcterms:modified xsi:type="dcterms:W3CDTF">2022-02-10T17:13:25Z</dcterms:modified>
</cp:coreProperties>
</file>