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20" r:id="rId2"/>
    <p:sldId id="321" r:id="rId3"/>
    <p:sldId id="322" r:id="rId4"/>
    <p:sldId id="323" r:id="rId5"/>
    <p:sldId id="286" r:id="rId6"/>
    <p:sldId id="287" r:id="rId7"/>
    <p:sldId id="288" r:id="rId8"/>
    <p:sldId id="289" r:id="rId9"/>
    <p:sldId id="290" r:id="rId10"/>
    <p:sldId id="291" r:id="rId11"/>
    <p:sldId id="283" r:id="rId12"/>
    <p:sldId id="292" r:id="rId13"/>
    <p:sldId id="293" r:id="rId14"/>
    <p:sldId id="294" r:id="rId15"/>
    <p:sldId id="295" r:id="rId16"/>
    <p:sldId id="306" r:id="rId17"/>
    <p:sldId id="310" r:id="rId18"/>
    <p:sldId id="311" r:id="rId19"/>
    <p:sldId id="307" r:id="rId20"/>
    <p:sldId id="324" r:id="rId21"/>
    <p:sldId id="325" r:id="rId22"/>
    <p:sldId id="326" r:id="rId23"/>
    <p:sldId id="308" r:id="rId24"/>
    <p:sldId id="309" r:id="rId25"/>
    <p:sldId id="313" r:id="rId26"/>
    <p:sldId id="297" r:id="rId27"/>
    <p:sldId id="299" r:id="rId28"/>
    <p:sldId id="298" r:id="rId29"/>
    <p:sldId id="300" r:id="rId30"/>
    <p:sldId id="301" r:id="rId31"/>
    <p:sldId id="303" r:id="rId32"/>
    <p:sldId id="304" r:id="rId33"/>
    <p:sldId id="305" r:id="rId34"/>
    <p:sldId id="302" r:id="rId35"/>
    <p:sldId id="312" r:id="rId36"/>
    <p:sldId id="319" r:id="rId37"/>
    <p:sldId id="327" r:id="rId38"/>
    <p:sldId id="328" r:id="rId39"/>
    <p:sldId id="329" r:id="rId40"/>
    <p:sldId id="314" r:id="rId41"/>
    <p:sldId id="315" r:id="rId42"/>
    <p:sldId id="316" r:id="rId43"/>
    <p:sldId id="317" r:id="rId44"/>
    <p:sldId id="330" r:id="rId45"/>
    <p:sldId id="331" r:id="rId46"/>
    <p:sldId id="333" r:id="rId47"/>
    <p:sldId id="334" r:id="rId48"/>
    <p:sldId id="335" r:id="rId49"/>
    <p:sldId id="336" r:id="rId50"/>
    <p:sldId id="337" r:id="rId51"/>
    <p:sldId id="338" r:id="rId52"/>
    <p:sldId id="339" r:id="rId53"/>
    <p:sldId id="340" r:id="rId54"/>
    <p:sldId id="341" r:id="rId55"/>
    <p:sldId id="342" r:id="rId56"/>
    <p:sldId id="343" r:id="rId57"/>
    <p:sldId id="318"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varScale="1">
        <p:scale>
          <a:sx n="73" d="100"/>
          <a:sy n="73" d="100"/>
        </p:scale>
        <p:origin x="1650" y="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851C4-DB11-40D2-A124-BFD68780B217}"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4CBB-A9D1-4B9E-97F7-D21F807F44A9}" type="slidenum">
              <a:rPr lang="en-US" smtClean="0"/>
              <a:t>‹#›</a:t>
            </a:fld>
            <a:endParaRPr lang="en-US"/>
          </a:p>
        </p:txBody>
      </p:sp>
    </p:spTree>
    <p:extLst>
      <p:ext uri="{BB962C8B-B14F-4D97-AF65-F5344CB8AC3E}">
        <p14:creationId xmlns:p14="http://schemas.microsoft.com/office/powerpoint/2010/main" val="2147575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D7F9D-8DE6-41D6-9473-150377F64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C48EEB-1325-4CF0-9CAE-9705B5C4D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EB985B-16DC-415B-A682-770D9B0F5220}"/>
              </a:ext>
            </a:extLst>
          </p:cNvPr>
          <p:cNvSpPr>
            <a:spLocks noGrp="1"/>
          </p:cNvSpPr>
          <p:nvPr>
            <p:ph type="dt" sz="half" idx="10"/>
          </p:nvPr>
        </p:nvSpPr>
        <p:spPr/>
        <p:txBody>
          <a:bodyPr/>
          <a:lstStyle/>
          <a:p>
            <a:fld id="{D7BAE5A0-8AB1-44BD-99C9-F3FABBA95081}" type="datetime1">
              <a:rPr lang="en-US" smtClean="0"/>
              <a:t>6/24/2019</a:t>
            </a:fld>
            <a:endParaRPr lang="en-US"/>
          </a:p>
        </p:txBody>
      </p:sp>
      <p:sp>
        <p:nvSpPr>
          <p:cNvPr id="5" name="Footer Placeholder 4">
            <a:extLst>
              <a:ext uri="{FF2B5EF4-FFF2-40B4-BE49-F238E27FC236}">
                <a16:creationId xmlns:a16="http://schemas.microsoft.com/office/drawing/2014/main" id="{E3364C0C-3FB3-44E6-85AE-A3B890AD5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4D50F-1A87-4147-8E93-8698E44F0CB5}"/>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2795066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4CA3-46A4-434F-924F-B4357C6BB8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2E1D0C-67A2-4FB3-9B61-13099214A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E900D-E71C-4C6A-8D20-325D4C1E0C9E}"/>
              </a:ext>
            </a:extLst>
          </p:cNvPr>
          <p:cNvSpPr>
            <a:spLocks noGrp="1"/>
          </p:cNvSpPr>
          <p:nvPr>
            <p:ph type="dt" sz="half" idx="10"/>
          </p:nvPr>
        </p:nvSpPr>
        <p:spPr/>
        <p:txBody>
          <a:bodyPr/>
          <a:lstStyle/>
          <a:p>
            <a:fld id="{A14B1E20-6103-4624-8FB9-7A668AFA9489}" type="datetime1">
              <a:rPr lang="en-US" smtClean="0"/>
              <a:t>6/24/2019</a:t>
            </a:fld>
            <a:endParaRPr lang="en-US"/>
          </a:p>
        </p:txBody>
      </p:sp>
      <p:sp>
        <p:nvSpPr>
          <p:cNvPr id="5" name="Footer Placeholder 4">
            <a:extLst>
              <a:ext uri="{FF2B5EF4-FFF2-40B4-BE49-F238E27FC236}">
                <a16:creationId xmlns:a16="http://schemas.microsoft.com/office/drawing/2014/main" id="{646CDFBD-1B4C-49A0-9865-23AED0BB0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0F310-70DA-49B1-9825-8B586A166E63}"/>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1574566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1F436-8FA4-4919-A18C-81E7CB97C3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C5548-67FE-43E1-8E57-9057A22F0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58062-C411-426D-A972-8405C2A4C508}"/>
              </a:ext>
            </a:extLst>
          </p:cNvPr>
          <p:cNvSpPr>
            <a:spLocks noGrp="1"/>
          </p:cNvSpPr>
          <p:nvPr>
            <p:ph type="dt" sz="half" idx="10"/>
          </p:nvPr>
        </p:nvSpPr>
        <p:spPr/>
        <p:txBody>
          <a:bodyPr/>
          <a:lstStyle/>
          <a:p>
            <a:fld id="{6CB54CFC-3EA7-4402-97B7-89D00E87E27B}" type="datetime1">
              <a:rPr lang="en-US" smtClean="0"/>
              <a:t>6/24/2019</a:t>
            </a:fld>
            <a:endParaRPr lang="en-US"/>
          </a:p>
        </p:txBody>
      </p:sp>
      <p:sp>
        <p:nvSpPr>
          <p:cNvPr id="5" name="Footer Placeholder 4">
            <a:extLst>
              <a:ext uri="{FF2B5EF4-FFF2-40B4-BE49-F238E27FC236}">
                <a16:creationId xmlns:a16="http://schemas.microsoft.com/office/drawing/2014/main" id="{89F3C761-0C98-4637-81BC-CC7A670B0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D1286-0C25-4D9A-8964-701C6FEC0A25}"/>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152935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189D-AAC2-49DB-BF11-7F2B0B562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05181-A869-46A1-85FD-562D37C706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9456C-7AD4-4A99-BCCF-E6AD749FE90C}"/>
              </a:ext>
            </a:extLst>
          </p:cNvPr>
          <p:cNvSpPr>
            <a:spLocks noGrp="1"/>
          </p:cNvSpPr>
          <p:nvPr>
            <p:ph type="dt" sz="half" idx="10"/>
          </p:nvPr>
        </p:nvSpPr>
        <p:spPr/>
        <p:txBody>
          <a:bodyPr/>
          <a:lstStyle/>
          <a:p>
            <a:fld id="{852F74E0-4158-4F4A-9623-3520FD4EE62F}" type="datetime1">
              <a:rPr lang="en-US" smtClean="0"/>
              <a:t>6/24/2019</a:t>
            </a:fld>
            <a:endParaRPr lang="en-US"/>
          </a:p>
        </p:txBody>
      </p:sp>
      <p:sp>
        <p:nvSpPr>
          <p:cNvPr id="5" name="Footer Placeholder 4">
            <a:extLst>
              <a:ext uri="{FF2B5EF4-FFF2-40B4-BE49-F238E27FC236}">
                <a16:creationId xmlns:a16="http://schemas.microsoft.com/office/drawing/2014/main" id="{1ECD3839-87BD-4A68-8519-F260A30D5E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5449C-C082-4B4F-9FF4-1FCECA92B06A}"/>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118222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8955C-7770-49AD-8C93-2648766605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11A4BA-C49F-45A4-BA7F-713B731B3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2B058B-8A82-4741-B1DA-D80F61F57637}"/>
              </a:ext>
            </a:extLst>
          </p:cNvPr>
          <p:cNvSpPr>
            <a:spLocks noGrp="1"/>
          </p:cNvSpPr>
          <p:nvPr>
            <p:ph type="dt" sz="half" idx="10"/>
          </p:nvPr>
        </p:nvSpPr>
        <p:spPr/>
        <p:txBody>
          <a:bodyPr/>
          <a:lstStyle/>
          <a:p>
            <a:fld id="{F1139660-1977-401A-8BDF-7FEDFBCB10D5}" type="datetime1">
              <a:rPr lang="en-US" smtClean="0"/>
              <a:t>6/24/2019</a:t>
            </a:fld>
            <a:endParaRPr lang="en-US"/>
          </a:p>
        </p:txBody>
      </p:sp>
      <p:sp>
        <p:nvSpPr>
          <p:cNvPr id="5" name="Footer Placeholder 4">
            <a:extLst>
              <a:ext uri="{FF2B5EF4-FFF2-40B4-BE49-F238E27FC236}">
                <a16:creationId xmlns:a16="http://schemas.microsoft.com/office/drawing/2014/main" id="{743D7D00-2D01-4CBA-9748-988785E3D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6F0A2-5C78-40FD-98FA-F5148A800B71}"/>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220946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5E8B-7323-4E8C-A9C9-A4B339FE4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18109-2935-4AE7-91C8-B2C661DC33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8F8DFD-69C2-4956-A330-7EFFB8A1F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5972C-988B-4AAF-A9E9-0B0AC99E3FA9}"/>
              </a:ext>
            </a:extLst>
          </p:cNvPr>
          <p:cNvSpPr>
            <a:spLocks noGrp="1"/>
          </p:cNvSpPr>
          <p:nvPr>
            <p:ph type="dt" sz="half" idx="10"/>
          </p:nvPr>
        </p:nvSpPr>
        <p:spPr/>
        <p:txBody>
          <a:bodyPr/>
          <a:lstStyle/>
          <a:p>
            <a:fld id="{A3BCA4F5-7F8E-4132-A725-BCF4287D09FB}" type="datetime1">
              <a:rPr lang="en-US" smtClean="0"/>
              <a:t>6/24/2019</a:t>
            </a:fld>
            <a:endParaRPr lang="en-US"/>
          </a:p>
        </p:txBody>
      </p:sp>
      <p:sp>
        <p:nvSpPr>
          <p:cNvPr id="6" name="Footer Placeholder 5">
            <a:extLst>
              <a:ext uri="{FF2B5EF4-FFF2-40B4-BE49-F238E27FC236}">
                <a16:creationId xmlns:a16="http://schemas.microsoft.com/office/drawing/2014/main" id="{D1CCFC87-DEB6-4225-9D52-E305D7BB8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83D19-B030-46F7-A579-227F267C46E5}"/>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200388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D4A0-4665-44B1-BDBB-82AF89A07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21F0CE-09D2-4E07-B162-4C74190B8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B0F10-A86B-4616-99B6-B390F65732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676FD3-EE1F-4AB8-A527-A8D0A601A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68512-D433-432B-B218-AA5F009790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0FEF3A-A353-44FC-86FC-F9256C69F027}"/>
              </a:ext>
            </a:extLst>
          </p:cNvPr>
          <p:cNvSpPr>
            <a:spLocks noGrp="1"/>
          </p:cNvSpPr>
          <p:nvPr>
            <p:ph type="dt" sz="half" idx="10"/>
          </p:nvPr>
        </p:nvSpPr>
        <p:spPr/>
        <p:txBody>
          <a:bodyPr/>
          <a:lstStyle/>
          <a:p>
            <a:fld id="{ABA49776-27CE-4D1F-97EF-CC13B33B73DF}" type="datetime1">
              <a:rPr lang="en-US" smtClean="0"/>
              <a:t>6/24/2019</a:t>
            </a:fld>
            <a:endParaRPr lang="en-US"/>
          </a:p>
        </p:txBody>
      </p:sp>
      <p:sp>
        <p:nvSpPr>
          <p:cNvPr id="8" name="Footer Placeholder 7">
            <a:extLst>
              <a:ext uri="{FF2B5EF4-FFF2-40B4-BE49-F238E27FC236}">
                <a16:creationId xmlns:a16="http://schemas.microsoft.com/office/drawing/2014/main" id="{141CAADF-81C4-4E9C-923E-FA7088CFB4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48E484-81A3-42F4-838E-0A68D8009275}"/>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425789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A75D-560C-458D-ACC1-C88838A696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72214D-9D6B-496F-BEE6-F0BC7DF2E5C9}"/>
              </a:ext>
            </a:extLst>
          </p:cNvPr>
          <p:cNvSpPr>
            <a:spLocks noGrp="1"/>
          </p:cNvSpPr>
          <p:nvPr>
            <p:ph type="dt" sz="half" idx="10"/>
          </p:nvPr>
        </p:nvSpPr>
        <p:spPr/>
        <p:txBody>
          <a:bodyPr/>
          <a:lstStyle/>
          <a:p>
            <a:fld id="{81BB202B-4519-4B56-8C8F-4BF5738A8F38}" type="datetime1">
              <a:rPr lang="en-US" smtClean="0"/>
              <a:t>6/24/2019</a:t>
            </a:fld>
            <a:endParaRPr lang="en-US"/>
          </a:p>
        </p:txBody>
      </p:sp>
      <p:sp>
        <p:nvSpPr>
          <p:cNvPr id="4" name="Footer Placeholder 3">
            <a:extLst>
              <a:ext uri="{FF2B5EF4-FFF2-40B4-BE49-F238E27FC236}">
                <a16:creationId xmlns:a16="http://schemas.microsoft.com/office/drawing/2014/main" id="{7D689117-B3D4-4295-B4AE-B3F17F4FCD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C0296C-1DDE-4410-97BB-949A9B865DF2}"/>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3329433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712F5E-8F2C-4611-A21B-F76B8424846C}"/>
              </a:ext>
            </a:extLst>
          </p:cNvPr>
          <p:cNvSpPr>
            <a:spLocks noGrp="1"/>
          </p:cNvSpPr>
          <p:nvPr>
            <p:ph type="dt" sz="half" idx="10"/>
          </p:nvPr>
        </p:nvSpPr>
        <p:spPr/>
        <p:txBody>
          <a:bodyPr/>
          <a:lstStyle/>
          <a:p>
            <a:fld id="{88D03580-0213-4AA2-8FD1-9398D3A27319}" type="datetime1">
              <a:rPr lang="en-US" smtClean="0"/>
              <a:t>6/24/2019</a:t>
            </a:fld>
            <a:endParaRPr lang="en-US"/>
          </a:p>
        </p:txBody>
      </p:sp>
      <p:sp>
        <p:nvSpPr>
          <p:cNvPr id="3" name="Footer Placeholder 2">
            <a:extLst>
              <a:ext uri="{FF2B5EF4-FFF2-40B4-BE49-F238E27FC236}">
                <a16:creationId xmlns:a16="http://schemas.microsoft.com/office/drawing/2014/main" id="{F6065E36-A4C8-42D4-851D-9453B73618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ECFF99-52B3-4488-8E9B-EA03870C5094}"/>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319017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BED4-41E4-46E4-8012-D5D1BB0E4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679FFE-ADFD-4A9E-BA6D-AA4C2E11E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D10F70-CBF2-4A90-A100-9383103DC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C8FDFF-7E4B-4462-8235-80C71B6A0E48}"/>
              </a:ext>
            </a:extLst>
          </p:cNvPr>
          <p:cNvSpPr>
            <a:spLocks noGrp="1"/>
          </p:cNvSpPr>
          <p:nvPr>
            <p:ph type="dt" sz="half" idx="10"/>
          </p:nvPr>
        </p:nvSpPr>
        <p:spPr/>
        <p:txBody>
          <a:bodyPr/>
          <a:lstStyle/>
          <a:p>
            <a:fld id="{819708EC-4DFD-4E80-80C4-A53A0B4CD9AC}" type="datetime1">
              <a:rPr lang="en-US" smtClean="0"/>
              <a:t>6/24/2019</a:t>
            </a:fld>
            <a:endParaRPr lang="en-US"/>
          </a:p>
        </p:txBody>
      </p:sp>
      <p:sp>
        <p:nvSpPr>
          <p:cNvPr id="6" name="Footer Placeholder 5">
            <a:extLst>
              <a:ext uri="{FF2B5EF4-FFF2-40B4-BE49-F238E27FC236}">
                <a16:creationId xmlns:a16="http://schemas.microsoft.com/office/drawing/2014/main" id="{B9BEBF95-63DD-46DD-AD42-F4A5462CA9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B4216-B51F-4DC6-AB88-C3A8D19E8890}"/>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239554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55E7A-F8CB-4A75-A7E6-3FE50B1D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BC5448-6188-435D-A86F-84997411C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33E0DE-6C3C-4B93-B53D-192F1F438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63F9D-2EC4-4120-9825-9AF790084466}"/>
              </a:ext>
            </a:extLst>
          </p:cNvPr>
          <p:cNvSpPr>
            <a:spLocks noGrp="1"/>
          </p:cNvSpPr>
          <p:nvPr>
            <p:ph type="dt" sz="half" idx="10"/>
          </p:nvPr>
        </p:nvSpPr>
        <p:spPr/>
        <p:txBody>
          <a:bodyPr/>
          <a:lstStyle/>
          <a:p>
            <a:fld id="{C98CBCDC-F9FB-4664-91A5-D153EF21A359}" type="datetime1">
              <a:rPr lang="en-US" smtClean="0"/>
              <a:t>6/24/2019</a:t>
            </a:fld>
            <a:endParaRPr lang="en-US"/>
          </a:p>
        </p:txBody>
      </p:sp>
      <p:sp>
        <p:nvSpPr>
          <p:cNvPr id="6" name="Footer Placeholder 5">
            <a:extLst>
              <a:ext uri="{FF2B5EF4-FFF2-40B4-BE49-F238E27FC236}">
                <a16:creationId xmlns:a16="http://schemas.microsoft.com/office/drawing/2014/main" id="{8FE1E621-C56C-4665-A14E-70BC2A956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7D90F5-4F62-452D-AEF1-11CBD3002945}"/>
              </a:ext>
            </a:extLst>
          </p:cNvPr>
          <p:cNvSpPr>
            <a:spLocks noGrp="1"/>
          </p:cNvSpPr>
          <p:nvPr>
            <p:ph type="sldNum" sz="quarter" idx="12"/>
          </p:nvPr>
        </p:nvSpPr>
        <p:spPr/>
        <p:txBody>
          <a:bodyPr/>
          <a:lstStyle/>
          <a:p>
            <a:fld id="{6CCDFB7F-2DCE-4BBA-8761-9C155C26019F}" type="slidenum">
              <a:rPr lang="en-US" smtClean="0"/>
              <a:t>‹#›</a:t>
            </a:fld>
            <a:endParaRPr lang="en-US"/>
          </a:p>
        </p:txBody>
      </p:sp>
    </p:spTree>
    <p:extLst>
      <p:ext uri="{BB962C8B-B14F-4D97-AF65-F5344CB8AC3E}">
        <p14:creationId xmlns:p14="http://schemas.microsoft.com/office/powerpoint/2010/main" val="275226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2700C8-94AA-4398-AFF7-15ACB7A18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626A2-7C4F-4231-BF4B-D2A958C3B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96970-D61D-456C-B580-F48525F6E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F75EF-3821-416C-AED1-8A4981A77FB1}" type="datetime1">
              <a:rPr lang="en-US" smtClean="0"/>
              <a:t>6/24/2019</a:t>
            </a:fld>
            <a:endParaRPr lang="en-US"/>
          </a:p>
        </p:txBody>
      </p:sp>
      <p:sp>
        <p:nvSpPr>
          <p:cNvPr id="5" name="Footer Placeholder 4">
            <a:extLst>
              <a:ext uri="{FF2B5EF4-FFF2-40B4-BE49-F238E27FC236}">
                <a16:creationId xmlns:a16="http://schemas.microsoft.com/office/drawing/2014/main" id="{9CDDA727-131A-4B29-8DF6-9946E7C48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B88340-5529-43F6-9F55-BA6DBB158B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CDFB7F-2DCE-4BBA-8761-9C155C26019F}" type="slidenum">
              <a:rPr lang="en-US" smtClean="0"/>
              <a:t>‹#›</a:t>
            </a:fld>
            <a:endParaRPr lang="en-US"/>
          </a:p>
        </p:txBody>
      </p:sp>
    </p:spTree>
    <p:extLst>
      <p:ext uri="{BB962C8B-B14F-4D97-AF65-F5344CB8AC3E}">
        <p14:creationId xmlns:p14="http://schemas.microsoft.com/office/powerpoint/2010/main" val="4056083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r-project.org/" TargetMode="External"/><Relationship Id="rId7" Type="http://schemas.openxmlformats.org/officeDocument/2006/relationships/image" Target="../media/image3.png"/><Relationship Id="rId2" Type="http://schemas.openxmlformats.org/officeDocument/2006/relationships/hyperlink" Target="http://www.assessment.ucar.edu)/"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ral.ucar.edu/staff/ericg/extReme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dx.doi.org/10.5065/D65T3HP2" TargetMode="External"/><Relationship Id="rId2" Type="http://schemas.openxmlformats.org/officeDocument/2006/relationships/hyperlink" Target="https://www.jstatsoft.org/article/view/v072i0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rcpress.com/product/isbn/9781466592599" TargetMode="External"/><Relationship Id="rId2" Type="http://schemas.openxmlformats.org/officeDocument/2006/relationships/hyperlink" Target="http://www.ral.ucar.edu/staff/ericg/softextreme.php" TargetMode="External"/><Relationship Id="rId1" Type="http://schemas.openxmlformats.org/officeDocument/2006/relationships/slideLayout" Target="../slideLayouts/slideLayout2.xml"/><Relationship Id="rId4" Type="http://schemas.openxmlformats.org/officeDocument/2006/relationships/hyperlink" Target="http://www.springerlink.com/openurl.asp?genre=article&amp;id=doi:10.1007/s10687-012-0155-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stat.unc.edu/postscript/rs/var.pdf" TargetMode="External"/><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ral.ucar.edu/projects/extremes/Extremes/" TargetMode="External"/><Relationship Id="rId2" Type="http://schemas.openxmlformats.org/officeDocument/2006/relationships/hyperlink" Target="https://www.jstatsoft.org/article/view/v072i0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6678C7FB-8CFC-4DD1-8FBA-A5C24275D6F1}"/>
              </a:ext>
            </a:extLst>
          </p:cNvPr>
          <p:cNvSpPr>
            <a:spLocks noGrp="1" noChangeArrowheads="1"/>
          </p:cNvSpPr>
          <p:nvPr>
            <p:ph type="title"/>
          </p:nvPr>
        </p:nvSpPr>
        <p:spPr>
          <a:xfrm>
            <a:off x="685800" y="228600"/>
            <a:ext cx="7772400" cy="914400"/>
          </a:xfrm>
        </p:spPr>
        <p:txBody>
          <a:bodyPr/>
          <a:lstStyle/>
          <a:p>
            <a:pPr eaLnBrk="1" hangingPunct="1">
              <a:defRPr/>
            </a:pPr>
            <a:r>
              <a:rPr lang="en-US" altLang="x-none" dirty="0"/>
              <a:t>Background Information</a:t>
            </a:r>
            <a:endParaRPr lang="x-none" altLang="x-none" dirty="0"/>
          </a:p>
        </p:txBody>
      </p:sp>
      <p:sp>
        <p:nvSpPr>
          <p:cNvPr id="6" name="Rectangle 3">
            <a:extLst>
              <a:ext uri="{FF2B5EF4-FFF2-40B4-BE49-F238E27FC236}">
                <a16:creationId xmlns:a16="http://schemas.microsoft.com/office/drawing/2014/main" id="{483E7F27-99A8-4C79-9467-17F7588F0B18}"/>
              </a:ext>
            </a:extLst>
          </p:cNvPr>
          <p:cNvSpPr txBox="1">
            <a:spLocks noChangeArrowheads="1"/>
          </p:cNvSpPr>
          <p:nvPr/>
        </p:nvSpPr>
        <p:spPr>
          <a:xfrm>
            <a:off x="381000" y="1066800"/>
            <a:ext cx="8534400" cy="5029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x-none" sz="2400" dirty="0"/>
              <a:t>Software funded by Linda O. Mearns originally through the Weather and Climate Impacts Assessment Science Program (</a:t>
            </a:r>
            <a:r>
              <a:rPr lang="en-US" altLang="x-none" sz="2400" dirty="0">
                <a:hlinkClick r:id="rId2"/>
              </a:rPr>
              <a:t>http://www.assessment.ucar.edu)</a:t>
            </a:r>
            <a:r>
              <a:rPr lang="en-US" altLang="x-none" sz="2400" dirty="0"/>
              <a:t>.</a:t>
            </a:r>
          </a:p>
          <a:p>
            <a:pPr>
              <a:defRPr/>
            </a:pPr>
            <a:r>
              <a:rPr lang="en-US" altLang="x-none" sz="2400" dirty="0"/>
              <a:t>Project impetus from Rick Katz.</a:t>
            </a:r>
          </a:p>
          <a:p>
            <a:pPr>
              <a:defRPr/>
            </a:pPr>
            <a:r>
              <a:rPr lang="en-US" altLang="x-none" sz="2400" dirty="0"/>
              <a:t>Primary goal is to shorten learning curve for atmospheric scientists to apply extreme value analysis (EVA) in their work when appropriate.</a:t>
            </a:r>
          </a:p>
          <a:p>
            <a:pPr>
              <a:defRPr/>
            </a:pPr>
            <a:r>
              <a:rPr lang="en-US" altLang="x-none" sz="2400" dirty="0"/>
              <a:t>Two R (</a:t>
            </a:r>
            <a:r>
              <a:rPr lang="en-US" altLang="x-none" sz="2400" dirty="0">
                <a:hlinkClick r:id="rId3"/>
              </a:rPr>
              <a:t>http://www.r-project.org</a:t>
            </a:r>
            <a:r>
              <a:rPr lang="en-US" altLang="x-none" sz="2400" dirty="0"/>
              <a:t>) packages: </a:t>
            </a:r>
            <a:r>
              <a:rPr lang="en-US" altLang="x-none" sz="2400" dirty="0" err="1"/>
              <a:t>extRemes</a:t>
            </a:r>
            <a:r>
              <a:rPr lang="en-US" altLang="x-none" sz="2400" dirty="0"/>
              <a:t> (command-line) and in2extRemes (GUI for some </a:t>
            </a:r>
            <a:r>
              <a:rPr lang="en-US" altLang="x-none" sz="2400" dirty="0" err="1"/>
              <a:t>extRemes</a:t>
            </a:r>
            <a:r>
              <a:rPr lang="en-US" altLang="x-none" sz="2400" dirty="0"/>
              <a:t> functions).</a:t>
            </a:r>
          </a:p>
          <a:p>
            <a:pPr>
              <a:defRPr/>
            </a:pPr>
            <a:r>
              <a:rPr lang="en-US" altLang="x-none" sz="2400" dirty="0"/>
              <a:t>Web page for </a:t>
            </a:r>
            <a:r>
              <a:rPr lang="en-US" altLang="x-none" sz="2400" dirty="0" err="1"/>
              <a:t>extRemes</a:t>
            </a:r>
            <a:r>
              <a:rPr lang="en-US" altLang="x-none" sz="2400" dirty="0"/>
              <a:t> and in2extRemes (</a:t>
            </a:r>
            <a:r>
              <a:rPr lang="en-US" altLang="x-none" sz="2400" dirty="0">
                <a:hlinkClick r:id="rId4"/>
              </a:rPr>
              <a:t>http://www.ral.ucar.edu/staff/ericg/extRemes</a:t>
            </a:r>
            <a:r>
              <a:rPr lang="en-US" altLang="x-none" sz="2400" dirty="0"/>
              <a:t>).</a:t>
            </a:r>
            <a:endParaRPr lang="x-none" altLang="x-none" sz="2400" dirty="0"/>
          </a:p>
        </p:txBody>
      </p:sp>
      <p:sp>
        <p:nvSpPr>
          <p:cNvPr id="7" name="Slide Number Placeholder 6">
            <a:extLst>
              <a:ext uri="{FF2B5EF4-FFF2-40B4-BE49-F238E27FC236}">
                <a16:creationId xmlns:a16="http://schemas.microsoft.com/office/drawing/2014/main" id="{5FF0B6FE-AEA8-4143-B8FA-59649ED972ED}"/>
              </a:ext>
            </a:extLst>
          </p:cNvPr>
          <p:cNvSpPr>
            <a:spLocks noGrp="1"/>
          </p:cNvSpPr>
          <p:nvPr>
            <p:ph type="sldNum" sz="quarter" idx="12"/>
          </p:nvPr>
        </p:nvSpPr>
        <p:spPr/>
        <p:txBody>
          <a:bodyPr/>
          <a:lstStyle/>
          <a:p>
            <a:fld id="{6CCDFB7F-2DCE-4BBA-8761-9C155C26019F}" type="slidenum">
              <a:rPr lang="en-US" smtClean="0"/>
              <a:t>1</a:t>
            </a:fld>
            <a:endParaRPr lang="en-US"/>
          </a:p>
        </p:txBody>
      </p:sp>
      <p:pic>
        <p:nvPicPr>
          <p:cNvPr id="8" name="Picture 1">
            <a:extLst>
              <a:ext uri="{FF2B5EF4-FFF2-40B4-BE49-F238E27FC236}">
                <a16:creationId xmlns:a16="http://schemas.microsoft.com/office/drawing/2014/main" id="{E472EFDB-7C9B-49AA-9682-651DA78005A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5691279"/>
            <a:ext cx="9906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http://www.ral.ucar.edu/staff/ericg/extRemes/extRemes2logo2.png">
            <a:extLst>
              <a:ext uri="{FF2B5EF4-FFF2-40B4-BE49-F238E27FC236}">
                <a16:creationId xmlns:a16="http://schemas.microsoft.com/office/drawing/2014/main" id="{2100A7A0-F121-479A-8E06-46AB7F31AD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6288" y="5905592"/>
            <a:ext cx="11906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http://www.ral.ucar.edu/staff/ericg/extRemes/in2extRemesLogo.png">
            <a:extLst>
              <a:ext uri="{FF2B5EF4-FFF2-40B4-BE49-F238E27FC236}">
                <a16:creationId xmlns:a16="http://schemas.microsoft.com/office/drawing/2014/main" id="{AEAD9DC3-A6BC-4874-8C26-1521FC2537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8200" y="5965917"/>
            <a:ext cx="22193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123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949DC-B1B8-47CF-8BB5-1B09E75D2D0A}"/>
                  </a:ext>
                </a:extLst>
              </p:cNvPr>
              <p:cNvSpPr>
                <a:spLocks noGrp="1"/>
              </p:cNvSpPr>
              <p:nvPr>
                <p:ph idx="1"/>
              </p:nvPr>
            </p:nvSpPr>
            <p:spPr>
              <a:xfrm>
                <a:off x="838200" y="1530625"/>
                <a:ext cx="10515600" cy="1236665"/>
              </a:xfrm>
            </p:spPr>
            <p:txBody>
              <a:bodyPr>
                <a:noAutofit/>
              </a:bodyPr>
              <a:lstStyle/>
              <a:p>
                <a:pPr marL="0" indent="0">
                  <a:buNone/>
                </a:pPr>
                <a:r>
                  <a:rPr lang="en-US" sz="2400" b="1" dirty="0"/>
                  <a:t>Sum stability: </a:t>
                </a:r>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 (</m:t>
                    </m:r>
                    <m:r>
                      <a:rPr lang="en-US" sz="2400" b="0" i="1" smtClean="0">
                        <a:latin typeface="Cambria Math" panose="02040503050406030204" pitchFamily="18" charset="0"/>
                      </a:rPr>
                      <m:t>𝜇</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oMath>
                </a14:m>
                <a:r>
                  <a:rPr lang="en-US" sz="2400" dirty="0"/>
                  <a:t> be IID.  Then, we have (exactly)</a:t>
                </a:r>
              </a:p>
              <a:p>
                <a:pPr marL="0" indent="0">
                  <a:buNone/>
                </a:pPr>
                <a:endParaRPr lang="en-US" sz="2400" dirty="0"/>
              </a:p>
              <a:p>
                <a:pPr marL="0" indent="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𝜇</m:t>
                        </m:r>
                        <m:r>
                          <a:rPr lang="en-US" sz="2400" b="0" i="1" smtClean="0">
                            <a:latin typeface="Cambria Math" panose="02040503050406030204" pitchFamily="18" charset="0"/>
                          </a:rPr>
                          <m:t>,</m:t>
                        </m:r>
                        <m:r>
                          <a:rPr lang="en-US" sz="2400" b="0" i="1" smtClean="0">
                            <a:latin typeface="Cambria Math" panose="02040503050406030204" pitchFamily="18" charset="0"/>
                          </a:rPr>
                          <m:t>𝑛</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e>
                    </m:d>
                  </m:oMath>
                </a14:m>
                <a:endParaRPr lang="en-US" sz="2400" dirty="0"/>
              </a:p>
            </p:txBody>
          </p:sp>
        </mc:Choice>
        <mc:Fallback xmlns="">
          <p:sp>
            <p:nvSpPr>
              <p:cNvPr id="3" name="Content Placeholder 2">
                <a:extLst>
                  <a:ext uri="{FF2B5EF4-FFF2-40B4-BE49-F238E27FC236}">
                    <a16:creationId xmlns:a16="http://schemas.microsoft.com/office/drawing/2014/main" id="{F6A949DC-B1B8-47CF-8BB5-1B09E75D2D0A}"/>
                  </a:ext>
                </a:extLst>
              </p:cNvPr>
              <p:cNvSpPr>
                <a:spLocks noGrp="1" noRot="1" noChangeAspect="1" noMove="1" noResize="1" noEditPoints="1" noAdjustHandles="1" noChangeArrowheads="1" noChangeShapeType="1" noTextEdit="1"/>
              </p:cNvSpPr>
              <p:nvPr>
                <p:ph idx="1"/>
              </p:nvPr>
            </p:nvSpPr>
            <p:spPr>
              <a:xfrm>
                <a:off x="838200" y="1530625"/>
                <a:ext cx="10515600" cy="1236665"/>
              </a:xfrm>
              <a:blipFill>
                <a:blip r:embed="rId2"/>
                <a:stretch>
                  <a:fillRect l="-928" t="-6897" b="-81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07C2569-0FD5-4AAB-982E-DA190F6120EB}"/>
                  </a:ext>
                </a:extLst>
              </p:cNvPr>
              <p:cNvSpPr txBox="1">
                <a:spLocks/>
              </p:cNvSpPr>
              <p:nvPr/>
            </p:nvSpPr>
            <p:spPr>
              <a:xfrm>
                <a:off x="838200" y="3349863"/>
                <a:ext cx="10515600" cy="2423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That is,</a:t>
                </a:r>
              </a:p>
              <a:p>
                <a:pPr marL="0" indent="0">
                  <a:buFont typeface="Arial" panose="020B0604020202020204" pitchFamily="34" charset="0"/>
                  <a:buNone/>
                </a:pPr>
                <a:endParaRPr lang="en-US" b="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𝜇</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r>
                            <a:rPr lang="en-US" b="0" i="1" smtClean="0">
                              <a:latin typeface="Cambria Math" panose="02040503050406030204" pitchFamily="18" charset="0"/>
                            </a:rPr>
                            <m:t>𝜎</m:t>
                          </m:r>
                        </m:den>
                      </m:f>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Para>
                </a14:m>
                <a:endParaRPr lang="en-US" b="0" i="1" dirty="0">
                  <a:latin typeface="Cambria Math" panose="02040503050406030204" pitchFamily="18" charset="0"/>
                </a:endParaRPr>
              </a:p>
              <a:p>
                <a:pPr marL="0" indent="0">
                  <a:buFont typeface="Arial" panose="020B0604020202020204" pitchFamily="34" charset="0"/>
                  <a:buNone/>
                </a:pPr>
                <a:endParaRPr lang="en-US" b="0" i="1" dirty="0">
                  <a:latin typeface="Cambria Math" panose="02040503050406030204" pitchFamily="18" charset="0"/>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Choice>
        <mc:Fallback xmlns="">
          <p:sp>
            <p:nvSpPr>
              <p:cNvPr id="4" name="Content Placeholder 2">
                <a:extLst>
                  <a:ext uri="{FF2B5EF4-FFF2-40B4-BE49-F238E27FC236}">
                    <a16:creationId xmlns:a16="http://schemas.microsoft.com/office/drawing/2014/main" id="{107C2569-0FD5-4AAB-982E-DA190F6120EB}"/>
                  </a:ext>
                </a:extLst>
              </p:cNvPr>
              <p:cNvSpPr txBox="1">
                <a:spLocks noRot="1" noChangeAspect="1" noMove="1" noResize="1" noEditPoints="1" noAdjustHandles="1" noChangeArrowheads="1" noChangeShapeType="1" noTextEdit="1"/>
              </p:cNvSpPr>
              <p:nvPr/>
            </p:nvSpPr>
            <p:spPr>
              <a:xfrm>
                <a:off x="838200" y="3349863"/>
                <a:ext cx="10515600" cy="2423914"/>
              </a:xfrm>
              <a:prstGeom prst="rect">
                <a:avLst/>
              </a:prstGeom>
              <a:blipFill>
                <a:blip r:embed="rId3"/>
                <a:stretch>
                  <a:fillRect l="-1217" t="-4282"/>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AA8D7CB0-F57C-491D-B417-92AF28665712}"/>
              </a:ext>
            </a:extLst>
          </p:cNvPr>
          <p:cNvSpPr>
            <a:spLocks noGrp="1"/>
          </p:cNvSpPr>
          <p:nvPr>
            <p:ph type="title"/>
          </p:nvPr>
        </p:nvSpPr>
        <p:spPr>
          <a:xfrm>
            <a:off x="838200" y="365125"/>
            <a:ext cx="10515600" cy="1325563"/>
          </a:xfrm>
        </p:spPr>
        <p:txBody>
          <a:bodyPr/>
          <a:lstStyle/>
          <a:p>
            <a:r>
              <a:rPr lang="en-US" dirty="0"/>
              <a:t>Modeling Block Maxima</a:t>
            </a:r>
          </a:p>
        </p:txBody>
      </p:sp>
      <p:sp>
        <p:nvSpPr>
          <p:cNvPr id="2" name="Slide Number Placeholder 1">
            <a:extLst>
              <a:ext uri="{FF2B5EF4-FFF2-40B4-BE49-F238E27FC236}">
                <a16:creationId xmlns:a16="http://schemas.microsoft.com/office/drawing/2014/main" id="{A186CC37-410D-49D7-86B9-CB2E6E245FC4}"/>
              </a:ext>
            </a:extLst>
          </p:cNvPr>
          <p:cNvSpPr>
            <a:spLocks noGrp="1"/>
          </p:cNvSpPr>
          <p:nvPr>
            <p:ph type="sldNum" sz="quarter" idx="12"/>
          </p:nvPr>
        </p:nvSpPr>
        <p:spPr/>
        <p:txBody>
          <a:bodyPr/>
          <a:lstStyle/>
          <a:p>
            <a:fld id="{6CCDFB7F-2DCE-4BBA-8761-9C155C26019F}" type="slidenum">
              <a:rPr lang="en-US" smtClean="0"/>
              <a:t>10</a:t>
            </a:fld>
            <a:endParaRPr lang="en-US"/>
          </a:p>
        </p:txBody>
      </p:sp>
    </p:spTree>
    <p:extLst>
      <p:ext uri="{BB962C8B-B14F-4D97-AF65-F5344CB8AC3E}">
        <p14:creationId xmlns:p14="http://schemas.microsoft.com/office/powerpoint/2010/main" val="262858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png">
            <a:extLst>
              <a:ext uri="{FF2B5EF4-FFF2-40B4-BE49-F238E27FC236}">
                <a16:creationId xmlns:a16="http://schemas.microsoft.com/office/drawing/2014/main" id="{6DD9468C-F9A9-4689-AAC2-4D0B16EA16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5331" y="1516857"/>
            <a:ext cx="554355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Untitled.png">
            <a:extLst>
              <a:ext uri="{FF2B5EF4-FFF2-40B4-BE49-F238E27FC236}">
                <a16:creationId xmlns:a16="http://schemas.microsoft.com/office/drawing/2014/main" id="{9058822A-9248-467A-8F77-C96297E56F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46437" y="1584723"/>
            <a:ext cx="56213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C6E04EE9-C301-4915-84AC-C396491570A9}"/>
              </a:ext>
            </a:extLst>
          </p:cNvPr>
          <p:cNvSpPr txBox="1"/>
          <p:nvPr/>
        </p:nvSpPr>
        <p:spPr>
          <a:xfrm>
            <a:off x="1449081" y="1908314"/>
            <a:ext cx="1836250" cy="369332"/>
          </a:xfrm>
          <a:prstGeom prst="rect">
            <a:avLst/>
          </a:prstGeom>
          <a:noFill/>
        </p:spPr>
        <p:txBody>
          <a:bodyPr wrap="square" rtlCol="0">
            <a:spAutoFit/>
          </a:bodyPr>
          <a:lstStyle/>
          <a:p>
            <a:r>
              <a:rPr lang="en-US" dirty="0">
                <a:solidFill>
                  <a:schemeClr val="accent1"/>
                </a:solidFill>
              </a:rPr>
              <a:t>Maximum Value</a:t>
            </a:r>
          </a:p>
        </p:txBody>
      </p:sp>
      <p:cxnSp>
        <p:nvCxnSpPr>
          <p:cNvPr id="12" name="Straight Arrow Connector 11">
            <a:extLst>
              <a:ext uri="{FF2B5EF4-FFF2-40B4-BE49-F238E27FC236}">
                <a16:creationId xmlns:a16="http://schemas.microsoft.com/office/drawing/2014/main" id="{7588D3C2-68BA-4093-A04D-F4098ADB50C5}"/>
              </a:ext>
            </a:extLst>
          </p:cNvPr>
          <p:cNvCxnSpPr/>
          <p:nvPr/>
        </p:nvCxnSpPr>
        <p:spPr>
          <a:xfrm flipV="1">
            <a:off x="3285331" y="1987826"/>
            <a:ext cx="928860" cy="11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24F86B3-1725-4C51-ACBB-403463E1063A}"/>
              </a:ext>
            </a:extLst>
          </p:cNvPr>
          <p:cNvSpPr/>
          <p:nvPr/>
        </p:nvSpPr>
        <p:spPr>
          <a:xfrm>
            <a:off x="4192500" y="1722335"/>
            <a:ext cx="445761" cy="3693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D36B7AB-8ACC-4F86-9B2E-08655C704FE9}"/>
              </a:ext>
            </a:extLst>
          </p:cNvPr>
          <p:cNvSpPr>
            <a:spLocks noGrp="1"/>
          </p:cNvSpPr>
          <p:nvPr>
            <p:ph type="title"/>
          </p:nvPr>
        </p:nvSpPr>
        <p:spPr>
          <a:xfrm>
            <a:off x="838200" y="365125"/>
            <a:ext cx="10515600" cy="1325563"/>
          </a:xfrm>
        </p:spPr>
        <p:txBody>
          <a:bodyPr/>
          <a:lstStyle/>
          <a:p>
            <a:r>
              <a:rPr lang="en-US" dirty="0"/>
              <a:t>Modeling Block Maxima</a:t>
            </a:r>
          </a:p>
        </p:txBody>
      </p:sp>
      <p:sp>
        <p:nvSpPr>
          <p:cNvPr id="2" name="Slide Number Placeholder 1">
            <a:extLst>
              <a:ext uri="{FF2B5EF4-FFF2-40B4-BE49-F238E27FC236}">
                <a16:creationId xmlns:a16="http://schemas.microsoft.com/office/drawing/2014/main" id="{B554A3FC-B84B-4C2E-9971-E915D10B37FA}"/>
              </a:ext>
            </a:extLst>
          </p:cNvPr>
          <p:cNvSpPr>
            <a:spLocks noGrp="1"/>
          </p:cNvSpPr>
          <p:nvPr>
            <p:ph type="sldNum" sz="quarter" idx="12"/>
          </p:nvPr>
        </p:nvSpPr>
        <p:spPr/>
        <p:txBody>
          <a:bodyPr/>
          <a:lstStyle/>
          <a:p>
            <a:fld id="{6CCDFB7F-2DCE-4BBA-8761-9C155C26019F}" type="slidenum">
              <a:rPr lang="en-US" smtClean="0"/>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949DC-B1B8-47CF-8BB5-1B09E75D2D0A}"/>
                  </a:ext>
                </a:extLst>
              </p:cNvPr>
              <p:cNvSpPr>
                <a:spLocks noGrp="1"/>
              </p:cNvSpPr>
              <p:nvPr>
                <p:ph idx="1"/>
              </p:nvPr>
            </p:nvSpPr>
            <p:spPr>
              <a:xfrm>
                <a:off x="838200" y="1530624"/>
                <a:ext cx="10515600" cy="2262959"/>
              </a:xfrm>
            </p:spPr>
            <p:txBody>
              <a:bodyPr>
                <a:noAutofit/>
              </a:bodyPr>
              <a:lstStyle/>
              <a:p>
                <a:pPr marL="0" indent="0">
                  <a:buNone/>
                </a:pPr>
                <a:r>
                  <a:rPr lang="en-US" sz="2200" b="1" dirty="0"/>
                  <a:t>Max stability: </a:t>
                </a:r>
                <a:r>
                  <a:rPr lang="en-US" sz="2200" dirty="0"/>
                  <a:t>Let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𝑋</m:t>
                        </m:r>
                      </m:sub>
                    </m:sSub>
                  </m:oMath>
                </a14:m>
                <a:r>
                  <a:rPr lang="en-US" sz="2200" dirty="0"/>
                  <a:t> be IID.  Want to find a distribution for </a:t>
                </a:r>
                <a14:m>
                  <m:oMath xmlns:m="http://schemas.openxmlformats.org/officeDocument/2006/math">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𝐹</m:t>
                        </m:r>
                      </m:e>
                      <m:sub>
                        <m:r>
                          <a:rPr lang="en-US" sz="2200" b="0" i="1" smtClean="0">
                            <a:latin typeface="Cambria Math" panose="02040503050406030204" pitchFamily="18" charset="0"/>
                          </a:rPr>
                          <m:t>𝑋</m:t>
                        </m:r>
                      </m:sub>
                      <m:sup>
                        <m:r>
                          <a:rPr lang="en-US" sz="2200" b="0" i="1" smtClean="0">
                            <a:latin typeface="Cambria Math" panose="02040503050406030204" pitchFamily="18" charset="0"/>
                          </a:rPr>
                          <m:t>𝑛</m:t>
                        </m:r>
                      </m:sup>
                    </m:sSubSup>
                  </m:oMath>
                </a14:m>
                <a:r>
                  <a:rPr lang="en-US" sz="2200" dirty="0"/>
                  <a:t> that has the same form as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𝐹</m:t>
                        </m:r>
                      </m:e>
                      <m:sub>
                        <m:r>
                          <a:rPr lang="en-US" sz="2200" b="0" i="1" smtClean="0">
                            <a:latin typeface="Cambria Math" panose="02040503050406030204" pitchFamily="18" charset="0"/>
                          </a:rPr>
                          <m:t>𝑋</m:t>
                        </m:r>
                      </m:sub>
                    </m:sSub>
                  </m:oMath>
                </a14:m>
                <a:r>
                  <a:rPr lang="en-US" sz="2200" dirty="0"/>
                  <a:t>.  </a:t>
                </a:r>
              </a:p>
              <a:p>
                <a:pPr marL="0" indent="0">
                  <a:buNone/>
                </a:pPr>
                <a:r>
                  <a:rPr lang="en-US" sz="2200" dirty="0"/>
                  <a:t>For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=2</m:t>
                    </m:r>
                  </m:oMath>
                </a14:m>
                <a:r>
                  <a:rPr lang="en-US" sz="2200" dirty="0"/>
                  <a:t>, for example, notice that </a:t>
                </a:r>
                <a14:m>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max</m:t>
                        </m:r>
                      </m:fName>
                      <m:e>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𝑛</m:t>
                                </m:r>
                              </m:sub>
                            </m:sSub>
                          </m:e>
                        </m:d>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max</m:t>
                            </m:r>
                          </m:fName>
                          <m:e>
                            <m:d>
                              <m:dPr>
                                <m:begChr m:val="{"/>
                                <m:endChr m:val="}"/>
                                <m:ctrlPr>
                                  <a:rPr lang="en-US" sz="2200" b="0" i="1" smtClean="0">
                                    <a:latin typeface="Cambria Math" panose="02040503050406030204" pitchFamily="18" charset="0"/>
                                  </a:rPr>
                                </m:ctrlPr>
                              </m:dPr>
                              <m:e>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max</m:t>
                                    </m:r>
                                  </m:fName>
                                  <m:e>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𝑘</m:t>
                                            </m:r>
                                          </m:sub>
                                        </m:sSub>
                                      </m:e>
                                    </m:d>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max</m:t>
                                        </m:r>
                                      </m:fName>
                                      <m:e>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𝑘</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𝑛</m:t>
                                                </m:r>
                                              </m:sub>
                                            </m:sSub>
                                          </m:e>
                                        </m:d>
                                      </m:e>
                                    </m:func>
                                  </m:e>
                                </m:func>
                              </m:e>
                            </m:d>
                          </m:e>
                        </m:func>
                      </m:e>
                    </m:func>
                  </m:oMath>
                </a14:m>
                <a:endParaRPr lang="en-US" sz="2200" dirty="0"/>
              </a:p>
              <a:p>
                <a:pPr marL="0" indent="0">
                  <a:buNone/>
                </a:pPr>
                <a:r>
                  <a:rPr lang="en-US" sz="2200" dirty="0"/>
                  <a:t>Want a distribution, </a:t>
                </a:r>
                <a14:m>
                  <m:oMath xmlns:m="http://schemas.openxmlformats.org/officeDocument/2006/math">
                    <m:r>
                      <a:rPr lang="en-US" sz="2200" b="0" i="1" smtClean="0">
                        <a:latin typeface="Cambria Math" panose="02040503050406030204" pitchFamily="18" charset="0"/>
                      </a:rPr>
                      <m:t>𝐺</m:t>
                    </m:r>
                  </m:oMath>
                </a14:m>
                <a:r>
                  <a:rPr lang="en-US" sz="2200" dirty="0"/>
                  <a:t>, such that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𝐺</m:t>
                        </m:r>
                      </m:e>
                      <m:sup>
                        <m:r>
                          <a:rPr lang="en-US" sz="2200" b="0" i="1" smtClean="0">
                            <a:latin typeface="Cambria Math" panose="02040503050406030204" pitchFamily="18" charset="0"/>
                          </a:rPr>
                          <m:t>2</m:t>
                        </m:r>
                      </m:sup>
                    </m:sSup>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𝐺</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𝑎𝑧</m:t>
                        </m:r>
                        <m:r>
                          <a:rPr lang="en-US" sz="2200" b="0" i="1" smtClean="0">
                            <a:latin typeface="Cambria Math" panose="02040503050406030204" pitchFamily="18" charset="0"/>
                          </a:rPr>
                          <m:t>+</m:t>
                        </m:r>
                        <m:r>
                          <a:rPr lang="en-US" sz="2200" b="0" i="1" smtClean="0">
                            <a:latin typeface="Cambria Math" panose="02040503050406030204" pitchFamily="18" charset="0"/>
                          </a:rPr>
                          <m:t>𝑏</m:t>
                        </m:r>
                      </m:e>
                    </m:d>
                  </m:oMath>
                </a14:m>
                <a:r>
                  <a:rPr lang="en-US" sz="2200" dirty="0"/>
                  <a:t> for constants </a:t>
                </a:r>
                <a14:m>
                  <m:oMath xmlns:m="http://schemas.openxmlformats.org/officeDocument/2006/math">
                    <m:r>
                      <a:rPr lang="en-US" sz="2200" b="0" i="1" smtClean="0">
                        <a:latin typeface="Cambria Math" panose="02040503050406030204" pitchFamily="18" charset="0"/>
                      </a:rPr>
                      <m:t>𝑎</m:t>
                    </m:r>
                    <m:r>
                      <a:rPr lang="en-US" sz="2200" b="0" i="1" smtClean="0">
                        <a:latin typeface="Cambria Math" panose="02040503050406030204" pitchFamily="18" charset="0"/>
                      </a:rPr>
                      <m:t>&gt;0</m:t>
                    </m:r>
                  </m:oMath>
                </a14:m>
                <a:r>
                  <a:rPr lang="en-US" sz="2200" dirty="0"/>
                  <a:t> and </a:t>
                </a:r>
                <a14:m>
                  <m:oMath xmlns:m="http://schemas.openxmlformats.org/officeDocument/2006/math">
                    <m:r>
                      <a:rPr lang="en-US" sz="2200" b="0" i="1" smtClean="0">
                        <a:latin typeface="Cambria Math" panose="02040503050406030204" pitchFamily="18" charset="0"/>
                      </a:rPr>
                      <m:t>𝑏</m:t>
                    </m:r>
                  </m:oMath>
                </a14:m>
                <a:r>
                  <a:rPr lang="en-US" sz="2200" dirty="0"/>
                  <a:t>.  More generally, that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𝐺</m:t>
                        </m:r>
                      </m:e>
                      <m:sup>
                        <m:r>
                          <a:rPr lang="en-US" sz="2200" b="0" i="1" smtClean="0">
                            <a:latin typeface="Cambria Math" panose="02040503050406030204" pitchFamily="18" charset="0"/>
                          </a:rPr>
                          <m:t>𝑛</m:t>
                        </m:r>
                      </m:sup>
                    </m:sSup>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𝐺</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𝑧</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𝑛</m:t>
                            </m:r>
                          </m:sub>
                        </m:sSub>
                      </m:e>
                    </m:d>
                  </m:oMath>
                </a14:m>
                <a:r>
                  <a:rPr lang="en-US" sz="2200" dirty="0"/>
                  <a:t>.</a:t>
                </a:r>
              </a:p>
            </p:txBody>
          </p:sp>
        </mc:Choice>
        <mc:Fallback xmlns="">
          <p:sp>
            <p:nvSpPr>
              <p:cNvPr id="3" name="Content Placeholder 2">
                <a:extLst>
                  <a:ext uri="{FF2B5EF4-FFF2-40B4-BE49-F238E27FC236}">
                    <a16:creationId xmlns:a16="http://schemas.microsoft.com/office/drawing/2014/main" id="{F6A949DC-B1B8-47CF-8BB5-1B09E75D2D0A}"/>
                  </a:ext>
                </a:extLst>
              </p:cNvPr>
              <p:cNvSpPr>
                <a:spLocks noGrp="1" noRot="1" noChangeAspect="1" noMove="1" noResize="1" noEditPoints="1" noAdjustHandles="1" noChangeArrowheads="1" noChangeShapeType="1" noTextEdit="1"/>
              </p:cNvSpPr>
              <p:nvPr>
                <p:ph idx="1"/>
              </p:nvPr>
            </p:nvSpPr>
            <p:spPr>
              <a:xfrm>
                <a:off x="838200" y="1530624"/>
                <a:ext cx="10515600" cy="2262959"/>
              </a:xfrm>
              <a:blipFill>
                <a:blip r:embed="rId2"/>
                <a:stretch>
                  <a:fillRect l="-754" t="-3235" b="-10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07C2569-0FD5-4AAB-982E-DA190F6120EB}"/>
                  </a:ext>
                </a:extLst>
              </p:cNvPr>
              <p:cNvSpPr txBox="1">
                <a:spLocks/>
              </p:cNvSpPr>
              <p:nvPr/>
            </p:nvSpPr>
            <p:spPr>
              <a:xfrm>
                <a:off x="838200" y="3932436"/>
                <a:ext cx="10515600" cy="2423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dirty="0"/>
                  <a:t>Set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𝑀</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max</m:t>
                        </m:r>
                      </m:fName>
                      <m:e>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𝑛</m:t>
                                </m:r>
                              </m:sub>
                            </m:sSub>
                          </m:e>
                        </m:d>
                      </m:e>
                    </m:func>
                  </m:oMath>
                </a14:m>
                <a:r>
                  <a:rPr lang="en-US" sz="2200" dirty="0"/>
                  <a:t>, and suppose there exist sequences of constants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&gt;0</m:t>
                    </m:r>
                  </m:oMath>
                </a14:m>
                <a:r>
                  <a:rPr lang="en-US" sz="2200" dirty="0"/>
                  <a:t> and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𝑛</m:t>
                        </m:r>
                      </m:sub>
                    </m:sSub>
                  </m:oMath>
                </a14:m>
                <a:r>
                  <a:rPr lang="en-US" sz="2200" dirty="0"/>
                  <a:t> such that </a:t>
                </a:r>
              </a:p>
              <a:p>
                <a:pPr marL="0" indent="0">
                  <a:buFont typeface="Arial" panose="020B0604020202020204" pitchFamily="34" charset="0"/>
                  <a:buNone/>
                </a:pPr>
                <a:endParaRPr lang="en-US" sz="22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ℙ</m:t>
                      </m:r>
                      <m:d>
                        <m:dPr>
                          <m:begChr m:val="["/>
                          <m:endChr m:val="]"/>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𝑀</m:t>
                                  </m:r>
                                </m:e>
                                <m:sub>
                                  <m:r>
                                    <a:rPr lang="en-US" sz="2200" b="0" i="1" smtClean="0">
                                      <a:latin typeface="Cambria Math" panose="02040503050406030204" pitchFamily="18" charset="0"/>
                                    </a:rPr>
                                    <m:t>𝑛</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𝑛</m:t>
                                  </m:r>
                                </m:sub>
                              </m:sSub>
                            </m:num>
                            <m:den>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𝑛</m:t>
                                  </m:r>
                                </m:sub>
                              </m:sSub>
                            </m:den>
                          </m:f>
                          <m:r>
                            <a:rPr lang="en-US" sz="2200" b="0" i="1" smtClean="0">
                              <a:latin typeface="Cambria Math" panose="02040503050406030204" pitchFamily="18" charset="0"/>
                            </a:rPr>
                            <m:t>≤</m:t>
                          </m:r>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𝐺</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e>
                      </m:d>
                      <m:r>
                        <a:rPr lang="en-US" sz="2200" b="0" i="1" smtClean="0">
                          <a:latin typeface="Cambria Math" panose="02040503050406030204" pitchFamily="18" charset="0"/>
                        </a:rPr>
                        <m:t> </m:t>
                      </m:r>
                      <m:r>
                        <m:rPr>
                          <m:nor/>
                        </m:rPr>
                        <a:rPr lang="en-US" sz="2200" b="0" i="0" smtClean="0">
                          <a:latin typeface="Cambria Math" panose="02040503050406030204" pitchFamily="18" charset="0"/>
                        </a:rPr>
                        <m:t>as</m:t>
                      </m:r>
                      <m:r>
                        <m:rPr>
                          <m:nor/>
                        </m:rPr>
                        <a:rPr lang="en-US" sz="2200" b="0" i="0" smtClean="0">
                          <a:latin typeface="Cambria Math" panose="02040503050406030204" pitchFamily="18" charset="0"/>
                        </a:rPr>
                        <m:t> </m:t>
                      </m:r>
                      <m:r>
                        <a:rPr lang="en-US" sz="2200" b="0" i="1" smtClean="0">
                          <a:latin typeface="Cambria Math" panose="02040503050406030204" pitchFamily="18" charset="0"/>
                        </a:rPr>
                        <m:t>𝑛</m:t>
                      </m:r>
                      <m:r>
                        <a:rPr lang="en-US" sz="2200" b="0" i="1" smtClean="0">
                          <a:latin typeface="Cambria Math" panose="02040503050406030204" pitchFamily="18" charset="0"/>
                        </a:rPr>
                        <m:t>→∞</m:t>
                      </m:r>
                    </m:oMath>
                  </m:oMathPara>
                </a14:m>
                <a:endParaRPr lang="en-US" sz="2200" dirty="0"/>
              </a:p>
            </p:txBody>
          </p:sp>
        </mc:Choice>
        <mc:Fallback xmlns="">
          <p:sp>
            <p:nvSpPr>
              <p:cNvPr id="4" name="Content Placeholder 2">
                <a:extLst>
                  <a:ext uri="{FF2B5EF4-FFF2-40B4-BE49-F238E27FC236}">
                    <a16:creationId xmlns:a16="http://schemas.microsoft.com/office/drawing/2014/main" id="{107C2569-0FD5-4AAB-982E-DA190F6120EB}"/>
                  </a:ext>
                </a:extLst>
              </p:cNvPr>
              <p:cNvSpPr txBox="1">
                <a:spLocks noRot="1" noChangeAspect="1" noMove="1" noResize="1" noEditPoints="1" noAdjustHandles="1" noChangeArrowheads="1" noChangeShapeType="1" noTextEdit="1"/>
              </p:cNvSpPr>
              <p:nvPr/>
            </p:nvSpPr>
            <p:spPr>
              <a:xfrm>
                <a:off x="838200" y="3932436"/>
                <a:ext cx="10515600" cy="2423914"/>
              </a:xfrm>
              <a:prstGeom prst="rect">
                <a:avLst/>
              </a:prstGeom>
              <a:blipFill>
                <a:blip r:embed="rId3"/>
                <a:stretch>
                  <a:fillRect l="-754" t="-3015"/>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AB4803F1-DC53-4965-A430-A4B592C7E52C}"/>
              </a:ext>
            </a:extLst>
          </p:cNvPr>
          <p:cNvSpPr>
            <a:spLocks noGrp="1"/>
          </p:cNvSpPr>
          <p:nvPr>
            <p:ph type="title"/>
          </p:nvPr>
        </p:nvSpPr>
        <p:spPr>
          <a:xfrm>
            <a:off x="838200" y="365125"/>
            <a:ext cx="10515600" cy="1325563"/>
          </a:xfrm>
        </p:spPr>
        <p:txBody>
          <a:bodyPr/>
          <a:lstStyle/>
          <a:p>
            <a:r>
              <a:rPr lang="en-US" dirty="0"/>
              <a:t>Modeling Block Maxima</a:t>
            </a:r>
          </a:p>
        </p:txBody>
      </p:sp>
      <p:sp>
        <p:nvSpPr>
          <p:cNvPr id="2" name="Slide Number Placeholder 1">
            <a:extLst>
              <a:ext uri="{FF2B5EF4-FFF2-40B4-BE49-F238E27FC236}">
                <a16:creationId xmlns:a16="http://schemas.microsoft.com/office/drawing/2014/main" id="{2D54D0A4-85D7-4125-906C-0A497A4F88CC}"/>
              </a:ext>
            </a:extLst>
          </p:cNvPr>
          <p:cNvSpPr>
            <a:spLocks noGrp="1"/>
          </p:cNvSpPr>
          <p:nvPr>
            <p:ph type="sldNum" sz="quarter" idx="12"/>
          </p:nvPr>
        </p:nvSpPr>
        <p:spPr/>
        <p:txBody>
          <a:bodyPr/>
          <a:lstStyle/>
          <a:p>
            <a:fld id="{6CCDFB7F-2DCE-4BBA-8761-9C155C26019F}" type="slidenum">
              <a:rPr lang="en-US" smtClean="0"/>
              <a:t>12</a:t>
            </a:fld>
            <a:endParaRPr lang="en-US"/>
          </a:p>
        </p:txBody>
      </p:sp>
    </p:spTree>
    <p:extLst>
      <p:ext uri="{BB962C8B-B14F-4D97-AF65-F5344CB8AC3E}">
        <p14:creationId xmlns:p14="http://schemas.microsoft.com/office/powerpoint/2010/main" val="209503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949DC-B1B8-47CF-8BB5-1B09E75D2D0A}"/>
                  </a:ext>
                </a:extLst>
              </p:cNvPr>
              <p:cNvSpPr>
                <a:spLocks noGrp="1"/>
              </p:cNvSpPr>
              <p:nvPr>
                <p:ph idx="1"/>
              </p:nvPr>
            </p:nvSpPr>
            <p:spPr>
              <a:xfrm>
                <a:off x="838200" y="1530624"/>
                <a:ext cx="10515600" cy="2776333"/>
              </a:xfrm>
            </p:spPr>
            <p:txBody>
              <a:bodyPr>
                <a:noAutofit/>
              </a:bodyPr>
              <a:lstStyle/>
              <a:p>
                <a:pPr marL="0" indent="0">
                  <a:buNone/>
                </a:pPr>
                <a:r>
                  <a:rPr lang="en-US" sz="2200" b="1" dirty="0"/>
                  <a:t>Max stability: </a:t>
                </a:r>
                <a:r>
                  <a:rPr lang="en-US" sz="2200" dirty="0"/>
                  <a:t>If </a:t>
                </a:r>
                <a14:m>
                  <m:oMath xmlns:m="http://schemas.openxmlformats.org/officeDocument/2006/math">
                    <m:r>
                      <a:rPr lang="en-US" sz="2200" b="0" i="1" smtClean="0">
                        <a:latin typeface="Cambria Math" panose="02040503050406030204" pitchFamily="18" charset="0"/>
                      </a:rPr>
                      <m:t>𝐺</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m:t>
                        </m:r>
                      </m:e>
                    </m:d>
                  </m:oMath>
                </a14:m>
                <a:r>
                  <a:rPr lang="en-US" sz="2200" dirty="0"/>
                  <a:t> is non-degenerate, then it is called </a:t>
                </a:r>
                <a:r>
                  <a:rPr lang="en-US" sz="2200" b="1" i="1" dirty="0"/>
                  <a:t>max-stable</a:t>
                </a:r>
                <a:r>
                  <a:rPr lang="en-US" sz="2200" dirty="0"/>
                  <a:t> and has the form</a:t>
                </a:r>
              </a:p>
              <a:p>
                <a:pPr marL="0" indent="0">
                  <a:buNone/>
                </a:pPr>
                <a:endParaRPr lang="en-US" sz="2200" i="1" dirty="0"/>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𝐺</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𝜇</m:t>
                          </m:r>
                          <m:r>
                            <a:rPr lang="en-US" sz="2200" b="0" i="1" smtClean="0">
                              <a:latin typeface="Cambria Math" panose="02040503050406030204" pitchFamily="18" charset="0"/>
                            </a:rPr>
                            <m:t>,</m:t>
                          </m:r>
                          <m:r>
                            <a:rPr lang="en-US" sz="2200" b="0" i="1" smtClean="0">
                              <a:latin typeface="Cambria Math" panose="02040503050406030204" pitchFamily="18" charset="0"/>
                            </a:rPr>
                            <m:t>𝜎</m:t>
                          </m:r>
                          <m:r>
                            <a:rPr lang="en-US" sz="2200" b="0" i="1" smtClean="0">
                              <a:latin typeface="Cambria Math" panose="02040503050406030204" pitchFamily="18" charset="0"/>
                            </a:rPr>
                            <m:t>,</m:t>
                          </m:r>
                          <m:r>
                            <a:rPr lang="en-US" sz="2200" b="0" i="1" smtClean="0">
                              <a:latin typeface="Cambria Math" panose="02040503050406030204" pitchFamily="18" charset="0"/>
                            </a:rPr>
                            <m:t>𝜉</m:t>
                          </m:r>
                        </m:e>
                      </m:d>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exp</m:t>
                          </m:r>
                        </m:fName>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𝜉</m:t>
                                          </m:r>
                                        </m:num>
                                        <m:den>
                                          <m:r>
                                            <a:rPr lang="en-US" sz="2200" b="0" i="1" smtClean="0">
                                              <a:latin typeface="Cambria Math" panose="02040503050406030204" pitchFamily="18" charset="0"/>
                                            </a:rPr>
                                            <m:t>𝜎</m:t>
                                          </m:r>
                                        </m:den>
                                      </m:f>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𝜇</m:t>
                                          </m:r>
                                        </m:e>
                                      </m:d>
                                    </m:e>
                                  </m:d>
                                </m:e>
                                <m:sub>
                                  <m:r>
                                    <a:rPr lang="en-US" sz="2200" b="0" i="1" smtClean="0">
                                      <a:latin typeface="Cambria Math" panose="02040503050406030204" pitchFamily="18" charset="0"/>
                                    </a:rPr>
                                    <m:t>+</m:t>
                                  </m:r>
                                </m:sub>
                                <m:sup>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𝜉</m:t>
                                      </m:r>
                                    </m:den>
                                  </m:f>
                                </m:sup>
                              </m:sSubSup>
                            </m:e>
                          </m:d>
                        </m:e>
                      </m:func>
                    </m:oMath>
                  </m:oMathPara>
                </a14:m>
                <a:endParaRPr lang="en-US" sz="2200" i="1" dirty="0"/>
              </a:p>
              <a:p>
                <a:pPr marL="0" indent="0">
                  <a:buNone/>
                </a:pPr>
                <a:endParaRPr lang="en-US" sz="2200" i="1" dirty="0"/>
              </a:p>
              <a:p>
                <a:pPr marL="0" indent="0">
                  <a:buNone/>
                </a:pPr>
                <a:r>
                  <a:rPr lang="en-US" sz="2200" dirty="0"/>
                  <a:t>where</a:t>
                </a:r>
                <a:r>
                  <a:rPr lang="en-US" sz="2200" i="1" dirty="0"/>
                  <a:t> </a:t>
                </a:r>
                <a14:m>
                  <m:oMath xmlns:m="http://schemas.openxmlformats.org/officeDocument/2006/math">
                    <m:r>
                      <a:rPr lang="en-US" sz="2200" b="0" i="1" smtClean="0">
                        <a:latin typeface="Cambria Math" panose="02040503050406030204" pitchFamily="18" charset="0"/>
                      </a:rPr>
                      <m:t>𝜎</m:t>
                    </m:r>
                    <m:r>
                      <a:rPr lang="en-US" sz="2200" b="0" i="1" smtClean="0">
                        <a:latin typeface="Cambria Math" panose="02040503050406030204" pitchFamily="18" charset="0"/>
                      </a:rPr>
                      <m:t>&gt;0</m:t>
                    </m:r>
                  </m:oMath>
                </a14:m>
                <a:r>
                  <a:rPr lang="en-US" sz="2200" i="1" dirty="0"/>
                  <a:t>, </a:t>
                </a:r>
                <a14:m>
                  <m:oMath xmlns:m="http://schemas.openxmlformats.org/officeDocument/2006/math">
                    <m:r>
                      <a:rPr lang="en-US" sz="2200" b="0" i="1" smtClean="0">
                        <a:latin typeface="Cambria Math" panose="02040503050406030204" pitchFamily="18" charset="0"/>
                      </a:rPr>
                      <m:t>−∞&lt;</m:t>
                    </m:r>
                    <m:r>
                      <a:rPr lang="en-US" sz="2200" b="0" i="1" smtClean="0">
                        <a:latin typeface="Cambria Math" panose="02040503050406030204" pitchFamily="18" charset="0"/>
                      </a:rPr>
                      <m:t>𝜇</m:t>
                    </m:r>
                    <m:r>
                      <a:rPr lang="en-US" sz="2200" b="0" i="1" smtClean="0">
                        <a:latin typeface="Cambria Math" panose="02040503050406030204" pitchFamily="18" charset="0"/>
                      </a:rPr>
                      <m:t>,</m:t>
                    </m:r>
                    <m:r>
                      <a:rPr lang="en-US" sz="2200" b="0" i="1" smtClean="0">
                        <a:latin typeface="Cambria Math" panose="02040503050406030204" pitchFamily="18" charset="0"/>
                      </a:rPr>
                      <m:t>𝜉</m:t>
                    </m:r>
                    <m:r>
                      <a:rPr lang="en-US" sz="2200" b="0" i="1" smtClean="0">
                        <a:latin typeface="Cambria Math" panose="02040503050406030204" pitchFamily="18" charset="0"/>
                      </a:rPr>
                      <m:t>&lt;∞</m:t>
                    </m:r>
                  </m:oMath>
                </a14:m>
                <a:r>
                  <a:rPr lang="en-US" sz="2200" i="1" dirty="0"/>
                  <a:t> </a:t>
                </a:r>
                <a:r>
                  <a:rPr lang="en-US" sz="2200" dirty="0"/>
                  <a:t>and </a:t>
                </a:r>
                <a14:m>
                  <m:oMath xmlns:m="http://schemas.openxmlformats.org/officeDocument/2006/math">
                    <m:sSub>
                      <m:sSubPr>
                        <m:ctrlPr>
                          <a:rPr lang="en-US" sz="2200" b="0" i="1" smtClean="0">
                            <a:latin typeface="Cambria Math" panose="02040503050406030204" pitchFamily="18" charset="0"/>
                          </a:rPr>
                        </m:ctrlPr>
                      </m:sSub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e>
                      <m:sub>
                        <m:r>
                          <a:rPr lang="en-US" sz="2200" b="0" i="1" smtClean="0">
                            <a:latin typeface="Cambria Math" panose="02040503050406030204" pitchFamily="18" charset="0"/>
                          </a:rPr>
                          <m:t>+</m:t>
                        </m:r>
                      </m:sub>
                    </m:sSub>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max</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r>
                              <a:rPr lang="en-US" sz="2200" b="0" i="1" smtClean="0">
                                <a:latin typeface="Cambria Math" panose="02040503050406030204" pitchFamily="18" charset="0"/>
                              </a:rPr>
                              <m:t>𝑥</m:t>
                            </m:r>
                          </m:e>
                        </m:d>
                      </m:e>
                    </m:func>
                  </m:oMath>
                </a14:m>
                <a:r>
                  <a:rPr lang="en-US" sz="2200" i="1" dirty="0"/>
                  <a:t>.</a:t>
                </a:r>
              </a:p>
            </p:txBody>
          </p:sp>
        </mc:Choice>
        <mc:Fallback xmlns="">
          <p:sp>
            <p:nvSpPr>
              <p:cNvPr id="3" name="Content Placeholder 2">
                <a:extLst>
                  <a:ext uri="{FF2B5EF4-FFF2-40B4-BE49-F238E27FC236}">
                    <a16:creationId xmlns:a16="http://schemas.microsoft.com/office/drawing/2014/main" id="{F6A949DC-B1B8-47CF-8BB5-1B09E75D2D0A}"/>
                  </a:ext>
                </a:extLst>
              </p:cNvPr>
              <p:cNvSpPr>
                <a:spLocks noGrp="1" noRot="1" noChangeAspect="1" noMove="1" noResize="1" noEditPoints="1" noAdjustHandles="1" noChangeArrowheads="1" noChangeShapeType="1" noTextEdit="1"/>
              </p:cNvSpPr>
              <p:nvPr>
                <p:ph idx="1"/>
              </p:nvPr>
            </p:nvSpPr>
            <p:spPr>
              <a:xfrm>
                <a:off x="838200" y="1530624"/>
                <a:ext cx="10515600" cy="2776333"/>
              </a:xfrm>
              <a:blipFill>
                <a:blip r:embed="rId2"/>
                <a:stretch>
                  <a:fillRect l="-754" t="-2632"/>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0F9B4E1-D86C-4901-A1D6-2F4B3025B478}"/>
              </a:ext>
            </a:extLst>
          </p:cNvPr>
          <p:cNvSpPr txBox="1"/>
          <p:nvPr/>
        </p:nvSpPr>
        <p:spPr>
          <a:xfrm>
            <a:off x="5724939" y="4704522"/>
            <a:ext cx="3021496" cy="461665"/>
          </a:xfrm>
          <a:prstGeom prst="rect">
            <a:avLst/>
          </a:prstGeom>
          <a:noFill/>
        </p:spPr>
        <p:txBody>
          <a:bodyPr wrap="square" rtlCol="0">
            <a:spAutoFit/>
          </a:bodyPr>
          <a:lstStyle/>
          <a:p>
            <a:r>
              <a:rPr lang="en-US" sz="2400" b="1" dirty="0">
                <a:solidFill>
                  <a:srgbClr val="FF0000"/>
                </a:solidFill>
              </a:rPr>
              <a:t>Disguises a lot!</a:t>
            </a:r>
          </a:p>
        </p:txBody>
      </p:sp>
      <p:cxnSp>
        <p:nvCxnSpPr>
          <p:cNvPr id="8" name="Straight Arrow Connector 7">
            <a:extLst>
              <a:ext uri="{FF2B5EF4-FFF2-40B4-BE49-F238E27FC236}">
                <a16:creationId xmlns:a16="http://schemas.microsoft.com/office/drawing/2014/main" id="{F4E12C52-E627-435E-8DE3-9CF5B5E12C9C}"/>
              </a:ext>
            </a:extLst>
          </p:cNvPr>
          <p:cNvCxnSpPr/>
          <p:nvPr/>
        </p:nvCxnSpPr>
        <p:spPr>
          <a:xfrm flipV="1">
            <a:off x="6798365" y="3326296"/>
            <a:ext cx="1020418" cy="13782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D0A5B1B-F9F0-4F95-8A4D-E23E275D2684}"/>
              </a:ext>
            </a:extLst>
          </p:cNvPr>
          <p:cNvSpPr/>
          <p:nvPr/>
        </p:nvSpPr>
        <p:spPr>
          <a:xfrm>
            <a:off x="7726017" y="2864631"/>
            <a:ext cx="543340" cy="4616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69D0D3D-E7EF-469B-84D4-2EE543035435}"/>
              </a:ext>
            </a:extLst>
          </p:cNvPr>
          <p:cNvSpPr>
            <a:spLocks noGrp="1"/>
          </p:cNvSpPr>
          <p:nvPr>
            <p:ph type="title"/>
          </p:nvPr>
        </p:nvSpPr>
        <p:spPr>
          <a:xfrm>
            <a:off x="838200" y="365125"/>
            <a:ext cx="10515600" cy="1325563"/>
          </a:xfrm>
        </p:spPr>
        <p:txBody>
          <a:bodyPr/>
          <a:lstStyle/>
          <a:p>
            <a:r>
              <a:rPr lang="en-US" dirty="0"/>
              <a:t>Modeling Block Maxima</a:t>
            </a:r>
          </a:p>
        </p:txBody>
      </p:sp>
      <p:sp>
        <p:nvSpPr>
          <p:cNvPr id="2" name="Slide Number Placeholder 1">
            <a:extLst>
              <a:ext uri="{FF2B5EF4-FFF2-40B4-BE49-F238E27FC236}">
                <a16:creationId xmlns:a16="http://schemas.microsoft.com/office/drawing/2014/main" id="{B5C4AE02-81D7-4BCC-903C-0D9F5F2016DA}"/>
              </a:ext>
            </a:extLst>
          </p:cNvPr>
          <p:cNvSpPr>
            <a:spLocks noGrp="1"/>
          </p:cNvSpPr>
          <p:nvPr>
            <p:ph type="sldNum" sz="quarter" idx="12"/>
          </p:nvPr>
        </p:nvSpPr>
        <p:spPr/>
        <p:txBody>
          <a:bodyPr/>
          <a:lstStyle/>
          <a:p>
            <a:fld id="{6CCDFB7F-2DCE-4BBA-8761-9C155C26019F}" type="slidenum">
              <a:rPr lang="en-US" smtClean="0"/>
              <a:t>13</a:t>
            </a:fld>
            <a:endParaRPr lang="en-US"/>
          </a:p>
        </p:txBody>
      </p:sp>
    </p:spTree>
    <p:extLst>
      <p:ext uri="{BB962C8B-B14F-4D97-AF65-F5344CB8AC3E}">
        <p14:creationId xmlns:p14="http://schemas.microsoft.com/office/powerpoint/2010/main" val="214182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949DC-B1B8-47CF-8BB5-1B09E75D2D0A}"/>
                  </a:ext>
                </a:extLst>
              </p:cNvPr>
              <p:cNvSpPr>
                <a:spLocks noGrp="1"/>
              </p:cNvSpPr>
              <p:nvPr>
                <p:ph idx="1"/>
              </p:nvPr>
            </p:nvSpPr>
            <p:spPr>
              <a:xfrm>
                <a:off x="838200" y="1530624"/>
                <a:ext cx="10515600" cy="4406350"/>
              </a:xfrm>
            </p:spPr>
            <p:txBody>
              <a:bodyPr>
                <a:noAutofit/>
              </a:bodyPr>
              <a:lstStyle/>
              <a:p>
                <a:pPr marL="0" indent="0">
                  <a:buNone/>
                </a:pPr>
                <a:r>
                  <a:rPr lang="en-US" sz="2200" dirty="0"/>
                  <a:t> </a:t>
                </a:r>
                <a14:m>
                  <m:oMath xmlns:m="http://schemas.openxmlformats.org/officeDocument/2006/math">
                    <m:r>
                      <a:rPr lang="en-US" sz="2200" b="0" i="1" smtClean="0">
                        <a:latin typeface="Cambria Math" panose="02040503050406030204" pitchFamily="18" charset="0"/>
                      </a:rPr>
                      <m:t>𝐺</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𝜇</m:t>
                        </m:r>
                        <m:r>
                          <a:rPr lang="en-US" sz="2200" b="0" i="1" smtClean="0">
                            <a:latin typeface="Cambria Math" panose="02040503050406030204" pitchFamily="18" charset="0"/>
                          </a:rPr>
                          <m:t>,</m:t>
                        </m:r>
                        <m:r>
                          <a:rPr lang="en-US" sz="2200" b="0" i="1" smtClean="0">
                            <a:latin typeface="Cambria Math" panose="02040503050406030204" pitchFamily="18" charset="0"/>
                          </a:rPr>
                          <m:t>𝜎</m:t>
                        </m:r>
                        <m:r>
                          <a:rPr lang="en-US" sz="2200" b="0" i="1" smtClean="0">
                            <a:latin typeface="Cambria Math" panose="02040503050406030204" pitchFamily="18" charset="0"/>
                          </a:rPr>
                          <m:t>,</m:t>
                        </m:r>
                        <m:r>
                          <a:rPr lang="en-US" sz="2200" b="0" i="1" smtClean="0">
                            <a:latin typeface="Cambria Math" panose="02040503050406030204" pitchFamily="18" charset="0"/>
                          </a:rPr>
                          <m:t>𝜉</m:t>
                        </m:r>
                      </m:e>
                    </m:d>
                    <m:r>
                      <a:rPr lang="en-US" sz="2200" b="0" i="1" smtClean="0">
                        <a:latin typeface="Cambria Math" panose="02040503050406030204" pitchFamily="18" charset="0"/>
                      </a:rPr>
                      <m:t>=</m:t>
                    </m:r>
                  </m:oMath>
                </a14:m>
                <a:endParaRPr lang="en-US" sz="2200" b="0" i="1" dirty="0">
                  <a:latin typeface="Cambria Math" panose="02040503050406030204" pitchFamily="18" charset="0"/>
                </a:endParaRPr>
              </a:p>
              <a:p>
                <a:pPr marL="0" indent="0">
                  <a:buNone/>
                </a:pPr>
                <a:endParaRPr lang="en-US" sz="2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exp</m:t>
                          </m:r>
                        </m:fName>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𝜉</m:t>
                                          </m:r>
                                        </m:num>
                                        <m:den>
                                          <m:r>
                                            <a:rPr lang="en-US" sz="2200" b="0" i="1" smtClean="0">
                                              <a:latin typeface="Cambria Math" panose="02040503050406030204" pitchFamily="18" charset="0"/>
                                            </a:rPr>
                                            <m:t>𝜎</m:t>
                                          </m:r>
                                        </m:den>
                                      </m:f>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𝜇</m:t>
                                          </m:r>
                                        </m:e>
                                      </m:d>
                                    </m:e>
                                  </m:d>
                                </m:e>
                                <m:sup>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𝜉</m:t>
                                      </m:r>
                                    </m:den>
                                  </m:f>
                                </m:sup>
                              </m:sSup>
                            </m:e>
                          </m:d>
                        </m:e>
                      </m:func>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𝐼</m:t>
                          </m:r>
                        </m:e>
                        <m:sub>
                          <m:d>
                            <m:dPr>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m:t>
                              </m:r>
                              <m:r>
                                <a:rPr lang="en-US" sz="2200" b="0" i="1" smtClean="0">
                                  <a:latin typeface="Cambria Math" panose="02040503050406030204" pitchFamily="18" charset="0"/>
                                </a:rPr>
                                <m:t>𝜇</m:t>
                              </m:r>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r>
                                    <a:rPr lang="en-US" sz="2200" b="0" i="1" smtClean="0">
                                      <a:latin typeface="Cambria Math" panose="02040503050406030204" pitchFamily="18" charset="0"/>
                                    </a:rPr>
                                    <m:t>𝜎</m:t>
                                  </m:r>
                                </m:num>
                                <m:den>
                                  <m:r>
                                    <a:rPr lang="en-US" sz="2200" b="0" i="1" smtClean="0">
                                      <a:latin typeface="Cambria Math" panose="02040503050406030204" pitchFamily="18" charset="0"/>
                                    </a:rPr>
                                    <m:t>𝜉</m:t>
                                  </m:r>
                                </m:den>
                              </m:f>
                            </m:e>
                          </m:d>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𝐼</m:t>
                          </m:r>
                        </m:e>
                        <m: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e>
                          </m:d>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𝜉</m:t>
                          </m:r>
                        </m:e>
                      </m:d>
                      <m:r>
                        <a:rPr lang="en-US" sz="2200" b="0" i="1" smtClean="0">
                          <a:latin typeface="Cambria Math" panose="02040503050406030204" pitchFamily="18" charset="0"/>
                        </a:rPr>
                        <m:t>+</m:t>
                      </m:r>
                    </m:oMath>
                  </m:oMathPara>
                </a14:m>
                <a:endParaRPr lang="en-US" sz="2200" b="0" i="1" dirty="0">
                  <a:latin typeface="Cambria Math" panose="02040503050406030204" pitchFamily="18" charset="0"/>
                </a:endParaRPr>
              </a:p>
              <a:p>
                <a:pPr marL="0" indent="0">
                  <a:buNone/>
                </a:pPr>
                <a:endParaRPr lang="en-US" sz="2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exp</m:t>
                          </m:r>
                        </m:fName>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exp</m:t>
                                  </m:r>
                                </m:fName>
                                <m:e>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𝜇</m:t>
                                          </m:r>
                                        </m:num>
                                        <m:den>
                                          <m:r>
                                            <a:rPr lang="en-US" sz="2200" b="0" i="1" smtClean="0">
                                              <a:latin typeface="Cambria Math" panose="02040503050406030204" pitchFamily="18" charset="0"/>
                                            </a:rPr>
                                            <m:t>𝜎</m:t>
                                          </m:r>
                                        </m:den>
                                      </m:f>
                                    </m:e>
                                  </m:d>
                                </m:e>
                              </m:func>
                            </m:e>
                          </m:d>
                        </m:e>
                      </m:func>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𝐼</m:t>
                          </m:r>
                        </m:e>
                        <m:sub>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0</m:t>
                              </m:r>
                            </m:e>
                          </m:d>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𝜉</m:t>
                          </m:r>
                        </m:e>
                      </m:d>
                      <m:r>
                        <a:rPr lang="en-US" sz="2200" b="0" i="1" smtClean="0">
                          <a:latin typeface="Cambria Math" panose="02040503050406030204" pitchFamily="18" charset="0"/>
                        </a:rPr>
                        <m:t>+</m:t>
                      </m:r>
                    </m:oMath>
                  </m:oMathPara>
                </a14:m>
                <a:endParaRPr lang="en-US" sz="2200" b="0" i="1" dirty="0">
                  <a:latin typeface="Cambria Math" panose="02040503050406030204" pitchFamily="18" charset="0"/>
                </a:endParaRPr>
              </a:p>
              <a:p>
                <a:pPr marL="0" indent="0">
                  <a:buNone/>
                </a:pPr>
                <a:endParaRPr lang="en-US" sz="2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exp</m:t>
                          </m:r>
                        </m:fName>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𝜉</m:t>
                                          </m:r>
                                        </m:num>
                                        <m:den>
                                          <m:r>
                                            <a:rPr lang="en-US" sz="2200" b="0" i="1" smtClean="0">
                                              <a:latin typeface="Cambria Math" panose="02040503050406030204" pitchFamily="18" charset="0"/>
                                            </a:rPr>
                                            <m:t>𝜎</m:t>
                                          </m:r>
                                        </m:den>
                                      </m:f>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𝜇</m:t>
                                          </m:r>
                                        </m:e>
                                      </m:d>
                                    </m:e>
                                  </m:d>
                                </m:e>
                                <m:sup>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𝜉</m:t>
                                      </m:r>
                                    </m:den>
                                  </m:f>
                                </m:sup>
                              </m:sSup>
                            </m:e>
                          </m:d>
                        </m:e>
                      </m:func>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𝐼</m:t>
                          </m:r>
                        </m:e>
                        <m:sub>
                          <m:d>
                            <m:dPr>
                              <m:beg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𝜇</m:t>
                              </m:r>
                              <m:r>
                                <a:rPr lang="en-US" sz="2200" b="0" i="1" smtClean="0">
                                  <a:latin typeface="Cambria Math" panose="02040503050406030204" pitchFamily="18" charset="0"/>
                                </a:rPr>
                                <m:t>−</m:t>
                              </m:r>
                              <m:f>
                                <m:fPr>
                                  <m:type m:val="lin"/>
                                  <m:ctrlPr>
                                    <a:rPr lang="en-US" sz="2200" b="0" i="1" smtClean="0">
                                      <a:latin typeface="Cambria Math" panose="02040503050406030204" pitchFamily="18" charset="0"/>
                                    </a:rPr>
                                  </m:ctrlPr>
                                </m:fPr>
                                <m:num>
                                  <m:r>
                                    <a:rPr lang="en-US" sz="2200" b="0" i="1" smtClean="0">
                                      <a:latin typeface="Cambria Math" panose="02040503050406030204" pitchFamily="18" charset="0"/>
                                    </a:rPr>
                                    <m:t>𝜎</m:t>
                                  </m:r>
                                </m:num>
                                <m:den>
                                  <m:r>
                                    <a:rPr lang="en-US" sz="2200" b="0" i="1" smtClean="0">
                                      <a:latin typeface="Cambria Math" panose="02040503050406030204" pitchFamily="18" charset="0"/>
                                    </a:rPr>
                                    <m:t>𝜉</m:t>
                                  </m:r>
                                </m:den>
                              </m:f>
                              <m:r>
                                <a:rPr lang="en-US" sz="2200" b="0" i="1" smtClean="0">
                                  <a:latin typeface="Cambria Math" panose="02040503050406030204" pitchFamily="18" charset="0"/>
                                </a:rPr>
                                <m:t>,∞</m:t>
                              </m:r>
                            </m:e>
                          </m:d>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𝐼</m:t>
                          </m:r>
                        </m:e>
                        <m: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e>
                          </m:d>
                        </m:sub>
                      </m:sSub>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𝜉</m:t>
                          </m:r>
                        </m:e>
                      </m:d>
                    </m:oMath>
                  </m:oMathPara>
                </a14:m>
                <a:endParaRPr lang="en-US" sz="2200" i="1" dirty="0"/>
              </a:p>
              <a:p>
                <a:pPr marL="0" indent="0">
                  <a:buNone/>
                </a:pPr>
                <a:endParaRPr lang="en-US" sz="2200" i="1" dirty="0"/>
              </a:p>
            </p:txBody>
          </p:sp>
        </mc:Choice>
        <mc:Fallback xmlns="">
          <p:sp>
            <p:nvSpPr>
              <p:cNvPr id="3" name="Content Placeholder 2">
                <a:extLst>
                  <a:ext uri="{FF2B5EF4-FFF2-40B4-BE49-F238E27FC236}">
                    <a16:creationId xmlns:a16="http://schemas.microsoft.com/office/drawing/2014/main" id="{F6A949DC-B1B8-47CF-8BB5-1B09E75D2D0A}"/>
                  </a:ext>
                </a:extLst>
              </p:cNvPr>
              <p:cNvSpPr>
                <a:spLocks noGrp="1" noRot="1" noChangeAspect="1" noMove="1" noResize="1" noEditPoints="1" noAdjustHandles="1" noChangeArrowheads="1" noChangeShapeType="1" noTextEdit="1"/>
              </p:cNvSpPr>
              <p:nvPr>
                <p:ph idx="1"/>
              </p:nvPr>
            </p:nvSpPr>
            <p:spPr>
              <a:xfrm>
                <a:off x="838200" y="1530624"/>
                <a:ext cx="10515600" cy="4406350"/>
              </a:xfrm>
              <a:blipFill>
                <a:blip r:embed="rId2"/>
                <a:stretch>
                  <a:fillRect/>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DF02E693-52DE-431E-8834-25A1ACBA6A58}"/>
              </a:ext>
            </a:extLst>
          </p:cNvPr>
          <p:cNvSpPr>
            <a:spLocks noGrp="1"/>
          </p:cNvSpPr>
          <p:nvPr>
            <p:ph type="title"/>
          </p:nvPr>
        </p:nvSpPr>
        <p:spPr>
          <a:xfrm>
            <a:off x="838200" y="365125"/>
            <a:ext cx="10515600" cy="1325563"/>
          </a:xfrm>
        </p:spPr>
        <p:txBody>
          <a:bodyPr/>
          <a:lstStyle/>
          <a:p>
            <a:r>
              <a:rPr lang="en-US" dirty="0"/>
              <a:t>Modeling Block Maxima</a:t>
            </a:r>
          </a:p>
        </p:txBody>
      </p:sp>
      <p:sp>
        <p:nvSpPr>
          <p:cNvPr id="2" name="Slide Number Placeholder 1">
            <a:extLst>
              <a:ext uri="{FF2B5EF4-FFF2-40B4-BE49-F238E27FC236}">
                <a16:creationId xmlns:a16="http://schemas.microsoft.com/office/drawing/2014/main" id="{F5E89F2F-4E1E-4B0C-B458-B88C4860A43C}"/>
              </a:ext>
            </a:extLst>
          </p:cNvPr>
          <p:cNvSpPr>
            <a:spLocks noGrp="1"/>
          </p:cNvSpPr>
          <p:nvPr>
            <p:ph type="sldNum" sz="quarter" idx="12"/>
          </p:nvPr>
        </p:nvSpPr>
        <p:spPr/>
        <p:txBody>
          <a:bodyPr/>
          <a:lstStyle/>
          <a:p>
            <a:fld id="{6CCDFB7F-2DCE-4BBA-8761-9C155C26019F}" type="slidenum">
              <a:rPr lang="en-US" smtClean="0"/>
              <a:t>14</a:t>
            </a:fld>
            <a:endParaRPr lang="en-US"/>
          </a:p>
        </p:txBody>
      </p:sp>
    </p:spTree>
    <p:extLst>
      <p:ext uri="{BB962C8B-B14F-4D97-AF65-F5344CB8AC3E}">
        <p14:creationId xmlns:p14="http://schemas.microsoft.com/office/powerpoint/2010/main" val="3145215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62AA7-0A44-4EB3-8362-D12F08D36B52}"/>
              </a:ext>
            </a:extLst>
          </p:cNvPr>
          <p:cNvSpPr>
            <a:spLocks noGrp="1"/>
          </p:cNvSpPr>
          <p:nvPr>
            <p:ph type="title"/>
          </p:nvPr>
        </p:nvSpPr>
        <p:spPr/>
        <p:txBody>
          <a:bodyPr/>
          <a:lstStyle/>
          <a:p>
            <a:r>
              <a:rPr lang="en-US" dirty="0"/>
              <a:t>Modeling Block Maxima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949DC-B1B8-47CF-8BB5-1B09E75D2D0A}"/>
                  </a:ext>
                </a:extLst>
              </p:cNvPr>
              <p:cNvSpPr>
                <a:spLocks noGrp="1"/>
              </p:cNvSpPr>
              <p:nvPr>
                <p:ph idx="1"/>
              </p:nvPr>
            </p:nvSpPr>
            <p:spPr>
              <a:xfrm>
                <a:off x="838200" y="1530624"/>
                <a:ext cx="10515600" cy="4406350"/>
              </a:xfrm>
            </p:spPr>
            <p:txBody>
              <a:bodyPr>
                <a:noAutofit/>
              </a:bodyPr>
              <a:lstStyle/>
              <a:p>
                <a:pPr marL="0" indent="0">
                  <a:buNone/>
                </a:pPr>
                <a:r>
                  <a:rPr lang="en-US" sz="2200" dirty="0"/>
                  <a:t> </a:t>
                </a:r>
                <a14:m>
                  <m:oMath xmlns:m="http://schemas.openxmlformats.org/officeDocument/2006/math">
                    <m:r>
                      <a:rPr lang="en-US" sz="2200" b="0" i="1" smtClean="0">
                        <a:latin typeface="Cambria Math" panose="02040503050406030204" pitchFamily="18" charset="0"/>
                      </a:rPr>
                      <m:t>𝐺</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𝑧</m:t>
                        </m:r>
                        <m:r>
                          <a:rPr lang="en-US" sz="2200" b="0" i="1" smtClean="0">
                            <a:latin typeface="Cambria Math" panose="02040503050406030204" pitchFamily="18" charset="0"/>
                          </a:rPr>
                          <m:t>;</m:t>
                        </m:r>
                        <m:r>
                          <a:rPr lang="en-US" sz="2200" b="0" i="1" smtClean="0">
                            <a:latin typeface="Cambria Math" panose="02040503050406030204" pitchFamily="18" charset="0"/>
                          </a:rPr>
                          <m:t>𝜇</m:t>
                        </m:r>
                        <m:r>
                          <a:rPr lang="en-US" sz="2200" b="0" i="1" smtClean="0">
                            <a:latin typeface="Cambria Math" panose="02040503050406030204" pitchFamily="18" charset="0"/>
                          </a:rPr>
                          <m:t>,</m:t>
                        </m:r>
                        <m:r>
                          <a:rPr lang="en-US" sz="2200" b="0" i="1" smtClean="0">
                            <a:latin typeface="Cambria Math" panose="02040503050406030204" pitchFamily="18" charset="0"/>
                          </a:rPr>
                          <m:t>𝜎</m:t>
                        </m:r>
                        <m:r>
                          <a:rPr lang="en-US" sz="2200" b="0" i="1" smtClean="0">
                            <a:latin typeface="Cambria Math" panose="02040503050406030204" pitchFamily="18" charset="0"/>
                          </a:rPr>
                          <m:t>,</m:t>
                        </m:r>
                        <m:r>
                          <a:rPr lang="en-US" sz="2200" b="0" i="1" smtClean="0">
                            <a:latin typeface="Cambria Math" panose="02040503050406030204" pitchFamily="18" charset="0"/>
                          </a:rPr>
                          <m:t>𝜉</m:t>
                        </m:r>
                      </m:e>
                    </m:d>
                    <m:r>
                      <a:rPr lang="en-US" sz="2200" b="0" i="1" smtClean="0">
                        <a:latin typeface="Cambria Math" panose="02040503050406030204" pitchFamily="18" charset="0"/>
                      </a:rPr>
                      <m:t>=</m:t>
                    </m:r>
                  </m:oMath>
                </a14:m>
                <a:endParaRPr lang="en-US" sz="2200" b="0" i="1" dirty="0">
                  <a:latin typeface="Cambria Math" panose="02040503050406030204" pitchFamily="18" charset="0"/>
                </a:endParaRPr>
              </a:p>
              <a:p>
                <a:pPr marL="0" indent="0">
                  <a:buNone/>
                </a:pPr>
                <a:endParaRPr lang="en-US" sz="2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solidFill>
                                <a:schemeClr val="accent6">
                                  <a:lumMod val="50000"/>
                                </a:schemeClr>
                              </a:solidFill>
                              <a:latin typeface="Cambria Math" panose="02040503050406030204" pitchFamily="18" charset="0"/>
                            </a:rPr>
                          </m:ctrlPr>
                        </m:funcPr>
                        <m:fName>
                          <m:r>
                            <m:rPr>
                              <m:sty m:val="p"/>
                            </m:rPr>
                            <a:rPr lang="en-US" sz="2200" b="0" i="0" smtClean="0">
                              <a:solidFill>
                                <a:schemeClr val="accent6">
                                  <a:lumMod val="50000"/>
                                </a:schemeClr>
                              </a:solidFill>
                              <a:latin typeface="Cambria Math" panose="02040503050406030204" pitchFamily="18" charset="0"/>
                            </a:rPr>
                            <m:t>exp</m:t>
                          </m:r>
                        </m:fName>
                        <m:e>
                          <m:d>
                            <m:dPr>
                              <m:begChr m:val="{"/>
                              <m:endChr m:val="}"/>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m:t>
                              </m:r>
                              <m:sSup>
                                <m:sSupPr>
                                  <m:ctrlPr>
                                    <a:rPr lang="en-US" sz="2200" b="0" i="1" smtClean="0">
                                      <a:solidFill>
                                        <a:schemeClr val="accent6">
                                          <a:lumMod val="50000"/>
                                        </a:schemeClr>
                                      </a:solidFill>
                                      <a:latin typeface="Cambria Math" panose="02040503050406030204" pitchFamily="18" charset="0"/>
                                    </a:rPr>
                                  </m:ctrlPr>
                                </m:sSupPr>
                                <m:e>
                                  <m:d>
                                    <m:dPr>
                                      <m:begChr m:val="["/>
                                      <m:endChr m:val="]"/>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1+</m:t>
                                      </m:r>
                                      <m:f>
                                        <m:fPr>
                                          <m:ctrlPr>
                                            <a:rPr lang="en-US" sz="2200" b="0" i="1" smtClean="0">
                                              <a:solidFill>
                                                <a:schemeClr val="accent6">
                                                  <a:lumMod val="50000"/>
                                                </a:schemeClr>
                                              </a:solidFill>
                                              <a:latin typeface="Cambria Math" panose="02040503050406030204" pitchFamily="18" charset="0"/>
                                            </a:rPr>
                                          </m:ctrlPr>
                                        </m:fPr>
                                        <m:num>
                                          <m:r>
                                            <a:rPr lang="en-US" sz="2200" b="0" i="1" smtClean="0">
                                              <a:solidFill>
                                                <a:schemeClr val="accent6">
                                                  <a:lumMod val="50000"/>
                                                </a:schemeClr>
                                              </a:solidFill>
                                              <a:latin typeface="Cambria Math" panose="02040503050406030204" pitchFamily="18" charset="0"/>
                                            </a:rPr>
                                            <m:t>𝜉</m:t>
                                          </m:r>
                                        </m:num>
                                        <m:den>
                                          <m:r>
                                            <a:rPr lang="en-US" sz="2200" b="0" i="1" smtClean="0">
                                              <a:solidFill>
                                                <a:schemeClr val="accent6">
                                                  <a:lumMod val="50000"/>
                                                </a:schemeClr>
                                              </a:solidFill>
                                              <a:latin typeface="Cambria Math" panose="02040503050406030204" pitchFamily="18" charset="0"/>
                                            </a:rPr>
                                            <m:t>𝜎</m:t>
                                          </m:r>
                                        </m:den>
                                      </m:f>
                                      <m:d>
                                        <m:dPr>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𝑧</m:t>
                                          </m:r>
                                          <m:r>
                                            <a:rPr lang="en-US" sz="2200" b="0" i="1" smtClean="0">
                                              <a:solidFill>
                                                <a:schemeClr val="accent6">
                                                  <a:lumMod val="50000"/>
                                                </a:schemeClr>
                                              </a:solidFill>
                                              <a:latin typeface="Cambria Math" panose="02040503050406030204" pitchFamily="18" charset="0"/>
                                            </a:rPr>
                                            <m:t>−</m:t>
                                          </m:r>
                                          <m:r>
                                            <a:rPr lang="en-US" sz="2200" b="0" i="1" smtClean="0">
                                              <a:solidFill>
                                                <a:schemeClr val="accent6">
                                                  <a:lumMod val="50000"/>
                                                </a:schemeClr>
                                              </a:solidFill>
                                              <a:latin typeface="Cambria Math" panose="02040503050406030204" pitchFamily="18" charset="0"/>
                                            </a:rPr>
                                            <m:t>𝜇</m:t>
                                          </m:r>
                                        </m:e>
                                      </m:d>
                                    </m:e>
                                  </m:d>
                                </m:e>
                                <m:sup>
                                  <m:r>
                                    <a:rPr lang="en-US" sz="2200" b="0" i="1" smtClean="0">
                                      <a:solidFill>
                                        <a:schemeClr val="accent6">
                                          <a:lumMod val="50000"/>
                                        </a:schemeClr>
                                      </a:solidFill>
                                      <a:latin typeface="Cambria Math" panose="02040503050406030204" pitchFamily="18" charset="0"/>
                                    </a:rPr>
                                    <m:t>−</m:t>
                                  </m:r>
                                  <m:f>
                                    <m:fPr>
                                      <m:type m:val="lin"/>
                                      <m:ctrlPr>
                                        <a:rPr lang="en-US" sz="2200" b="0" i="1" smtClean="0">
                                          <a:solidFill>
                                            <a:schemeClr val="accent6">
                                              <a:lumMod val="50000"/>
                                            </a:schemeClr>
                                          </a:solidFill>
                                          <a:latin typeface="Cambria Math" panose="02040503050406030204" pitchFamily="18" charset="0"/>
                                        </a:rPr>
                                      </m:ctrlPr>
                                    </m:fPr>
                                    <m:num>
                                      <m:r>
                                        <a:rPr lang="en-US" sz="2200" b="0" i="1" smtClean="0">
                                          <a:solidFill>
                                            <a:schemeClr val="accent6">
                                              <a:lumMod val="50000"/>
                                            </a:schemeClr>
                                          </a:solidFill>
                                          <a:latin typeface="Cambria Math" panose="02040503050406030204" pitchFamily="18" charset="0"/>
                                        </a:rPr>
                                        <m:t>1</m:t>
                                      </m:r>
                                    </m:num>
                                    <m:den>
                                      <m:r>
                                        <a:rPr lang="en-US" sz="2200" b="0" i="1" smtClean="0">
                                          <a:solidFill>
                                            <a:schemeClr val="accent6">
                                              <a:lumMod val="50000"/>
                                            </a:schemeClr>
                                          </a:solidFill>
                                          <a:latin typeface="Cambria Math" panose="02040503050406030204" pitchFamily="18" charset="0"/>
                                        </a:rPr>
                                        <m:t>𝜉</m:t>
                                      </m:r>
                                    </m:den>
                                  </m:f>
                                </m:sup>
                              </m:sSup>
                            </m:e>
                          </m:d>
                        </m:e>
                      </m:func>
                      <m:r>
                        <a:rPr lang="en-US" sz="2200" b="0" i="1" smtClean="0">
                          <a:solidFill>
                            <a:schemeClr val="accent6">
                              <a:lumMod val="50000"/>
                            </a:schemeClr>
                          </a:solidFill>
                          <a:latin typeface="Cambria Math" panose="02040503050406030204" pitchFamily="18" charset="0"/>
                        </a:rPr>
                        <m:t>⋅</m:t>
                      </m:r>
                      <m:sSub>
                        <m:sSubPr>
                          <m:ctrlPr>
                            <a:rPr lang="en-US" sz="2200" b="0" i="1" smtClean="0">
                              <a:solidFill>
                                <a:schemeClr val="accent6">
                                  <a:lumMod val="50000"/>
                                </a:schemeClr>
                              </a:solidFill>
                              <a:latin typeface="Cambria Math" panose="02040503050406030204" pitchFamily="18" charset="0"/>
                            </a:rPr>
                          </m:ctrlPr>
                        </m:sSubPr>
                        <m:e>
                          <m:r>
                            <a:rPr lang="en-US" sz="2200" b="0" i="1" smtClean="0">
                              <a:solidFill>
                                <a:schemeClr val="accent6">
                                  <a:lumMod val="50000"/>
                                </a:schemeClr>
                              </a:solidFill>
                              <a:latin typeface="Cambria Math" panose="02040503050406030204" pitchFamily="18" charset="0"/>
                            </a:rPr>
                            <m:t>𝐼</m:t>
                          </m:r>
                        </m:e>
                        <m:sub>
                          <m:d>
                            <m:dPr>
                              <m:endChr m:val="]"/>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m:t>
                              </m:r>
                              <m:r>
                                <a:rPr lang="en-US" sz="2200" b="0" i="1" smtClean="0">
                                  <a:solidFill>
                                    <a:schemeClr val="accent6">
                                      <a:lumMod val="50000"/>
                                    </a:schemeClr>
                                  </a:solidFill>
                                  <a:latin typeface="Cambria Math" panose="02040503050406030204" pitchFamily="18" charset="0"/>
                                </a:rPr>
                                <m:t>𝜇</m:t>
                              </m:r>
                              <m:r>
                                <a:rPr lang="en-US" sz="2200" b="0" i="1" smtClean="0">
                                  <a:solidFill>
                                    <a:schemeClr val="accent6">
                                      <a:lumMod val="50000"/>
                                    </a:schemeClr>
                                  </a:solidFill>
                                  <a:latin typeface="Cambria Math" panose="02040503050406030204" pitchFamily="18" charset="0"/>
                                </a:rPr>
                                <m:t>−</m:t>
                              </m:r>
                              <m:f>
                                <m:fPr>
                                  <m:type m:val="lin"/>
                                  <m:ctrlPr>
                                    <a:rPr lang="en-US" sz="2200" b="0" i="1" smtClean="0">
                                      <a:solidFill>
                                        <a:schemeClr val="accent6">
                                          <a:lumMod val="50000"/>
                                        </a:schemeClr>
                                      </a:solidFill>
                                      <a:latin typeface="Cambria Math" panose="02040503050406030204" pitchFamily="18" charset="0"/>
                                    </a:rPr>
                                  </m:ctrlPr>
                                </m:fPr>
                                <m:num>
                                  <m:r>
                                    <a:rPr lang="en-US" sz="2200" b="0" i="1" smtClean="0">
                                      <a:solidFill>
                                        <a:schemeClr val="accent6">
                                          <a:lumMod val="50000"/>
                                        </a:schemeClr>
                                      </a:solidFill>
                                      <a:latin typeface="Cambria Math" panose="02040503050406030204" pitchFamily="18" charset="0"/>
                                    </a:rPr>
                                    <m:t>𝜎</m:t>
                                  </m:r>
                                </m:num>
                                <m:den>
                                  <m:r>
                                    <a:rPr lang="en-US" sz="2200" b="0" i="1" smtClean="0">
                                      <a:solidFill>
                                        <a:schemeClr val="accent6">
                                          <a:lumMod val="50000"/>
                                        </a:schemeClr>
                                      </a:solidFill>
                                      <a:latin typeface="Cambria Math" panose="02040503050406030204" pitchFamily="18" charset="0"/>
                                    </a:rPr>
                                    <m:t>𝜉</m:t>
                                  </m:r>
                                </m:den>
                              </m:f>
                            </m:e>
                          </m:d>
                        </m:sub>
                      </m:sSub>
                      <m:d>
                        <m:dPr>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𝑧</m:t>
                          </m:r>
                        </m:e>
                      </m:d>
                      <m:r>
                        <a:rPr lang="en-US" sz="2200" b="0" i="1" smtClean="0">
                          <a:solidFill>
                            <a:schemeClr val="accent6">
                              <a:lumMod val="50000"/>
                            </a:schemeClr>
                          </a:solidFill>
                          <a:latin typeface="Cambria Math" panose="02040503050406030204" pitchFamily="18" charset="0"/>
                        </a:rPr>
                        <m:t>⋅</m:t>
                      </m:r>
                      <m:sSub>
                        <m:sSubPr>
                          <m:ctrlPr>
                            <a:rPr lang="en-US" sz="2200" b="0" i="1" smtClean="0">
                              <a:solidFill>
                                <a:schemeClr val="accent6">
                                  <a:lumMod val="50000"/>
                                </a:schemeClr>
                              </a:solidFill>
                              <a:latin typeface="Cambria Math" panose="02040503050406030204" pitchFamily="18" charset="0"/>
                            </a:rPr>
                          </m:ctrlPr>
                        </m:sSubPr>
                        <m:e>
                          <m:r>
                            <a:rPr lang="en-US" sz="2200" b="0" i="1" smtClean="0">
                              <a:solidFill>
                                <a:schemeClr val="accent6">
                                  <a:lumMod val="50000"/>
                                </a:schemeClr>
                              </a:solidFill>
                              <a:latin typeface="Cambria Math" panose="02040503050406030204" pitchFamily="18" charset="0"/>
                            </a:rPr>
                            <m:t>𝐼</m:t>
                          </m:r>
                        </m:e>
                        <m:sub>
                          <m:d>
                            <m:dPr>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−∞,0</m:t>
                              </m:r>
                            </m:e>
                          </m:d>
                        </m:sub>
                      </m:sSub>
                      <m:d>
                        <m:dPr>
                          <m:ctrlPr>
                            <a:rPr lang="en-US" sz="2200" b="0" i="1" smtClean="0">
                              <a:solidFill>
                                <a:schemeClr val="accent6">
                                  <a:lumMod val="50000"/>
                                </a:schemeClr>
                              </a:solidFill>
                              <a:latin typeface="Cambria Math" panose="02040503050406030204" pitchFamily="18" charset="0"/>
                            </a:rPr>
                          </m:ctrlPr>
                        </m:dPr>
                        <m:e>
                          <m:r>
                            <a:rPr lang="en-US" sz="2200" b="0" i="1" smtClean="0">
                              <a:solidFill>
                                <a:schemeClr val="accent6">
                                  <a:lumMod val="50000"/>
                                </a:schemeClr>
                              </a:solidFill>
                              <a:latin typeface="Cambria Math" panose="02040503050406030204" pitchFamily="18" charset="0"/>
                            </a:rPr>
                            <m:t>𝜉</m:t>
                          </m:r>
                        </m:e>
                      </m:d>
                      <m:r>
                        <a:rPr lang="en-US" sz="2200" b="0" i="1" smtClean="0">
                          <a:latin typeface="Cambria Math" panose="02040503050406030204" pitchFamily="18" charset="0"/>
                        </a:rPr>
                        <m:t>+</m:t>
                      </m:r>
                    </m:oMath>
                  </m:oMathPara>
                </a14:m>
                <a:endParaRPr lang="en-US" sz="2200" b="0" i="1" dirty="0">
                  <a:latin typeface="Cambria Math" panose="02040503050406030204" pitchFamily="18" charset="0"/>
                </a:endParaRPr>
              </a:p>
              <a:p>
                <a:pPr marL="0" indent="0">
                  <a:buNone/>
                </a:pPr>
                <a:endParaRPr lang="en-US" sz="2200" b="0" i="1" dirty="0">
                  <a:solidFill>
                    <a:schemeClr val="accent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solidFill>
                                <a:schemeClr val="accent1"/>
                              </a:solidFill>
                              <a:latin typeface="Cambria Math" panose="02040503050406030204" pitchFamily="18" charset="0"/>
                            </a:rPr>
                          </m:ctrlPr>
                        </m:funcPr>
                        <m:fName>
                          <m:r>
                            <m:rPr>
                              <m:sty m:val="p"/>
                            </m:rPr>
                            <a:rPr lang="en-US" sz="2200" b="0" i="0" smtClean="0">
                              <a:solidFill>
                                <a:schemeClr val="accent1"/>
                              </a:solidFill>
                              <a:latin typeface="Cambria Math" panose="02040503050406030204" pitchFamily="18" charset="0"/>
                            </a:rPr>
                            <m:t>exp</m:t>
                          </m:r>
                        </m:fName>
                        <m:e>
                          <m:d>
                            <m:dPr>
                              <m:begChr m:val="{"/>
                              <m:endChr m:val="}"/>
                              <m:ctrlPr>
                                <a:rPr lang="en-US" sz="2200" b="0" i="1" smtClean="0">
                                  <a:solidFill>
                                    <a:schemeClr val="accent1"/>
                                  </a:solidFill>
                                  <a:latin typeface="Cambria Math" panose="02040503050406030204" pitchFamily="18" charset="0"/>
                                </a:rPr>
                              </m:ctrlPr>
                            </m:dPr>
                            <m:e>
                              <m:r>
                                <a:rPr lang="en-US" sz="2200" b="0" i="1" smtClean="0">
                                  <a:solidFill>
                                    <a:schemeClr val="accent1"/>
                                  </a:solidFill>
                                  <a:latin typeface="Cambria Math" panose="02040503050406030204" pitchFamily="18" charset="0"/>
                                </a:rPr>
                                <m:t>−</m:t>
                              </m:r>
                              <m:func>
                                <m:funcPr>
                                  <m:ctrlPr>
                                    <a:rPr lang="en-US" sz="2200" b="0" i="1" smtClean="0">
                                      <a:solidFill>
                                        <a:schemeClr val="accent1"/>
                                      </a:solidFill>
                                      <a:latin typeface="Cambria Math" panose="02040503050406030204" pitchFamily="18" charset="0"/>
                                    </a:rPr>
                                  </m:ctrlPr>
                                </m:funcPr>
                                <m:fName>
                                  <m:r>
                                    <m:rPr>
                                      <m:sty m:val="p"/>
                                    </m:rPr>
                                    <a:rPr lang="en-US" sz="2200" b="0" i="0" smtClean="0">
                                      <a:solidFill>
                                        <a:schemeClr val="accent1"/>
                                      </a:solidFill>
                                      <a:latin typeface="Cambria Math" panose="02040503050406030204" pitchFamily="18" charset="0"/>
                                    </a:rPr>
                                    <m:t>exp</m:t>
                                  </m:r>
                                </m:fName>
                                <m:e>
                                  <m:d>
                                    <m:dPr>
                                      <m:ctrlPr>
                                        <a:rPr lang="en-US" sz="2200" b="0" i="1" smtClean="0">
                                          <a:solidFill>
                                            <a:schemeClr val="accent1"/>
                                          </a:solidFill>
                                          <a:latin typeface="Cambria Math" panose="02040503050406030204" pitchFamily="18" charset="0"/>
                                        </a:rPr>
                                      </m:ctrlPr>
                                    </m:dPr>
                                    <m:e>
                                      <m:f>
                                        <m:fPr>
                                          <m:ctrlPr>
                                            <a:rPr lang="en-US" sz="2200" b="0" i="1" smtClean="0">
                                              <a:solidFill>
                                                <a:schemeClr val="accent1"/>
                                              </a:solidFill>
                                              <a:latin typeface="Cambria Math" panose="02040503050406030204" pitchFamily="18" charset="0"/>
                                            </a:rPr>
                                          </m:ctrlPr>
                                        </m:fPr>
                                        <m:num>
                                          <m:r>
                                            <a:rPr lang="en-US" sz="2200" b="0" i="1" smtClean="0">
                                              <a:solidFill>
                                                <a:schemeClr val="accent1"/>
                                              </a:solidFill>
                                              <a:latin typeface="Cambria Math" panose="02040503050406030204" pitchFamily="18" charset="0"/>
                                            </a:rPr>
                                            <m:t>𝑧</m:t>
                                          </m:r>
                                          <m:r>
                                            <a:rPr lang="en-US" sz="2200" b="0" i="1" smtClean="0">
                                              <a:solidFill>
                                                <a:schemeClr val="accent1"/>
                                              </a:solidFill>
                                              <a:latin typeface="Cambria Math" panose="02040503050406030204" pitchFamily="18" charset="0"/>
                                            </a:rPr>
                                            <m:t>−</m:t>
                                          </m:r>
                                          <m:r>
                                            <a:rPr lang="en-US" sz="2200" b="0" i="1" smtClean="0">
                                              <a:solidFill>
                                                <a:schemeClr val="accent1"/>
                                              </a:solidFill>
                                              <a:latin typeface="Cambria Math" panose="02040503050406030204" pitchFamily="18" charset="0"/>
                                            </a:rPr>
                                            <m:t>𝜇</m:t>
                                          </m:r>
                                        </m:num>
                                        <m:den>
                                          <m:r>
                                            <a:rPr lang="en-US" sz="2200" b="0" i="1" smtClean="0">
                                              <a:solidFill>
                                                <a:schemeClr val="accent1"/>
                                              </a:solidFill>
                                              <a:latin typeface="Cambria Math" panose="02040503050406030204" pitchFamily="18" charset="0"/>
                                            </a:rPr>
                                            <m:t>𝜎</m:t>
                                          </m:r>
                                        </m:den>
                                      </m:f>
                                    </m:e>
                                  </m:d>
                                </m:e>
                              </m:func>
                            </m:e>
                          </m:d>
                        </m:e>
                      </m:func>
                      <m:r>
                        <a:rPr lang="en-US" sz="2200" b="0" i="1" smtClean="0">
                          <a:solidFill>
                            <a:schemeClr val="accent1"/>
                          </a:solidFill>
                          <a:latin typeface="Cambria Math" panose="02040503050406030204" pitchFamily="18" charset="0"/>
                        </a:rPr>
                        <m:t>⋅</m:t>
                      </m:r>
                      <m:sSub>
                        <m:sSubPr>
                          <m:ctrlPr>
                            <a:rPr lang="en-US" sz="2200" b="0" i="1" smtClean="0">
                              <a:solidFill>
                                <a:schemeClr val="accent1"/>
                              </a:solidFill>
                              <a:latin typeface="Cambria Math" panose="02040503050406030204" pitchFamily="18" charset="0"/>
                            </a:rPr>
                          </m:ctrlPr>
                        </m:sSubPr>
                        <m:e>
                          <m:r>
                            <a:rPr lang="en-US" sz="2200" b="0" i="1" smtClean="0">
                              <a:solidFill>
                                <a:schemeClr val="accent1"/>
                              </a:solidFill>
                              <a:latin typeface="Cambria Math" panose="02040503050406030204" pitchFamily="18" charset="0"/>
                            </a:rPr>
                            <m:t>𝐼</m:t>
                          </m:r>
                        </m:e>
                        <m:sub>
                          <m:d>
                            <m:dPr>
                              <m:begChr m:val="{"/>
                              <m:endChr m:val="}"/>
                              <m:ctrlPr>
                                <a:rPr lang="en-US" sz="2200" b="0" i="1" smtClean="0">
                                  <a:solidFill>
                                    <a:schemeClr val="accent1"/>
                                  </a:solidFill>
                                  <a:latin typeface="Cambria Math" panose="02040503050406030204" pitchFamily="18" charset="0"/>
                                </a:rPr>
                              </m:ctrlPr>
                            </m:dPr>
                            <m:e>
                              <m:r>
                                <a:rPr lang="en-US" sz="2200" b="0" i="1" smtClean="0">
                                  <a:solidFill>
                                    <a:schemeClr val="accent1"/>
                                  </a:solidFill>
                                  <a:latin typeface="Cambria Math" panose="02040503050406030204" pitchFamily="18" charset="0"/>
                                </a:rPr>
                                <m:t>0</m:t>
                              </m:r>
                            </m:e>
                          </m:d>
                        </m:sub>
                      </m:sSub>
                      <m:d>
                        <m:dPr>
                          <m:ctrlPr>
                            <a:rPr lang="en-US" sz="2200" b="0" i="1" smtClean="0">
                              <a:solidFill>
                                <a:schemeClr val="accent1"/>
                              </a:solidFill>
                              <a:latin typeface="Cambria Math" panose="02040503050406030204" pitchFamily="18" charset="0"/>
                            </a:rPr>
                          </m:ctrlPr>
                        </m:dPr>
                        <m:e>
                          <m:r>
                            <a:rPr lang="en-US" sz="2200" b="0" i="1" smtClean="0">
                              <a:solidFill>
                                <a:schemeClr val="accent1"/>
                              </a:solidFill>
                              <a:latin typeface="Cambria Math" panose="02040503050406030204" pitchFamily="18" charset="0"/>
                            </a:rPr>
                            <m:t>𝜉</m:t>
                          </m:r>
                        </m:e>
                      </m:d>
                      <m:r>
                        <a:rPr lang="en-US" sz="2200" b="0" i="1" smtClean="0">
                          <a:solidFill>
                            <a:schemeClr val="tx1"/>
                          </a:solidFill>
                          <a:latin typeface="Cambria Math" panose="02040503050406030204" pitchFamily="18" charset="0"/>
                        </a:rPr>
                        <m:t>+</m:t>
                      </m:r>
                    </m:oMath>
                  </m:oMathPara>
                </a14:m>
                <a:endParaRPr lang="en-US" sz="2200" b="0" i="1" dirty="0">
                  <a:solidFill>
                    <a:schemeClr val="tx1"/>
                  </a:solidFill>
                  <a:latin typeface="Cambria Math" panose="02040503050406030204" pitchFamily="18" charset="0"/>
                </a:endParaRPr>
              </a:p>
              <a:p>
                <a:pPr marL="0" indent="0">
                  <a:buNone/>
                </a:pPr>
                <a:endParaRPr lang="en-US" sz="2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200" b="0" i="1" smtClean="0">
                              <a:solidFill>
                                <a:srgbClr val="C00000"/>
                              </a:solidFill>
                              <a:latin typeface="Cambria Math" panose="02040503050406030204" pitchFamily="18" charset="0"/>
                            </a:rPr>
                          </m:ctrlPr>
                        </m:funcPr>
                        <m:fName>
                          <m:r>
                            <m:rPr>
                              <m:sty m:val="p"/>
                            </m:rPr>
                            <a:rPr lang="en-US" sz="2200" b="0" i="0" smtClean="0">
                              <a:solidFill>
                                <a:srgbClr val="C00000"/>
                              </a:solidFill>
                              <a:latin typeface="Cambria Math" panose="02040503050406030204" pitchFamily="18" charset="0"/>
                            </a:rPr>
                            <m:t>exp</m:t>
                          </m:r>
                        </m:fName>
                        <m:e>
                          <m:d>
                            <m:dPr>
                              <m:begChr m:val="{"/>
                              <m:endChr m:val="}"/>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m:t>
                              </m:r>
                              <m:sSup>
                                <m:sSupPr>
                                  <m:ctrlPr>
                                    <a:rPr lang="en-US" sz="2200" b="0" i="1" smtClean="0">
                                      <a:solidFill>
                                        <a:srgbClr val="C00000"/>
                                      </a:solidFill>
                                      <a:latin typeface="Cambria Math" panose="02040503050406030204" pitchFamily="18" charset="0"/>
                                    </a:rPr>
                                  </m:ctrlPr>
                                </m:sSupPr>
                                <m:e>
                                  <m:d>
                                    <m:dPr>
                                      <m:begChr m:val="["/>
                                      <m:endChr m:val="]"/>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1+</m:t>
                                      </m:r>
                                      <m:f>
                                        <m:fPr>
                                          <m:ctrlPr>
                                            <a:rPr lang="en-US" sz="2200" b="0" i="1" smtClean="0">
                                              <a:solidFill>
                                                <a:srgbClr val="C00000"/>
                                              </a:solidFill>
                                              <a:latin typeface="Cambria Math" panose="02040503050406030204" pitchFamily="18" charset="0"/>
                                            </a:rPr>
                                          </m:ctrlPr>
                                        </m:fPr>
                                        <m:num>
                                          <m:r>
                                            <a:rPr lang="en-US" sz="2200" b="0" i="1" smtClean="0">
                                              <a:solidFill>
                                                <a:srgbClr val="C00000"/>
                                              </a:solidFill>
                                              <a:latin typeface="Cambria Math" panose="02040503050406030204" pitchFamily="18" charset="0"/>
                                            </a:rPr>
                                            <m:t>𝜉</m:t>
                                          </m:r>
                                        </m:num>
                                        <m:den>
                                          <m:r>
                                            <a:rPr lang="en-US" sz="2200" b="0" i="1" smtClean="0">
                                              <a:solidFill>
                                                <a:srgbClr val="C00000"/>
                                              </a:solidFill>
                                              <a:latin typeface="Cambria Math" panose="02040503050406030204" pitchFamily="18" charset="0"/>
                                            </a:rPr>
                                            <m:t>𝜎</m:t>
                                          </m:r>
                                        </m:den>
                                      </m:f>
                                      <m:d>
                                        <m:dPr>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𝑧</m:t>
                                          </m:r>
                                          <m:r>
                                            <a:rPr lang="en-US" sz="2200" b="0" i="1" smtClean="0">
                                              <a:solidFill>
                                                <a:srgbClr val="C00000"/>
                                              </a:solidFill>
                                              <a:latin typeface="Cambria Math" panose="02040503050406030204" pitchFamily="18" charset="0"/>
                                            </a:rPr>
                                            <m:t>−</m:t>
                                          </m:r>
                                          <m:r>
                                            <a:rPr lang="en-US" sz="2200" b="0" i="1" smtClean="0">
                                              <a:solidFill>
                                                <a:srgbClr val="C00000"/>
                                              </a:solidFill>
                                              <a:latin typeface="Cambria Math" panose="02040503050406030204" pitchFamily="18" charset="0"/>
                                            </a:rPr>
                                            <m:t>𝜇</m:t>
                                          </m:r>
                                        </m:e>
                                      </m:d>
                                    </m:e>
                                  </m:d>
                                </m:e>
                                <m:sup>
                                  <m:r>
                                    <a:rPr lang="en-US" sz="2200" b="0" i="1" smtClean="0">
                                      <a:solidFill>
                                        <a:srgbClr val="C00000"/>
                                      </a:solidFill>
                                      <a:latin typeface="Cambria Math" panose="02040503050406030204" pitchFamily="18" charset="0"/>
                                    </a:rPr>
                                    <m:t>−</m:t>
                                  </m:r>
                                  <m:f>
                                    <m:fPr>
                                      <m:type m:val="lin"/>
                                      <m:ctrlPr>
                                        <a:rPr lang="en-US" sz="2200" b="0" i="1" smtClean="0">
                                          <a:solidFill>
                                            <a:srgbClr val="C00000"/>
                                          </a:solidFill>
                                          <a:latin typeface="Cambria Math" panose="02040503050406030204" pitchFamily="18" charset="0"/>
                                        </a:rPr>
                                      </m:ctrlPr>
                                    </m:fPr>
                                    <m:num>
                                      <m:r>
                                        <a:rPr lang="en-US" sz="2200" b="0" i="1" smtClean="0">
                                          <a:solidFill>
                                            <a:srgbClr val="C00000"/>
                                          </a:solidFill>
                                          <a:latin typeface="Cambria Math" panose="02040503050406030204" pitchFamily="18" charset="0"/>
                                        </a:rPr>
                                        <m:t>1</m:t>
                                      </m:r>
                                    </m:num>
                                    <m:den>
                                      <m:r>
                                        <a:rPr lang="en-US" sz="2200" b="0" i="1" smtClean="0">
                                          <a:solidFill>
                                            <a:srgbClr val="C00000"/>
                                          </a:solidFill>
                                          <a:latin typeface="Cambria Math" panose="02040503050406030204" pitchFamily="18" charset="0"/>
                                        </a:rPr>
                                        <m:t>𝜉</m:t>
                                      </m:r>
                                    </m:den>
                                  </m:f>
                                </m:sup>
                              </m:sSup>
                            </m:e>
                          </m:d>
                        </m:e>
                      </m:func>
                      <m:r>
                        <a:rPr lang="en-US" sz="2200" b="0" i="1" smtClean="0">
                          <a:solidFill>
                            <a:srgbClr val="C00000"/>
                          </a:solidFill>
                          <a:latin typeface="Cambria Math" panose="02040503050406030204" pitchFamily="18" charset="0"/>
                        </a:rPr>
                        <m:t>⋅</m:t>
                      </m:r>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𝐼</m:t>
                          </m:r>
                        </m:e>
                        <m:sub>
                          <m:d>
                            <m:dPr>
                              <m:begChr m:val="["/>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𝜇</m:t>
                              </m:r>
                              <m:r>
                                <a:rPr lang="en-US" sz="2200" b="0" i="1" smtClean="0">
                                  <a:solidFill>
                                    <a:srgbClr val="C00000"/>
                                  </a:solidFill>
                                  <a:latin typeface="Cambria Math" panose="02040503050406030204" pitchFamily="18" charset="0"/>
                                </a:rPr>
                                <m:t>−</m:t>
                              </m:r>
                              <m:f>
                                <m:fPr>
                                  <m:type m:val="lin"/>
                                  <m:ctrlPr>
                                    <a:rPr lang="en-US" sz="2200" b="0" i="1" smtClean="0">
                                      <a:solidFill>
                                        <a:srgbClr val="C00000"/>
                                      </a:solidFill>
                                      <a:latin typeface="Cambria Math" panose="02040503050406030204" pitchFamily="18" charset="0"/>
                                    </a:rPr>
                                  </m:ctrlPr>
                                </m:fPr>
                                <m:num>
                                  <m:r>
                                    <a:rPr lang="en-US" sz="2200" b="0" i="1" smtClean="0">
                                      <a:solidFill>
                                        <a:srgbClr val="C00000"/>
                                      </a:solidFill>
                                      <a:latin typeface="Cambria Math" panose="02040503050406030204" pitchFamily="18" charset="0"/>
                                    </a:rPr>
                                    <m:t>𝜎</m:t>
                                  </m:r>
                                </m:num>
                                <m:den>
                                  <m:r>
                                    <a:rPr lang="en-US" sz="2200" b="0" i="1" smtClean="0">
                                      <a:solidFill>
                                        <a:srgbClr val="C00000"/>
                                      </a:solidFill>
                                      <a:latin typeface="Cambria Math" panose="02040503050406030204" pitchFamily="18" charset="0"/>
                                    </a:rPr>
                                    <m:t>𝜉</m:t>
                                  </m:r>
                                </m:den>
                              </m:f>
                              <m:r>
                                <a:rPr lang="en-US" sz="2200" b="0" i="1" smtClean="0">
                                  <a:solidFill>
                                    <a:srgbClr val="C00000"/>
                                  </a:solidFill>
                                  <a:latin typeface="Cambria Math" panose="02040503050406030204" pitchFamily="18" charset="0"/>
                                </a:rPr>
                                <m:t>,∞</m:t>
                              </m:r>
                            </m:e>
                          </m:d>
                        </m:sub>
                      </m:sSub>
                      <m:d>
                        <m:dPr>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𝑧</m:t>
                          </m:r>
                        </m:e>
                      </m:d>
                      <m:r>
                        <a:rPr lang="en-US" sz="2200" b="0" i="1" smtClean="0">
                          <a:solidFill>
                            <a:srgbClr val="C00000"/>
                          </a:solidFill>
                          <a:latin typeface="Cambria Math" panose="02040503050406030204" pitchFamily="18" charset="0"/>
                        </a:rPr>
                        <m:t>⋅</m:t>
                      </m:r>
                      <m:sSub>
                        <m:sSubPr>
                          <m:ctrlPr>
                            <a:rPr lang="en-US" sz="2200" b="0" i="1" smtClean="0">
                              <a:solidFill>
                                <a:srgbClr val="C00000"/>
                              </a:solidFill>
                              <a:latin typeface="Cambria Math" panose="02040503050406030204" pitchFamily="18" charset="0"/>
                            </a:rPr>
                          </m:ctrlPr>
                        </m:sSubPr>
                        <m:e>
                          <m:r>
                            <a:rPr lang="en-US" sz="2200" b="0" i="1" smtClean="0">
                              <a:solidFill>
                                <a:srgbClr val="C00000"/>
                              </a:solidFill>
                              <a:latin typeface="Cambria Math" panose="02040503050406030204" pitchFamily="18" charset="0"/>
                            </a:rPr>
                            <m:t>𝐼</m:t>
                          </m:r>
                        </m:e>
                        <m:sub>
                          <m:d>
                            <m:dPr>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0,∞</m:t>
                              </m:r>
                            </m:e>
                          </m:d>
                        </m:sub>
                      </m:sSub>
                      <m:d>
                        <m:dPr>
                          <m:ctrlPr>
                            <a:rPr lang="en-US" sz="2200" b="0" i="1" smtClean="0">
                              <a:solidFill>
                                <a:srgbClr val="C00000"/>
                              </a:solidFill>
                              <a:latin typeface="Cambria Math" panose="02040503050406030204" pitchFamily="18" charset="0"/>
                            </a:rPr>
                          </m:ctrlPr>
                        </m:dPr>
                        <m:e>
                          <m:r>
                            <a:rPr lang="en-US" sz="2200" b="0" i="1" smtClean="0">
                              <a:solidFill>
                                <a:srgbClr val="C00000"/>
                              </a:solidFill>
                              <a:latin typeface="Cambria Math" panose="02040503050406030204" pitchFamily="18" charset="0"/>
                            </a:rPr>
                            <m:t>𝜉</m:t>
                          </m:r>
                        </m:e>
                      </m:d>
                    </m:oMath>
                  </m:oMathPara>
                </a14:m>
                <a:endParaRPr lang="en-US" sz="2200" i="1" dirty="0"/>
              </a:p>
              <a:p>
                <a:pPr marL="0" indent="0">
                  <a:buNone/>
                </a:pPr>
                <a:endParaRPr lang="en-US" sz="2200" i="1" dirty="0"/>
              </a:p>
            </p:txBody>
          </p:sp>
        </mc:Choice>
        <mc:Fallback xmlns="">
          <p:sp>
            <p:nvSpPr>
              <p:cNvPr id="3" name="Content Placeholder 2">
                <a:extLst>
                  <a:ext uri="{FF2B5EF4-FFF2-40B4-BE49-F238E27FC236}">
                    <a16:creationId xmlns:a16="http://schemas.microsoft.com/office/drawing/2014/main" id="{F6A949DC-B1B8-47CF-8BB5-1B09E75D2D0A}"/>
                  </a:ext>
                </a:extLst>
              </p:cNvPr>
              <p:cNvSpPr>
                <a:spLocks noGrp="1" noRot="1" noChangeAspect="1" noMove="1" noResize="1" noEditPoints="1" noAdjustHandles="1" noChangeArrowheads="1" noChangeShapeType="1" noTextEdit="1"/>
              </p:cNvSpPr>
              <p:nvPr>
                <p:ph idx="1"/>
              </p:nvPr>
            </p:nvSpPr>
            <p:spPr>
              <a:xfrm>
                <a:off x="838200" y="1530624"/>
                <a:ext cx="10515600" cy="440635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E029D3-579F-401B-A9D8-C576CA069A89}"/>
                  </a:ext>
                </a:extLst>
              </p:cNvPr>
              <p:cNvSpPr txBox="1"/>
              <p:nvPr/>
            </p:nvSpPr>
            <p:spPr>
              <a:xfrm>
                <a:off x="7964557" y="1578042"/>
                <a:ext cx="3684104" cy="923330"/>
              </a:xfrm>
              <a:prstGeom prst="rect">
                <a:avLst/>
              </a:prstGeom>
              <a:noFill/>
            </p:spPr>
            <p:txBody>
              <a:bodyPr wrap="square" rtlCol="0">
                <a:spAutoFit/>
              </a:bodyPr>
              <a:lstStyle/>
              <a:p>
                <a:r>
                  <a:rPr lang="en-US" dirty="0">
                    <a:solidFill>
                      <a:schemeClr val="accent6">
                        <a:lumMod val="50000"/>
                      </a:schemeClr>
                    </a:solidFill>
                  </a:rPr>
                  <a:t>Upper bound</a:t>
                </a:r>
              </a:p>
              <a:p>
                <a:r>
                  <a:rPr lang="en-US" dirty="0">
                    <a:solidFill>
                      <a:schemeClr val="accent6">
                        <a:lumMod val="50000"/>
                      </a:schemeClr>
                    </a:solidFill>
                  </a:rPr>
                  <a:t>(reverse) Weibull distribution (</a:t>
                </a:r>
                <a14:m>
                  <m:oMath xmlns:m="http://schemas.openxmlformats.org/officeDocument/2006/math">
                    <m:r>
                      <a:rPr lang="en-US" b="0" i="1" smtClean="0">
                        <a:solidFill>
                          <a:schemeClr val="accent6">
                            <a:lumMod val="50000"/>
                          </a:schemeClr>
                        </a:solidFill>
                        <a:latin typeface="Cambria Math" panose="02040503050406030204" pitchFamily="18" charset="0"/>
                      </a:rPr>
                      <m:t>𝜉</m:t>
                    </m:r>
                    <m:r>
                      <a:rPr lang="en-US" b="0" i="1" smtClean="0">
                        <a:solidFill>
                          <a:schemeClr val="accent6">
                            <a:lumMod val="50000"/>
                          </a:schemeClr>
                        </a:solidFill>
                        <a:latin typeface="Cambria Math" panose="02040503050406030204" pitchFamily="18" charset="0"/>
                      </a:rPr>
                      <m:t>&lt;0</m:t>
                    </m:r>
                  </m:oMath>
                </a14:m>
                <a:r>
                  <a:rPr lang="en-US" dirty="0">
                    <a:solidFill>
                      <a:schemeClr val="accent6">
                        <a:lumMod val="50000"/>
                      </a:schemeClr>
                    </a:solidFill>
                  </a:rPr>
                  <a:t>)</a:t>
                </a:r>
              </a:p>
              <a:p>
                <a:endParaRPr lang="en-US" dirty="0">
                  <a:solidFill>
                    <a:schemeClr val="accent6">
                      <a:lumMod val="50000"/>
                    </a:schemeClr>
                  </a:solidFill>
                </a:endParaRPr>
              </a:p>
            </p:txBody>
          </p:sp>
        </mc:Choice>
        <mc:Fallback xmlns="">
          <p:sp>
            <p:nvSpPr>
              <p:cNvPr id="4" name="TextBox 3">
                <a:extLst>
                  <a:ext uri="{FF2B5EF4-FFF2-40B4-BE49-F238E27FC236}">
                    <a16:creationId xmlns:a16="http://schemas.microsoft.com/office/drawing/2014/main" id="{7BE029D3-579F-401B-A9D8-C576CA069A89}"/>
                  </a:ext>
                </a:extLst>
              </p:cNvPr>
              <p:cNvSpPr txBox="1">
                <a:spLocks noRot="1" noChangeAspect="1" noMove="1" noResize="1" noEditPoints="1" noAdjustHandles="1" noChangeArrowheads="1" noChangeShapeType="1" noTextEdit="1"/>
              </p:cNvSpPr>
              <p:nvPr/>
            </p:nvSpPr>
            <p:spPr>
              <a:xfrm>
                <a:off x="7964557" y="1578042"/>
                <a:ext cx="3684104" cy="923330"/>
              </a:xfrm>
              <a:prstGeom prst="rect">
                <a:avLst/>
              </a:prstGeom>
              <a:blipFill>
                <a:blip r:embed="rId3"/>
                <a:stretch>
                  <a:fillRect l="-1490" t="-3974" r="-1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BEBC5BB-D02B-40EE-B66C-F4B7BBC61B41}"/>
                  </a:ext>
                </a:extLst>
              </p:cNvPr>
              <p:cNvSpPr txBox="1"/>
              <p:nvPr/>
            </p:nvSpPr>
            <p:spPr>
              <a:xfrm>
                <a:off x="304800" y="3429000"/>
                <a:ext cx="3034748" cy="646331"/>
              </a:xfrm>
              <a:prstGeom prst="rect">
                <a:avLst/>
              </a:prstGeom>
              <a:noFill/>
            </p:spPr>
            <p:txBody>
              <a:bodyPr wrap="square" rtlCol="0">
                <a:spAutoFit/>
              </a:bodyPr>
              <a:lstStyle/>
              <a:p>
                <a:r>
                  <a:rPr lang="en-US" dirty="0">
                    <a:solidFill>
                      <a:schemeClr val="accent1"/>
                    </a:solidFill>
                  </a:rPr>
                  <a:t>Light tail Gumbel distribution</a:t>
                </a:r>
              </a:p>
              <a:p>
                <a:r>
                  <a:rPr lang="en-US" dirty="0">
                    <a:solidFill>
                      <a:schemeClr val="accent1"/>
                    </a:solidFill>
                  </a:rPr>
                  <a:t>defined by continuity as </a:t>
                </a:r>
                <a14:m>
                  <m:oMath xmlns:m="http://schemas.openxmlformats.org/officeDocument/2006/math">
                    <m:r>
                      <a:rPr lang="en-US" b="0" i="1" smtClean="0">
                        <a:solidFill>
                          <a:schemeClr val="accent1"/>
                        </a:solidFill>
                        <a:latin typeface="Cambria Math" panose="02040503050406030204" pitchFamily="18" charset="0"/>
                      </a:rPr>
                      <m:t>𝜉</m:t>
                    </m:r>
                    <m:r>
                      <a:rPr lang="en-US" b="0" i="1" smtClean="0">
                        <a:solidFill>
                          <a:schemeClr val="accent1"/>
                        </a:solidFill>
                        <a:latin typeface="Cambria Math" panose="02040503050406030204" pitchFamily="18" charset="0"/>
                      </a:rPr>
                      <m:t>→0</m:t>
                    </m:r>
                  </m:oMath>
                </a14:m>
                <a:endParaRPr lang="en-US" dirty="0">
                  <a:solidFill>
                    <a:schemeClr val="accent1"/>
                  </a:solidFill>
                </a:endParaRPr>
              </a:p>
            </p:txBody>
          </p:sp>
        </mc:Choice>
        <mc:Fallback xmlns="">
          <p:sp>
            <p:nvSpPr>
              <p:cNvPr id="5" name="TextBox 4">
                <a:extLst>
                  <a:ext uri="{FF2B5EF4-FFF2-40B4-BE49-F238E27FC236}">
                    <a16:creationId xmlns:a16="http://schemas.microsoft.com/office/drawing/2014/main" id="{EBEBC5BB-D02B-40EE-B66C-F4B7BBC61B41}"/>
                  </a:ext>
                </a:extLst>
              </p:cNvPr>
              <p:cNvSpPr txBox="1">
                <a:spLocks noRot="1" noChangeAspect="1" noMove="1" noResize="1" noEditPoints="1" noAdjustHandles="1" noChangeArrowheads="1" noChangeShapeType="1" noTextEdit="1"/>
              </p:cNvSpPr>
              <p:nvPr/>
            </p:nvSpPr>
            <p:spPr>
              <a:xfrm>
                <a:off x="304800" y="3429000"/>
                <a:ext cx="3034748" cy="646331"/>
              </a:xfrm>
              <a:prstGeom prst="rect">
                <a:avLst/>
              </a:prstGeom>
              <a:blipFill>
                <a:blip r:embed="rId4"/>
                <a:stretch>
                  <a:fillRect l="-1606"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807CF8-5741-4D29-A755-AF9FA49A63BF}"/>
                  </a:ext>
                </a:extLst>
              </p:cNvPr>
              <p:cNvSpPr txBox="1"/>
              <p:nvPr/>
            </p:nvSpPr>
            <p:spPr>
              <a:xfrm>
                <a:off x="7566991" y="5552661"/>
                <a:ext cx="3949148" cy="369332"/>
              </a:xfrm>
              <a:prstGeom prst="rect">
                <a:avLst/>
              </a:prstGeom>
              <a:noFill/>
            </p:spPr>
            <p:txBody>
              <a:bodyPr wrap="square" rtlCol="0">
                <a:spAutoFit/>
              </a:bodyPr>
              <a:lstStyle/>
              <a:p>
                <a:r>
                  <a:rPr lang="en-US" dirty="0">
                    <a:solidFill>
                      <a:srgbClr val="C00000"/>
                    </a:solidFill>
                  </a:rPr>
                  <a:t>Heavy-tail Fréchet distribution (</a:t>
                </a:r>
                <a14:m>
                  <m:oMath xmlns:m="http://schemas.openxmlformats.org/officeDocument/2006/math">
                    <m:r>
                      <a:rPr lang="en-US" b="0" i="1" smtClean="0">
                        <a:solidFill>
                          <a:srgbClr val="C00000"/>
                        </a:solidFill>
                        <a:latin typeface="Cambria Math" panose="02040503050406030204" pitchFamily="18" charset="0"/>
                      </a:rPr>
                      <m:t>𝜉</m:t>
                    </m:r>
                    <m:r>
                      <a:rPr lang="en-US" b="0" i="1" smtClean="0">
                        <a:solidFill>
                          <a:srgbClr val="C00000"/>
                        </a:solidFill>
                        <a:latin typeface="Cambria Math" panose="02040503050406030204" pitchFamily="18" charset="0"/>
                      </a:rPr>
                      <m:t>&gt;0</m:t>
                    </m:r>
                  </m:oMath>
                </a14:m>
                <a:r>
                  <a:rPr lang="en-US" dirty="0">
                    <a:solidFill>
                      <a:srgbClr val="C00000"/>
                    </a:solidFill>
                  </a:rPr>
                  <a:t>)</a:t>
                </a:r>
              </a:p>
            </p:txBody>
          </p:sp>
        </mc:Choice>
        <mc:Fallback xmlns="">
          <p:sp>
            <p:nvSpPr>
              <p:cNvPr id="7" name="TextBox 6">
                <a:extLst>
                  <a:ext uri="{FF2B5EF4-FFF2-40B4-BE49-F238E27FC236}">
                    <a16:creationId xmlns:a16="http://schemas.microsoft.com/office/drawing/2014/main" id="{25807CF8-5741-4D29-A755-AF9FA49A63BF}"/>
                  </a:ext>
                </a:extLst>
              </p:cNvPr>
              <p:cNvSpPr txBox="1">
                <a:spLocks noRot="1" noChangeAspect="1" noMove="1" noResize="1" noEditPoints="1" noAdjustHandles="1" noChangeArrowheads="1" noChangeShapeType="1" noTextEdit="1"/>
              </p:cNvSpPr>
              <p:nvPr/>
            </p:nvSpPr>
            <p:spPr>
              <a:xfrm>
                <a:off x="7566991" y="5552661"/>
                <a:ext cx="3949148" cy="369332"/>
              </a:xfrm>
              <a:prstGeom prst="rect">
                <a:avLst/>
              </a:prstGeom>
              <a:blipFill>
                <a:blip r:embed="rId5"/>
                <a:stretch>
                  <a:fillRect l="-1235" t="-10000" b="-26667"/>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25D4BDCA-4D7C-4890-836B-E527DB148314}"/>
              </a:ext>
            </a:extLst>
          </p:cNvPr>
          <p:cNvSpPr>
            <a:spLocks noGrp="1"/>
          </p:cNvSpPr>
          <p:nvPr>
            <p:ph type="sldNum" sz="quarter" idx="12"/>
          </p:nvPr>
        </p:nvSpPr>
        <p:spPr/>
        <p:txBody>
          <a:bodyPr/>
          <a:lstStyle/>
          <a:p>
            <a:fld id="{6CCDFB7F-2DCE-4BBA-8761-9C155C26019F}" type="slidenum">
              <a:rPr lang="en-US" smtClean="0"/>
              <a:t>15</a:t>
            </a:fld>
            <a:endParaRPr lang="en-US"/>
          </a:p>
        </p:txBody>
      </p:sp>
    </p:spTree>
    <p:extLst>
      <p:ext uri="{BB962C8B-B14F-4D97-AF65-F5344CB8AC3E}">
        <p14:creationId xmlns:p14="http://schemas.microsoft.com/office/powerpoint/2010/main" val="40160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B2D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2AA7-0A44-4EB3-8362-D12F08D36B5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Modeling Block Maxima</a:t>
            </a:r>
          </a:p>
        </p:txBody>
      </p:sp>
      <p:pic>
        <p:nvPicPr>
          <p:cNvPr id="10" name="Content Placeholder 9">
            <a:extLst>
              <a:ext uri="{FF2B5EF4-FFF2-40B4-BE49-F238E27FC236}">
                <a16:creationId xmlns:a16="http://schemas.microsoft.com/office/drawing/2014/main" id="{294A7BA1-67B1-4EEC-80B2-90D6F24B326D}"/>
              </a:ext>
            </a:extLst>
          </p:cNvPr>
          <p:cNvPicPr>
            <a:picLocks noGrp="1" noChangeAspect="1"/>
          </p:cNvPicPr>
          <p:nvPr>
            <p:ph idx="1"/>
          </p:nvPr>
        </p:nvPicPr>
        <p:blipFill>
          <a:blip r:embed="rId2"/>
          <a:stretch>
            <a:fillRect/>
          </a:stretch>
        </p:blipFill>
        <p:spPr>
          <a:xfrm>
            <a:off x="4207935" y="961812"/>
            <a:ext cx="6849528" cy="4930987"/>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A363FB6-ABDF-400F-A4ED-8BCFA69B4CE6}"/>
                  </a:ext>
                </a:extLst>
              </p:cNvPr>
              <p:cNvSpPr txBox="1"/>
              <p:nvPr/>
            </p:nvSpPr>
            <p:spPr>
              <a:xfrm>
                <a:off x="2645434" y="5805045"/>
                <a:ext cx="3450566" cy="569258"/>
              </a:xfrm>
              <a:prstGeom prst="rect">
                <a:avLst/>
              </a:prstGeom>
              <a:noFill/>
            </p:spPr>
            <p:txBody>
              <a:bodyPr wrap="square" rtlCol="0">
                <a:spAutoFit/>
              </a:bodyPr>
              <a:lstStyle/>
              <a:p>
                <a14:m>
                  <m:oMath xmlns:m="http://schemas.openxmlformats.org/officeDocument/2006/math">
                    <m:r>
                      <a:rPr lang="en-US" b="0" i="1" smtClean="0">
                        <a:solidFill>
                          <a:schemeClr val="accent1"/>
                        </a:solidFill>
                        <a:latin typeface="Cambria Math" panose="02040503050406030204" pitchFamily="18" charset="0"/>
                      </a:rPr>
                      <m:t>𝔼</m:t>
                    </m:r>
                    <m:d>
                      <m:dPr>
                        <m:begChr m:val="["/>
                        <m:endChr m:val="]"/>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𝑋</m:t>
                        </m:r>
                      </m:e>
                    </m:d>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𝜇</m:t>
                    </m:r>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𝜎</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1−</m:t>
                            </m:r>
                            <m:r>
                              <m:rPr>
                                <m:sty m:val="p"/>
                              </m:rPr>
                              <a:rPr lang="en-US" b="0" i="0" smtClean="0">
                                <a:solidFill>
                                  <a:schemeClr val="accent1"/>
                                </a:solidFill>
                                <a:latin typeface="Cambria Math" panose="02040503050406030204" pitchFamily="18" charset="0"/>
                              </a:rPr>
                              <m:t>Γ</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1−</m:t>
                                </m:r>
                                <m:r>
                                  <a:rPr lang="en-US" b="0" i="1" smtClean="0">
                                    <a:solidFill>
                                      <a:schemeClr val="accent1"/>
                                    </a:solidFill>
                                    <a:latin typeface="Cambria Math" panose="02040503050406030204" pitchFamily="18" charset="0"/>
                                  </a:rPr>
                                  <m:t>𝜉</m:t>
                                </m:r>
                              </m:e>
                            </m:d>
                          </m:e>
                        </m:d>
                      </m:num>
                      <m:den>
                        <m:r>
                          <a:rPr lang="en-US" b="0" i="1" smtClean="0">
                            <a:solidFill>
                              <a:schemeClr val="accent1"/>
                            </a:solidFill>
                            <a:latin typeface="Cambria Math" panose="02040503050406030204" pitchFamily="18" charset="0"/>
                          </a:rPr>
                          <m:t>𝜉</m:t>
                        </m:r>
                      </m:den>
                    </m:f>
                  </m:oMath>
                </a14:m>
                <a:r>
                  <a:rPr lang="en-US" dirty="0">
                    <a:solidFill>
                      <a:schemeClr val="accent1"/>
                    </a:solidFill>
                  </a:rPr>
                  <a:t>, for </a:t>
                </a:r>
                <a14:m>
                  <m:oMath xmlns:m="http://schemas.openxmlformats.org/officeDocument/2006/math">
                    <m:r>
                      <a:rPr lang="en-US" b="0" i="1" smtClean="0">
                        <a:solidFill>
                          <a:schemeClr val="accent1"/>
                        </a:solidFill>
                        <a:latin typeface="Cambria Math" panose="02040503050406030204" pitchFamily="18" charset="0"/>
                      </a:rPr>
                      <m:t>𝜉</m:t>
                    </m:r>
                    <m:r>
                      <a:rPr lang="en-US" b="0" i="1" smtClean="0">
                        <a:solidFill>
                          <a:schemeClr val="accent1"/>
                        </a:solidFill>
                        <a:latin typeface="Cambria Math" panose="02040503050406030204" pitchFamily="18" charset="0"/>
                      </a:rPr>
                      <m:t>&lt;1</m:t>
                    </m:r>
                  </m:oMath>
                </a14:m>
                <a:endParaRPr lang="en-US" dirty="0">
                  <a:solidFill>
                    <a:schemeClr val="accent1"/>
                  </a:solidFill>
                </a:endParaRPr>
              </a:p>
            </p:txBody>
          </p:sp>
        </mc:Choice>
        <mc:Fallback xmlns="">
          <p:sp>
            <p:nvSpPr>
              <p:cNvPr id="11" name="TextBox 10">
                <a:extLst>
                  <a:ext uri="{FF2B5EF4-FFF2-40B4-BE49-F238E27FC236}">
                    <a16:creationId xmlns:a16="http://schemas.microsoft.com/office/drawing/2014/main" id="{BA363FB6-ABDF-400F-A4ED-8BCFA69B4CE6}"/>
                  </a:ext>
                </a:extLst>
              </p:cNvPr>
              <p:cNvSpPr txBox="1">
                <a:spLocks noRot="1" noChangeAspect="1" noMove="1" noResize="1" noEditPoints="1" noAdjustHandles="1" noChangeArrowheads="1" noChangeShapeType="1" noTextEdit="1"/>
              </p:cNvSpPr>
              <p:nvPr/>
            </p:nvSpPr>
            <p:spPr>
              <a:xfrm>
                <a:off x="2645434" y="5805045"/>
                <a:ext cx="3450566" cy="5692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786603C-F73B-428B-91EB-64D787DF51AB}"/>
                  </a:ext>
                </a:extLst>
              </p:cNvPr>
              <p:cNvSpPr txBox="1"/>
              <p:nvPr/>
            </p:nvSpPr>
            <p:spPr>
              <a:xfrm>
                <a:off x="7608937" y="5805045"/>
                <a:ext cx="3515001" cy="551305"/>
              </a:xfrm>
              <a:prstGeom prst="rect">
                <a:avLst/>
              </a:prstGeom>
              <a:noFill/>
            </p:spPr>
            <p:txBody>
              <a:bodyPr wrap="none" lIns="0" tIns="0" rIns="0" bIns="0" rtlCol="0">
                <a:spAutoFit/>
              </a:bodyPr>
              <a:lstStyle/>
              <a:p>
                <a14:m>
                  <m:oMath xmlns:m="http://schemas.openxmlformats.org/officeDocument/2006/math">
                    <m:r>
                      <a:rPr lang="en-US" b="0" i="1" smtClean="0">
                        <a:solidFill>
                          <a:schemeClr val="accent1"/>
                        </a:solidFill>
                        <a:latin typeface="Cambria Math" panose="02040503050406030204" pitchFamily="18" charset="0"/>
                      </a:rPr>
                      <m:t>𝕍</m:t>
                    </m:r>
                    <m:d>
                      <m:dPr>
                        <m:begChr m:val="["/>
                        <m:endChr m:val="]"/>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𝑋</m:t>
                        </m:r>
                      </m:e>
                    </m:d>
                    <m:r>
                      <a:rPr lang="en-US" b="0" i="1" smtClean="0">
                        <a:solidFill>
                          <a:schemeClr val="accent1"/>
                        </a:solidFill>
                        <a:latin typeface="Cambria Math" panose="02040503050406030204" pitchFamily="18" charset="0"/>
                      </a:rPr>
                      <m:t>=</m:t>
                    </m:r>
                    <m:f>
                      <m:fPr>
                        <m:ctrlPr>
                          <a:rPr lang="en-US" b="0" i="1" smtClean="0">
                            <a:solidFill>
                              <a:schemeClr val="accent1"/>
                            </a:solidFill>
                            <a:latin typeface="Cambria Math" panose="02040503050406030204" pitchFamily="18" charset="0"/>
                          </a:rPr>
                        </m:ctrlPr>
                      </m:fPr>
                      <m:num>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𝜎</m:t>
                            </m:r>
                          </m:e>
                          <m:sup>
                            <m:r>
                              <a:rPr lang="en-US" b="0" i="1" smtClean="0">
                                <a:solidFill>
                                  <a:schemeClr val="accent1"/>
                                </a:solidFill>
                                <a:latin typeface="Cambria Math" panose="02040503050406030204" pitchFamily="18" charset="0"/>
                              </a:rPr>
                              <m:t>2</m:t>
                            </m:r>
                          </m:sup>
                        </m:sSup>
                        <m:d>
                          <m:dPr>
                            <m:ctrlPr>
                              <a:rPr lang="en-US" b="0" i="1" smtClean="0">
                                <a:solidFill>
                                  <a:schemeClr val="accent1"/>
                                </a:solidFill>
                                <a:latin typeface="Cambria Math" panose="02040503050406030204" pitchFamily="18" charset="0"/>
                              </a:rPr>
                            </m:ctrlPr>
                          </m:dPr>
                          <m:e>
                            <m:r>
                              <m:rPr>
                                <m:sty m:val="p"/>
                              </m:rPr>
                              <a:rPr lang="en-US" b="0" i="0" smtClean="0">
                                <a:solidFill>
                                  <a:schemeClr val="accent1"/>
                                </a:solidFill>
                                <a:latin typeface="Cambria Math" panose="02040503050406030204" pitchFamily="18" charset="0"/>
                              </a:rPr>
                              <m:t>Γ</m:t>
                            </m:r>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1−2</m:t>
                                </m:r>
                                <m:r>
                                  <a:rPr lang="en-US" b="0" i="1" smtClean="0">
                                    <a:solidFill>
                                      <a:schemeClr val="accent1"/>
                                    </a:solidFill>
                                    <a:latin typeface="Cambria Math" panose="02040503050406030204" pitchFamily="18" charset="0"/>
                                  </a:rPr>
                                  <m:t>𝜉</m:t>
                                </m:r>
                              </m:e>
                            </m:d>
                            <m:r>
                              <a:rPr lang="en-US" b="0" i="1" smtClean="0">
                                <a:solidFill>
                                  <a:schemeClr val="accent1"/>
                                </a:solidFill>
                                <a:latin typeface="Cambria Math" panose="02040503050406030204" pitchFamily="18" charset="0"/>
                              </a:rPr>
                              <m:t>−</m:t>
                            </m:r>
                            <m:sSup>
                              <m:sSupPr>
                                <m:ctrlPr>
                                  <a:rPr lang="en-US" b="0" i="1" smtClean="0">
                                    <a:solidFill>
                                      <a:schemeClr val="accent1"/>
                                    </a:solidFill>
                                    <a:latin typeface="Cambria Math" panose="02040503050406030204" pitchFamily="18" charset="0"/>
                                  </a:rPr>
                                </m:ctrlPr>
                              </m:sSupPr>
                              <m:e>
                                <m:r>
                                  <m:rPr>
                                    <m:sty m:val="p"/>
                                  </m:rPr>
                                  <a:rPr lang="en-US" b="0" i="0" smtClean="0">
                                    <a:solidFill>
                                      <a:schemeClr val="accent1"/>
                                    </a:solidFill>
                                    <a:latin typeface="Cambria Math" panose="02040503050406030204" pitchFamily="18" charset="0"/>
                                  </a:rPr>
                                  <m:t>Γ</m:t>
                                </m:r>
                              </m:e>
                              <m:sup>
                                <m:r>
                                  <a:rPr lang="en-US" b="0" i="1" smtClean="0">
                                    <a:solidFill>
                                      <a:schemeClr val="accent1"/>
                                    </a:solidFill>
                                    <a:latin typeface="Cambria Math" panose="02040503050406030204" pitchFamily="18" charset="0"/>
                                  </a:rPr>
                                  <m:t>2</m:t>
                                </m:r>
                              </m:sup>
                            </m:sSup>
                            <m:d>
                              <m:dPr>
                                <m:ctrlPr>
                                  <a:rPr lang="en-US" b="0" i="1" smtClean="0">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1−</m:t>
                                </m:r>
                                <m:r>
                                  <a:rPr lang="en-US" b="0" i="1" smtClean="0">
                                    <a:solidFill>
                                      <a:schemeClr val="accent1"/>
                                    </a:solidFill>
                                    <a:latin typeface="Cambria Math" panose="02040503050406030204" pitchFamily="18" charset="0"/>
                                  </a:rPr>
                                  <m:t>𝜉</m:t>
                                </m:r>
                              </m:e>
                            </m:d>
                          </m:e>
                        </m:d>
                      </m:num>
                      <m:den>
                        <m:sSup>
                          <m:sSupPr>
                            <m:ctrlPr>
                              <a:rPr lang="en-US" b="0" i="1" smtClean="0">
                                <a:solidFill>
                                  <a:schemeClr val="accent1"/>
                                </a:solidFill>
                                <a:latin typeface="Cambria Math" panose="02040503050406030204" pitchFamily="18" charset="0"/>
                              </a:rPr>
                            </m:ctrlPr>
                          </m:sSupPr>
                          <m:e>
                            <m:r>
                              <a:rPr lang="en-US" b="0" i="1" smtClean="0">
                                <a:solidFill>
                                  <a:schemeClr val="accent1"/>
                                </a:solidFill>
                                <a:latin typeface="Cambria Math" panose="02040503050406030204" pitchFamily="18" charset="0"/>
                              </a:rPr>
                              <m:t>𝜉</m:t>
                            </m:r>
                          </m:e>
                          <m:sup>
                            <m:r>
                              <a:rPr lang="en-US" b="0" i="1" smtClean="0">
                                <a:solidFill>
                                  <a:schemeClr val="accent1"/>
                                </a:solidFill>
                                <a:latin typeface="Cambria Math" panose="02040503050406030204" pitchFamily="18" charset="0"/>
                              </a:rPr>
                              <m:t>2</m:t>
                            </m:r>
                          </m:sup>
                        </m:sSup>
                      </m:den>
                    </m:f>
                  </m:oMath>
                </a14:m>
                <a:r>
                  <a:rPr lang="en-US" dirty="0">
                    <a:solidFill>
                      <a:schemeClr val="accent1"/>
                    </a:solidFill>
                  </a:rPr>
                  <a:t>, for </a:t>
                </a:r>
                <a14:m>
                  <m:oMath xmlns:m="http://schemas.openxmlformats.org/officeDocument/2006/math">
                    <m:r>
                      <a:rPr lang="en-US" b="0" i="1" smtClean="0">
                        <a:solidFill>
                          <a:schemeClr val="accent1"/>
                        </a:solidFill>
                        <a:latin typeface="Cambria Math" panose="02040503050406030204" pitchFamily="18" charset="0"/>
                      </a:rPr>
                      <m:t>𝜉</m:t>
                    </m:r>
                    <m:r>
                      <a:rPr lang="en-US" b="0" i="1" smtClean="0">
                        <a:solidFill>
                          <a:schemeClr val="accent1"/>
                        </a:solidFill>
                        <a:latin typeface="Cambria Math" panose="02040503050406030204" pitchFamily="18" charset="0"/>
                      </a:rPr>
                      <m:t>&lt;</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1</m:t>
                        </m:r>
                      </m:num>
                      <m:den>
                        <m:r>
                          <a:rPr lang="en-US" b="0" i="1" smtClean="0">
                            <a:solidFill>
                              <a:schemeClr val="accent1"/>
                            </a:solidFill>
                            <a:latin typeface="Cambria Math" panose="02040503050406030204" pitchFamily="18" charset="0"/>
                          </a:rPr>
                          <m:t>2</m:t>
                        </m:r>
                      </m:den>
                    </m:f>
                  </m:oMath>
                </a14:m>
                <a:endParaRPr lang="en-US" dirty="0">
                  <a:solidFill>
                    <a:schemeClr val="accent1"/>
                  </a:solidFill>
                </a:endParaRPr>
              </a:p>
            </p:txBody>
          </p:sp>
        </mc:Choice>
        <mc:Fallback xmlns="">
          <p:sp>
            <p:nvSpPr>
              <p:cNvPr id="12" name="TextBox 11">
                <a:extLst>
                  <a:ext uri="{FF2B5EF4-FFF2-40B4-BE49-F238E27FC236}">
                    <a16:creationId xmlns:a16="http://schemas.microsoft.com/office/drawing/2014/main" id="{0786603C-F73B-428B-91EB-64D787DF51AB}"/>
                  </a:ext>
                </a:extLst>
              </p:cNvPr>
              <p:cNvSpPr txBox="1">
                <a:spLocks noRot="1" noChangeAspect="1" noMove="1" noResize="1" noEditPoints="1" noAdjustHandles="1" noChangeArrowheads="1" noChangeShapeType="1" noTextEdit="1"/>
              </p:cNvSpPr>
              <p:nvPr/>
            </p:nvSpPr>
            <p:spPr>
              <a:xfrm>
                <a:off x="7608937" y="5805045"/>
                <a:ext cx="3515001" cy="551305"/>
              </a:xfrm>
              <a:prstGeom prst="rect">
                <a:avLst/>
              </a:prstGeom>
              <a:blipFill>
                <a:blip r:embed="rId4"/>
                <a:stretch>
                  <a:fillRect b="-8791"/>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23E4AAC1-45D0-4CDD-AD12-E97A002E8954}"/>
              </a:ext>
            </a:extLst>
          </p:cNvPr>
          <p:cNvSpPr>
            <a:spLocks noGrp="1"/>
          </p:cNvSpPr>
          <p:nvPr>
            <p:ph type="sldNum" sz="quarter" idx="12"/>
          </p:nvPr>
        </p:nvSpPr>
        <p:spPr/>
        <p:txBody>
          <a:bodyPr/>
          <a:lstStyle/>
          <a:p>
            <a:fld id="{6CCDFB7F-2DCE-4BBA-8761-9C155C26019F}" type="slidenum">
              <a:rPr lang="en-US" smtClean="0"/>
              <a:t>16</a:t>
            </a:fld>
            <a:endParaRPr lang="en-US"/>
          </a:p>
        </p:txBody>
      </p:sp>
    </p:spTree>
    <p:extLst>
      <p:ext uri="{BB962C8B-B14F-4D97-AF65-F5344CB8AC3E}">
        <p14:creationId xmlns:p14="http://schemas.microsoft.com/office/powerpoint/2010/main" val="43569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2D85-B104-4F5E-B8DB-976B437851BE}"/>
              </a:ext>
            </a:extLst>
          </p:cNvPr>
          <p:cNvSpPr>
            <a:spLocks noGrp="1"/>
          </p:cNvSpPr>
          <p:nvPr>
            <p:ph type="title"/>
          </p:nvPr>
        </p:nvSpPr>
        <p:spPr/>
        <p:txBody>
          <a:bodyPr/>
          <a:lstStyle/>
          <a:p>
            <a:r>
              <a:rPr lang="en-US" dirty="0"/>
              <a:t>GEV Return Levels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16EE30-E0D7-4D4A-9F0A-48BD360CE00C}"/>
                  </a:ext>
                </a:extLst>
              </p:cNvPr>
              <p:cNvSpPr>
                <a:spLocks noGrp="1"/>
              </p:cNvSpPr>
              <p:nvPr>
                <p:ph idx="1"/>
              </p:nvPr>
            </p:nvSpPr>
            <p:spPr/>
            <p:txBody>
              <a:bodyPr/>
              <a:lstStyle/>
              <a:p>
                <a:pPr marL="0" indent="0">
                  <a:buNone/>
                </a:pPr>
                <a:r>
                  <a:rPr lang="en-US" dirty="0"/>
                  <a:t>Usually it is desired to estimate the T-year return level, which is easy to calculate for the GEV when fit to annual maxima as they are equivalent to the quantiles of the GEV, which can be found analytically.</a:t>
                </a:r>
              </a:p>
              <a:p>
                <a:pPr marL="0" indent="0">
                  <a:buNone/>
                </a:pPr>
                <a:endParaRPr lang="en-US" dirty="0"/>
              </a:p>
              <a:p>
                <a:pPr marL="0" indent="0">
                  <a:buNone/>
                </a:pPr>
                <a:r>
                  <a:rPr lang="en-US" dirty="0"/>
                  <a:t>The T-year return period is the </a:t>
                </a:r>
                <a14:m>
                  <m:oMath xmlns:m="http://schemas.openxmlformats.org/officeDocument/2006/math">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oMath>
                </a14:m>
                <a:r>
                  <a:rPr lang="en-US" dirty="0"/>
                  <a:t> quantile of the GEV, or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e>
                      </m:d>
                    </m:oMath>
                  </m:oMathPara>
                </a14:m>
                <a:endParaRPr lang="en-US" dirty="0"/>
              </a:p>
            </p:txBody>
          </p:sp>
        </mc:Choice>
        <mc:Fallback xmlns="">
          <p:sp>
            <p:nvSpPr>
              <p:cNvPr id="3" name="Content Placeholder 2">
                <a:extLst>
                  <a:ext uri="{FF2B5EF4-FFF2-40B4-BE49-F238E27FC236}">
                    <a16:creationId xmlns:a16="http://schemas.microsoft.com/office/drawing/2014/main" id="{3016EE30-E0D7-4D4A-9F0A-48BD360CE00C}"/>
                  </a:ext>
                </a:extLst>
              </p:cNvPr>
              <p:cNvSpPr>
                <a:spLocks noGrp="1" noRot="1" noChangeAspect="1" noMove="1" noResize="1" noEditPoints="1" noAdjustHandles="1" noChangeArrowheads="1" noChangeShapeType="1" noTextEdit="1"/>
              </p:cNvSpPr>
              <p:nvPr>
                <p:ph idx="1"/>
              </p:nvPr>
            </p:nvSpPr>
            <p:spPr>
              <a:blipFill>
                <a:blip r:embed="rId2"/>
                <a:stretch>
                  <a:fillRect l="-1217" t="-2241" r="-92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16A19CB2-184F-4B91-80D1-71969E7A1CA4}"/>
              </a:ext>
            </a:extLst>
          </p:cNvPr>
          <p:cNvSpPr>
            <a:spLocks noGrp="1"/>
          </p:cNvSpPr>
          <p:nvPr>
            <p:ph type="sldNum" sz="quarter" idx="12"/>
          </p:nvPr>
        </p:nvSpPr>
        <p:spPr/>
        <p:txBody>
          <a:bodyPr/>
          <a:lstStyle/>
          <a:p>
            <a:fld id="{6CCDFB7F-2DCE-4BBA-8761-9C155C26019F}" type="slidenum">
              <a:rPr lang="en-US" smtClean="0"/>
              <a:t>17</a:t>
            </a:fld>
            <a:endParaRPr lang="en-US"/>
          </a:p>
        </p:txBody>
      </p:sp>
    </p:spTree>
    <p:extLst>
      <p:ext uri="{BB962C8B-B14F-4D97-AF65-F5344CB8AC3E}">
        <p14:creationId xmlns:p14="http://schemas.microsoft.com/office/powerpoint/2010/main" val="69632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2D85-B104-4F5E-B8DB-976B437851BE}"/>
              </a:ext>
            </a:extLst>
          </p:cNvPr>
          <p:cNvSpPr>
            <a:spLocks noGrp="1"/>
          </p:cNvSpPr>
          <p:nvPr>
            <p:ph type="title"/>
          </p:nvPr>
        </p:nvSpPr>
        <p:spPr/>
        <p:txBody>
          <a:bodyPr/>
          <a:lstStyle/>
          <a:p>
            <a:r>
              <a:rPr lang="en-US" dirty="0"/>
              <a:t>GEV Return Levels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16EE30-E0D7-4D4A-9F0A-48BD360CE00C}"/>
                  </a:ext>
                </a:extLst>
              </p:cNvPr>
              <p:cNvSpPr>
                <a:spLocks noGrp="1"/>
              </p:cNvSpPr>
              <p:nvPr>
                <p:ph idx="1"/>
              </p:nvPr>
            </p:nvSpPr>
            <p:spPr>
              <a:xfrm>
                <a:off x="838200" y="1690688"/>
                <a:ext cx="10515600" cy="3422236"/>
              </a:xfrm>
            </p:spPr>
            <p:txBody>
              <a:bodyPr>
                <a:normAutofit fontScale="55000" lnSpcReduction="20000"/>
              </a:bodyPr>
              <a:lstStyle/>
              <a:p>
                <a:pPr marL="0" indent="0">
                  <a:buNone/>
                </a:pPr>
                <a:r>
                  <a:rPr lang="en-US" dirty="0"/>
                  <a:t>Usually it is desired to estimate the T-year return level, which is easy to calculate for the GEV when fit to annual maxima as they are equivalent to the quantiles of the GEV, which can be found analytically.</a:t>
                </a:r>
              </a:p>
              <a:p>
                <a:pPr marL="0" indent="0">
                  <a:buNone/>
                </a:pPr>
                <a:endParaRPr lang="en-US" dirty="0"/>
              </a:p>
              <a:p>
                <a:pPr marL="0" indent="0">
                  <a:buNone/>
                </a:pPr>
                <a:r>
                  <a:rPr lang="en-US" dirty="0"/>
                  <a:t>The T-year return period is the </a:t>
                </a:r>
                <a14:m>
                  <m:oMath xmlns:m="http://schemas.openxmlformats.org/officeDocument/2006/math">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oMath>
                </a14:m>
                <a:r>
                  <a:rPr lang="en-US" dirty="0"/>
                  <a:t> quantile of the GEV, or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𝑇</m:t>
                              </m:r>
                            </m:den>
                          </m:f>
                        </m:e>
                      </m:d>
                    </m:oMath>
                  </m:oMathPara>
                </a14:m>
                <a:endParaRPr lang="en-US" dirty="0"/>
              </a:p>
              <a:p>
                <a:pPr marL="0" indent="0">
                  <a:buNone/>
                </a:pPr>
                <a:r>
                  <a:rPr lang="en-US" dirty="0"/>
                  <a:t>It is the value expected to occur, on average, once every T years.  Typically plotted on a transformed scale so that if </a:t>
                </a:r>
                <a14:m>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&lt;0</m:t>
                    </m:r>
                  </m:oMath>
                </a14:m>
                <a:r>
                  <a:rPr lang="en-US" dirty="0"/>
                  <a:t>, the graph is concave with an asymptote at the upper bound, if </a:t>
                </a:r>
                <a14:m>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=0</m:t>
                    </m:r>
                  </m:oMath>
                </a14:m>
                <a:r>
                  <a:rPr lang="en-US" dirty="0"/>
                  <a:t>, it is a straight line, and if </a:t>
                </a:r>
                <a14:m>
                  <m:oMath xmlns:m="http://schemas.openxmlformats.org/officeDocument/2006/math">
                    <m:r>
                      <a:rPr lang="en-US" b="0" i="1" smtClean="0">
                        <a:latin typeface="Cambria Math" panose="02040503050406030204" pitchFamily="18" charset="0"/>
                      </a:rPr>
                      <m:t>𝜉</m:t>
                    </m:r>
                    <m:r>
                      <a:rPr lang="en-US" b="0" i="1" smtClean="0">
                        <a:latin typeface="Cambria Math" panose="02040503050406030204" pitchFamily="18" charset="0"/>
                      </a:rPr>
                      <m:t>&gt;0</m:t>
                    </m:r>
                  </m:oMath>
                </a14:m>
                <a:r>
                  <a:rPr lang="en-US" dirty="0"/>
                  <a:t> it is convex.  Values of </a:t>
                </a:r>
                <a14:m>
                  <m:oMath xmlns:m="http://schemas.openxmlformats.org/officeDocument/2006/math">
                    <m:r>
                      <a:rPr lang="en-US" b="0" i="1" smtClean="0">
                        <a:latin typeface="Cambria Math" panose="02040503050406030204" pitchFamily="18" charset="0"/>
                      </a:rPr>
                      <m:t>𝜉</m:t>
                    </m:r>
                  </m:oMath>
                </a14:m>
                <a:r>
                  <a:rPr lang="en-US" dirty="0"/>
                  <a:t> that are close to zero will be close to a straight line.</a:t>
                </a:r>
              </a:p>
              <a:p>
                <a:pPr marL="0" indent="0">
                  <a:buNone/>
                </a:pPr>
                <a:endParaRPr lang="en-US" dirty="0"/>
              </a:p>
              <a:p>
                <a:pPr marL="0" indent="0">
                  <a:buNone/>
                </a:pP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⋅100</m:t>
                    </m:r>
                  </m:oMath>
                </a14:m>
                <a:r>
                  <a:rPr lang="en-US" dirty="0"/>
                  <a:t>% CI’s can be obtained from the delta method if maximum-likelihood (ML) estimation is used.  Profile-likelihood CI’s are generally more accurate, and realistic, but difficult to automate.  Parametric bootstrap CI’s are generally suitable.</a:t>
                </a:r>
              </a:p>
            </p:txBody>
          </p:sp>
        </mc:Choice>
        <mc:Fallback xmlns="">
          <p:sp>
            <p:nvSpPr>
              <p:cNvPr id="3" name="Content Placeholder 2">
                <a:extLst>
                  <a:ext uri="{FF2B5EF4-FFF2-40B4-BE49-F238E27FC236}">
                    <a16:creationId xmlns:a16="http://schemas.microsoft.com/office/drawing/2014/main" id="{3016EE30-E0D7-4D4A-9F0A-48BD360CE00C}"/>
                  </a:ext>
                </a:extLst>
              </p:cNvPr>
              <p:cNvSpPr>
                <a:spLocks noGrp="1" noRot="1" noChangeAspect="1" noMove="1" noResize="1" noEditPoints="1" noAdjustHandles="1" noChangeArrowheads="1" noChangeShapeType="1" noTextEdit="1"/>
              </p:cNvSpPr>
              <p:nvPr>
                <p:ph idx="1"/>
              </p:nvPr>
            </p:nvSpPr>
            <p:spPr>
              <a:xfrm>
                <a:off x="838200" y="1690688"/>
                <a:ext cx="10515600" cy="3422236"/>
              </a:xfrm>
              <a:blipFill>
                <a:blip r:embed="rId2"/>
                <a:stretch>
                  <a:fillRect l="-232" t="-1957" r="-40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1C9331A-3CB2-43F5-B3FD-671B29DFCE32}"/>
              </a:ext>
            </a:extLst>
          </p:cNvPr>
          <p:cNvSpPr>
            <a:spLocks noGrp="1"/>
          </p:cNvSpPr>
          <p:nvPr>
            <p:ph type="sldNum" sz="quarter" idx="12"/>
          </p:nvPr>
        </p:nvSpPr>
        <p:spPr/>
        <p:txBody>
          <a:bodyPr/>
          <a:lstStyle/>
          <a:p>
            <a:fld id="{6CCDFB7F-2DCE-4BBA-8761-9C155C26019F}" type="slidenum">
              <a:rPr lang="en-US" smtClean="0"/>
              <a:t>18</a:t>
            </a:fld>
            <a:endParaRPr lang="en-US"/>
          </a:p>
        </p:txBody>
      </p:sp>
    </p:spTree>
    <p:extLst>
      <p:ext uri="{BB962C8B-B14F-4D97-AF65-F5344CB8AC3E}">
        <p14:creationId xmlns:p14="http://schemas.microsoft.com/office/powerpoint/2010/main" val="221562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0669-0688-49E5-BE63-9BF5B82E54DB}"/>
              </a:ext>
            </a:extLst>
          </p:cNvPr>
          <p:cNvSpPr>
            <a:spLocks noGrp="1"/>
          </p:cNvSpPr>
          <p:nvPr>
            <p:ph type="title"/>
          </p:nvPr>
        </p:nvSpPr>
        <p:spPr/>
        <p:txBody>
          <a:bodyPr/>
          <a:lstStyle/>
          <a:p>
            <a:r>
              <a:rPr lang="en-US" dirty="0"/>
              <a:t>Modeling Block Maxima</a:t>
            </a:r>
          </a:p>
        </p:txBody>
      </p:sp>
      <p:sp>
        <p:nvSpPr>
          <p:cNvPr id="3" name="Content Placeholder 2">
            <a:extLst>
              <a:ext uri="{FF2B5EF4-FFF2-40B4-BE49-F238E27FC236}">
                <a16:creationId xmlns:a16="http://schemas.microsoft.com/office/drawing/2014/main" id="{86A2D9F3-84D5-41F8-81C0-E36C018EC90D}"/>
              </a:ext>
            </a:extLst>
          </p:cNvPr>
          <p:cNvSpPr>
            <a:spLocks noGrp="1"/>
          </p:cNvSpPr>
          <p:nvPr>
            <p:ph idx="1"/>
          </p:nvPr>
        </p:nvSpPr>
        <p:spPr/>
        <p:txBody>
          <a:bodyPr/>
          <a:lstStyle/>
          <a:p>
            <a:pPr marL="0" indent="0">
              <a:buNone/>
            </a:pPr>
            <a:r>
              <a:rPr lang="en-US" b="1" dirty="0"/>
              <a:t>GEV distribution</a:t>
            </a:r>
            <a:endParaRPr lang="en-US" dirty="0"/>
          </a:p>
          <a:p>
            <a:r>
              <a:rPr lang="en-US" dirty="0"/>
              <a:t>Fit GEV directly to maxima over long blocks (e.g., annual)</a:t>
            </a:r>
          </a:p>
          <a:p>
            <a:pPr marL="0" indent="0">
              <a:buNone/>
            </a:pPr>
            <a:endParaRPr lang="en-US" dirty="0"/>
          </a:p>
          <a:p>
            <a:pPr marL="0" indent="0">
              <a:buNone/>
            </a:pPr>
            <a:r>
              <a:rPr lang="en-US" b="1" dirty="0"/>
              <a:t>Advantages of modeling block maxima</a:t>
            </a:r>
          </a:p>
          <a:p>
            <a:r>
              <a:rPr lang="en-US" dirty="0"/>
              <a:t>Generally do not need to explicitly model annual or diurnal cycles</a:t>
            </a:r>
          </a:p>
          <a:p>
            <a:r>
              <a:rPr lang="en-US" dirty="0"/>
              <a:t>Generally do not need to worry about temporal dependence</a:t>
            </a:r>
          </a:p>
          <a:p>
            <a:r>
              <a:rPr lang="en-US" dirty="0"/>
              <a:t>Quantiles are easy to find and are equivalent to the T-period return level</a:t>
            </a:r>
          </a:p>
        </p:txBody>
      </p:sp>
      <p:sp>
        <p:nvSpPr>
          <p:cNvPr id="5" name="Slide Number Placeholder 4">
            <a:extLst>
              <a:ext uri="{FF2B5EF4-FFF2-40B4-BE49-F238E27FC236}">
                <a16:creationId xmlns:a16="http://schemas.microsoft.com/office/drawing/2014/main" id="{62C239F6-01A3-4CB1-BFE4-3C86F0F4A127}"/>
              </a:ext>
            </a:extLst>
          </p:cNvPr>
          <p:cNvSpPr>
            <a:spLocks noGrp="1"/>
          </p:cNvSpPr>
          <p:nvPr>
            <p:ph type="sldNum" sz="quarter" idx="12"/>
          </p:nvPr>
        </p:nvSpPr>
        <p:spPr/>
        <p:txBody>
          <a:bodyPr/>
          <a:lstStyle/>
          <a:p>
            <a:fld id="{6CCDFB7F-2DCE-4BBA-8761-9C155C26019F}" type="slidenum">
              <a:rPr lang="en-US" smtClean="0"/>
              <a:t>19</a:t>
            </a:fld>
            <a:endParaRPr lang="en-US"/>
          </a:p>
        </p:txBody>
      </p:sp>
    </p:spTree>
    <p:extLst>
      <p:ext uri="{BB962C8B-B14F-4D97-AF65-F5344CB8AC3E}">
        <p14:creationId xmlns:p14="http://schemas.microsoft.com/office/powerpoint/2010/main" val="181169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D3B5491-6495-4E68-AF45-EFB9113F9A4F}"/>
              </a:ext>
            </a:extLst>
          </p:cNvPr>
          <p:cNvSpPr>
            <a:spLocks noGrp="1" noChangeArrowheads="1"/>
          </p:cNvSpPr>
          <p:nvPr>
            <p:ph type="title"/>
          </p:nvPr>
        </p:nvSpPr>
        <p:spPr>
          <a:xfrm>
            <a:off x="685800" y="228600"/>
            <a:ext cx="7772400" cy="914400"/>
          </a:xfrm>
        </p:spPr>
        <p:txBody>
          <a:bodyPr/>
          <a:lstStyle/>
          <a:p>
            <a:pPr eaLnBrk="1" hangingPunct="1">
              <a:defRPr/>
            </a:pPr>
            <a:r>
              <a:rPr lang="en-US" altLang="x-none" dirty="0"/>
              <a:t>Background Information</a:t>
            </a:r>
            <a:endParaRPr lang="x-none" altLang="x-none" dirty="0"/>
          </a:p>
        </p:txBody>
      </p:sp>
      <p:sp>
        <p:nvSpPr>
          <p:cNvPr id="6" name="TextBox 5">
            <a:extLst>
              <a:ext uri="{FF2B5EF4-FFF2-40B4-BE49-F238E27FC236}">
                <a16:creationId xmlns:a16="http://schemas.microsoft.com/office/drawing/2014/main" id="{91D02219-6DEF-458B-BFE1-DAEBE4C3D267}"/>
              </a:ext>
            </a:extLst>
          </p:cNvPr>
          <p:cNvSpPr txBox="1"/>
          <p:nvPr/>
        </p:nvSpPr>
        <p:spPr>
          <a:xfrm>
            <a:off x="914400" y="1143000"/>
            <a:ext cx="7162800" cy="4524375"/>
          </a:xfrm>
          <a:prstGeom prst="rect">
            <a:avLst/>
          </a:prstGeom>
          <a:noFill/>
        </p:spPr>
        <p:txBody>
          <a:bodyPr>
            <a:spAutoFit/>
          </a:bodyPr>
          <a:lstStyle/>
          <a:p>
            <a:pPr>
              <a:defRPr/>
            </a:pPr>
            <a:r>
              <a:rPr lang="en-US" dirty="0">
                <a:latin typeface="Arial" charset="0"/>
                <a:ea typeface="ＭＳ Ｐゴシック" charset="-128"/>
              </a:rPr>
              <a:t>Tutorials for </a:t>
            </a:r>
            <a:r>
              <a:rPr lang="en-US" dirty="0" err="1">
                <a:latin typeface="Arial" charset="0"/>
                <a:ea typeface="ＭＳ Ｐゴシック" charset="-128"/>
              </a:rPr>
              <a:t>extRemes</a:t>
            </a:r>
            <a:r>
              <a:rPr lang="en-US" dirty="0">
                <a:latin typeface="Arial" charset="0"/>
                <a:ea typeface="ＭＳ Ｐゴシック" charset="-128"/>
              </a:rPr>
              <a:t> and in2extRemes</a:t>
            </a:r>
          </a:p>
          <a:p>
            <a:pPr marL="342900" indent="-342900">
              <a:buFont typeface="Arial" charset="0"/>
              <a:buChar char="•"/>
              <a:defRPr/>
            </a:pPr>
            <a:r>
              <a:rPr lang="en-US" dirty="0" err="1">
                <a:latin typeface="Arial" charset="0"/>
                <a:ea typeface="ＭＳ Ｐゴシック" charset="-128"/>
              </a:rPr>
              <a:t>Gilleland</a:t>
            </a:r>
            <a:r>
              <a:rPr lang="en-US" dirty="0">
                <a:latin typeface="Arial" charset="0"/>
                <a:ea typeface="ＭＳ Ｐゴシック" charset="-128"/>
              </a:rPr>
              <a:t>, E. and R. W. Katz, 2016. </a:t>
            </a:r>
            <a:r>
              <a:rPr lang="en-US" dirty="0" err="1">
                <a:latin typeface="Arial" charset="0"/>
                <a:ea typeface="ＭＳ Ｐゴシック" charset="-128"/>
              </a:rPr>
              <a:t>extRemes</a:t>
            </a:r>
            <a:r>
              <a:rPr lang="en-US" dirty="0">
                <a:latin typeface="Arial" charset="0"/>
                <a:ea typeface="ＭＳ Ｐゴシック" charset="-128"/>
              </a:rPr>
              <a:t> 2.0: An Extreme Value Analysis Package in R. </a:t>
            </a:r>
            <a:r>
              <a:rPr lang="en-US" i="1" dirty="0">
                <a:latin typeface="Arial" charset="0"/>
                <a:ea typeface="ＭＳ Ｐゴシック" charset="-128"/>
              </a:rPr>
              <a:t>Journal of Statistical Software</a:t>
            </a:r>
            <a:r>
              <a:rPr lang="en-US" dirty="0">
                <a:latin typeface="Arial" charset="0"/>
                <a:ea typeface="ＭＳ Ｐゴシック" charset="-128"/>
              </a:rPr>
              <a:t>, </a:t>
            </a:r>
            <a:r>
              <a:rPr lang="en-US" b="1" dirty="0">
                <a:latin typeface="Arial" charset="0"/>
                <a:ea typeface="ＭＳ Ｐゴシック" charset="-128"/>
              </a:rPr>
              <a:t>72</a:t>
            </a:r>
            <a:r>
              <a:rPr lang="en-US" dirty="0">
                <a:latin typeface="Arial" charset="0"/>
                <a:ea typeface="ＭＳ Ｐゴシック" charset="-128"/>
              </a:rPr>
              <a:t> (8), 1 - 39, DOI: 10.18637/jss.v072.i08 (</a:t>
            </a:r>
            <a:r>
              <a:rPr lang="en-US" dirty="0">
                <a:latin typeface="Arial" charset="0"/>
                <a:ea typeface="ＭＳ Ｐゴシック" charset="-128"/>
                <a:hlinkClick r:id="rId2"/>
              </a:rPr>
              <a:t>https://www.jstatsoft.org/article/view/v072i08</a:t>
            </a:r>
            <a:r>
              <a:rPr lang="en-US" dirty="0">
                <a:latin typeface="Arial" charset="0"/>
                <a:ea typeface="ＭＳ Ｐゴシック" charset="-128"/>
              </a:rPr>
              <a:t>).</a:t>
            </a:r>
          </a:p>
          <a:p>
            <a:pPr marL="342900" indent="-342900">
              <a:buFont typeface="Arial" charset="0"/>
              <a:buChar char="•"/>
              <a:defRPr/>
            </a:pPr>
            <a:r>
              <a:rPr lang="en-US" dirty="0" err="1">
                <a:latin typeface="Arial" charset="0"/>
                <a:ea typeface="ＭＳ Ｐゴシック" charset="-128"/>
              </a:rPr>
              <a:t>Gilleland</a:t>
            </a:r>
            <a:r>
              <a:rPr lang="en-US" dirty="0">
                <a:latin typeface="Arial" charset="0"/>
                <a:ea typeface="ＭＳ Ｐゴシック" charset="-128"/>
              </a:rPr>
              <a:t>, E. and Katz, R. W., 2016: in2extremes: Into the R Package extremes - Extreme Value Analysis for Weather and Climate Applications. </a:t>
            </a:r>
            <a:r>
              <a:rPr lang="en-US" i="1" dirty="0">
                <a:latin typeface="Arial" charset="0"/>
                <a:ea typeface="ＭＳ Ｐゴシック" charset="-128"/>
              </a:rPr>
              <a:t>NCAR Technical Note</a:t>
            </a:r>
            <a:r>
              <a:rPr lang="en-US" dirty="0">
                <a:latin typeface="Arial" charset="0"/>
                <a:ea typeface="ＭＳ Ｐゴシック" charset="-128"/>
              </a:rPr>
              <a:t>, NCAR/TN-523+STR, 102 pp., DOI: 10.5065/D65T3HP2 (</a:t>
            </a:r>
            <a:r>
              <a:rPr lang="en-US" dirty="0">
                <a:latin typeface="Arial" charset="0"/>
                <a:ea typeface="ＭＳ Ｐゴシック" charset="-128"/>
                <a:hlinkClick r:id="rId3"/>
              </a:rPr>
              <a:t>http://dx.doi.org/10.5065/D65T3HP2</a:t>
            </a:r>
            <a:r>
              <a:rPr lang="en-US" dirty="0">
                <a:latin typeface="Arial" charset="0"/>
                <a:ea typeface="ＭＳ Ｐゴシック" charset="-128"/>
              </a:rPr>
              <a:t>).</a:t>
            </a:r>
          </a:p>
        </p:txBody>
      </p:sp>
      <p:sp>
        <p:nvSpPr>
          <p:cNvPr id="7" name="Slide Number Placeholder 6">
            <a:extLst>
              <a:ext uri="{FF2B5EF4-FFF2-40B4-BE49-F238E27FC236}">
                <a16:creationId xmlns:a16="http://schemas.microsoft.com/office/drawing/2014/main" id="{B0C71C24-75E8-4090-8FFB-7B3C4945AAF4}"/>
              </a:ext>
            </a:extLst>
          </p:cNvPr>
          <p:cNvSpPr>
            <a:spLocks noGrp="1"/>
          </p:cNvSpPr>
          <p:nvPr>
            <p:ph type="sldNum" sz="quarter" idx="12"/>
          </p:nvPr>
        </p:nvSpPr>
        <p:spPr/>
        <p:txBody>
          <a:bodyPr/>
          <a:lstStyle/>
          <a:p>
            <a:fld id="{6CCDFB7F-2DCE-4BBA-8761-9C155C26019F}" type="slidenum">
              <a:rPr lang="en-US" smtClean="0"/>
              <a:t>2</a:t>
            </a:fld>
            <a:endParaRPr lang="en-US"/>
          </a:p>
        </p:txBody>
      </p:sp>
    </p:spTree>
    <p:extLst>
      <p:ext uri="{BB962C8B-B14F-4D97-AF65-F5344CB8AC3E}">
        <p14:creationId xmlns:p14="http://schemas.microsoft.com/office/powerpoint/2010/main" val="4164031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34CB87-9630-4AE8-BF7F-78095B0D369C}"/>
              </a:ext>
            </a:extLst>
          </p:cNvPr>
          <p:cNvSpPr>
            <a:spLocks noGrp="1"/>
          </p:cNvSpPr>
          <p:nvPr>
            <p:ph type="title"/>
          </p:nvPr>
        </p:nvSpPr>
        <p:spPr>
          <a:xfrm>
            <a:off x="457200" y="457200"/>
            <a:ext cx="8229600" cy="812800"/>
          </a:xfrm>
        </p:spPr>
        <p:txBody>
          <a:bodyPr>
            <a:normAutofit/>
          </a:bodyPr>
          <a:lstStyle/>
          <a:p>
            <a:pPr eaLnBrk="1" hangingPunct="1">
              <a:defRPr/>
            </a:pPr>
            <a:r>
              <a:rPr lang="en-US" dirty="0" err="1">
                <a:solidFill>
                  <a:srgbClr val="000000"/>
                </a:solidFill>
              </a:rPr>
              <a:t>fevd</a:t>
            </a:r>
            <a:endParaRPr lang="en-US" dirty="0">
              <a:solidFill>
                <a:srgbClr val="000000"/>
              </a:solidFill>
            </a:endParaRPr>
          </a:p>
        </p:txBody>
      </p:sp>
      <p:sp>
        <p:nvSpPr>
          <p:cNvPr id="6" name="TextBox 5">
            <a:extLst>
              <a:ext uri="{FF2B5EF4-FFF2-40B4-BE49-F238E27FC236}">
                <a16:creationId xmlns:a16="http://schemas.microsoft.com/office/drawing/2014/main" id="{AF4CF070-2A6B-45E9-88E9-826048FC1E6E}"/>
              </a:ext>
            </a:extLst>
          </p:cNvPr>
          <p:cNvSpPr txBox="1">
            <a:spLocks noChangeArrowheads="1"/>
          </p:cNvSpPr>
          <p:nvPr/>
        </p:nvSpPr>
        <p:spPr bwMode="auto">
          <a:xfrm>
            <a:off x="723900" y="2384425"/>
            <a:ext cx="76962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a:solidFill>
                  <a:srgbClr val="000000"/>
                </a:solidFill>
                <a:latin typeface="Courier" pitchFamily="-84" charset="0"/>
              </a:rPr>
              <a:t>Zmax &lt;- matrix( rnorm( 100 * 1000 ), 1000, 100 )</a:t>
            </a:r>
          </a:p>
          <a:p>
            <a:pPr>
              <a:spcBef>
                <a:spcPct val="0"/>
              </a:spcBef>
              <a:buFontTx/>
              <a:buNone/>
            </a:pPr>
            <a:endParaRPr lang="en-US" altLang="en-US" sz="2000">
              <a:solidFill>
                <a:srgbClr val="000000"/>
              </a:solidFill>
              <a:latin typeface="Courier" pitchFamily="-84" charset="0"/>
            </a:endParaRPr>
          </a:p>
          <a:p>
            <a:pPr>
              <a:spcBef>
                <a:spcPct val="0"/>
              </a:spcBef>
              <a:buFontTx/>
              <a:buNone/>
            </a:pPr>
            <a:r>
              <a:rPr lang="en-US" altLang="en-US" sz="2000">
                <a:solidFill>
                  <a:srgbClr val="000000"/>
                </a:solidFill>
                <a:latin typeface="Courier" pitchFamily="-84" charset="0"/>
              </a:rPr>
              <a:t>dim( Zmax )</a:t>
            </a:r>
          </a:p>
          <a:p>
            <a:pPr>
              <a:spcBef>
                <a:spcPct val="0"/>
              </a:spcBef>
              <a:buFontTx/>
              <a:buNone/>
            </a:pPr>
            <a:endParaRPr lang="en-US" altLang="en-US" sz="2000">
              <a:solidFill>
                <a:srgbClr val="000000"/>
              </a:solidFill>
              <a:latin typeface="Courier" pitchFamily="-84" charset="0"/>
            </a:endParaRPr>
          </a:p>
          <a:p>
            <a:pPr>
              <a:spcBef>
                <a:spcPct val="0"/>
              </a:spcBef>
              <a:buFontTx/>
              <a:buNone/>
            </a:pPr>
            <a:r>
              <a:rPr lang="en-US" altLang="en-US" sz="2000">
                <a:solidFill>
                  <a:srgbClr val="000000"/>
                </a:solidFill>
                <a:latin typeface="Courier" pitchFamily="-84" charset="0"/>
              </a:rPr>
              <a:t>Zmax &lt;- apply( Zmax, 2, max )</a:t>
            </a:r>
          </a:p>
          <a:p>
            <a:pPr>
              <a:spcBef>
                <a:spcPct val="0"/>
              </a:spcBef>
              <a:buFontTx/>
              <a:buNone/>
            </a:pPr>
            <a:endParaRPr lang="en-US" altLang="en-US" sz="2000">
              <a:solidFill>
                <a:srgbClr val="000000"/>
              </a:solidFill>
              <a:latin typeface="Courier" pitchFamily="-84" charset="0"/>
            </a:endParaRPr>
          </a:p>
          <a:p>
            <a:pPr>
              <a:spcBef>
                <a:spcPct val="0"/>
              </a:spcBef>
              <a:buFontTx/>
              <a:buNone/>
            </a:pPr>
            <a:r>
              <a:rPr lang="en-US" altLang="en-US" sz="2000">
                <a:solidFill>
                  <a:srgbClr val="000000"/>
                </a:solidFill>
                <a:latin typeface="Courier" pitchFamily="-84" charset="0"/>
              </a:rPr>
              <a:t>dim( Zmax )</a:t>
            </a:r>
          </a:p>
        </p:txBody>
      </p:sp>
      <p:sp>
        <p:nvSpPr>
          <p:cNvPr id="7" name="TextBox 6">
            <a:extLst>
              <a:ext uri="{FF2B5EF4-FFF2-40B4-BE49-F238E27FC236}">
                <a16:creationId xmlns:a16="http://schemas.microsoft.com/office/drawing/2014/main" id="{69317687-F2A8-4FEF-84EE-A23CB5E51075}"/>
              </a:ext>
            </a:extLst>
          </p:cNvPr>
          <p:cNvSpPr txBox="1">
            <a:spLocks noChangeArrowheads="1"/>
          </p:cNvSpPr>
          <p:nvPr/>
        </p:nvSpPr>
        <p:spPr bwMode="auto">
          <a:xfrm>
            <a:off x="457200" y="1219200"/>
            <a:ext cx="5410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dirty="0">
                <a:solidFill>
                  <a:schemeClr val="accent1"/>
                </a:solidFill>
              </a:rPr>
              <a:t>Fit GEV to block maxima using MLE</a:t>
            </a:r>
          </a:p>
          <a:p>
            <a:pPr>
              <a:spcBef>
                <a:spcPct val="0"/>
              </a:spcBef>
              <a:buFontTx/>
              <a:buNone/>
            </a:pPr>
            <a:endParaRPr lang="en-US" altLang="en-US" sz="2000" dirty="0">
              <a:solidFill>
                <a:schemeClr val="accent1"/>
              </a:solidFill>
            </a:endParaRPr>
          </a:p>
        </p:txBody>
      </p:sp>
      <p:sp>
        <p:nvSpPr>
          <p:cNvPr id="8" name="TextBox 1">
            <a:extLst>
              <a:ext uri="{FF2B5EF4-FFF2-40B4-BE49-F238E27FC236}">
                <a16:creationId xmlns:a16="http://schemas.microsoft.com/office/drawing/2014/main" id="{25F69356-04DF-4DEA-8C43-92DE11ACED94}"/>
              </a:ext>
            </a:extLst>
          </p:cNvPr>
          <p:cNvSpPr txBox="1">
            <a:spLocks noChangeArrowheads="1"/>
          </p:cNvSpPr>
          <p:nvPr/>
        </p:nvSpPr>
        <p:spPr bwMode="auto">
          <a:xfrm>
            <a:off x="457200" y="1728788"/>
            <a:ext cx="83820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dirty="0">
                <a:solidFill>
                  <a:schemeClr val="accent1"/>
                </a:solidFill>
              </a:rPr>
              <a:t>Samples of size 100 of maxima of standard normal distributed samples</a:t>
            </a:r>
          </a:p>
          <a:p>
            <a:pPr>
              <a:spcBef>
                <a:spcPct val="0"/>
              </a:spcBef>
              <a:buFontTx/>
              <a:buNone/>
            </a:pPr>
            <a:endParaRPr lang="en-US" altLang="en-US" sz="2000" dirty="0">
              <a:solidFill>
                <a:schemeClr val="accent1"/>
              </a:solidFill>
            </a:endParaRPr>
          </a:p>
        </p:txBody>
      </p:sp>
      <p:sp>
        <p:nvSpPr>
          <p:cNvPr id="9" name="Slide Number Placeholder 8">
            <a:extLst>
              <a:ext uri="{FF2B5EF4-FFF2-40B4-BE49-F238E27FC236}">
                <a16:creationId xmlns:a16="http://schemas.microsoft.com/office/drawing/2014/main" id="{5E351CE3-9E74-4F45-A32B-0A145E597BAF}"/>
              </a:ext>
            </a:extLst>
          </p:cNvPr>
          <p:cNvSpPr>
            <a:spLocks noGrp="1"/>
          </p:cNvSpPr>
          <p:nvPr>
            <p:ph type="sldNum" sz="quarter" idx="12"/>
          </p:nvPr>
        </p:nvSpPr>
        <p:spPr/>
        <p:txBody>
          <a:bodyPr/>
          <a:lstStyle/>
          <a:p>
            <a:fld id="{6CCDFB7F-2DCE-4BBA-8761-9C155C26019F}" type="slidenum">
              <a:rPr lang="en-US" smtClean="0"/>
              <a:t>20</a:t>
            </a:fld>
            <a:endParaRPr lang="en-US"/>
          </a:p>
        </p:txBody>
      </p:sp>
    </p:spTree>
    <p:extLst>
      <p:ext uri="{BB962C8B-B14F-4D97-AF65-F5344CB8AC3E}">
        <p14:creationId xmlns:p14="http://schemas.microsoft.com/office/powerpoint/2010/main" val="1685438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5D7FA7D0-DCC1-47A7-8F30-12F6C589282B}"/>
              </a:ext>
            </a:extLst>
          </p:cNvPr>
          <p:cNvSpPr txBox="1">
            <a:spLocks noChangeArrowheads="1"/>
          </p:cNvSpPr>
          <p:nvPr/>
        </p:nvSpPr>
        <p:spPr bwMode="auto">
          <a:xfrm>
            <a:off x="1343025" y="1927225"/>
            <a:ext cx="64579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000000"/>
                </a:solidFill>
                <a:latin typeface="Courier" pitchFamily="-84" charset="0"/>
              </a:rPr>
              <a:t>library( extRemes )</a:t>
            </a:r>
          </a:p>
          <a:p>
            <a:pPr>
              <a:spcBef>
                <a:spcPct val="0"/>
              </a:spcBef>
              <a:buFontTx/>
              <a:buNone/>
            </a:pPr>
            <a:endParaRPr lang="en-US" altLang="en-US" sz="2400">
              <a:solidFill>
                <a:srgbClr val="000000"/>
              </a:solidFill>
              <a:latin typeface="Courier" pitchFamily="-84" charset="0"/>
            </a:endParaRPr>
          </a:p>
          <a:p>
            <a:pPr>
              <a:spcBef>
                <a:spcPct val="0"/>
              </a:spcBef>
              <a:buFontTx/>
              <a:buNone/>
            </a:pPr>
            <a:r>
              <a:rPr lang="en-US" altLang="en-US" sz="2400">
                <a:solidFill>
                  <a:srgbClr val="000000"/>
                </a:solidFill>
                <a:latin typeface="Courier" pitchFamily="-84" charset="0"/>
              </a:rPr>
              <a:t>fit &lt;- fevd( Zmax )</a:t>
            </a:r>
          </a:p>
          <a:p>
            <a:pPr>
              <a:spcBef>
                <a:spcPct val="0"/>
              </a:spcBef>
              <a:buFontTx/>
              <a:buNone/>
            </a:pPr>
            <a:endParaRPr lang="en-US" altLang="en-US" sz="2400">
              <a:solidFill>
                <a:srgbClr val="000000"/>
              </a:solidFill>
              <a:latin typeface="Courier" pitchFamily="-84" charset="0"/>
            </a:endParaRPr>
          </a:p>
          <a:p>
            <a:pPr>
              <a:spcBef>
                <a:spcPct val="0"/>
              </a:spcBef>
              <a:buFontTx/>
              <a:buNone/>
            </a:pPr>
            <a:r>
              <a:rPr lang="en-US" altLang="en-US" sz="2400">
                <a:solidFill>
                  <a:srgbClr val="000000"/>
                </a:solidFill>
                <a:latin typeface="Courier" pitchFamily="-84" charset="0"/>
              </a:rPr>
              <a:t>fit</a:t>
            </a:r>
          </a:p>
        </p:txBody>
      </p:sp>
      <p:sp>
        <p:nvSpPr>
          <p:cNvPr id="6" name="Title 1">
            <a:extLst>
              <a:ext uri="{FF2B5EF4-FFF2-40B4-BE49-F238E27FC236}">
                <a16:creationId xmlns:a16="http://schemas.microsoft.com/office/drawing/2014/main" id="{BA7832FD-05F9-4AD7-A9B1-54CEE3E8654F}"/>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a:solidFill>
                  <a:srgbClr val="000000"/>
                </a:solidFill>
              </a:rPr>
              <a:t>fevd</a:t>
            </a:r>
            <a:endParaRPr lang="en-US" dirty="0">
              <a:solidFill>
                <a:srgbClr val="000000"/>
              </a:solidFill>
            </a:endParaRPr>
          </a:p>
        </p:txBody>
      </p:sp>
      <p:sp>
        <p:nvSpPr>
          <p:cNvPr id="7" name="TextBox 6">
            <a:extLst>
              <a:ext uri="{FF2B5EF4-FFF2-40B4-BE49-F238E27FC236}">
                <a16:creationId xmlns:a16="http://schemas.microsoft.com/office/drawing/2014/main" id="{C56951DC-04D8-4B6E-B33C-0901D2D489EC}"/>
              </a:ext>
            </a:extLst>
          </p:cNvPr>
          <p:cNvSpPr txBox="1">
            <a:spLocks noChangeArrowheads="1"/>
          </p:cNvSpPr>
          <p:nvPr/>
        </p:nvSpPr>
        <p:spPr bwMode="auto">
          <a:xfrm>
            <a:off x="457200" y="1219200"/>
            <a:ext cx="5410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dirty="0">
                <a:solidFill>
                  <a:schemeClr val="accent1"/>
                </a:solidFill>
              </a:rPr>
              <a:t>Fit GEV to block maxima using MLE</a:t>
            </a:r>
          </a:p>
          <a:p>
            <a:pPr>
              <a:spcBef>
                <a:spcPct val="0"/>
              </a:spcBef>
              <a:buFontTx/>
              <a:buNone/>
            </a:pPr>
            <a:endParaRPr lang="en-US" altLang="en-US" sz="2000" dirty="0">
              <a:solidFill>
                <a:schemeClr val="accent1"/>
              </a:solidFill>
            </a:endParaRPr>
          </a:p>
        </p:txBody>
      </p:sp>
      <p:sp>
        <p:nvSpPr>
          <p:cNvPr id="8" name="TextBox 7">
            <a:extLst>
              <a:ext uri="{FF2B5EF4-FFF2-40B4-BE49-F238E27FC236}">
                <a16:creationId xmlns:a16="http://schemas.microsoft.com/office/drawing/2014/main" id="{7CD3AAF3-524A-4D3F-8F52-4970807199E2}"/>
              </a:ext>
            </a:extLst>
          </p:cNvPr>
          <p:cNvSpPr txBox="1">
            <a:spLocks noChangeArrowheads="1"/>
          </p:cNvSpPr>
          <p:nvPr/>
        </p:nvSpPr>
        <p:spPr bwMode="auto">
          <a:xfrm>
            <a:off x="5867400" y="1524000"/>
            <a:ext cx="2819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FF0000"/>
                </a:solidFill>
              </a:rPr>
              <a:t>Load the library</a:t>
            </a:r>
          </a:p>
        </p:txBody>
      </p:sp>
      <p:sp>
        <p:nvSpPr>
          <p:cNvPr id="9" name="TextBox 8">
            <a:extLst>
              <a:ext uri="{FF2B5EF4-FFF2-40B4-BE49-F238E27FC236}">
                <a16:creationId xmlns:a16="http://schemas.microsoft.com/office/drawing/2014/main" id="{62E51F81-D9E1-436E-9DE9-2EA38C34C8CF}"/>
              </a:ext>
            </a:extLst>
          </p:cNvPr>
          <p:cNvSpPr txBox="1">
            <a:spLocks noChangeArrowheads="1"/>
          </p:cNvSpPr>
          <p:nvPr/>
        </p:nvSpPr>
        <p:spPr bwMode="auto">
          <a:xfrm>
            <a:off x="5867400" y="2584450"/>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FF0000"/>
                </a:solidFill>
              </a:rPr>
              <a:t>Do the fit</a:t>
            </a:r>
          </a:p>
        </p:txBody>
      </p:sp>
      <p:sp>
        <p:nvSpPr>
          <p:cNvPr id="10" name="TextBox 9">
            <a:extLst>
              <a:ext uri="{FF2B5EF4-FFF2-40B4-BE49-F238E27FC236}">
                <a16:creationId xmlns:a16="http://schemas.microsoft.com/office/drawing/2014/main" id="{E86615A4-3D24-424B-821A-B978F14BC80C}"/>
              </a:ext>
            </a:extLst>
          </p:cNvPr>
          <p:cNvSpPr txBox="1">
            <a:spLocks noChangeArrowheads="1"/>
          </p:cNvSpPr>
          <p:nvPr/>
        </p:nvSpPr>
        <p:spPr bwMode="auto">
          <a:xfrm>
            <a:off x="5791200" y="3692525"/>
            <a:ext cx="2514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FF0000"/>
                </a:solidFill>
              </a:rPr>
              <a:t>See a summary of the fit</a:t>
            </a:r>
          </a:p>
        </p:txBody>
      </p:sp>
      <p:cxnSp>
        <p:nvCxnSpPr>
          <p:cNvPr id="11" name="Straight Arrow Connector 10">
            <a:extLst>
              <a:ext uri="{FF2B5EF4-FFF2-40B4-BE49-F238E27FC236}">
                <a16:creationId xmlns:a16="http://schemas.microsoft.com/office/drawing/2014/main" id="{09099968-E31E-4606-87D7-DE60D50C6ED0}"/>
              </a:ext>
            </a:extLst>
          </p:cNvPr>
          <p:cNvCxnSpPr>
            <a:endCxn id="5" idx="0"/>
          </p:cNvCxnSpPr>
          <p:nvPr/>
        </p:nvCxnSpPr>
        <p:spPr bwMode="auto">
          <a:xfrm flipH="1">
            <a:off x="4572000" y="1697038"/>
            <a:ext cx="1219200" cy="23018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a:extLst>
              <a:ext uri="{FF2B5EF4-FFF2-40B4-BE49-F238E27FC236}">
                <a16:creationId xmlns:a16="http://schemas.microsoft.com/office/drawing/2014/main" id="{F6C41890-EC63-4B19-B051-EC8E11D5D0AD}"/>
              </a:ext>
            </a:extLst>
          </p:cNvPr>
          <p:cNvCxnSpPr/>
          <p:nvPr/>
        </p:nvCxnSpPr>
        <p:spPr bwMode="auto">
          <a:xfrm flipH="1">
            <a:off x="4572000" y="2814638"/>
            <a:ext cx="12192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Arrow Connector 12">
            <a:extLst>
              <a:ext uri="{FF2B5EF4-FFF2-40B4-BE49-F238E27FC236}">
                <a16:creationId xmlns:a16="http://schemas.microsoft.com/office/drawing/2014/main" id="{48E8264D-A3D9-4C48-9F9F-6063983C8B39}"/>
              </a:ext>
            </a:extLst>
          </p:cNvPr>
          <p:cNvCxnSpPr>
            <a:stCxn id="10" idx="1"/>
          </p:cNvCxnSpPr>
          <p:nvPr/>
        </p:nvCxnSpPr>
        <p:spPr bwMode="auto">
          <a:xfrm flipH="1" flipV="1">
            <a:off x="2971800" y="3692525"/>
            <a:ext cx="2819400" cy="415925"/>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Slide Number Placeholder 13">
            <a:extLst>
              <a:ext uri="{FF2B5EF4-FFF2-40B4-BE49-F238E27FC236}">
                <a16:creationId xmlns:a16="http://schemas.microsoft.com/office/drawing/2014/main" id="{B05B2CCF-D656-40FC-8542-447572B48089}"/>
              </a:ext>
            </a:extLst>
          </p:cNvPr>
          <p:cNvSpPr>
            <a:spLocks noGrp="1"/>
          </p:cNvSpPr>
          <p:nvPr>
            <p:ph type="sldNum" sz="quarter" idx="12"/>
          </p:nvPr>
        </p:nvSpPr>
        <p:spPr/>
        <p:txBody>
          <a:bodyPr/>
          <a:lstStyle/>
          <a:p>
            <a:fld id="{6CCDFB7F-2DCE-4BBA-8761-9C155C26019F}" type="slidenum">
              <a:rPr lang="en-US" smtClean="0"/>
              <a:t>21</a:t>
            </a:fld>
            <a:endParaRPr lang="en-US"/>
          </a:p>
        </p:txBody>
      </p:sp>
    </p:spTree>
    <p:extLst>
      <p:ext uri="{BB962C8B-B14F-4D97-AF65-F5344CB8AC3E}">
        <p14:creationId xmlns:p14="http://schemas.microsoft.com/office/powerpoint/2010/main" val="178275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8F2FDBE5-BA67-4138-8708-95A24D95D35E}"/>
              </a:ext>
            </a:extLst>
          </p:cNvPr>
          <p:cNvSpPr txBox="1">
            <a:spLocks noChangeArrowheads="1"/>
          </p:cNvSpPr>
          <p:nvPr/>
        </p:nvSpPr>
        <p:spPr bwMode="auto">
          <a:xfrm>
            <a:off x="609600" y="2041525"/>
            <a:ext cx="5715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000000"/>
                </a:solidFill>
                <a:latin typeface="Courier" pitchFamily="-84" charset="0"/>
              </a:rPr>
              <a:t>plot( fit )</a:t>
            </a:r>
          </a:p>
          <a:p>
            <a:pPr>
              <a:spcBef>
                <a:spcPct val="0"/>
              </a:spcBef>
              <a:buFontTx/>
              <a:buNone/>
            </a:pPr>
            <a:endParaRPr lang="en-US" altLang="en-US" sz="2400">
              <a:solidFill>
                <a:srgbClr val="000000"/>
              </a:solidFill>
              <a:latin typeface="Courier" pitchFamily="-84" charset="0"/>
            </a:endParaRPr>
          </a:p>
          <a:p>
            <a:pPr>
              <a:spcBef>
                <a:spcPct val="0"/>
              </a:spcBef>
              <a:buFontTx/>
              <a:buNone/>
            </a:pPr>
            <a:r>
              <a:rPr lang="en-US" altLang="en-US" sz="2400">
                <a:solidFill>
                  <a:srgbClr val="000000"/>
                </a:solidFill>
                <a:latin typeface="Courier" pitchFamily="-84" charset="0"/>
              </a:rPr>
              <a:t>ci( fit, type = “parameter” )</a:t>
            </a:r>
          </a:p>
          <a:p>
            <a:pPr>
              <a:spcBef>
                <a:spcPct val="0"/>
              </a:spcBef>
              <a:buFontTx/>
              <a:buNone/>
            </a:pPr>
            <a:endParaRPr lang="en-US" altLang="en-US" sz="2400">
              <a:solidFill>
                <a:srgbClr val="000000"/>
              </a:solidFill>
              <a:latin typeface="Courier" pitchFamily="-84" charset="0"/>
            </a:endParaRPr>
          </a:p>
          <a:p>
            <a:pPr>
              <a:spcBef>
                <a:spcPct val="0"/>
              </a:spcBef>
              <a:buFontTx/>
              <a:buNone/>
            </a:pPr>
            <a:r>
              <a:rPr lang="en-US" altLang="en-US" sz="2400">
                <a:solidFill>
                  <a:srgbClr val="000000"/>
                </a:solidFill>
                <a:latin typeface="Courier" pitchFamily="-84" charset="0"/>
              </a:rPr>
              <a:t>distill( fit )</a:t>
            </a:r>
          </a:p>
          <a:p>
            <a:pPr>
              <a:spcBef>
                <a:spcPct val="0"/>
              </a:spcBef>
              <a:buFontTx/>
              <a:buNone/>
            </a:pPr>
            <a:endParaRPr lang="en-US" altLang="en-US" sz="2400">
              <a:solidFill>
                <a:srgbClr val="000000"/>
              </a:solidFill>
              <a:latin typeface="Courier" pitchFamily="-84" charset="0"/>
            </a:endParaRPr>
          </a:p>
          <a:p>
            <a:pPr>
              <a:spcBef>
                <a:spcPct val="0"/>
              </a:spcBef>
              <a:buFontTx/>
              <a:buNone/>
            </a:pPr>
            <a:r>
              <a:rPr lang="en-US" altLang="en-US" sz="2400">
                <a:solidFill>
                  <a:srgbClr val="000000"/>
                </a:solidFill>
                <a:latin typeface="Courier" pitchFamily="-84" charset="0"/>
              </a:rPr>
              <a:t>strip( fit )</a:t>
            </a:r>
          </a:p>
        </p:txBody>
      </p:sp>
      <p:sp>
        <p:nvSpPr>
          <p:cNvPr id="6" name="Title 1">
            <a:extLst>
              <a:ext uri="{FF2B5EF4-FFF2-40B4-BE49-F238E27FC236}">
                <a16:creationId xmlns:a16="http://schemas.microsoft.com/office/drawing/2014/main" id="{E66596E2-BBEB-440A-A5DA-656F95FEA5E5}"/>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a:solidFill>
                  <a:srgbClr val="000000"/>
                </a:solidFill>
              </a:rPr>
              <a:t>fevd</a:t>
            </a:r>
            <a:endParaRPr lang="en-US" dirty="0">
              <a:solidFill>
                <a:srgbClr val="000000"/>
              </a:solidFill>
            </a:endParaRPr>
          </a:p>
        </p:txBody>
      </p:sp>
      <p:sp>
        <p:nvSpPr>
          <p:cNvPr id="7" name="TextBox 6">
            <a:extLst>
              <a:ext uri="{FF2B5EF4-FFF2-40B4-BE49-F238E27FC236}">
                <a16:creationId xmlns:a16="http://schemas.microsoft.com/office/drawing/2014/main" id="{07AB4A3A-6F91-43D8-8D9E-4D7738907D8F}"/>
              </a:ext>
            </a:extLst>
          </p:cNvPr>
          <p:cNvSpPr txBox="1">
            <a:spLocks noChangeArrowheads="1"/>
          </p:cNvSpPr>
          <p:nvPr/>
        </p:nvSpPr>
        <p:spPr bwMode="auto">
          <a:xfrm>
            <a:off x="457200" y="1219200"/>
            <a:ext cx="5410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000" dirty="0">
                <a:solidFill>
                  <a:schemeClr val="accent1"/>
                </a:solidFill>
              </a:rPr>
              <a:t>Fit GEV to block maxima using MLE</a:t>
            </a:r>
          </a:p>
          <a:p>
            <a:pPr>
              <a:spcBef>
                <a:spcPct val="0"/>
              </a:spcBef>
              <a:buFontTx/>
              <a:buNone/>
            </a:pPr>
            <a:endParaRPr lang="en-US" altLang="en-US" sz="2000" dirty="0">
              <a:solidFill>
                <a:schemeClr val="accent1"/>
              </a:solidFill>
            </a:endParaRPr>
          </a:p>
        </p:txBody>
      </p:sp>
      <p:sp>
        <p:nvSpPr>
          <p:cNvPr id="8" name="TextBox 7">
            <a:extLst>
              <a:ext uri="{FF2B5EF4-FFF2-40B4-BE49-F238E27FC236}">
                <a16:creationId xmlns:a16="http://schemas.microsoft.com/office/drawing/2014/main" id="{6F7E540D-0C31-485B-B6A1-0DC5AD0E0D67}"/>
              </a:ext>
            </a:extLst>
          </p:cNvPr>
          <p:cNvSpPr txBox="1">
            <a:spLocks noChangeArrowheads="1"/>
          </p:cNvSpPr>
          <p:nvPr/>
        </p:nvSpPr>
        <p:spPr bwMode="auto">
          <a:xfrm>
            <a:off x="5638800" y="1524000"/>
            <a:ext cx="2895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FF0000"/>
                </a:solidFill>
              </a:rPr>
              <a:t>Look at diagnostic plots for the fit</a:t>
            </a:r>
          </a:p>
        </p:txBody>
      </p:sp>
      <p:cxnSp>
        <p:nvCxnSpPr>
          <p:cNvPr id="9" name="Straight Arrow Connector 8">
            <a:extLst>
              <a:ext uri="{FF2B5EF4-FFF2-40B4-BE49-F238E27FC236}">
                <a16:creationId xmlns:a16="http://schemas.microsoft.com/office/drawing/2014/main" id="{FE755720-D43D-46BA-A142-E8A038DE698D}"/>
              </a:ext>
            </a:extLst>
          </p:cNvPr>
          <p:cNvCxnSpPr/>
          <p:nvPr/>
        </p:nvCxnSpPr>
        <p:spPr bwMode="auto">
          <a:xfrm flipH="1">
            <a:off x="3276600" y="1927225"/>
            <a:ext cx="2286000" cy="206375"/>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TextBox 9">
            <a:extLst>
              <a:ext uri="{FF2B5EF4-FFF2-40B4-BE49-F238E27FC236}">
                <a16:creationId xmlns:a16="http://schemas.microsoft.com/office/drawing/2014/main" id="{8692831A-6F28-49C8-AE59-DB778F21473C}"/>
              </a:ext>
            </a:extLst>
          </p:cNvPr>
          <p:cNvSpPr txBox="1">
            <a:spLocks noChangeArrowheads="1"/>
          </p:cNvSpPr>
          <p:nvPr/>
        </p:nvSpPr>
        <p:spPr bwMode="auto">
          <a:xfrm>
            <a:off x="6324600" y="2819400"/>
            <a:ext cx="2362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FF0000"/>
                </a:solidFill>
              </a:rPr>
              <a:t>Obtain CI’s for the GEV parameters</a:t>
            </a:r>
          </a:p>
        </p:txBody>
      </p:sp>
      <p:cxnSp>
        <p:nvCxnSpPr>
          <p:cNvPr id="11" name="Straight Arrow Connector 10">
            <a:extLst>
              <a:ext uri="{FF2B5EF4-FFF2-40B4-BE49-F238E27FC236}">
                <a16:creationId xmlns:a16="http://schemas.microsoft.com/office/drawing/2014/main" id="{6A1CD000-704D-49D0-B7C0-FEFAABD8EFF9}"/>
              </a:ext>
            </a:extLst>
          </p:cNvPr>
          <p:cNvCxnSpPr/>
          <p:nvPr/>
        </p:nvCxnSpPr>
        <p:spPr bwMode="auto">
          <a:xfrm flipH="1" flipV="1">
            <a:off x="4953000" y="3276600"/>
            <a:ext cx="1219200" cy="22860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a:extLst>
              <a:ext uri="{FF2B5EF4-FFF2-40B4-BE49-F238E27FC236}">
                <a16:creationId xmlns:a16="http://schemas.microsoft.com/office/drawing/2014/main" id="{31D6702C-402F-4E45-97CB-F61C1850BD9A}"/>
              </a:ext>
            </a:extLst>
          </p:cNvPr>
          <p:cNvSpPr txBox="1">
            <a:spLocks noChangeArrowheads="1"/>
          </p:cNvSpPr>
          <p:nvPr/>
        </p:nvSpPr>
        <p:spPr bwMode="auto">
          <a:xfrm>
            <a:off x="4953000" y="4267200"/>
            <a:ext cx="373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FF0000"/>
                </a:solidFill>
              </a:rPr>
              <a:t>See just the parameter estimates and some other information (useful for multiple fits, e.g., thousands of locations)</a:t>
            </a:r>
          </a:p>
        </p:txBody>
      </p:sp>
      <p:cxnSp>
        <p:nvCxnSpPr>
          <p:cNvPr id="13" name="Straight Arrow Connector 12">
            <a:extLst>
              <a:ext uri="{FF2B5EF4-FFF2-40B4-BE49-F238E27FC236}">
                <a16:creationId xmlns:a16="http://schemas.microsoft.com/office/drawing/2014/main" id="{F79F6713-AA66-4304-BE43-38FA840E9792}"/>
              </a:ext>
            </a:extLst>
          </p:cNvPr>
          <p:cNvCxnSpPr>
            <a:stCxn id="12" idx="1"/>
          </p:cNvCxnSpPr>
          <p:nvPr/>
        </p:nvCxnSpPr>
        <p:spPr bwMode="auto">
          <a:xfrm flipH="1" flipV="1">
            <a:off x="3429000" y="4114800"/>
            <a:ext cx="1524000" cy="1122363"/>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a:extLst>
              <a:ext uri="{FF2B5EF4-FFF2-40B4-BE49-F238E27FC236}">
                <a16:creationId xmlns:a16="http://schemas.microsoft.com/office/drawing/2014/main" id="{0814B1CC-41C1-4809-9A7F-325EB3D34958}"/>
              </a:ext>
            </a:extLst>
          </p:cNvPr>
          <p:cNvSpPr txBox="1">
            <a:spLocks noChangeArrowheads="1"/>
          </p:cNvSpPr>
          <p:nvPr/>
        </p:nvSpPr>
        <p:spPr bwMode="auto">
          <a:xfrm>
            <a:off x="327025" y="4962525"/>
            <a:ext cx="42449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dirty="0">
                <a:solidFill>
                  <a:srgbClr val="FF0000"/>
                </a:solidFill>
              </a:rPr>
              <a:t>Same as distill(), but simpler (only parameter estimates shown)</a:t>
            </a:r>
          </a:p>
        </p:txBody>
      </p:sp>
      <p:cxnSp>
        <p:nvCxnSpPr>
          <p:cNvPr id="15" name="Straight Arrow Connector 14">
            <a:extLst>
              <a:ext uri="{FF2B5EF4-FFF2-40B4-BE49-F238E27FC236}">
                <a16:creationId xmlns:a16="http://schemas.microsoft.com/office/drawing/2014/main" id="{EBEAA937-DB87-4D27-8B4A-43661049D446}"/>
              </a:ext>
            </a:extLst>
          </p:cNvPr>
          <p:cNvCxnSpPr>
            <a:stCxn id="14" idx="0"/>
          </p:cNvCxnSpPr>
          <p:nvPr/>
        </p:nvCxnSpPr>
        <p:spPr bwMode="auto">
          <a:xfrm flipH="1" flipV="1">
            <a:off x="1981201" y="4719639"/>
            <a:ext cx="468312" cy="24288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Slide Number Placeholder 15">
            <a:extLst>
              <a:ext uri="{FF2B5EF4-FFF2-40B4-BE49-F238E27FC236}">
                <a16:creationId xmlns:a16="http://schemas.microsoft.com/office/drawing/2014/main" id="{6B8F9BDE-8EA7-4147-830D-9C02C89E798C}"/>
              </a:ext>
            </a:extLst>
          </p:cNvPr>
          <p:cNvSpPr>
            <a:spLocks noGrp="1"/>
          </p:cNvSpPr>
          <p:nvPr>
            <p:ph type="sldNum" sz="quarter" idx="12"/>
          </p:nvPr>
        </p:nvSpPr>
        <p:spPr/>
        <p:txBody>
          <a:bodyPr/>
          <a:lstStyle/>
          <a:p>
            <a:fld id="{6CCDFB7F-2DCE-4BBA-8761-9C155C26019F}" type="slidenum">
              <a:rPr lang="en-US" smtClean="0"/>
              <a:t>22</a:t>
            </a:fld>
            <a:endParaRPr lang="en-US"/>
          </a:p>
        </p:txBody>
      </p:sp>
    </p:spTree>
    <p:extLst>
      <p:ext uri="{BB962C8B-B14F-4D97-AF65-F5344CB8AC3E}">
        <p14:creationId xmlns:p14="http://schemas.microsoft.com/office/powerpoint/2010/main" val="347223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205B-5485-44F8-B4D4-2E981DA2FC3B}"/>
              </a:ext>
            </a:extLst>
          </p:cNvPr>
          <p:cNvSpPr>
            <a:spLocks noGrp="1"/>
          </p:cNvSpPr>
          <p:nvPr>
            <p:ph type="title"/>
          </p:nvPr>
        </p:nvSpPr>
        <p:spPr/>
        <p:txBody>
          <a:bodyPr/>
          <a:lstStyle/>
          <a:p>
            <a:r>
              <a:rPr lang="en-US" dirty="0"/>
              <a:t>Fitting the GEV to data</a:t>
            </a:r>
          </a:p>
        </p:txBody>
      </p:sp>
      <p:sp>
        <p:nvSpPr>
          <p:cNvPr id="4" name="TextBox 3">
            <a:extLst>
              <a:ext uri="{FF2B5EF4-FFF2-40B4-BE49-F238E27FC236}">
                <a16:creationId xmlns:a16="http://schemas.microsoft.com/office/drawing/2014/main" id="{A6C43220-7E6A-447A-A6DB-BCE2D1FE4137}"/>
              </a:ext>
            </a:extLst>
          </p:cNvPr>
          <p:cNvSpPr txBox="1"/>
          <p:nvPr/>
        </p:nvSpPr>
        <p:spPr>
          <a:xfrm>
            <a:off x="838200" y="1932652"/>
            <a:ext cx="7996983" cy="369332"/>
          </a:xfrm>
          <a:prstGeom prst="rect">
            <a:avLst/>
          </a:prstGeom>
          <a:noFill/>
        </p:spPr>
        <p:txBody>
          <a:bodyPr wrap="square" rtlCol="0">
            <a:spAutoFit/>
          </a:bodyPr>
          <a:lstStyle/>
          <a:p>
            <a:r>
              <a:rPr lang="en-US" dirty="0">
                <a:solidFill>
                  <a:schemeClr val="accent1"/>
                </a:solidFill>
              </a:rPr>
              <a:t>Fort Collins annual maximum precipitation (inches)</a:t>
            </a:r>
          </a:p>
        </p:txBody>
      </p:sp>
      <p:sp>
        <p:nvSpPr>
          <p:cNvPr id="6" name="TextBox 5">
            <a:extLst>
              <a:ext uri="{FF2B5EF4-FFF2-40B4-BE49-F238E27FC236}">
                <a16:creationId xmlns:a16="http://schemas.microsoft.com/office/drawing/2014/main" id="{2D15B6C6-37F8-4F38-9913-039E8844AD15}"/>
              </a:ext>
            </a:extLst>
          </p:cNvPr>
          <p:cNvSpPr txBox="1"/>
          <p:nvPr/>
        </p:nvSpPr>
        <p:spPr>
          <a:xfrm>
            <a:off x="506231" y="4279972"/>
            <a:ext cx="10069003" cy="1477328"/>
          </a:xfrm>
          <a:prstGeom prst="rect">
            <a:avLst/>
          </a:prstGeom>
          <a:noFill/>
        </p:spPr>
        <p:txBody>
          <a:bodyPr wrap="square" rtlCol="0">
            <a:spAutoFit/>
          </a:bodyPr>
          <a:lstStyle/>
          <a:p>
            <a:r>
              <a:rPr lang="en-US" dirty="0"/>
              <a:t>library( “</a:t>
            </a:r>
            <a:r>
              <a:rPr lang="en-US" dirty="0" err="1"/>
              <a:t>extRemes</a:t>
            </a:r>
            <a:r>
              <a:rPr lang="en-US" dirty="0"/>
              <a:t>” )</a:t>
            </a:r>
          </a:p>
          <a:p>
            <a:r>
              <a:rPr lang="en-US" dirty="0"/>
              <a:t>data( “</a:t>
            </a:r>
            <a:r>
              <a:rPr lang="en-US" dirty="0" err="1"/>
              <a:t>ftcanmax</a:t>
            </a:r>
            <a:r>
              <a:rPr lang="en-US" dirty="0"/>
              <a:t>” )</a:t>
            </a:r>
          </a:p>
          <a:p>
            <a:endParaRPr lang="en-US" dirty="0"/>
          </a:p>
          <a:p>
            <a:r>
              <a:rPr lang="en-US" dirty="0"/>
              <a:t>plot(</a:t>
            </a:r>
            <a:r>
              <a:rPr lang="en-US" dirty="0" err="1"/>
              <a:t>ftcanmax</a:t>
            </a:r>
            <a:r>
              <a:rPr lang="en-US" dirty="0"/>
              <a:t>, type="l", </a:t>
            </a:r>
            <a:r>
              <a:rPr lang="en-US" dirty="0" err="1"/>
              <a:t>lwd</a:t>
            </a:r>
            <a:r>
              <a:rPr lang="en-US" dirty="0"/>
              <a:t>=2, </a:t>
            </a:r>
          </a:p>
          <a:p>
            <a:r>
              <a:rPr lang="en-US" dirty="0"/>
              <a:t>    </a:t>
            </a:r>
            <a:r>
              <a:rPr lang="en-US" dirty="0" err="1"/>
              <a:t>ylab</a:t>
            </a:r>
            <a:r>
              <a:rPr lang="en-US" dirty="0"/>
              <a:t> = "Annual Maximum Precipitation (inches/100)\</a:t>
            </a:r>
            <a:r>
              <a:rPr lang="en-US" dirty="0" err="1"/>
              <a:t>nFort</a:t>
            </a:r>
            <a:r>
              <a:rPr lang="en-US" dirty="0"/>
              <a:t> Collins, Colorado", col = "</a:t>
            </a:r>
            <a:r>
              <a:rPr lang="en-US" dirty="0" err="1"/>
              <a:t>darkblue</a:t>
            </a:r>
            <a:r>
              <a:rPr lang="en-US" dirty="0"/>
              <a:t>")</a:t>
            </a:r>
          </a:p>
        </p:txBody>
      </p:sp>
      <p:pic>
        <p:nvPicPr>
          <p:cNvPr id="3" name="Picture 2">
            <a:extLst>
              <a:ext uri="{FF2B5EF4-FFF2-40B4-BE49-F238E27FC236}">
                <a16:creationId xmlns:a16="http://schemas.microsoft.com/office/drawing/2014/main" id="{987C418E-36F3-4F8E-90E2-D4DABE1D3B4B}"/>
              </a:ext>
            </a:extLst>
          </p:cNvPr>
          <p:cNvPicPr>
            <a:picLocks noChangeAspect="1"/>
          </p:cNvPicPr>
          <p:nvPr/>
        </p:nvPicPr>
        <p:blipFill>
          <a:blip r:embed="rId2"/>
          <a:stretch>
            <a:fillRect/>
          </a:stretch>
        </p:blipFill>
        <p:spPr>
          <a:xfrm>
            <a:off x="6768005" y="1095852"/>
            <a:ext cx="3807229" cy="3922784"/>
          </a:xfrm>
          <a:prstGeom prst="rect">
            <a:avLst/>
          </a:prstGeom>
        </p:spPr>
      </p:pic>
      <p:sp>
        <p:nvSpPr>
          <p:cNvPr id="5" name="Slide Number Placeholder 4">
            <a:extLst>
              <a:ext uri="{FF2B5EF4-FFF2-40B4-BE49-F238E27FC236}">
                <a16:creationId xmlns:a16="http://schemas.microsoft.com/office/drawing/2014/main" id="{61B8F4E9-A99F-4277-8821-360980EE80C7}"/>
              </a:ext>
            </a:extLst>
          </p:cNvPr>
          <p:cNvSpPr>
            <a:spLocks noGrp="1"/>
          </p:cNvSpPr>
          <p:nvPr>
            <p:ph type="sldNum" sz="quarter" idx="12"/>
          </p:nvPr>
        </p:nvSpPr>
        <p:spPr/>
        <p:txBody>
          <a:bodyPr/>
          <a:lstStyle/>
          <a:p>
            <a:fld id="{6CCDFB7F-2DCE-4BBA-8761-9C155C26019F}" type="slidenum">
              <a:rPr lang="en-US" smtClean="0"/>
              <a:t>23</a:t>
            </a:fld>
            <a:endParaRPr lang="en-US"/>
          </a:p>
        </p:txBody>
      </p:sp>
    </p:spTree>
    <p:extLst>
      <p:ext uri="{BB962C8B-B14F-4D97-AF65-F5344CB8AC3E}">
        <p14:creationId xmlns:p14="http://schemas.microsoft.com/office/powerpoint/2010/main" val="1538755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205B-5485-44F8-B4D4-2E981DA2FC3B}"/>
              </a:ext>
            </a:extLst>
          </p:cNvPr>
          <p:cNvSpPr>
            <a:spLocks noGrp="1"/>
          </p:cNvSpPr>
          <p:nvPr>
            <p:ph type="title"/>
          </p:nvPr>
        </p:nvSpPr>
        <p:spPr>
          <a:xfrm>
            <a:off x="838200" y="365125"/>
            <a:ext cx="10515600" cy="1325563"/>
          </a:xfrm>
        </p:spPr>
        <p:txBody>
          <a:bodyPr/>
          <a:lstStyle/>
          <a:p>
            <a:r>
              <a:rPr lang="en-US"/>
              <a:t>Fitting the GEV to data</a:t>
            </a:r>
            <a:endParaRPr lang="en-US" dirty="0"/>
          </a:p>
        </p:txBody>
      </p:sp>
      <p:sp>
        <p:nvSpPr>
          <p:cNvPr id="4" name="TextBox 3">
            <a:extLst>
              <a:ext uri="{FF2B5EF4-FFF2-40B4-BE49-F238E27FC236}">
                <a16:creationId xmlns:a16="http://schemas.microsoft.com/office/drawing/2014/main" id="{A6C43220-7E6A-447A-A6DB-BCE2D1FE4137}"/>
              </a:ext>
            </a:extLst>
          </p:cNvPr>
          <p:cNvSpPr txBox="1"/>
          <p:nvPr/>
        </p:nvSpPr>
        <p:spPr>
          <a:xfrm>
            <a:off x="838200" y="1506022"/>
            <a:ext cx="7996983" cy="369332"/>
          </a:xfrm>
          <a:prstGeom prst="rect">
            <a:avLst/>
          </a:prstGeom>
          <a:noFill/>
        </p:spPr>
        <p:txBody>
          <a:bodyPr wrap="square" rtlCol="0">
            <a:spAutoFit/>
          </a:bodyPr>
          <a:lstStyle/>
          <a:p>
            <a:r>
              <a:rPr lang="en-US">
                <a:solidFill>
                  <a:schemeClr val="accent1"/>
                </a:solidFill>
              </a:rPr>
              <a:t>Fort Collins annual maximum precipitation (inches)</a:t>
            </a:r>
            <a:endParaRPr lang="en-US" dirty="0">
              <a:solidFill>
                <a:schemeClr val="accent1"/>
              </a:solidFill>
            </a:endParaRPr>
          </a:p>
        </p:txBody>
      </p:sp>
      <p:sp>
        <p:nvSpPr>
          <p:cNvPr id="6" name="TextBox 5">
            <a:extLst>
              <a:ext uri="{FF2B5EF4-FFF2-40B4-BE49-F238E27FC236}">
                <a16:creationId xmlns:a16="http://schemas.microsoft.com/office/drawing/2014/main" id="{2D15B6C6-37F8-4F38-9913-039E8844AD15}"/>
              </a:ext>
            </a:extLst>
          </p:cNvPr>
          <p:cNvSpPr txBox="1"/>
          <p:nvPr/>
        </p:nvSpPr>
        <p:spPr>
          <a:xfrm>
            <a:off x="488979" y="1963739"/>
            <a:ext cx="5514256" cy="4847481"/>
          </a:xfrm>
          <a:prstGeom prst="rect">
            <a:avLst/>
          </a:prstGeom>
          <a:noFill/>
        </p:spPr>
        <p:txBody>
          <a:bodyPr wrap="square" rtlCol="0">
            <a:spAutoFit/>
          </a:bodyPr>
          <a:lstStyle/>
          <a:p>
            <a:r>
              <a:rPr lang="en-US" dirty="0"/>
              <a:t>fit &lt;- </a:t>
            </a:r>
            <a:r>
              <a:rPr lang="en-US" dirty="0" err="1"/>
              <a:t>fevd</a:t>
            </a:r>
            <a:r>
              <a:rPr lang="en-US" dirty="0"/>
              <a:t>( </a:t>
            </a:r>
            <a:r>
              <a:rPr lang="en-US" dirty="0" err="1"/>
              <a:t>Prec</a:t>
            </a:r>
            <a:r>
              <a:rPr lang="en-US" dirty="0"/>
              <a:t>, data = </a:t>
            </a:r>
            <a:r>
              <a:rPr lang="en-US" dirty="0" err="1"/>
              <a:t>ftcanmax</a:t>
            </a:r>
            <a:r>
              <a:rPr lang="en-US" dirty="0"/>
              <a:t>, units = “inches/100" )</a:t>
            </a:r>
          </a:p>
          <a:p>
            <a:r>
              <a:rPr lang="en-US" dirty="0"/>
              <a:t>fit</a:t>
            </a:r>
          </a:p>
          <a:p>
            <a:r>
              <a:rPr lang="en-US" dirty="0"/>
              <a:t>plot( fit )</a:t>
            </a:r>
          </a:p>
          <a:p>
            <a:r>
              <a:rPr lang="en-US" sz="1100" dirty="0"/>
              <a:t>[1] "Estimation Method used: MLE"</a:t>
            </a:r>
          </a:p>
          <a:p>
            <a:endParaRPr lang="en-US" sz="1100" dirty="0"/>
          </a:p>
          <a:p>
            <a:endParaRPr lang="en-US" sz="1100" dirty="0"/>
          </a:p>
          <a:p>
            <a:r>
              <a:rPr lang="en-US" sz="1100" dirty="0"/>
              <a:t> Negative Log-Likelihood Value:  565.4816</a:t>
            </a:r>
          </a:p>
          <a:p>
            <a:endParaRPr lang="en-US" sz="1100" dirty="0"/>
          </a:p>
          <a:p>
            <a:endParaRPr lang="en-US" sz="1100" dirty="0"/>
          </a:p>
          <a:p>
            <a:r>
              <a:rPr lang="en-US" sz="1100" dirty="0"/>
              <a:t> Estimated parameters:</a:t>
            </a:r>
          </a:p>
          <a:p>
            <a:r>
              <a:rPr lang="en-US" sz="1100" dirty="0"/>
              <a:t> location     scale     shape</a:t>
            </a:r>
          </a:p>
          <a:p>
            <a:r>
              <a:rPr lang="en-US" sz="1100" dirty="0"/>
              <a:t>134.66520  53.28089   0.17363</a:t>
            </a:r>
          </a:p>
          <a:p>
            <a:endParaRPr lang="en-US" sz="1100" dirty="0"/>
          </a:p>
          <a:p>
            <a:r>
              <a:rPr lang="en-US" sz="1100" dirty="0"/>
              <a:t> Standard Error Estimates:</a:t>
            </a:r>
          </a:p>
          <a:p>
            <a:r>
              <a:rPr lang="en-US" sz="1100" dirty="0"/>
              <a:t>  location      scale      shape</a:t>
            </a:r>
          </a:p>
          <a:p>
            <a:r>
              <a:rPr lang="en-US" sz="1100" dirty="0"/>
              <a:t>6.16877130 4.87901653 0.09195688</a:t>
            </a:r>
          </a:p>
          <a:p>
            <a:endParaRPr lang="en-US" sz="1100" dirty="0"/>
          </a:p>
          <a:p>
            <a:r>
              <a:rPr lang="en-US" sz="1100" dirty="0"/>
              <a:t> Estimated parameter covariance matrix.</a:t>
            </a:r>
          </a:p>
          <a:p>
            <a:r>
              <a:rPr lang="en-US" sz="1100" dirty="0"/>
              <a:t>           location       scale        shape</a:t>
            </a:r>
          </a:p>
          <a:p>
            <a:r>
              <a:rPr lang="en-US" sz="1100" dirty="0"/>
              <a:t>location 38.0537393 17.06709037 -0.208376947</a:t>
            </a:r>
          </a:p>
          <a:p>
            <a:r>
              <a:rPr lang="en-US" sz="1100" dirty="0"/>
              <a:t>scale    17.0670904 23.80480234 -0.086937257</a:t>
            </a:r>
          </a:p>
          <a:p>
            <a:r>
              <a:rPr lang="en-US" sz="1100" dirty="0"/>
              <a:t>shape    -0.2083769 -0.08693726  0.008456068</a:t>
            </a:r>
          </a:p>
          <a:p>
            <a:endParaRPr lang="en-US" sz="1100" dirty="0"/>
          </a:p>
          <a:p>
            <a:r>
              <a:rPr lang="en-US" sz="1100" dirty="0"/>
              <a:t> AIC = 1136.963</a:t>
            </a:r>
          </a:p>
          <a:p>
            <a:endParaRPr lang="en-US" sz="1200" dirty="0"/>
          </a:p>
          <a:p>
            <a:r>
              <a:rPr lang="en-US" sz="1200" dirty="0"/>
              <a:t> BIC = 1144.779</a:t>
            </a:r>
          </a:p>
        </p:txBody>
      </p:sp>
      <p:pic>
        <p:nvPicPr>
          <p:cNvPr id="3" name="Picture 2">
            <a:extLst>
              <a:ext uri="{FF2B5EF4-FFF2-40B4-BE49-F238E27FC236}">
                <a16:creationId xmlns:a16="http://schemas.microsoft.com/office/drawing/2014/main" id="{EB2C17E4-C533-474A-B627-00294F9B9332}"/>
              </a:ext>
            </a:extLst>
          </p:cNvPr>
          <p:cNvPicPr>
            <a:picLocks noChangeAspect="1"/>
          </p:cNvPicPr>
          <p:nvPr/>
        </p:nvPicPr>
        <p:blipFill>
          <a:blip r:embed="rId2"/>
          <a:stretch>
            <a:fillRect/>
          </a:stretch>
        </p:blipFill>
        <p:spPr>
          <a:xfrm>
            <a:off x="6671097" y="1690688"/>
            <a:ext cx="4564957" cy="4339087"/>
          </a:xfrm>
          <a:prstGeom prst="rect">
            <a:avLst/>
          </a:prstGeom>
        </p:spPr>
      </p:pic>
      <p:sp>
        <p:nvSpPr>
          <p:cNvPr id="7" name="Slide Number Placeholder 6">
            <a:extLst>
              <a:ext uri="{FF2B5EF4-FFF2-40B4-BE49-F238E27FC236}">
                <a16:creationId xmlns:a16="http://schemas.microsoft.com/office/drawing/2014/main" id="{DC39F994-1713-4AC1-9C8E-B47E04BE1507}"/>
              </a:ext>
            </a:extLst>
          </p:cNvPr>
          <p:cNvSpPr>
            <a:spLocks noGrp="1"/>
          </p:cNvSpPr>
          <p:nvPr>
            <p:ph type="sldNum" sz="quarter" idx="12"/>
          </p:nvPr>
        </p:nvSpPr>
        <p:spPr/>
        <p:txBody>
          <a:bodyPr/>
          <a:lstStyle/>
          <a:p>
            <a:fld id="{6CCDFB7F-2DCE-4BBA-8761-9C155C26019F}" type="slidenum">
              <a:rPr lang="en-US" smtClean="0"/>
              <a:t>24</a:t>
            </a:fld>
            <a:endParaRPr lang="en-US"/>
          </a:p>
        </p:txBody>
      </p:sp>
    </p:spTree>
    <p:extLst>
      <p:ext uri="{BB962C8B-B14F-4D97-AF65-F5344CB8AC3E}">
        <p14:creationId xmlns:p14="http://schemas.microsoft.com/office/powerpoint/2010/main" val="3156766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205B-5485-44F8-B4D4-2E981DA2FC3B}"/>
              </a:ext>
            </a:extLst>
          </p:cNvPr>
          <p:cNvSpPr>
            <a:spLocks noGrp="1"/>
          </p:cNvSpPr>
          <p:nvPr>
            <p:ph type="title"/>
          </p:nvPr>
        </p:nvSpPr>
        <p:spPr/>
        <p:txBody>
          <a:bodyPr/>
          <a:lstStyle/>
          <a:p>
            <a:r>
              <a:rPr lang="en-US" dirty="0"/>
              <a:t>Fitting the GEV to data</a:t>
            </a:r>
          </a:p>
        </p:txBody>
      </p:sp>
      <p:sp>
        <p:nvSpPr>
          <p:cNvPr id="4" name="TextBox 3">
            <a:extLst>
              <a:ext uri="{FF2B5EF4-FFF2-40B4-BE49-F238E27FC236}">
                <a16:creationId xmlns:a16="http://schemas.microsoft.com/office/drawing/2014/main" id="{A6C43220-7E6A-447A-A6DB-BCE2D1FE4137}"/>
              </a:ext>
            </a:extLst>
          </p:cNvPr>
          <p:cNvSpPr txBox="1"/>
          <p:nvPr/>
        </p:nvSpPr>
        <p:spPr>
          <a:xfrm>
            <a:off x="838200" y="1932652"/>
            <a:ext cx="7996983" cy="369332"/>
          </a:xfrm>
          <a:prstGeom prst="rect">
            <a:avLst/>
          </a:prstGeom>
          <a:noFill/>
        </p:spPr>
        <p:txBody>
          <a:bodyPr wrap="square" rtlCol="0">
            <a:spAutoFit/>
          </a:bodyPr>
          <a:lstStyle/>
          <a:p>
            <a:r>
              <a:rPr lang="en-US" dirty="0">
                <a:solidFill>
                  <a:schemeClr val="accent1"/>
                </a:solidFill>
              </a:rPr>
              <a:t>Fort Collins annual maximum precipitation (inches)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15B6C6-37F8-4F38-9913-039E8844AD15}"/>
                  </a:ext>
                </a:extLst>
              </p:cNvPr>
              <p:cNvSpPr txBox="1"/>
              <p:nvPr/>
            </p:nvSpPr>
            <p:spPr>
              <a:xfrm>
                <a:off x="838200" y="2543948"/>
                <a:ext cx="5019925" cy="3973524"/>
              </a:xfrm>
              <a:prstGeom prst="rect">
                <a:avLst/>
              </a:prstGeom>
              <a:noFill/>
            </p:spPr>
            <p:txBody>
              <a:bodyPr wrap="square" rtlCol="0">
                <a:spAutoFit/>
              </a:bodyPr>
              <a:lstStyle/>
              <a:p>
                <a:r>
                  <a:rPr lang="en-US" dirty="0"/>
                  <a:t>Data appear to be stationary, but can be difficult to tell for extremes.  Can test using the likelihood-ratio test.</a:t>
                </a:r>
              </a:p>
              <a:p>
                <a:endParaRPr lang="en-US" dirty="0"/>
              </a:p>
              <a:p>
                <a:r>
                  <a:rPr lang="en-US" dirty="0"/>
                  <a:t>fit2 &lt;- </a:t>
                </a:r>
                <a:r>
                  <a:rPr lang="en-US" dirty="0" err="1"/>
                  <a:t>fevd</a:t>
                </a:r>
                <a:r>
                  <a:rPr lang="en-US" dirty="0"/>
                  <a:t>( </a:t>
                </a:r>
                <a:r>
                  <a:rPr lang="en-US" dirty="0" err="1"/>
                  <a:t>Prec</a:t>
                </a:r>
                <a:r>
                  <a:rPr lang="en-US" dirty="0"/>
                  <a:t>, data = </a:t>
                </a:r>
                <a:r>
                  <a:rPr lang="en-US" dirty="0" err="1"/>
                  <a:t>ftcanmax</a:t>
                </a:r>
                <a:r>
                  <a:rPr lang="en-US" dirty="0"/>
                  <a:t>, </a:t>
                </a:r>
              </a:p>
              <a:p>
                <a:r>
                  <a:rPr lang="en-US" dirty="0"/>
                  <a:t>    </a:t>
                </a:r>
                <a:r>
                  <a:rPr lang="en-US" dirty="0" err="1"/>
                  <a:t>location.fun</a:t>
                </a:r>
                <a:r>
                  <a:rPr lang="en-US" dirty="0"/>
                  <a:t> = ~Year, units = "inches/100" )</a:t>
                </a:r>
              </a:p>
              <a:p>
                <a:endParaRPr lang="en-US" dirty="0"/>
              </a:p>
              <a:p>
                <a:r>
                  <a:rPr lang="en-US" dirty="0" err="1"/>
                  <a:t>lr.test</a:t>
                </a:r>
                <a:r>
                  <a:rPr lang="en-US" dirty="0"/>
                  <a:t>( fit, fit2 )</a:t>
                </a:r>
              </a:p>
              <a:p>
                <a:endParaRPr lang="en-US" dirty="0"/>
              </a:p>
              <a:p>
                <a:r>
                  <a:rPr lang="en-US" dirty="0"/>
                  <a:t>likelihood-ratio </a:t>
                </a:r>
                <a14:m>
                  <m:oMath xmlns:m="http://schemas.openxmlformats.org/officeDocument/2006/math">
                    <m:r>
                      <a:rPr lang="en-US" b="0" i="1" smtClean="0">
                        <a:latin typeface="Cambria Math" panose="02040503050406030204" pitchFamily="18" charset="0"/>
                      </a:rPr>
                      <m:t>≈−0.001&lt;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𝜒</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=3.8415</m:t>
                    </m:r>
                  </m:oMath>
                </a14:m>
                <a:endParaRPr lang="en-US" dirty="0"/>
              </a:p>
              <a:p>
                <a:endParaRPr lang="en-US" dirty="0"/>
              </a:p>
              <a:p>
                <a:r>
                  <a:rPr lang="en-US" dirty="0"/>
                  <a:t>Can also compare AIC/BIC values (lower is better)</a:t>
                </a:r>
              </a:p>
              <a:p>
                <a:r>
                  <a:rPr lang="en-US" dirty="0"/>
                  <a:t>stationary model: AIC = 1136.96, BIC = 1144.78</a:t>
                </a:r>
              </a:p>
              <a:p>
                <a:r>
                  <a:rPr lang="en-US" dirty="0"/>
                  <a:t>temporal trend model: AIC = 1138.96, BIC = 1149.39 </a:t>
                </a:r>
              </a:p>
            </p:txBody>
          </p:sp>
        </mc:Choice>
        <mc:Fallback xmlns="">
          <p:sp>
            <p:nvSpPr>
              <p:cNvPr id="6" name="TextBox 5">
                <a:extLst>
                  <a:ext uri="{FF2B5EF4-FFF2-40B4-BE49-F238E27FC236}">
                    <a16:creationId xmlns:a16="http://schemas.microsoft.com/office/drawing/2014/main" id="{2D15B6C6-37F8-4F38-9913-039E8844AD15}"/>
                  </a:ext>
                </a:extLst>
              </p:cNvPr>
              <p:cNvSpPr txBox="1">
                <a:spLocks noRot="1" noChangeAspect="1" noMove="1" noResize="1" noEditPoints="1" noAdjustHandles="1" noChangeArrowheads="1" noChangeShapeType="1" noTextEdit="1"/>
              </p:cNvSpPr>
              <p:nvPr/>
            </p:nvSpPr>
            <p:spPr>
              <a:xfrm>
                <a:off x="838200" y="2543948"/>
                <a:ext cx="5019925" cy="3973524"/>
              </a:xfrm>
              <a:prstGeom prst="rect">
                <a:avLst/>
              </a:prstGeom>
              <a:blipFill>
                <a:blip r:embed="rId2"/>
                <a:stretch>
                  <a:fillRect l="-1094" t="-767" r="-1944" b="-15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2314737-83CC-42C4-A4EA-96CFCDB700A1}"/>
                  </a:ext>
                </a:extLst>
              </p:cNvPr>
              <p:cNvSpPr txBox="1"/>
              <p:nvPr/>
            </p:nvSpPr>
            <p:spPr>
              <a:xfrm>
                <a:off x="6096000" y="5193644"/>
                <a:ext cx="4688870" cy="923330"/>
              </a:xfrm>
              <a:prstGeom prst="rect">
                <a:avLst/>
              </a:prstGeom>
              <a:noFill/>
            </p:spPr>
            <p:txBody>
              <a:bodyPr wrap="square" rtlCol="0">
                <a:spAutoFit/>
              </a:bodyPr>
              <a:lstStyle/>
              <a:p>
                <a:r>
                  <a:rPr lang="en-US" dirty="0">
                    <a:solidFill>
                      <a:schemeClr val="accent1"/>
                    </a:solidFill>
                  </a:rPr>
                  <a:t>Models </a:t>
                </a:r>
                <a14:m>
                  <m:oMath xmlns:m="http://schemas.openxmlformats.org/officeDocument/2006/math">
                    <m:r>
                      <a:rPr lang="en-US" b="0" i="1" smtClean="0">
                        <a:solidFill>
                          <a:schemeClr val="accent1"/>
                        </a:solidFill>
                        <a:latin typeface="Cambria Math" panose="02040503050406030204" pitchFamily="18" charset="0"/>
                      </a:rPr>
                      <m:t>𝜇</m:t>
                    </m:r>
                    <m:d>
                      <m:dPr>
                        <m:ctrlPr>
                          <a:rPr lang="en-US" b="0" i="1" smtClean="0">
                            <a:solidFill>
                              <a:schemeClr val="accent1"/>
                            </a:solidFill>
                            <a:latin typeface="Cambria Math" panose="02040503050406030204" pitchFamily="18" charset="0"/>
                          </a:rPr>
                        </m:ctrlPr>
                      </m:dPr>
                      <m:e>
                        <m:r>
                          <m:rPr>
                            <m:nor/>
                          </m:rPr>
                          <a:rPr lang="en-US" b="0" i="0" smtClean="0">
                            <a:solidFill>
                              <a:schemeClr val="accent1"/>
                            </a:solidFill>
                            <a:latin typeface="Cambria Math" panose="02040503050406030204" pitchFamily="18" charset="0"/>
                          </a:rPr>
                          <m:t>Year</m:t>
                        </m:r>
                      </m:e>
                    </m:d>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𝜇</m:t>
                        </m:r>
                      </m:e>
                      <m:sub>
                        <m:r>
                          <a:rPr lang="en-US" b="0" i="1" smtClean="0">
                            <a:solidFill>
                              <a:schemeClr val="accent1"/>
                            </a:solidFill>
                            <a:latin typeface="Cambria Math" panose="02040503050406030204" pitchFamily="18" charset="0"/>
                          </a:rPr>
                          <m:t>0</m:t>
                        </m:r>
                      </m:sub>
                    </m:sSub>
                    <m:r>
                      <a:rPr lang="en-US" b="0" i="1" smtClean="0">
                        <a:solidFill>
                          <a:schemeClr val="accent1"/>
                        </a:solidFill>
                        <a:latin typeface="Cambria Math" panose="02040503050406030204" pitchFamily="18" charset="0"/>
                      </a:rPr>
                      <m:t>+</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𝜇</m:t>
                        </m:r>
                      </m:e>
                      <m:sub>
                        <m:r>
                          <a:rPr lang="en-US" b="0" i="1" smtClean="0">
                            <a:solidFill>
                              <a:schemeClr val="accent1"/>
                            </a:solidFill>
                            <a:latin typeface="Cambria Math" panose="02040503050406030204" pitchFamily="18" charset="0"/>
                          </a:rPr>
                          <m:t>1</m:t>
                        </m:r>
                      </m:sub>
                    </m:sSub>
                    <m:r>
                      <a:rPr lang="en-US" b="0" i="1" smtClean="0">
                        <a:solidFill>
                          <a:schemeClr val="accent1"/>
                        </a:solidFill>
                        <a:latin typeface="Cambria Math" panose="02040503050406030204" pitchFamily="18" charset="0"/>
                      </a:rPr>
                      <m:t>⋅</m:t>
                    </m:r>
                    <m:r>
                      <m:rPr>
                        <m:nor/>
                      </m:rPr>
                      <a:rPr lang="en-US" b="0" i="0" smtClean="0">
                        <a:solidFill>
                          <a:schemeClr val="accent1"/>
                        </a:solidFill>
                        <a:latin typeface="Cambria Math" panose="02040503050406030204" pitchFamily="18" charset="0"/>
                      </a:rPr>
                      <m:t>Year</m:t>
                    </m:r>
                    <m:r>
                      <a:rPr lang="en-US" b="0" i="1" smtClean="0">
                        <a:solidFill>
                          <a:schemeClr val="accent1"/>
                        </a:solidFill>
                        <a:latin typeface="Cambria Math" panose="02040503050406030204" pitchFamily="18" charset="0"/>
                      </a:rPr>
                      <m:t> </m:t>
                    </m:r>
                  </m:oMath>
                </a14:m>
                <a:endParaRPr lang="en-US" dirty="0">
                  <a:solidFill>
                    <a:schemeClr val="accent1"/>
                  </a:solidFill>
                </a:endParaRPr>
              </a:p>
              <a:p>
                <a:r>
                  <a:rPr lang="en-US" dirty="0">
                    <a:solidFill>
                      <a:schemeClr val="accent1"/>
                    </a:solidFill>
                  </a:rPr>
                  <a:t>Should use </a:t>
                </a:r>
                <a:r>
                  <a:rPr lang="en-US" dirty="0" err="1">
                    <a:solidFill>
                      <a:schemeClr val="accent1"/>
                    </a:solidFill>
                  </a:rPr>
                  <a:t>location.fun</a:t>
                </a:r>
                <a:r>
                  <a:rPr lang="en-US" dirty="0">
                    <a:solidFill>
                      <a:schemeClr val="accent1"/>
                    </a:solidFill>
                  </a:rPr>
                  <a:t> = ~ I(Year – 1900), but results are analogous in this case.</a:t>
                </a:r>
              </a:p>
            </p:txBody>
          </p:sp>
        </mc:Choice>
        <mc:Fallback xmlns="">
          <p:sp>
            <p:nvSpPr>
              <p:cNvPr id="3" name="TextBox 2">
                <a:extLst>
                  <a:ext uri="{FF2B5EF4-FFF2-40B4-BE49-F238E27FC236}">
                    <a16:creationId xmlns:a16="http://schemas.microsoft.com/office/drawing/2014/main" id="{E2314737-83CC-42C4-A4EA-96CFCDB700A1}"/>
                  </a:ext>
                </a:extLst>
              </p:cNvPr>
              <p:cNvSpPr txBox="1">
                <a:spLocks noRot="1" noChangeAspect="1" noMove="1" noResize="1" noEditPoints="1" noAdjustHandles="1" noChangeArrowheads="1" noChangeShapeType="1" noTextEdit="1"/>
              </p:cNvSpPr>
              <p:nvPr/>
            </p:nvSpPr>
            <p:spPr>
              <a:xfrm>
                <a:off x="6096000" y="5193644"/>
                <a:ext cx="4688870" cy="923330"/>
              </a:xfrm>
              <a:prstGeom prst="rect">
                <a:avLst/>
              </a:prstGeom>
              <a:blipFill>
                <a:blip r:embed="rId3"/>
                <a:stretch>
                  <a:fillRect l="-1040" t="-3974" b="-9934"/>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69869AF1-5DE3-438E-AFE8-CA10A26ADD82}"/>
              </a:ext>
            </a:extLst>
          </p:cNvPr>
          <p:cNvCxnSpPr>
            <a:cxnSpLocks/>
            <a:stCxn id="3" idx="1"/>
          </p:cNvCxnSpPr>
          <p:nvPr/>
        </p:nvCxnSpPr>
        <p:spPr>
          <a:xfrm flipH="1" flipV="1">
            <a:off x="3034748" y="4333462"/>
            <a:ext cx="3061252" cy="1321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260E057-D17D-4E5F-B41E-8657A1C4DD69}"/>
              </a:ext>
            </a:extLst>
          </p:cNvPr>
          <p:cNvSpPr/>
          <p:nvPr/>
        </p:nvSpPr>
        <p:spPr>
          <a:xfrm>
            <a:off x="838200" y="3869635"/>
            <a:ext cx="2302565" cy="5243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3516303-8517-4FFF-817C-AF877232E265}"/>
              </a:ext>
            </a:extLst>
          </p:cNvPr>
          <p:cNvPicPr>
            <a:picLocks noChangeAspect="1"/>
          </p:cNvPicPr>
          <p:nvPr/>
        </p:nvPicPr>
        <p:blipFill>
          <a:blip r:embed="rId4"/>
          <a:stretch>
            <a:fillRect/>
          </a:stretch>
        </p:blipFill>
        <p:spPr>
          <a:xfrm>
            <a:off x="6768005" y="1095852"/>
            <a:ext cx="3807229" cy="3922784"/>
          </a:xfrm>
          <a:prstGeom prst="rect">
            <a:avLst/>
          </a:prstGeom>
        </p:spPr>
      </p:pic>
      <p:sp>
        <p:nvSpPr>
          <p:cNvPr id="5" name="Slide Number Placeholder 4">
            <a:extLst>
              <a:ext uri="{FF2B5EF4-FFF2-40B4-BE49-F238E27FC236}">
                <a16:creationId xmlns:a16="http://schemas.microsoft.com/office/drawing/2014/main" id="{2B23DACA-9E3F-4B3A-BF8A-A8FFC5C186D1}"/>
              </a:ext>
            </a:extLst>
          </p:cNvPr>
          <p:cNvSpPr>
            <a:spLocks noGrp="1"/>
          </p:cNvSpPr>
          <p:nvPr>
            <p:ph type="sldNum" sz="quarter" idx="12"/>
          </p:nvPr>
        </p:nvSpPr>
        <p:spPr/>
        <p:txBody>
          <a:bodyPr/>
          <a:lstStyle/>
          <a:p>
            <a:fld id="{6CCDFB7F-2DCE-4BBA-8761-9C155C26019F}" type="slidenum">
              <a:rPr lang="en-US" smtClean="0"/>
              <a:t>25</a:t>
            </a:fld>
            <a:endParaRPr lang="en-US"/>
          </a:p>
        </p:txBody>
      </p:sp>
    </p:spTree>
    <p:extLst>
      <p:ext uri="{BB962C8B-B14F-4D97-AF65-F5344CB8AC3E}">
        <p14:creationId xmlns:p14="http://schemas.microsoft.com/office/powerpoint/2010/main" val="283584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CDD6FCD4-801D-4A80-8077-932B413E3459}"/>
                  </a:ext>
                </a:extLst>
              </p:cNvPr>
              <p:cNvSpPr>
                <a:spLocks noGrp="1"/>
              </p:cNvSpPr>
              <p:nvPr>
                <p:ph idx="1"/>
              </p:nvPr>
            </p:nvSpPr>
            <p:spPr/>
            <p:txBody>
              <a:bodyPr/>
              <a:lstStyle/>
              <a:p>
                <a:pPr marL="0" indent="0">
                  <a:buNone/>
                </a:pPr>
                <a:r>
                  <a:rPr lang="en-US" dirty="0"/>
                  <a:t>Excesses over the dam (threshold)</a:t>
                </a:r>
              </a:p>
              <a:p>
                <a:r>
                  <a:rPr lang="en-US" dirty="0"/>
                  <a:t>Interest might be in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 conditioned on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𝑢</m:t>
                    </m:r>
                  </m:oMath>
                </a14:m>
                <a:r>
                  <a:rPr lang="en-US" dirty="0"/>
                  <a:t>.</a:t>
                </a:r>
              </a:p>
              <a:p>
                <a:r>
                  <a:rPr lang="en-US" dirty="0"/>
                  <a:t>Analogue to max-stability (POT-stability)</a:t>
                </a:r>
              </a:p>
              <a:p>
                <a14:m>
                  <m:oMath xmlns:m="http://schemas.openxmlformats.org/officeDocument/2006/math">
                    <m:r>
                      <a:rPr lang="en-US" b="0" i="1" smtClean="0">
                        <a:latin typeface="Cambria Math" panose="02040503050406030204" pitchFamily="18" charset="0"/>
                      </a:rPr>
                      <m:t>𝑌</m:t>
                    </m:r>
                  </m:oMath>
                </a14:m>
                <a:r>
                  <a:rPr lang="en-US" dirty="0"/>
                  <a:t> has an approximate generalized Pareto (GP) distribution given by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&gt;0</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0" i="1" smtClean="0">
                              <a:latin typeface="Cambria Math" panose="02040503050406030204" pitchFamily="18" charset="0"/>
                            </a:rPr>
                            <m:t>𝜉</m:t>
                          </m:r>
                        </m:e>
                      </m:d>
                      <m:r>
                        <a:rPr lang="en-US" b="0" i="1" smtClean="0">
                          <a:latin typeface="Cambria Math" panose="02040503050406030204" pitchFamily="18" charset="0"/>
                        </a:rPr>
                        <m:t>=1−</m:t>
                      </m:r>
                      <m:sSubSup>
                        <m:sSubSupPr>
                          <m:ctrlPr>
                            <a:rPr lang="en-US" b="0" i="1" smtClean="0">
                              <a:latin typeface="Cambria Math" panose="02040503050406030204" pitchFamily="18" charset="0"/>
                            </a:rPr>
                          </m:ctrlPr>
                        </m:sSub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m:t>
                                      </m:r>
                                    </m:sub>
                                  </m:sSub>
                                </m:den>
                              </m:f>
                              <m:r>
                                <a:rPr lang="en-US" b="0" i="1" smtClean="0">
                                  <a:latin typeface="Cambria Math" panose="02040503050406030204" pitchFamily="18" charset="0"/>
                                </a:rPr>
                                <m:t>𝑦</m:t>
                              </m:r>
                            </m:e>
                          </m:d>
                        </m:e>
                        <m:sub>
                          <m:r>
                            <a:rPr lang="en-US" b="0" i="1" smtClean="0">
                              <a:latin typeface="Cambria Math" panose="02040503050406030204" pitchFamily="18" charset="0"/>
                            </a:rPr>
                            <m:t>+</m:t>
                          </m:r>
                        </m:sub>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bSup>
                    </m:oMath>
                  </m:oMathPara>
                </a14:m>
                <a:endParaRPr lang="en-US" dirty="0"/>
              </a:p>
            </p:txBody>
          </p:sp>
        </mc:Choice>
        <mc:Fallback xmlns="">
          <p:sp>
            <p:nvSpPr>
              <p:cNvPr id="9" name="Content Placeholder 8">
                <a:extLst>
                  <a:ext uri="{FF2B5EF4-FFF2-40B4-BE49-F238E27FC236}">
                    <a16:creationId xmlns:a16="http://schemas.microsoft.com/office/drawing/2014/main" id="{CDD6FCD4-801D-4A80-8077-932B413E345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9FA6B5CB-DBBF-4A09-BA1E-53C39A87109C}"/>
              </a:ext>
            </a:extLst>
          </p:cNvPr>
          <p:cNvSpPr>
            <a:spLocks noGrp="1"/>
          </p:cNvSpPr>
          <p:nvPr>
            <p:ph type="title"/>
          </p:nvPr>
        </p:nvSpPr>
        <p:spPr/>
        <p:txBody>
          <a:bodyPr/>
          <a:lstStyle/>
          <a:p>
            <a:r>
              <a:rPr lang="en-US" dirty="0"/>
              <a:t>Modeling Excesses over a Threshold</a:t>
            </a:r>
          </a:p>
        </p:txBody>
      </p:sp>
      <p:sp>
        <p:nvSpPr>
          <p:cNvPr id="2" name="Slide Number Placeholder 1">
            <a:extLst>
              <a:ext uri="{FF2B5EF4-FFF2-40B4-BE49-F238E27FC236}">
                <a16:creationId xmlns:a16="http://schemas.microsoft.com/office/drawing/2014/main" id="{6F99C579-1355-4F7B-A2ED-FF03B38E280B}"/>
              </a:ext>
            </a:extLst>
          </p:cNvPr>
          <p:cNvSpPr>
            <a:spLocks noGrp="1"/>
          </p:cNvSpPr>
          <p:nvPr>
            <p:ph type="sldNum" sz="quarter" idx="12"/>
          </p:nvPr>
        </p:nvSpPr>
        <p:spPr/>
        <p:txBody>
          <a:bodyPr/>
          <a:lstStyle/>
          <a:p>
            <a:fld id="{6CCDFB7F-2DCE-4BBA-8761-9C155C26019F}" type="slidenum">
              <a:rPr lang="en-US" smtClean="0"/>
              <a:t>26</a:t>
            </a:fld>
            <a:endParaRPr lang="en-US"/>
          </a:p>
        </p:txBody>
      </p:sp>
    </p:spTree>
    <p:extLst>
      <p:ext uri="{BB962C8B-B14F-4D97-AF65-F5344CB8AC3E}">
        <p14:creationId xmlns:p14="http://schemas.microsoft.com/office/powerpoint/2010/main" val="144567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CDD6FCD4-801D-4A80-8077-932B413E3459}"/>
                  </a:ext>
                </a:extLst>
              </p:cNvPr>
              <p:cNvSpPr>
                <a:spLocks noGrp="1"/>
              </p:cNvSpPr>
              <p:nvPr>
                <p:ph idx="1"/>
              </p:nvPr>
            </p:nvSpPr>
            <p:spPr>
              <a:xfrm>
                <a:off x="838200" y="1825625"/>
                <a:ext cx="10515600" cy="3064427"/>
              </a:xfrm>
            </p:spPr>
            <p:txBody>
              <a:bodyPr>
                <a:normAutofit/>
              </a:bodyPr>
              <a:lstStyle/>
              <a:p>
                <a:pPr marL="0" indent="0">
                  <a:buNone/>
                </a:pPr>
                <a:r>
                  <a:rPr lang="en-US" b="1" dirty="0"/>
                  <a:t>Peaks-Over-Threshold (POT) Stability: </a:t>
                </a:r>
                <a:r>
                  <a:rPr lang="en-US" dirty="0"/>
                  <a:t>Suppose excesses,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 have an exact GP distribution with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m:t>
                        </m:r>
                      </m:sub>
                    </m:sSub>
                  </m:oMath>
                </a14:m>
                <a:r>
                  <a:rPr lang="en-US" dirty="0"/>
                  <a:t> and </a:t>
                </a:r>
                <a14:m>
                  <m:oMath xmlns:m="http://schemas.openxmlformats.org/officeDocument/2006/math">
                    <m:r>
                      <a:rPr lang="en-US" b="0" i="1" smtClean="0">
                        <a:latin typeface="Cambria Math" panose="02040503050406030204" pitchFamily="18" charset="0"/>
                      </a:rPr>
                      <m:t>𝜉</m:t>
                    </m:r>
                  </m:oMath>
                </a14:m>
                <a:r>
                  <a:rPr lang="en-US" dirty="0"/>
                  <a:t>.  Then, the excesses over a higher threshold, </a:t>
                </a:r>
                <a14:m>
                  <m:oMath xmlns:m="http://schemas.openxmlformats.org/officeDocument/2006/math">
                    <m:r>
                      <a:rPr lang="en-US" b="0" i="1" smtClean="0">
                        <a:latin typeface="Cambria Math" panose="02040503050406030204" pitchFamily="18" charset="0"/>
                      </a:rPr>
                      <m:t>𝜈</m:t>
                    </m:r>
                    <m:r>
                      <a:rPr lang="en-US" b="0" i="1" smtClean="0">
                        <a:latin typeface="Cambria Math" panose="02040503050406030204" pitchFamily="18" charset="0"/>
                      </a:rPr>
                      <m:t>&gt;</m:t>
                    </m:r>
                    <m:r>
                      <a:rPr lang="en-US" b="0" i="1" smtClean="0">
                        <a:latin typeface="Cambria Math" panose="02040503050406030204" pitchFamily="18" charset="0"/>
                      </a:rPr>
                      <m:t>𝑢</m:t>
                    </m:r>
                  </m:oMath>
                </a14:m>
                <a:r>
                  <a:rPr lang="en-US" dirty="0"/>
                  <a:t>, has a GP distribution with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𝜈</m:t>
                        </m:r>
                      </m:sub>
                    </m:sSub>
                  </m:oMath>
                </a14:m>
                <a:r>
                  <a:rPr lang="en-US" dirty="0"/>
                  <a:t> and </a:t>
                </a:r>
                <a14:m>
                  <m:oMath xmlns:m="http://schemas.openxmlformats.org/officeDocument/2006/math">
                    <m:r>
                      <a:rPr lang="en-US" b="0" i="1" smtClean="0">
                        <a:latin typeface="Cambria Math" panose="02040503050406030204" pitchFamily="18" charset="0"/>
                      </a:rPr>
                      <m:t>𝜉</m:t>
                    </m:r>
                  </m:oMath>
                </a14:m>
                <a:r>
                  <a:rPr lang="en-US" dirty="0"/>
                  <a:t>, where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𝜈</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0" i="1" smtClean="0">
                          <a:latin typeface="Cambria Math" panose="02040503050406030204" pitchFamily="18" charset="0"/>
                        </a:rPr>
                        <m:t>𝜉</m:t>
                      </m:r>
                      <m:d>
                        <m:dPr>
                          <m:ctrlPr>
                            <a:rPr lang="en-US" b="0" i="1" smtClean="0">
                              <a:latin typeface="Cambria Math" panose="02040503050406030204" pitchFamily="18" charset="0"/>
                            </a:rPr>
                          </m:ctrlPr>
                        </m:dPr>
                        <m:e>
                          <m:r>
                            <a:rPr lang="en-US" b="0" i="1" smtClean="0">
                              <a:latin typeface="Cambria Math" panose="02040503050406030204" pitchFamily="18" charset="0"/>
                            </a:rPr>
                            <m:t>𝜈</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 </m:t>
                      </m:r>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𝜈</m:t>
                      </m:r>
                      <m:r>
                        <a:rPr lang="en-US" b="0" i="1" smtClean="0">
                          <a:latin typeface="Cambria Math" panose="02040503050406030204" pitchFamily="18" charset="0"/>
                        </a:rPr>
                        <m:t>&gt;</m:t>
                      </m:r>
                      <m:r>
                        <a:rPr lang="en-US" b="0" i="1" smtClean="0">
                          <a:latin typeface="Cambria Math" panose="02040503050406030204" pitchFamily="18" charset="0"/>
                        </a:rPr>
                        <m:t>𝑢</m:t>
                      </m:r>
                    </m:oMath>
                  </m:oMathPara>
                </a14:m>
                <a:endParaRPr lang="en-US" dirty="0"/>
              </a:p>
            </p:txBody>
          </p:sp>
        </mc:Choice>
        <mc:Fallback xmlns="">
          <p:sp>
            <p:nvSpPr>
              <p:cNvPr id="9" name="Content Placeholder 8">
                <a:extLst>
                  <a:ext uri="{FF2B5EF4-FFF2-40B4-BE49-F238E27FC236}">
                    <a16:creationId xmlns:a16="http://schemas.microsoft.com/office/drawing/2014/main" id="{CDD6FCD4-801D-4A80-8077-932B413E3459}"/>
                  </a:ext>
                </a:extLst>
              </p:cNvPr>
              <p:cNvSpPr>
                <a:spLocks noGrp="1" noRot="1" noChangeAspect="1" noMove="1" noResize="1" noEditPoints="1" noAdjustHandles="1" noChangeArrowheads="1" noChangeShapeType="1" noTextEdit="1"/>
              </p:cNvSpPr>
              <p:nvPr>
                <p:ph idx="1"/>
              </p:nvPr>
            </p:nvSpPr>
            <p:spPr>
              <a:xfrm>
                <a:off x="838200" y="1825625"/>
                <a:ext cx="10515600" cy="3064427"/>
              </a:xfrm>
              <a:blipFill>
                <a:blip r:embed="rId2"/>
                <a:stretch>
                  <a:fillRect l="-1217" t="-3181"/>
                </a:stretch>
              </a:blipFill>
            </p:spPr>
            <p:txBody>
              <a:bodyPr/>
              <a:lstStyle/>
              <a:p>
                <a:r>
                  <a:rPr lang="en-US">
                    <a:noFill/>
                  </a:rPr>
                  <a:t> </a:t>
                </a:r>
              </a:p>
            </p:txBody>
          </p:sp>
        </mc:Fallback>
      </mc:AlternateContent>
      <p:sp>
        <p:nvSpPr>
          <p:cNvPr id="13" name="Title 3">
            <a:extLst>
              <a:ext uri="{FF2B5EF4-FFF2-40B4-BE49-F238E27FC236}">
                <a16:creationId xmlns:a16="http://schemas.microsoft.com/office/drawing/2014/main" id="{F1C57D35-57E8-4B56-B66C-CED8A97BDAD1}"/>
              </a:ext>
            </a:extLst>
          </p:cNvPr>
          <p:cNvSpPr>
            <a:spLocks noGrp="1"/>
          </p:cNvSpPr>
          <p:nvPr>
            <p:ph type="title"/>
          </p:nvPr>
        </p:nvSpPr>
        <p:spPr>
          <a:xfrm>
            <a:off x="838200" y="365125"/>
            <a:ext cx="10515600" cy="1325563"/>
          </a:xfrm>
        </p:spPr>
        <p:txBody>
          <a:bodyPr/>
          <a:lstStyle/>
          <a:p>
            <a:r>
              <a:rPr lang="en-US" dirty="0"/>
              <a:t>Modeling Excesses over a Threshold</a:t>
            </a:r>
          </a:p>
        </p:txBody>
      </p:sp>
      <p:sp>
        <p:nvSpPr>
          <p:cNvPr id="2" name="Slide Number Placeholder 1">
            <a:extLst>
              <a:ext uri="{FF2B5EF4-FFF2-40B4-BE49-F238E27FC236}">
                <a16:creationId xmlns:a16="http://schemas.microsoft.com/office/drawing/2014/main" id="{B30757B9-BB6A-49DF-9D7E-D7AB0B3789D5}"/>
              </a:ext>
            </a:extLst>
          </p:cNvPr>
          <p:cNvSpPr>
            <a:spLocks noGrp="1"/>
          </p:cNvSpPr>
          <p:nvPr>
            <p:ph type="sldNum" sz="quarter" idx="12"/>
          </p:nvPr>
        </p:nvSpPr>
        <p:spPr/>
        <p:txBody>
          <a:bodyPr/>
          <a:lstStyle/>
          <a:p>
            <a:fld id="{6CCDFB7F-2DCE-4BBA-8761-9C155C26019F}" type="slidenum">
              <a:rPr lang="en-US" smtClean="0"/>
              <a:t>27</a:t>
            </a:fld>
            <a:endParaRPr lang="en-US"/>
          </a:p>
        </p:txBody>
      </p:sp>
    </p:spTree>
    <p:extLst>
      <p:ext uri="{BB962C8B-B14F-4D97-AF65-F5344CB8AC3E}">
        <p14:creationId xmlns:p14="http://schemas.microsoft.com/office/powerpoint/2010/main" val="311484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CDD6FCD4-801D-4A80-8077-932B413E3459}"/>
                  </a:ext>
                </a:extLst>
              </p:cNvPr>
              <p:cNvSpPr>
                <a:spLocks noGrp="1"/>
              </p:cNvSpPr>
              <p:nvPr>
                <p:ph idx="1"/>
              </p:nvPr>
            </p:nvSpPr>
            <p:spPr>
              <a:xfrm>
                <a:off x="838200" y="1825626"/>
                <a:ext cx="10515600" cy="639278"/>
              </a:xfrm>
            </p:spPr>
            <p:txBody>
              <a:bodyPr>
                <a:normAutofit/>
              </a:bodyPr>
              <a:lstStyle/>
              <a:p>
                <a:pPr marL="0" indent="0">
                  <a:buNone/>
                </a:pPr>
                <a:r>
                  <a:rPr lang="en-US" dirty="0"/>
                  <a:t>Suppose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m:rPr>
                        <m:nor/>
                      </m:rPr>
                      <a:rPr lang="en-US" b="0" i="0" smtClean="0">
                        <a:latin typeface="Cambria Math" panose="02040503050406030204" pitchFamily="18" charset="0"/>
                      </a:rPr>
                      <m:t>GEV</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𝜉</m:t>
                        </m:r>
                      </m:e>
                    </m:d>
                  </m:oMath>
                </a14:m>
                <a:r>
                  <a:rPr lang="en-US" dirty="0"/>
                  <a:t>.</a:t>
                </a:r>
              </a:p>
            </p:txBody>
          </p:sp>
        </mc:Choice>
        <mc:Fallback xmlns="">
          <p:sp>
            <p:nvSpPr>
              <p:cNvPr id="9" name="Content Placeholder 8">
                <a:extLst>
                  <a:ext uri="{FF2B5EF4-FFF2-40B4-BE49-F238E27FC236}">
                    <a16:creationId xmlns:a16="http://schemas.microsoft.com/office/drawing/2014/main" id="{CDD6FCD4-801D-4A80-8077-932B413E3459}"/>
                  </a:ext>
                </a:extLst>
              </p:cNvPr>
              <p:cNvSpPr>
                <a:spLocks noGrp="1" noRot="1" noChangeAspect="1" noMove="1" noResize="1" noEditPoints="1" noAdjustHandles="1" noChangeArrowheads="1" noChangeShapeType="1" noTextEdit="1"/>
              </p:cNvSpPr>
              <p:nvPr>
                <p:ph idx="1"/>
              </p:nvPr>
            </p:nvSpPr>
            <p:spPr>
              <a:xfrm>
                <a:off x="838200" y="1825626"/>
                <a:ext cx="10515600" cy="639278"/>
              </a:xfrm>
              <a:blipFill>
                <a:blip r:embed="rId2"/>
                <a:stretch>
                  <a:fillRect l="-1217" t="-15238" b="-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8">
                <a:extLst>
                  <a:ext uri="{FF2B5EF4-FFF2-40B4-BE49-F238E27FC236}">
                    <a16:creationId xmlns:a16="http://schemas.microsoft.com/office/drawing/2014/main" id="{C813CAF1-7EB4-4890-8E0E-94EC48F7E3E1}"/>
                  </a:ext>
                </a:extLst>
              </p:cNvPr>
              <p:cNvSpPr txBox="1">
                <a:spLocks/>
              </p:cNvSpPr>
              <p:nvPr/>
            </p:nvSpPr>
            <p:spPr>
              <a:xfrm>
                <a:off x="838200" y="3999195"/>
                <a:ext cx="10515600" cy="1468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Using the Poisson approximation to the binomial and the fact that </a:t>
                </a:r>
                <a14:m>
                  <m:oMath xmlns:m="http://schemas.openxmlformats.org/officeDocument/2006/math">
                    <m:r>
                      <a:rPr lang="en-US" i="1">
                        <a:latin typeface="Cambria Math" panose="02040503050406030204" pitchFamily="18" charset="0"/>
                      </a:rPr>
                      <m:t>ℙ</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𝑛</m:t>
                            </m:r>
                          </m:sub>
                        </m:sSub>
                        <m:r>
                          <a:rPr lang="en-US" i="1">
                            <a:latin typeface="Cambria Math" panose="02040503050406030204" pitchFamily="18" charset="0"/>
                          </a:rPr>
                          <m:t>≤⋅</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𝐹</m:t>
                        </m:r>
                      </m:e>
                      <m:sub>
                        <m:r>
                          <a:rPr lang="en-US" i="1">
                            <a:latin typeface="Cambria Math" panose="02040503050406030204" pitchFamily="18" charset="0"/>
                          </a:rPr>
                          <m:t>𝑋</m:t>
                        </m:r>
                      </m:sub>
                      <m:sup>
                        <m:r>
                          <a:rPr lang="en-US" i="1">
                            <a:latin typeface="Cambria Math" panose="02040503050406030204" pitchFamily="18" charset="0"/>
                          </a:rPr>
                          <m:t>𝑛</m:t>
                        </m:r>
                      </m:sup>
                    </m:sSubSup>
                    <m:d>
                      <m:dPr>
                        <m:ctrlPr>
                          <a:rPr lang="en-US" i="1">
                            <a:latin typeface="Cambria Math" panose="02040503050406030204" pitchFamily="18" charset="0"/>
                          </a:rPr>
                        </m:ctrlPr>
                      </m:dPr>
                      <m:e>
                        <m:r>
                          <a:rPr lang="en-US" i="1">
                            <a:latin typeface="Cambria Math" panose="02040503050406030204" pitchFamily="18" charset="0"/>
                          </a:rPr>
                          <m:t>⋅</m:t>
                        </m:r>
                      </m:e>
                    </m:d>
                  </m:oMath>
                </a14:m>
                <a:r>
                  <a:rPr lang="en-US" dirty="0"/>
                  <a:t> gives </a:t>
                </a:r>
                <a14:m>
                  <m:oMath xmlns:m="http://schemas.openxmlformats.org/officeDocument/2006/math">
                    <m:r>
                      <a:rPr lang="en-US" i="1">
                        <a:latin typeface="Cambria Math" panose="02040503050406030204" pitchFamily="18" charset="0"/>
                      </a:rPr>
                      <m:t>ℙ</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𝑢</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𝑛</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𝑢</m:t>
                                    </m:r>
                                  </m:e>
                                </m:d>
                              </m:e>
                            </m:d>
                          </m:e>
                        </m:d>
                      </m:e>
                    </m:func>
                  </m:oMath>
                </a14:m>
                <a:r>
                  <a:rPr lang="en-US" dirty="0"/>
                  <a:t> for large </a:t>
                </a:r>
                <a14:m>
                  <m:oMath xmlns:m="http://schemas.openxmlformats.org/officeDocument/2006/math">
                    <m:r>
                      <a:rPr lang="en-US" i="1">
                        <a:latin typeface="Cambria Math" panose="02040503050406030204" pitchFamily="18" charset="0"/>
                      </a:rPr>
                      <m:t>𝑛</m:t>
                    </m:r>
                  </m:oMath>
                </a14:m>
                <a:r>
                  <a:rPr lang="en-US" dirty="0"/>
                  <a:t> and </a:t>
                </a:r>
                <a14:m>
                  <m:oMath xmlns:m="http://schemas.openxmlformats.org/officeDocument/2006/math">
                    <m:r>
                      <a:rPr lang="en-US" i="1">
                        <a:latin typeface="Cambria Math" panose="02040503050406030204" pitchFamily="18" charset="0"/>
                      </a:rPr>
                      <m:t>𝑢</m:t>
                    </m:r>
                  </m:oMath>
                </a14:m>
                <a:r>
                  <a:rPr lang="en-US" dirty="0"/>
                  <a:t> such that </a:t>
                </a:r>
                <a14:m>
                  <m:oMath xmlns:m="http://schemas.openxmlformats.org/officeDocument/2006/math">
                    <m:r>
                      <a:rPr lang="en-US" i="1">
                        <a:latin typeface="Cambria Math" panose="02040503050406030204" pitchFamily="18" charset="0"/>
                      </a:rPr>
                      <m:t>𝑛</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𝑢</m:t>
                            </m:r>
                          </m:e>
                        </m:d>
                      </m:e>
                    </m:d>
                  </m:oMath>
                </a14:m>
                <a:r>
                  <a:rPr lang="en-US" dirty="0"/>
                  <a:t> is approximately constant.</a:t>
                </a:r>
              </a:p>
              <a:p>
                <a:pPr marL="0" indent="0">
                  <a:buFont typeface="Arial" panose="020B0604020202020204" pitchFamily="34" charset="0"/>
                  <a:buNone/>
                </a:pPr>
                <a:endParaRPr lang="en-US" dirty="0"/>
              </a:p>
            </p:txBody>
          </p:sp>
        </mc:Choice>
        <mc:Fallback xmlns="">
          <p:sp>
            <p:nvSpPr>
              <p:cNvPr id="5" name="Content Placeholder 8">
                <a:extLst>
                  <a:ext uri="{FF2B5EF4-FFF2-40B4-BE49-F238E27FC236}">
                    <a16:creationId xmlns:a16="http://schemas.microsoft.com/office/drawing/2014/main" id="{C813CAF1-7EB4-4890-8E0E-94EC48F7E3E1}"/>
                  </a:ext>
                </a:extLst>
              </p:cNvPr>
              <p:cNvSpPr txBox="1">
                <a:spLocks noRot="1" noChangeAspect="1" noMove="1" noResize="1" noEditPoints="1" noAdjustHandles="1" noChangeArrowheads="1" noChangeShapeType="1" noTextEdit="1"/>
              </p:cNvSpPr>
              <p:nvPr/>
            </p:nvSpPr>
            <p:spPr>
              <a:xfrm>
                <a:off x="838200" y="3999195"/>
                <a:ext cx="10515600" cy="1468920"/>
              </a:xfrm>
              <a:prstGeom prst="rect">
                <a:avLst/>
              </a:prstGeom>
              <a:blipFill>
                <a:blip r:embed="rId3"/>
                <a:stretch>
                  <a:fillRect l="-1043" t="-6639" r="-1565" b="-2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8">
                <a:extLst>
                  <a:ext uri="{FF2B5EF4-FFF2-40B4-BE49-F238E27FC236}">
                    <a16:creationId xmlns:a16="http://schemas.microsoft.com/office/drawing/2014/main" id="{54C45B4A-7FB8-492D-AEF1-59BA970F8298}"/>
                  </a:ext>
                </a:extLst>
              </p:cNvPr>
              <p:cNvSpPr txBox="1">
                <a:spLocks/>
              </p:cNvSpPr>
              <p:nvPr/>
            </p:nvSpPr>
            <p:spPr>
              <a:xfrm>
                <a:off x="838200" y="3095698"/>
                <a:ext cx="10515600" cy="1057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that the binomial success probability, that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&gt;</m:t>
                    </m:r>
                    <m:r>
                      <a:rPr lang="en-US" i="1">
                        <a:latin typeface="Cambria Math" panose="02040503050406030204" pitchFamily="18" charset="0"/>
                      </a:rPr>
                      <m:t>𝑢</m:t>
                    </m:r>
                  </m:oMath>
                </a14:m>
                <a:r>
                  <a:rPr lang="en-US" dirty="0"/>
                  <a:t>, is given by </a:t>
                </a:r>
                <a14:m>
                  <m:oMath xmlns:m="http://schemas.openxmlformats.org/officeDocument/2006/math">
                    <m:r>
                      <a:rPr lang="en-US" i="1">
                        <a:latin typeface="Cambria Math" panose="02040503050406030204" pitchFamily="18" charset="0"/>
                      </a:rPr>
                      <m:t>ℙ</m:t>
                    </m:r>
                    <m:d>
                      <m:dPr>
                        <m:begChr m:val="["/>
                        <m:endChr m:val="]"/>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&gt;</m:t>
                        </m:r>
                        <m:r>
                          <a:rPr lang="en-US" i="1">
                            <a:latin typeface="Cambria Math" panose="02040503050406030204" pitchFamily="18" charset="0"/>
                          </a:rPr>
                          <m:t>𝑢</m:t>
                        </m:r>
                      </m:e>
                    </m:d>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𝑋</m:t>
                        </m:r>
                      </m:sub>
                    </m:sSub>
                    <m:d>
                      <m:dPr>
                        <m:ctrlPr>
                          <a:rPr lang="en-US" i="1">
                            <a:latin typeface="Cambria Math" panose="02040503050406030204" pitchFamily="18" charset="0"/>
                          </a:rPr>
                        </m:ctrlPr>
                      </m:dPr>
                      <m:e>
                        <m:r>
                          <a:rPr lang="en-US" i="1">
                            <a:latin typeface="Cambria Math" panose="02040503050406030204" pitchFamily="18" charset="0"/>
                          </a:rPr>
                          <m:t>𝑢</m:t>
                        </m:r>
                      </m:e>
                    </m:d>
                  </m:oMath>
                </a14:m>
                <a:r>
                  <a:rPr lang="en-US" dirty="0"/>
                  <a:t>.</a:t>
                </a:r>
              </a:p>
            </p:txBody>
          </p:sp>
        </mc:Choice>
        <mc:Fallback xmlns="">
          <p:sp>
            <p:nvSpPr>
              <p:cNvPr id="7" name="Content Placeholder 8">
                <a:extLst>
                  <a:ext uri="{FF2B5EF4-FFF2-40B4-BE49-F238E27FC236}">
                    <a16:creationId xmlns:a16="http://schemas.microsoft.com/office/drawing/2014/main" id="{54C45B4A-7FB8-492D-AEF1-59BA970F8298}"/>
                  </a:ext>
                </a:extLst>
              </p:cNvPr>
              <p:cNvSpPr txBox="1">
                <a:spLocks noRot="1" noChangeAspect="1" noMove="1" noResize="1" noEditPoints="1" noAdjustHandles="1" noChangeArrowheads="1" noChangeShapeType="1" noTextEdit="1"/>
              </p:cNvSpPr>
              <p:nvPr/>
            </p:nvSpPr>
            <p:spPr>
              <a:xfrm>
                <a:off x="838200" y="3095698"/>
                <a:ext cx="10515600" cy="1057412"/>
              </a:xfrm>
              <a:prstGeom prst="rect">
                <a:avLst/>
              </a:prstGeom>
              <a:blipFill>
                <a:blip r:embed="rId4"/>
                <a:stretch>
                  <a:fillRect l="-1043" t="-98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8">
                <a:extLst>
                  <a:ext uri="{FF2B5EF4-FFF2-40B4-BE49-F238E27FC236}">
                    <a16:creationId xmlns:a16="http://schemas.microsoft.com/office/drawing/2014/main" id="{EBA0C4B1-880F-42B3-998F-F93737C329A2}"/>
                  </a:ext>
                </a:extLst>
              </p:cNvPr>
              <p:cNvSpPr txBox="1">
                <a:spLocks/>
              </p:cNvSpPr>
              <p:nvPr/>
            </p:nvSpPr>
            <p:spPr>
              <a:xfrm>
                <a:off x="838200" y="2515153"/>
                <a:ext cx="10515600" cy="7027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already saw the connection between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𝑀</m:t>
                        </m:r>
                      </m:e>
                      <m:sub>
                        <m:r>
                          <a:rPr lang="en-US" i="1">
                            <a:latin typeface="Cambria Math" panose="02040503050406030204" pitchFamily="18" charset="0"/>
                          </a:rPr>
                          <m:t>𝑛</m:t>
                        </m:r>
                      </m:sub>
                    </m:sSub>
                  </m:oMath>
                </a14:m>
                <a:r>
                  <a:rPr lang="en-US" dirty="0"/>
                  <a:t> and the Poisson</a:t>
                </a:r>
              </a:p>
            </p:txBody>
          </p:sp>
        </mc:Choice>
        <mc:Fallback xmlns="">
          <p:sp>
            <p:nvSpPr>
              <p:cNvPr id="8" name="Content Placeholder 8">
                <a:extLst>
                  <a:ext uri="{FF2B5EF4-FFF2-40B4-BE49-F238E27FC236}">
                    <a16:creationId xmlns:a16="http://schemas.microsoft.com/office/drawing/2014/main" id="{EBA0C4B1-880F-42B3-998F-F93737C329A2}"/>
                  </a:ext>
                </a:extLst>
              </p:cNvPr>
              <p:cNvSpPr txBox="1">
                <a:spLocks noRot="1" noChangeAspect="1" noMove="1" noResize="1" noEditPoints="1" noAdjustHandles="1" noChangeArrowheads="1" noChangeShapeType="1" noTextEdit="1"/>
              </p:cNvSpPr>
              <p:nvPr/>
            </p:nvSpPr>
            <p:spPr>
              <a:xfrm>
                <a:off x="838200" y="2515153"/>
                <a:ext cx="10515600" cy="702708"/>
              </a:xfrm>
              <a:prstGeom prst="rect">
                <a:avLst/>
              </a:prstGeom>
              <a:blipFill>
                <a:blip r:embed="rId5"/>
                <a:stretch>
                  <a:fillRect l="-1043" t="-14783"/>
                </a:stretch>
              </a:blipFill>
            </p:spPr>
            <p:txBody>
              <a:bodyPr/>
              <a:lstStyle/>
              <a:p>
                <a:r>
                  <a:rPr lang="en-US">
                    <a:noFill/>
                  </a:rPr>
                  <a:t> </a:t>
                </a:r>
              </a:p>
            </p:txBody>
          </p:sp>
        </mc:Fallback>
      </mc:AlternateContent>
      <p:sp>
        <p:nvSpPr>
          <p:cNvPr id="10" name="Title 3">
            <a:extLst>
              <a:ext uri="{FF2B5EF4-FFF2-40B4-BE49-F238E27FC236}">
                <a16:creationId xmlns:a16="http://schemas.microsoft.com/office/drawing/2014/main" id="{7DA7E712-6341-4FD6-A7E3-75757056FE48}"/>
              </a:ext>
            </a:extLst>
          </p:cNvPr>
          <p:cNvSpPr>
            <a:spLocks noGrp="1"/>
          </p:cNvSpPr>
          <p:nvPr>
            <p:ph type="title"/>
          </p:nvPr>
        </p:nvSpPr>
        <p:spPr>
          <a:xfrm>
            <a:off x="838200" y="365125"/>
            <a:ext cx="10515600" cy="1325563"/>
          </a:xfrm>
        </p:spPr>
        <p:txBody>
          <a:bodyPr/>
          <a:lstStyle/>
          <a:p>
            <a:r>
              <a:rPr lang="en-US" dirty="0"/>
              <a:t>Connection between GP and GEV</a:t>
            </a:r>
          </a:p>
        </p:txBody>
      </p:sp>
      <p:sp>
        <p:nvSpPr>
          <p:cNvPr id="2" name="Slide Number Placeholder 1">
            <a:extLst>
              <a:ext uri="{FF2B5EF4-FFF2-40B4-BE49-F238E27FC236}">
                <a16:creationId xmlns:a16="http://schemas.microsoft.com/office/drawing/2014/main" id="{D5DAC66B-36ED-482C-BD4F-85DA669B17E9}"/>
              </a:ext>
            </a:extLst>
          </p:cNvPr>
          <p:cNvSpPr>
            <a:spLocks noGrp="1"/>
          </p:cNvSpPr>
          <p:nvPr>
            <p:ph type="sldNum" sz="quarter" idx="12"/>
          </p:nvPr>
        </p:nvSpPr>
        <p:spPr/>
        <p:txBody>
          <a:bodyPr/>
          <a:lstStyle/>
          <a:p>
            <a:fld id="{6CCDFB7F-2DCE-4BBA-8761-9C155C26019F}" type="slidenum">
              <a:rPr lang="en-US" smtClean="0"/>
              <a:t>28</a:t>
            </a:fld>
            <a:endParaRPr lang="en-US"/>
          </a:p>
        </p:txBody>
      </p:sp>
    </p:spTree>
    <p:extLst>
      <p:ext uri="{BB962C8B-B14F-4D97-AF65-F5344CB8AC3E}">
        <p14:creationId xmlns:p14="http://schemas.microsoft.com/office/powerpoint/2010/main" val="288774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CDD6FCD4-801D-4A80-8077-932B413E3459}"/>
                  </a:ext>
                </a:extLst>
              </p:cNvPr>
              <p:cNvSpPr>
                <a:spLocks noGrp="1"/>
              </p:cNvSpPr>
              <p:nvPr>
                <p:ph idx="1"/>
              </p:nvPr>
            </p:nvSpPr>
            <p:spPr>
              <a:xfrm>
                <a:off x="450574" y="1825625"/>
                <a:ext cx="11158330" cy="2242792"/>
              </a:xfrm>
            </p:spPr>
            <p:txBody>
              <a:bodyPr>
                <a:normAutofit/>
              </a:bodyPr>
              <a:lstStyle/>
              <a:p>
                <a:pPr marL="0" indent="0">
                  <a:buNone/>
                </a:pPr>
                <a:r>
                  <a:rPr lang="en-US" dirty="0"/>
                  <a:t>Connection between GP and GEV df.  Suppose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m:rPr>
                        <m:nor/>
                      </m:rPr>
                      <a:rPr lang="en-US" b="0" i="0" smtClean="0">
                        <a:latin typeface="Cambria Math" panose="02040503050406030204" pitchFamily="18" charset="0"/>
                      </a:rPr>
                      <m:t>GEV</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𝜉</m:t>
                        </m:r>
                      </m:e>
                    </m:d>
                  </m:oMath>
                </a14:m>
                <a:r>
                  <a:rPr lang="en-US" dirty="0"/>
                  <a:t>.</a:t>
                </a:r>
              </a:p>
              <a:p>
                <a:r>
                  <a:rPr lang="en-US" dirty="0"/>
                  <a:t>Note further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𝑛</m:t>
                                </m:r>
                              </m:sub>
                            </m:sSub>
                          </m:e>
                        </m:d>
                      </m:e>
                    </m:func>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 so that only the upper tail of the distribution,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determines the distribution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oMath>
                </a14:m>
                <a:r>
                  <a:rPr lang="en-US" dirty="0"/>
                  <a:t>.</a:t>
                </a:r>
              </a:p>
              <a:p>
                <a:r>
                  <a:rPr lang="en-US" dirty="0"/>
                  <a:t>We seek a distribution for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 conditional on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&gt;0</m:t>
                    </m:r>
                  </m:oMath>
                </a14:m>
                <a:r>
                  <a:rPr lang="en-US" dirty="0"/>
                  <a:t> (i.e., </a:t>
                </a:r>
                <a14:m>
                  <m:oMath xmlns:m="http://schemas.openxmlformats.org/officeDocument/2006/math">
                    <m:r>
                      <a:rPr lang="en-US" b="0" i="1" dirty="0" smtClean="0">
                        <a:latin typeface="Cambria Math" panose="02040503050406030204" pitchFamily="18" charset="0"/>
                      </a:rPr>
                      <m:t>𝑋</m:t>
                    </m:r>
                    <m:r>
                      <a:rPr lang="en-US" b="0" i="1" dirty="0" smtClean="0">
                        <a:latin typeface="Cambria Math" panose="02040503050406030204" pitchFamily="18" charset="0"/>
                      </a:rPr>
                      <m:t>&gt;</m:t>
                    </m:r>
                    <m:r>
                      <a:rPr lang="en-US" b="0" i="1" dirty="0" smtClean="0">
                        <a:latin typeface="Cambria Math" panose="02040503050406030204" pitchFamily="18" charset="0"/>
                      </a:rPr>
                      <m:t>𝑢</m:t>
                    </m:r>
                    <m:r>
                      <a:rPr lang="en-US" b="0" i="1" dirty="0" smtClean="0">
                        <a:latin typeface="Cambria Math" panose="02040503050406030204" pitchFamily="18" charset="0"/>
                      </a:rPr>
                      <m:t>)</m:t>
                    </m:r>
                  </m:oMath>
                </a14:m>
                <a:endParaRPr lang="en-US" dirty="0"/>
              </a:p>
              <a:p>
                <a:pPr marL="0" indent="0">
                  <a:buNone/>
                </a:pPr>
                <a:endParaRPr lang="en-US" dirty="0"/>
              </a:p>
            </p:txBody>
          </p:sp>
        </mc:Choice>
        <mc:Fallback xmlns="">
          <p:sp>
            <p:nvSpPr>
              <p:cNvPr id="9" name="Content Placeholder 8">
                <a:extLst>
                  <a:ext uri="{FF2B5EF4-FFF2-40B4-BE49-F238E27FC236}">
                    <a16:creationId xmlns:a16="http://schemas.microsoft.com/office/drawing/2014/main" id="{CDD6FCD4-801D-4A80-8077-932B413E3459}"/>
                  </a:ext>
                </a:extLst>
              </p:cNvPr>
              <p:cNvSpPr>
                <a:spLocks noGrp="1" noRot="1" noChangeAspect="1" noMove="1" noResize="1" noEditPoints="1" noAdjustHandles="1" noChangeArrowheads="1" noChangeShapeType="1" noTextEdit="1"/>
              </p:cNvSpPr>
              <p:nvPr>
                <p:ph idx="1"/>
              </p:nvPr>
            </p:nvSpPr>
            <p:spPr>
              <a:xfrm>
                <a:off x="450574" y="1825625"/>
                <a:ext cx="11158330" cy="2242792"/>
              </a:xfrm>
              <a:blipFill>
                <a:blip r:embed="rId2"/>
                <a:stretch>
                  <a:fillRect l="-1148" t="-4348" r="-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EDE4794-0433-4B23-BBF5-2D0FD265CB97}"/>
                  </a:ext>
                </a:extLst>
              </p:cNvPr>
              <p:cNvSpPr/>
              <p:nvPr/>
            </p:nvSpPr>
            <p:spPr>
              <a:xfrm>
                <a:off x="838200" y="4068417"/>
                <a:ext cx="9829800" cy="18070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&gt;0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&gt;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&gt;0</m:t>
                          </m:r>
                        </m:e>
                      </m:d>
                      <m:r>
                        <a:rPr lang="en-US" b="0" i="1" smtClean="0">
                          <a:latin typeface="Cambria Math" panose="02040503050406030204" pitchFamily="18" charset="0"/>
                        </a:rPr>
                        <m:t>=</m:t>
                      </m:r>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𝑢</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𝑢</m:t>
                              </m:r>
                            </m:e>
                          </m:d>
                        </m:num>
                        <m:den>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𝑢</m:t>
                              </m:r>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e>
                          </m:d>
                        </m:num>
                        <m:den>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𝑢</m:t>
                              </m:r>
                            </m:e>
                          </m:d>
                        </m:den>
                      </m:f>
                      <m:r>
                        <a:rPr lang="en-US" b="0" i="1" smtClean="0">
                          <a:latin typeface="Cambria Math" panose="02040503050406030204" pitchFamily="18" charset="0"/>
                        </a:rPr>
                        <m:t>=</m:t>
                      </m:r>
                    </m:oMath>
                  </m:oMathPara>
                </a14:m>
                <a:endParaRPr lang="en-US" b="0" i="1" dirty="0">
                  <a:latin typeface="Cambria Math" panose="02040503050406030204" pitchFamily="18" charset="0"/>
                </a:endParaRPr>
              </a:p>
              <a:p>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e>
                          </m:d>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den>
                      </m:f>
                      <m:r>
                        <a:rPr lang="en-US" b="0" i="1" smtClean="0">
                          <a:latin typeface="Cambria Math" panose="02040503050406030204" pitchFamily="18" charset="0"/>
                        </a:rPr>
                        <m:t> </m:t>
                      </m:r>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some</m:t>
                      </m:r>
                      <m:r>
                        <m:rPr>
                          <m:nor/>
                        </m:rPr>
                        <a:rPr lang="en-US" b="0" i="0"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&gt;</m:t>
                      </m:r>
                      <m:r>
                        <a:rPr lang="en-US" b="0" i="1" smtClean="0">
                          <a:latin typeface="Cambria Math" panose="02040503050406030204" pitchFamily="18" charset="0"/>
                        </a:rPr>
                        <m:t>𝑢</m:t>
                      </m:r>
                    </m:oMath>
                  </m:oMathPara>
                </a14:m>
                <a:endParaRPr lang="en-US" dirty="0"/>
              </a:p>
              <a:p>
                <a:endParaRPr lang="en-US" dirty="0"/>
              </a:p>
            </p:txBody>
          </p:sp>
        </mc:Choice>
        <mc:Fallback xmlns="">
          <p:sp>
            <p:nvSpPr>
              <p:cNvPr id="3" name="Rectangle 2">
                <a:extLst>
                  <a:ext uri="{FF2B5EF4-FFF2-40B4-BE49-F238E27FC236}">
                    <a16:creationId xmlns:a16="http://schemas.microsoft.com/office/drawing/2014/main" id="{CEDE4794-0433-4B23-BBF5-2D0FD265CB97}"/>
                  </a:ext>
                </a:extLst>
              </p:cNvPr>
              <p:cNvSpPr>
                <a:spLocks noRot="1" noChangeAspect="1" noMove="1" noResize="1" noEditPoints="1" noAdjustHandles="1" noChangeArrowheads="1" noChangeShapeType="1" noTextEdit="1"/>
              </p:cNvSpPr>
              <p:nvPr/>
            </p:nvSpPr>
            <p:spPr>
              <a:xfrm>
                <a:off x="838200" y="4068417"/>
                <a:ext cx="9829800" cy="1807033"/>
              </a:xfrm>
              <a:prstGeom prst="rect">
                <a:avLst/>
              </a:prstGeom>
              <a:blipFill>
                <a:blip r:embed="rId3"/>
                <a:stretch>
                  <a:fillRect/>
                </a:stretch>
              </a:blipFill>
            </p:spPr>
            <p:txBody>
              <a:bodyPr/>
              <a:lstStyle/>
              <a:p>
                <a:r>
                  <a:rPr lang="en-US">
                    <a:noFill/>
                  </a:rPr>
                  <a:t> </a:t>
                </a:r>
              </a:p>
            </p:txBody>
          </p:sp>
        </mc:Fallback>
      </mc:AlternateContent>
      <p:sp>
        <p:nvSpPr>
          <p:cNvPr id="8" name="Title 3">
            <a:extLst>
              <a:ext uri="{FF2B5EF4-FFF2-40B4-BE49-F238E27FC236}">
                <a16:creationId xmlns:a16="http://schemas.microsoft.com/office/drawing/2014/main" id="{8ACFE73E-A19F-4CBF-8E9C-3AAFF26D30F8}"/>
              </a:ext>
            </a:extLst>
          </p:cNvPr>
          <p:cNvSpPr>
            <a:spLocks noGrp="1"/>
          </p:cNvSpPr>
          <p:nvPr>
            <p:ph type="title"/>
          </p:nvPr>
        </p:nvSpPr>
        <p:spPr>
          <a:xfrm>
            <a:off x="838200" y="365125"/>
            <a:ext cx="10515600" cy="1325563"/>
          </a:xfrm>
        </p:spPr>
        <p:txBody>
          <a:bodyPr/>
          <a:lstStyle/>
          <a:p>
            <a:r>
              <a:rPr lang="en-US" dirty="0"/>
              <a:t>Connection between GP and GEV</a:t>
            </a:r>
          </a:p>
        </p:txBody>
      </p:sp>
      <p:sp>
        <p:nvSpPr>
          <p:cNvPr id="2" name="Slide Number Placeholder 1">
            <a:extLst>
              <a:ext uri="{FF2B5EF4-FFF2-40B4-BE49-F238E27FC236}">
                <a16:creationId xmlns:a16="http://schemas.microsoft.com/office/drawing/2014/main" id="{952D810F-D53F-4E1C-BBE1-3D45B4296D79}"/>
              </a:ext>
            </a:extLst>
          </p:cNvPr>
          <p:cNvSpPr>
            <a:spLocks noGrp="1"/>
          </p:cNvSpPr>
          <p:nvPr>
            <p:ph type="sldNum" sz="quarter" idx="12"/>
          </p:nvPr>
        </p:nvSpPr>
        <p:spPr/>
        <p:txBody>
          <a:bodyPr/>
          <a:lstStyle/>
          <a:p>
            <a:fld id="{6CCDFB7F-2DCE-4BBA-8761-9C155C26019F}" type="slidenum">
              <a:rPr lang="en-US" smtClean="0"/>
              <a:t>29</a:t>
            </a:fld>
            <a:endParaRPr lang="en-US"/>
          </a:p>
        </p:txBody>
      </p:sp>
    </p:spTree>
    <p:extLst>
      <p:ext uri="{BB962C8B-B14F-4D97-AF65-F5344CB8AC3E}">
        <p14:creationId xmlns:p14="http://schemas.microsoft.com/office/powerpoint/2010/main" val="254086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054B218-4A9E-4791-A0F2-3ADAE41E2CF2}"/>
              </a:ext>
            </a:extLst>
          </p:cNvPr>
          <p:cNvSpPr>
            <a:spLocks noGrp="1" noChangeArrowheads="1"/>
          </p:cNvSpPr>
          <p:nvPr>
            <p:ph type="title"/>
          </p:nvPr>
        </p:nvSpPr>
        <p:spPr>
          <a:xfrm>
            <a:off x="685800" y="228600"/>
            <a:ext cx="7772400" cy="914400"/>
          </a:xfrm>
        </p:spPr>
        <p:txBody>
          <a:bodyPr/>
          <a:lstStyle/>
          <a:p>
            <a:pPr eaLnBrk="1" hangingPunct="1">
              <a:defRPr/>
            </a:pPr>
            <a:r>
              <a:rPr lang="en-US" altLang="x-none" dirty="0"/>
              <a:t>Background Information</a:t>
            </a:r>
            <a:endParaRPr lang="x-none" altLang="x-none" dirty="0"/>
          </a:p>
        </p:txBody>
      </p:sp>
      <p:sp>
        <p:nvSpPr>
          <p:cNvPr id="6" name="TextBox 5">
            <a:extLst>
              <a:ext uri="{FF2B5EF4-FFF2-40B4-BE49-F238E27FC236}">
                <a16:creationId xmlns:a16="http://schemas.microsoft.com/office/drawing/2014/main" id="{73573CF1-0BD9-4174-99EA-EFC26D1CD6CA}"/>
              </a:ext>
            </a:extLst>
          </p:cNvPr>
          <p:cNvSpPr txBox="1"/>
          <p:nvPr/>
        </p:nvSpPr>
        <p:spPr>
          <a:xfrm>
            <a:off x="838200" y="990600"/>
            <a:ext cx="7620000" cy="5354638"/>
          </a:xfrm>
          <a:prstGeom prst="rect">
            <a:avLst/>
          </a:prstGeom>
          <a:noFill/>
        </p:spPr>
        <p:txBody>
          <a:bodyPr>
            <a:spAutoFit/>
          </a:bodyPr>
          <a:lstStyle/>
          <a:p>
            <a:pPr>
              <a:defRPr/>
            </a:pPr>
            <a:r>
              <a:rPr lang="en-US" sz="1800" dirty="0">
                <a:latin typeface="Arial" charset="0"/>
                <a:ea typeface="ＭＳ Ｐゴシック" charset="-128"/>
              </a:rPr>
              <a:t>Other EVA software (not just R packages, but mostly):</a:t>
            </a:r>
          </a:p>
          <a:p>
            <a:pPr marL="342900" indent="-342900">
              <a:buFont typeface="Arial" charset="0"/>
              <a:buChar char="•"/>
              <a:defRPr/>
            </a:pPr>
            <a:r>
              <a:rPr lang="en-US" sz="1800" dirty="0">
                <a:latin typeface="Arial" charset="0"/>
                <a:ea typeface="ＭＳ Ｐゴシック" charset="-128"/>
              </a:rPr>
              <a:t>List of EVA software at </a:t>
            </a:r>
            <a:r>
              <a:rPr lang="en-US" sz="1800" dirty="0">
                <a:latin typeface="Arial" charset="0"/>
                <a:ea typeface="ＭＳ Ｐゴシック" charset="-128"/>
                <a:hlinkClick r:id="rId2"/>
              </a:rPr>
              <a:t>http://www.ral.ucar.edu/staff/ericg/softextreme.php</a:t>
            </a:r>
            <a:endParaRPr lang="en-US" sz="1800" dirty="0">
              <a:latin typeface="Arial" charset="0"/>
              <a:ea typeface="ＭＳ Ｐゴシック" charset="-128"/>
            </a:endParaRPr>
          </a:p>
          <a:p>
            <a:pPr marL="342900" indent="-342900">
              <a:buFont typeface="Arial" charset="0"/>
              <a:buChar char="•"/>
              <a:defRPr/>
            </a:pPr>
            <a:r>
              <a:rPr lang="en-US" sz="1800" dirty="0" err="1">
                <a:latin typeface="Arial" charset="0"/>
                <a:ea typeface="ＭＳ Ｐゴシック" charset="-128"/>
              </a:rPr>
              <a:t>Gilleland</a:t>
            </a:r>
            <a:r>
              <a:rPr lang="en-US" sz="1800" dirty="0">
                <a:latin typeface="Arial" charset="0"/>
                <a:ea typeface="ＭＳ Ｐゴシック" charset="-128"/>
              </a:rPr>
              <a:t>, E., 2016. Computing Software. Chapter 25 In </a:t>
            </a:r>
            <a:r>
              <a:rPr lang="en-US" sz="1800" i="1" dirty="0">
                <a:latin typeface="Arial" charset="0"/>
                <a:ea typeface="ＭＳ Ｐゴシック" charset="-128"/>
              </a:rPr>
              <a:t>Extreme Value Modeling and Risk Analysis: Methods and Applications</a:t>
            </a:r>
            <a:r>
              <a:rPr lang="en-US" sz="1800" dirty="0">
                <a:latin typeface="Arial" charset="0"/>
                <a:ea typeface="ＭＳ Ｐゴシック" charset="-128"/>
              </a:rPr>
              <a:t>. </a:t>
            </a:r>
            <a:r>
              <a:rPr lang="en-US" sz="1800" dirty="0" err="1">
                <a:latin typeface="Arial" charset="0"/>
                <a:ea typeface="ＭＳ Ｐゴシック" charset="-128"/>
              </a:rPr>
              <a:t>Edts</a:t>
            </a:r>
            <a:r>
              <a:rPr lang="en-US" sz="1800" dirty="0">
                <a:latin typeface="Arial" charset="0"/>
                <a:ea typeface="ＭＳ Ｐゴシック" charset="-128"/>
              </a:rPr>
              <a:t>. Dipak K. </a:t>
            </a:r>
            <a:r>
              <a:rPr lang="en-US" sz="1800" dirty="0" err="1">
                <a:latin typeface="Arial" charset="0"/>
                <a:ea typeface="ＭＳ Ｐゴシック" charset="-128"/>
              </a:rPr>
              <a:t>Dey</a:t>
            </a:r>
            <a:r>
              <a:rPr lang="en-US" sz="1800" dirty="0">
                <a:latin typeface="Arial" charset="0"/>
                <a:ea typeface="ＭＳ Ｐゴシック" charset="-128"/>
              </a:rPr>
              <a:t> and Jun Yan, CRC Press, Boca Raton, Florida, U.S.A., pp. 505 - 515. </a:t>
            </a:r>
          </a:p>
          <a:p>
            <a:pPr marL="342900" indent="-342900">
              <a:buFont typeface="Arial" charset="0"/>
              <a:buChar char="•"/>
              <a:defRPr/>
            </a:pPr>
            <a:r>
              <a:rPr lang="en-US" sz="1800" dirty="0" err="1">
                <a:latin typeface="Arial" charset="0"/>
                <a:ea typeface="ＭＳ Ｐゴシック" charset="-128"/>
              </a:rPr>
              <a:t>Gilleland</a:t>
            </a:r>
            <a:r>
              <a:rPr lang="en-US" sz="1800" dirty="0">
                <a:latin typeface="Arial" charset="0"/>
                <a:ea typeface="ＭＳ Ｐゴシック" charset="-128"/>
              </a:rPr>
              <a:t>, E. and </a:t>
            </a:r>
            <a:r>
              <a:rPr lang="en-US" sz="1800" dirty="0" err="1">
                <a:latin typeface="Arial" charset="0"/>
                <a:ea typeface="ＭＳ Ｐゴシック" charset="-128"/>
              </a:rPr>
              <a:t>Ribatet</a:t>
            </a:r>
            <a:r>
              <a:rPr lang="en-US" sz="1800" dirty="0">
                <a:latin typeface="Arial" charset="0"/>
                <a:ea typeface="ＭＳ Ｐゴシック" charset="-128"/>
              </a:rPr>
              <a:t>, M., 2015. Reinsurance and extremal events. In: </a:t>
            </a:r>
            <a:r>
              <a:rPr lang="en-US" sz="1800" i="1" dirty="0">
                <a:latin typeface="Arial" charset="0"/>
                <a:ea typeface="ＭＳ Ｐゴシック" charset="-128"/>
                <a:hlinkClick r:id="rId3"/>
              </a:rPr>
              <a:t>Computational Actuarial Science with R</a:t>
            </a:r>
            <a:r>
              <a:rPr lang="en-US" sz="1800" dirty="0">
                <a:latin typeface="Arial" charset="0"/>
                <a:ea typeface="ＭＳ Ｐゴシック" charset="-128"/>
              </a:rPr>
              <a:t>. Ed. A. </a:t>
            </a:r>
            <a:r>
              <a:rPr lang="en-US" sz="1800" dirty="0" err="1">
                <a:latin typeface="Arial" charset="0"/>
                <a:ea typeface="ＭＳ Ｐゴシック" charset="-128"/>
              </a:rPr>
              <a:t>Charpentier</a:t>
            </a:r>
            <a:r>
              <a:rPr lang="en-US" sz="1800" dirty="0">
                <a:latin typeface="Arial" charset="0"/>
                <a:ea typeface="ＭＳ Ｐゴシック" charset="-128"/>
              </a:rPr>
              <a:t>, Chapman &amp; Hall/CRC the R series, Boca Raton, Florida, U.S.A., pp. 257 - 286.</a:t>
            </a:r>
          </a:p>
          <a:p>
            <a:pPr marL="342900" indent="-342900">
              <a:buFont typeface="Arial" charset="0"/>
              <a:buChar char="•"/>
              <a:defRPr/>
            </a:pPr>
            <a:r>
              <a:rPr lang="en-US" sz="1800" dirty="0" err="1">
                <a:latin typeface="Arial" charset="0"/>
                <a:ea typeface="ＭＳ Ｐゴシック" charset="-128"/>
              </a:rPr>
              <a:t>Gilleland</a:t>
            </a:r>
            <a:r>
              <a:rPr lang="en-US" sz="1800" dirty="0">
                <a:latin typeface="Arial" charset="0"/>
                <a:ea typeface="ＭＳ Ｐゴシック" charset="-128"/>
              </a:rPr>
              <a:t>, E., M. </a:t>
            </a:r>
            <a:r>
              <a:rPr lang="en-US" sz="1800" dirty="0" err="1">
                <a:latin typeface="Arial" charset="0"/>
                <a:ea typeface="ＭＳ Ｐゴシック" charset="-128"/>
              </a:rPr>
              <a:t>Ribatet</a:t>
            </a:r>
            <a:r>
              <a:rPr lang="en-US" sz="1800" dirty="0">
                <a:latin typeface="Arial" charset="0"/>
                <a:ea typeface="ＭＳ Ｐゴシック" charset="-128"/>
              </a:rPr>
              <a:t> and A. G. Stephenson, 2013. A software review for extreme value analysis. </a:t>
            </a:r>
            <a:r>
              <a:rPr lang="en-US" sz="1800" i="1" dirty="0">
                <a:latin typeface="Arial" charset="0"/>
                <a:ea typeface="ＭＳ Ｐゴシック" charset="-128"/>
              </a:rPr>
              <a:t>Extremes</a:t>
            </a:r>
            <a:r>
              <a:rPr lang="en-US" sz="1800" dirty="0">
                <a:latin typeface="Arial" charset="0"/>
                <a:ea typeface="ＭＳ Ｐゴシック" charset="-128"/>
              </a:rPr>
              <a:t>, </a:t>
            </a:r>
            <a:r>
              <a:rPr lang="en-US" sz="1800" b="1" dirty="0">
                <a:latin typeface="Arial" charset="0"/>
                <a:ea typeface="ＭＳ Ｐゴシック" charset="-128"/>
              </a:rPr>
              <a:t>16</a:t>
            </a:r>
            <a:r>
              <a:rPr lang="en-US" sz="1800" dirty="0">
                <a:latin typeface="Arial" charset="0"/>
                <a:ea typeface="ＭＳ Ｐゴシック" charset="-128"/>
              </a:rPr>
              <a:t> (1), 103 - 119, DOI: 10.1007/s10687-012-0155-0 (available online at </a:t>
            </a:r>
            <a:r>
              <a:rPr lang="en-US" sz="1800" dirty="0">
                <a:latin typeface="Arial" charset="0"/>
                <a:ea typeface="ＭＳ Ｐゴシック" charset="-128"/>
                <a:hlinkClick r:id="rId4"/>
              </a:rPr>
              <a:t>http://www.springerlink.com/openurl.asp?genre=article&amp;id=doi:10.1007/s10687-012-0155-0</a:t>
            </a:r>
            <a:r>
              <a:rPr lang="en-US" sz="1800" dirty="0">
                <a:latin typeface="Arial" charset="0"/>
                <a:ea typeface="ＭＳ Ｐゴシック" charset="-128"/>
              </a:rPr>
              <a:t>). </a:t>
            </a:r>
          </a:p>
          <a:p>
            <a:pPr marL="342900" indent="-342900">
              <a:buFont typeface="Arial" charset="0"/>
              <a:buChar char="•"/>
              <a:defRPr/>
            </a:pPr>
            <a:r>
              <a:rPr lang="en-US" sz="1800" dirty="0">
                <a:latin typeface="Arial" charset="0"/>
                <a:ea typeface="ＭＳ Ｐゴシック" charset="-128"/>
              </a:rPr>
              <a:t>Stephenson, A. and E. </a:t>
            </a:r>
            <a:r>
              <a:rPr lang="en-US" sz="1800" dirty="0" err="1">
                <a:latin typeface="Arial" charset="0"/>
                <a:ea typeface="ＭＳ Ｐゴシック" charset="-128"/>
              </a:rPr>
              <a:t>Gilleland</a:t>
            </a:r>
            <a:r>
              <a:rPr lang="en-US" sz="1800" dirty="0">
                <a:latin typeface="Arial" charset="0"/>
                <a:ea typeface="ＭＳ Ｐゴシック" charset="-128"/>
              </a:rPr>
              <a:t>, 2005. Software for the Analysis of Extreme Events: The Current State and Future Directions. </a:t>
            </a:r>
            <a:r>
              <a:rPr lang="en-US" sz="1800" i="1" dirty="0">
                <a:latin typeface="Arial" charset="0"/>
                <a:ea typeface="ＭＳ Ｐゴシック" charset="-128"/>
              </a:rPr>
              <a:t>Extremes</a:t>
            </a:r>
            <a:r>
              <a:rPr lang="en-US" sz="1800" dirty="0">
                <a:latin typeface="Arial" charset="0"/>
                <a:ea typeface="ＭＳ Ｐゴシック" charset="-128"/>
              </a:rPr>
              <a:t>, </a:t>
            </a:r>
            <a:r>
              <a:rPr lang="en-US" sz="1800" b="1" dirty="0">
                <a:latin typeface="Arial" charset="0"/>
                <a:ea typeface="ＭＳ Ｐゴシック" charset="-128"/>
              </a:rPr>
              <a:t>8</a:t>
            </a:r>
            <a:r>
              <a:rPr lang="en-US" sz="1800" dirty="0">
                <a:latin typeface="Arial" charset="0"/>
                <a:ea typeface="ＭＳ Ｐゴシック" charset="-128"/>
              </a:rPr>
              <a:t>, 87 - 109.</a:t>
            </a:r>
          </a:p>
        </p:txBody>
      </p:sp>
      <p:sp>
        <p:nvSpPr>
          <p:cNvPr id="7" name="Slide Number Placeholder 6">
            <a:extLst>
              <a:ext uri="{FF2B5EF4-FFF2-40B4-BE49-F238E27FC236}">
                <a16:creationId xmlns:a16="http://schemas.microsoft.com/office/drawing/2014/main" id="{182A92AB-7CD2-4CC0-AF11-7EE99AB43134}"/>
              </a:ext>
            </a:extLst>
          </p:cNvPr>
          <p:cNvSpPr>
            <a:spLocks noGrp="1"/>
          </p:cNvSpPr>
          <p:nvPr>
            <p:ph type="sldNum" sz="quarter" idx="12"/>
          </p:nvPr>
        </p:nvSpPr>
        <p:spPr/>
        <p:txBody>
          <a:bodyPr/>
          <a:lstStyle/>
          <a:p>
            <a:fld id="{6CCDFB7F-2DCE-4BBA-8761-9C155C26019F}" type="slidenum">
              <a:rPr lang="en-US" smtClean="0"/>
              <a:t>3</a:t>
            </a:fld>
            <a:endParaRPr lang="en-US"/>
          </a:p>
        </p:txBody>
      </p:sp>
    </p:spTree>
    <p:extLst>
      <p:ext uri="{BB962C8B-B14F-4D97-AF65-F5344CB8AC3E}">
        <p14:creationId xmlns:p14="http://schemas.microsoft.com/office/powerpoint/2010/main" val="950518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CDD6FCD4-801D-4A80-8077-932B413E3459}"/>
                  </a:ext>
                </a:extLst>
              </p:cNvPr>
              <p:cNvSpPr>
                <a:spLocks noGrp="1"/>
              </p:cNvSpPr>
              <p:nvPr>
                <p:ph idx="1"/>
              </p:nvPr>
            </p:nvSpPr>
            <p:spPr>
              <a:xfrm>
                <a:off x="838200" y="1825625"/>
                <a:ext cx="10515600" cy="1929434"/>
              </a:xfrm>
            </p:spPr>
            <p:txBody>
              <a:bodyPr>
                <a:normAutofit/>
              </a:bodyPr>
              <a:lstStyle/>
              <a:p>
                <a:pPr marL="0" indent="0">
                  <a:buNone/>
                </a:pPr>
                <a:r>
                  <a:rPr lang="en-US" dirty="0"/>
                  <a:t>Connection between GP and GEV df.  Suppose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m:rPr>
                        <m:nor/>
                      </m:rPr>
                      <a:rPr lang="en-US" b="0" i="0" smtClean="0">
                        <a:latin typeface="Cambria Math" panose="02040503050406030204" pitchFamily="18" charset="0"/>
                      </a:rPr>
                      <m:t>GEV</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𝜉</m:t>
                        </m:r>
                      </m:e>
                    </m:d>
                  </m:oMath>
                </a14:m>
                <a:r>
                  <a:rPr lang="en-US" dirty="0"/>
                  <a:t>.</a:t>
                </a:r>
              </a:p>
              <a:p>
                <a:pPr marL="0" indent="0">
                  <a:buNone/>
                </a:pPr>
                <a:endParaRPr lang="en-US" dirty="0"/>
              </a:p>
              <a:p>
                <a:pPr marL="0" indent="0">
                  <a:buNone/>
                </a:pPr>
                <a:r>
                  <a:rPr lang="en-US" b="0" dirty="0"/>
                  <a:t>Now,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𝑋</m:t>
                        </m:r>
                      </m:sub>
                      <m:sup>
                        <m:r>
                          <a:rPr lang="en-US" b="0" i="1" smtClean="0">
                            <a:latin typeface="Cambria Math" panose="02040503050406030204" pitchFamily="18" charset="0"/>
                          </a:rPr>
                          <m:t>𝑛</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oMath>
                </a14:m>
                <a:r>
                  <a:rPr lang="en-US" dirty="0"/>
                  <a:t>, where </a:t>
                </a:r>
                <a14:m>
                  <m:oMath xmlns:m="http://schemas.openxmlformats.org/officeDocument/2006/math">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oMath>
                </a14:m>
                <a:r>
                  <a:rPr lang="en-US" dirty="0"/>
                  <a:t> is a GEV df with parameters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𝜎</m:t>
                    </m:r>
                  </m:oMath>
                </a14:m>
                <a:r>
                  <a:rPr lang="en-US" dirty="0"/>
                  <a:t> and </a:t>
                </a:r>
                <a14:m>
                  <m:oMath xmlns:m="http://schemas.openxmlformats.org/officeDocument/2006/math">
                    <m:r>
                      <a:rPr lang="en-US" b="0" i="1" smtClean="0">
                        <a:latin typeface="Cambria Math" panose="02040503050406030204" pitchFamily="18" charset="0"/>
                      </a:rPr>
                      <m:t>𝜉</m:t>
                    </m:r>
                  </m:oMath>
                </a14:m>
                <a:r>
                  <a:rPr lang="en-US" dirty="0"/>
                  <a:t>.</a:t>
                </a:r>
              </a:p>
            </p:txBody>
          </p:sp>
        </mc:Choice>
        <mc:Fallback xmlns="">
          <p:sp>
            <p:nvSpPr>
              <p:cNvPr id="9" name="Content Placeholder 8">
                <a:extLst>
                  <a:ext uri="{FF2B5EF4-FFF2-40B4-BE49-F238E27FC236}">
                    <a16:creationId xmlns:a16="http://schemas.microsoft.com/office/drawing/2014/main" id="{CDD6FCD4-801D-4A80-8077-932B413E3459}"/>
                  </a:ext>
                </a:extLst>
              </p:cNvPr>
              <p:cNvSpPr>
                <a:spLocks noGrp="1" noRot="1" noChangeAspect="1" noMove="1" noResize="1" noEditPoints="1" noAdjustHandles="1" noChangeArrowheads="1" noChangeShapeType="1" noTextEdit="1"/>
              </p:cNvSpPr>
              <p:nvPr>
                <p:ph idx="1"/>
              </p:nvPr>
            </p:nvSpPr>
            <p:spPr>
              <a:xfrm>
                <a:off x="838200" y="1825625"/>
                <a:ext cx="10515600" cy="1929434"/>
              </a:xfrm>
              <a:blipFill>
                <a:blip r:embed="rId2"/>
                <a:stretch>
                  <a:fillRect l="-1217" t="-5047" b="-6309"/>
                </a:stretch>
              </a:blipFill>
            </p:spPr>
            <p:txBody>
              <a:bodyPr/>
              <a:lstStyle/>
              <a:p>
                <a:r>
                  <a:rPr lang="en-US">
                    <a:noFill/>
                  </a:rPr>
                  <a:t> </a:t>
                </a:r>
              </a:p>
            </p:txBody>
          </p:sp>
        </mc:Fallback>
      </mc:AlternateContent>
      <p:sp>
        <p:nvSpPr>
          <p:cNvPr id="5" name="Content Placeholder 8">
            <a:extLst>
              <a:ext uri="{FF2B5EF4-FFF2-40B4-BE49-F238E27FC236}">
                <a16:creationId xmlns:a16="http://schemas.microsoft.com/office/drawing/2014/main" id="{6CAFF2EE-5AB1-4612-931C-9E12A9A2449E}"/>
              </a:ext>
            </a:extLst>
          </p:cNvPr>
          <p:cNvSpPr txBox="1">
            <a:spLocks/>
          </p:cNvSpPr>
          <p:nvPr/>
        </p:nvSpPr>
        <p:spPr>
          <a:xfrm>
            <a:off x="838200" y="3929752"/>
            <a:ext cx="10515600" cy="149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mc:AlternateContent xmlns:mc="http://schemas.openxmlformats.org/markup-compatibility/2006" xmlns:a14="http://schemas.microsoft.com/office/drawing/2010/main">
        <mc:Choice Requires="a14">
          <p:sp>
            <p:nvSpPr>
              <p:cNvPr id="7" name="Content Placeholder 8">
                <a:extLst>
                  <a:ext uri="{FF2B5EF4-FFF2-40B4-BE49-F238E27FC236}">
                    <a16:creationId xmlns:a16="http://schemas.microsoft.com/office/drawing/2014/main" id="{0C1BFB03-A59E-4E33-A104-759C537A817B}"/>
                  </a:ext>
                </a:extLst>
              </p:cNvPr>
              <p:cNvSpPr txBox="1">
                <a:spLocks/>
              </p:cNvSpPr>
              <p:nvPr/>
            </p:nvSpPr>
            <p:spPr>
              <a:xfrm>
                <a:off x="838200" y="3847960"/>
                <a:ext cx="10515600" cy="136255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num>
                                    <m:den>
                                      <m:r>
                                        <a:rPr lang="en-US" b="0" i="1" smtClean="0">
                                          <a:latin typeface="Cambria Math" panose="02040503050406030204" pitchFamily="18" charset="0"/>
                                        </a:rPr>
                                        <m:t>𝜎</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𝜇</m:t>
                                      </m:r>
                                    </m:e>
                                  </m:d>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e>
                      </m:func>
                    </m:oMath>
                  </m:oMathPara>
                </a14:m>
                <a:endParaRPr lang="en-US" dirty="0"/>
              </a:p>
            </p:txBody>
          </p:sp>
        </mc:Choice>
        <mc:Fallback xmlns="">
          <p:sp>
            <p:nvSpPr>
              <p:cNvPr id="7" name="Content Placeholder 8">
                <a:extLst>
                  <a:ext uri="{FF2B5EF4-FFF2-40B4-BE49-F238E27FC236}">
                    <a16:creationId xmlns:a16="http://schemas.microsoft.com/office/drawing/2014/main" id="{0C1BFB03-A59E-4E33-A104-759C537A817B}"/>
                  </a:ext>
                </a:extLst>
              </p:cNvPr>
              <p:cNvSpPr txBox="1">
                <a:spLocks noRot="1" noChangeAspect="1" noMove="1" noResize="1" noEditPoints="1" noAdjustHandles="1" noChangeArrowheads="1" noChangeShapeType="1" noTextEdit="1"/>
              </p:cNvSpPr>
              <p:nvPr/>
            </p:nvSpPr>
            <p:spPr>
              <a:xfrm>
                <a:off x="838200" y="3847960"/>
                <a:ext cx="10515600" cy="1362559"/>
              </a:xfrm>
              <a:prstGeom prst="rect">
                <a:avLst/>
              </a:prstGeom>
              <a:blipFill>
                <a:blip r:embed="rId3"/>
                <a:stretch>
                  <a:fillRect l="-1043" t="-6696"/>
                </a:stretch>
              </a:blipFill>
            </p:spPr>
            <p:txBody>
              <a:bodyPr/>
              <a:lstStyle/>
              <a:p>
                <a:r>
                  <a:rPr lang="en-US">
                    <a:noFill/>
                  </a:rPr>
                  <a:t> </a:t>
                </a:r>
              </a:p>
            </p:txBody>
          </p:sp>
        </mc:Fallback>
      </mc:AlternateContent>
      <p:sp>
        <p:nvSpPr>
          <p:cNvPr id="10" name="Title 3">
            <a:extLst>
              <a:ext uri="{FF2B5EF4-FFF2-40B4-BE49-F238E27FC236}">
                <a16:creationId xmlns:a16="http://schemas.microsoft.com/office/drawing/2014/main" id="{523A00D7-A30D-4BDD-8435-81CC3053FE50}"/>
              </a:ext>
            </a:extLst>
          </p:cNvPr>
          <p:cNvSpPr>
            <a:spLocks noGrp="1"/>
          </p:cNvSpPr>
          <p:nvPr>
            <p:ph type="title"/>
          </p:nvPr>
        </p:nvSpPr>
        <p:spPr>
          <a:xfrm>
            <a:off x="838200" y="365125"/>
            <a:ext cx="10515600" cy="1325563"/>
          </a:xfrm>
        </p:spPr>
        <p:txBody>
          <a:bodyPr/>
          <a:lstStyle/>
          <a:p>
            <a:r>
              <a:rPr lang="en-US" dirty="0"/>
              <a:t>Connection between GP and GEV</a:t>
            </a:r>
          </a:p>
        </p:txBody>
      </p:sp>
      <p:sp>
        <p:nvSpPr>
          <p:cNvPr id="2" name="Slide Number Placeholder 1">
            <a:extLst>
              <a:ext uri="{FF2B5EF4-FFF2-40B4-BE49-F238E27FC236}">
                <a16:creationId xmlns:a16="http://schemas.microsoft.com/office/drawing/2014/main" id="{570587AD-66AC-48DD-B766-B1BF34515439}"/>
              </a:ext>
            </a:extLst>
          </p:cNvPr>
          <p:cNvSpPr>
            <a:spLocks noGrp="1"/>
          </p:cNvSpPr>
          <p:nvPr>
            <p:ph type="sldNum" sz="quarter" idx="12"/>
          </p:nvPr>
        </p:nvSpPr>
        <p:spPr/>
        <p:txBody>
          <a:bodyPr/>
          <a:lstStyle/>
          <a:p>
            <a:fld id="{6CCDFB7F-2DCE-4BBA-8761-9C155C26019F}" type="slidenum">
              <a:rPr lang="en-US" smtClean="0"/>
              <a:t>30</a:t>
            </a:fld>
            <a:endParaRPr lang="en-US"/>
          </a:p>
        </p:txBody>
      </p:sp>
    </p:spTree>
    <p:extLst>
      <p:ext uri="{BB962C8B-B14F-4D97-AF65-F5344CB8AC3E}">
        <p14:creationId xmlns:p14="http://schemas.microsoft.com/office/powerpoint/2010/main" val="304216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a:extLst>
              <a:ext uri="{FF2B5EF4-FFF2-40B4-BE49-F238E27FC236}">
                <a16:creationId xmlns:a16="http://schemas.microsoft.com/office/drawing/2014/main" id="{6CAFF2EE-5AB1-4612-931C-9E12A9A2449E}"/>
              </a:ext>
            </a:extLst>
          </p:cNvPr>
          <p:cNvSpPr txBox="1">
            <a:spLocks/>
          </p:cNvSpPr>
          <p:nvPr/>
        </p:nvSpPr>
        <p:spPr>
          <a:xfrm>
            <a:off x="838200" y="3929752"/>
            <a:ext cx="10515600" cy="149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mc:AlternateContent xmlns:mc="http://schemas.openxmlformats.org/markup-compatibility/2006" xmlns:a14="http://schemas.microsoft.com/office/drawing/2010/main">
        <mc:Choice Requires="a14">
          <p:sp>
            <p:nvSpPr>
              <p:cNvPr id="7" name="Content Placeholder 8">
                <a:extLst>
                  <a:ext uri="{FF2B5EF4-FFF2-40B4-BE49-F238E27FC236}">
                    <a16:creationId xmlns:a16="http://schemas.microsoft.com/office/drawing/2014/main" id="{0C1BFB03-A59E-4E33-A104-759C537A817B}"/>
                  </a:ext>
                </a:extLst>
              </p:cNvPr>
              <p:cNvSpPr txBox="1">
                <a:spLocks/>
              </p:cNvSpPr>
              <p:nvPr/>
            </p:nvSpPr>
            <p:spPr>
              <a:xfrm>
                <a:off x="586409" y="1638090"/>
                <a:ext cx="10515600" cy="2629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For large values of </a:t>
                </a:r>
                <a14:m>
                  <m:oMath xmlns:m="http://schemas.openxmlformats.org/officeDocument/2006/math">
                    <m:r>
                      <a:rPr lang="en-US" b="0" i="1" smtClean="0">
                        <a:latin typeface="Cambria Math" panose="02040503050406030204" pitchFamily="18" charset="0"/>
                      </a:rPr>
                      <m:t>𝑧</m:t>
                    </m:r>
                  </m:oMath>
                </a14:m>
                <a:r>
                  <a:rPr lang="en-US" dirty="0"/>
                  <a:t>, the Taylor’s series approximation gives that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fun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oMath>
                </a14:m>
                <a:r>
                  <a:rPr lang="en-US" dirty="0"/>
                  <a:t>, so that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num>
                                <m:den>
                                  <m:r>
                                    <a:rPr lang="en-US" b="0" i="1" smtClean="0">
                                      <a:latin typeface="Cambria Math" panose="02040503050406030204" pitchFamily="18" charset="0"/>
                                    </a:rPr>
                                    <m:t>𝜎</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𝜇</m:t>
                                  </m:r>
                                </m:e>
                              </m:d>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oMath>
                  </m:oMathPara>
                </a14:m>
                <a:endParaRPr lang="en-US" dirty="0"/>
              </a:p>
              <a:p>
                <a:pPr marL="0" indent="0">
                  <a:buNone/>
                </a:pPr>
                <a:endParaRPr lang="en-US" dirty="0"/>
              </a:p>
            </p:txBody>
          </p:sp>
        </mc:Choice>
        <mc:Fallback xmlns="">
          <p:sp>
            <p:nvSpPr>
              <p:cNvPr id="7" name="Content Placeholder 8">
                <a:extLst>
                  <a:ext uri="{FF2B5EF4-FFF2-40B4-BE49-F238E27FC236}">
                    <a16:creationId xmlns:a16="http://schemas.microsoft.com/office/drawing/2014/main" id="{0C1BFB03-A59E-4E33-A104-759C537A817B}"/>
                  </a:ext>
                </a:extLst>
              </p:cNvPr>
              <p:cNvSpPr txBox="1">
                <a:spLocks noRot="1" noChangeAspect="1" noMove="1" noResize="1" noEditPoints="1" noAdjustHandles="1" noChangeArrowheads="1" noChangeShapeType="1" noTextEdit="1"/>
              </p:cNvSpPr>
              <p:nvPr/>
            </p:nvSpPr>
            <p:spPr>
              <a:xfrm>
                <a:off x="586409" y="1638090"/>
                <a:ext cx="10515600" cy="2629110"/>
              </a:xfrm>
              <a:prstGeom prst="rect">
                <a:avLst/>
              </a:prstGeom>
              <a:blipFill>
                <a:blip r:embed="rId2"/>
                <a:stretch>
                  <a:fillRect l="-1159" t="-3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EC610906-1284-475A-865E-C538ACC1713C}"/>
                  </a:ext>
                </a:extLst>
              </p:cNvPr>
              <p:cNvSpPr txBox="1">
                <a:spLocks/>
              </p:cNvSpPr>
              <p:nvPr/>
            </p:nvSpPr>
            <p:spPr>
              <a:xfrm>
                <a:off x="712305" y="3909802"/>
                <a:ext cx="10515600" cy="2133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Thus,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num>
                                <m:den>
                                  <m:r>
                                    <a:rPr lang="en-US" b="0" i="1" smtClean="0">
                                      <a:latin typeface="Cambria Math" panose="02040503050406030204" pitchFamily="18" charset="0"/>
                                    </a:rPr>
                                    <m:t>𝜎</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e>
                              </m:d>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oMath>
                  </m:oMathPara>
                </a14:m>
                <a:endParaRPr lang="en-US" dirty="0"/>
              </a:p>
              <a:p>
                <a:pPr marL="0" indent="0">
                  <a:buNone/>
                </a:pPr>
                <a:endParaRPr lang="en-US" dirty="0"/>
              </a:p>
            </p:txBody>
          </p:sp>
        </mc:Choice>
        <mc:Fallback xmlns="">
          <p:sp>
            <p:nvSpPr>
              <p:cNvPr id="10" name="Content Placeholder 8">
                <a:extLst>
                  <a:ext uri="{FF2B5EF4-FFF2-40B4-BE49-F238E27FC236}">
                    <a16:creationId xmlns:a16="http://schemas.microsoft.com/office/drawing/2014/main" id="{EC610906-1284-475A-865E-C538ACC1713C}"/>
                  </a:ext>
                </a:extLst>
              </p:cNvPr>
              <p:cNvSpPr txBox="1">
                <a:spLocks noRot="1" noChangeAspect="1" noMove="1" noResize="1" noEditPoints="1" noAdjustHandles="1" noChangeArrowheads="1" noChangeShapeType="1" noTextEdit="1"/>
              </p:cNvSpPr>
              <p:nvPr/>
            </p:nvSpPr>
            <p:spPr>
              <a:xfrm>
                <a:off x="712305" y="3909802"/>
                <a:ext cx="10515600" cy="2133189"/>
              </a:xfrm>
              <a:prstGeom prst="rect">
                <a:avLst/>
              </a:prstGeom>
              <a:blipFill>
                <a:blip r:embed="rId3"/>
                <a:stretch>
                  <a:fillRect l="-1217" t="-4571"/>
                </a:stretch>
              </a:blipFill>
            </p:spPr>
            <p:txBody>
              <a:bodyPr/>
              <a:lstStyle/>
              <a:p>
                <a:r>
                  <a:rPr lang="en-US">
                    <a:noFill/>
                  </a:rPr>
                  <a:t> </a:t>
                </a:r>
              </a:p>
            </p:txBody>
          </p:sp>
        </mc:Fallback>
      </mc:AlternateContent>
      <p:sp>
        <p:nvSpPr>
          <p:cNvPr id="12" name="Title 3">
            <a:extLst>
              <a:ext uri="{FF2B5EF4-FFF2-40B4-BE49-F238E27FC236}">
                <a16:creationId xmlns:a16="http://schemas.microsoft.com/office/drawing/2014/main" id="{A00C59BF-88C7-493D-9E66-87233DECFDE7}"/>
              </a:ext>
            </a:extLst>
          </p:cNvPr>
          <p:cNvSpPr>
            <a:spLocks noGrp="1"/>
          </p:cNvSpPr>
          <p:nvPr>
            <p:ph type="title"/>
          </p:nvPr>
        </p:nvSpPr>
        <p:spPr>
          <a:xfrm>
            <a:off x="838200" y="365125"/>
            <a:ext cx="10515600" cy="1325563"/>
          </a:xfrm>
        </p:spPr>
        <p:txBody>
          <a:bodyPr/>
          <a:lstStyle/>
          <a:p>
            <a:r>
              <a:rPr lang="en-US" dirty="0"/>
              <a:t>Connection between GP and GEV</a:t>
            </a:r>
          </a:p>
        </p:txBody>
      </p:sp>
      <p:sp>
        <p:nvSpPr>
          <p:cNvPr id="2" name="Slide Number Placeholder 1">
            <a:extLst>
              <a:ext uri="{FF2B5EF4-FFF2-40B4-BE49-F238E27FC236}">
                <a16:creationId xmlns:a16="http://schemas.microsoft.com/office/drawing/2014/main" id="{ECFEE07B-C226-4586-864C-C3356FF27F16}"/>
              </a:ext>
            </a:extLst>
          </p:cNvPr>
          <p:cNvSpPr>
            <a:spLocks noGrp="1"/>
          </p:cNvSpPr>
          <p:nvPr>
            <p:ph type="sldNum" sz="quarter" idx="12"/>
          </p:nvPr>
        </p:nvSpPr>
        <p:spPr/>
        <p:txBody>
          <a:bodyPr/>
          <a:lstStyle/>
          <a:p>
            <a:fld id="{6CCDFB7F-2DCE-4BBA-8761-9C155C26019F}" type="slidenum">
              <a:rPr lang="en-US" smtClean="0"/>
              <a:t>31</a:t>
            </a:fld>
            <a:endParaRPr lang="en-US"/>
          </a:p>
        </p:txBody>
      </p:sp>
    </p:spTree>
    <p:extLst>
      <p:ext uri="{BB962C8B-B14F-4D97-AF65-F5344CB8AC3E}">
        <p14:creationId xmlns:p14="http://schemas.microsoft.com/office/powerpoint/2010/main" val="224299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2EDCC3CE-3DDE-4402-A580-40206FAD3AC7}"/>
                  </a:ext>
                </a:extLst>
              </p:cNvPr>
              <p:cNvSpPr txBox="1">
                <a:spLocks/>
              </p:cNvSpPr>
              <p:nvPr/>
            </p:nvSpPr>
            <p:spPr>
              <a:xfrm>
                <a:off x="473766" y="2015845"/>
                <a:ext cx="10515600" cy="373559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Putting it all together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&gt;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&gt;0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e>
                          </m:d>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den>
                      </m:f>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num>
                                    <m:den>
                                      <m:r>
                                        <a:rPr lang="en-US" b="0" i="1" smtClean="0">
                                          <a:latin typeface="Cambria Math" panose="02040503050406030204" pitchFamily="18" charset="0"/>
                                        </a:rPr>
                                        <m:t>𝜎</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e>
                                  </m:d>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num>
                                    <m:den>
                                      <m:r>
                                        <a:rPr lang="en-US" b="0" i="1" smtClean="0">
                                          <a:latin typeface="Cambria Math" panose="02040503050406030204" pitchFamily="18" charset="0"/>
                                        </a:rPr>
                                        <m:t>𝜎</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e>
                                  </m:d>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den>
                      </m:f>
                    </m:oMath>
                  </m:oMathPara>
                </a14:m>
                <a:endParaRPr lang="en-US" b="0" i="1" dirty="0">
                  <a:latin typeface="Cambria Math" panose="02040503050406030204" pitchFamily="18" charset="0"/>
                </a:endParaRPr>
              </a:p>
            </p:txBody>
          </p:sp>
        </mc:Choice>
        <mc:Fallback xmlns="">
          <p:sp>
            <p:nvSpPr>
              <p:cNvPr id="9" name="Content Placeholder 8">
                <a:extLst>
                  <a:ext uri="{FF2B5EF4-FFF2-40B4-BE49-F238E27FC236}">
                    <a16:creationId xmlns:a16="http://schemas.microsoft.com/office/drawing/2014/main" id="{2EDCC3CE-3DDE-4402-A580-40206FAD3AC7}"/>
                  </a:ext>
                </a:extLst>
              </p:cNvPr>
              <p:cNvSpPr txBox="1">
                <a:spLocks noRot="1" noChangeAspect="1" noMove="1" noResize="1" noEditPoints="1" noAdjustHandles="1" noChangeArrowheads="1" noChangeShapeType="1" noTextEdit="1"/>
              </p:cNvSpPr>
              <p:nvPr/>
            </p:nvSpPr>
            <p:spPr>
              <a:xfrm>
                <a:off x="473766" y="2015845"/>
                <a:ext cx="10515600" cy="3735598"/>
              </a:xfrm>
              <a:prstGeom prst="rect">
                <a:avLst/>
              </a:prstGeom>
              <a:blipFill>
                <a:blip r:embed="rId2"/>
                <a:stretch>
                  <a:fillRect l="-1043" t="-2614"/>
                </a:stretch>
              </a:blipFill>
            </p:spPr>
            <p:txBody>
              <a:bodyPr/>
              <a:lstStyle/>
              <a:p>
                <a:r>
                  <a:rPr lang="en-US">
                    <a:noFill/>
                  </a:rPr>
                  <a:t> </a:t>
                </a:r>
              </a:p>
            </p:txBody>
          </p:sp>
        </mc:Fallback>
      </mc:AlternateContent>
      <p:sp>
        <p:nvSpPr>
          <p:cNvPr id="11" name="Title 3">
            <a:extLst>
              <a:ext uri="{FF2B5EF4-FFF2-40B4-BE49-F238E27FC236}">
                <a16:creationId xmlns:a16="http://schemas.microsoft.com/office/drawing/2014/main" id="{7EDAD67D-F08E-4A78-881D-9E05603AFDC4}"/>
              </a:ext>
            </a:extLst>
          </p:cNvPr>
          <p:cNvSpPr>
            <a:spLocks noGrp="1"/>
          </p:cNvSpPr>
          <p:nvPr>
            <p:ph type="title"/>
          </p:nvPr>
        </p:nvSpPr>
        <p:spPr>
          <a:xfrm>
            <a:off x="838200" y="365125"/>
            <a:ext cx="10515600" cy="1325563"/>
          </a:xfrm>
        </p:spPr>
        <p:txBody>
          <a:bodyPr/>
          <a:lstStyle/>
          <a:p>
            <a:r>
              <a:rPr lang="en-US" dirty="0"/>
              <a:t>Connection between GP and GEV</a:t>
            </a:r>
          </a:p>
        </p:txBody>
      </p:sp>
      <p:sp>
        <p:nvSpPr>
          <p:cNvPr id="2" name="Slide Number Placeholder 1">
            <a:extLst>
              <a:ext uri="{FF2B5EF4-FFF2-40B4-BE49-F238E27FC236}">
                <a16:creationId xmlns:a16="http://schemas.microsoft.com/office/drawing/2014/main" id="{BE344CDF-F75A-4C35-8B61-614E6538A900}"/>
              </a:ext>
            </a:extLst>
          </p:cNvPr>
          <p:cNvSpPr>
            <a:spLocks noGrp="1"/>
          </p:cNvSpPr>
          <p:nvPr>
            <p:ph type="sldNum" sz="quarter" idx="12"/>
          </p:nvPr>
        </p:nvSpPr>
        <p:spPr/>
        <p:txBody>
          <a:bodyPr/>
          <a:lstStyle/>
          <a:p>
            <a:fld id="{6CCDFB7F-2DCE-4BBA-8761-9C155C26019F}" type="slidenum">
              <a:rPr lang="en-US" smtClean="0"/>
              <a:t>32</a:t>
            </a:fld>
            <a:endParaRPr lang="en-US"/>
          </a:p>
        </p:txBody>
      </p:sp>
    </p:spTree>
    <p:extLst>
      <p:ext uri="{BB962C8B-B14F-4D97-AF65-F5344CB8AC3E}">
        <p14:creationId xmlns:p14="http://schemas.microsoft.com/office/powerpoint/2010/main" val="225224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2EDCC3CE-3DDE-4402-A580-40206FAD3AC7}"/>
                  </a:ext>
                </a:extLst>
              </p:cNvPr>
              <p:cNvSpPr txBox="1">
                <a:spLocks/>
              </p:cNvSpPr>
              <p:nvPr/>
            </p:nvSpPr>
            <p:spPr>
              <a:xfrm>
                <a:off x="274984" y="1690688"/>
                <a:ext cx="10515600" cy="373559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&gt;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&gt;0</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e>
                          </m:d>
                        </m:num>
                        <m:den>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den>
                      </m:f>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num>
                                    <m:den>
                                      <m:r>
                                        <a:rPr lang="en-US" b="0" i="1" smtClean="0">
                                          <a:latin typeface="Cambria Math" panose="02040503050406030204" pitchFamily="18" charset="0"/>
                                        </a:rPr>
                                        <m:t>𝜎</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e>
                                  </m:d>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num>
                                    <m:den>
                                      <m:r>
                                        <a:rPr lang="en-US" b="0" i="1" smtClean="0">
                                          <a:latin typeface="Cambria Math" panose="02040503050406030204" pitchFamily="18" charset="0"/>
                                        </a:rPr>
                                        <m:t>𝜎</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e>
                                  </m:d>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den>
                      </m:f>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𝜉</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e>
                                      </m:d>
                                    </m:num>
                                    <m:den>
                                      <m:r>
                                        <a:rPr lang="en-US" b="0" i="1" smtClean="0">
                                          <a:latin typeface="Cambria Math" panose="02040503050406030204" pitchFamily="18" charset="0"/>
                                        </a:rPr>
                                        <m:t>𝜎</m:t>
                                      </m:r>
                                    </m:den>
                                  </m:f>
                                </m:num>
                                <m:den>
                                  <m:r>
                                    <a:rPr lang="en-US" b="0" i="1" smtClean="0">
                                      <a:latin typeface="Cambria Math" panose="02040503050406030204" pitchFamily="18" charset="0"/>
                                    </a:rPr>
                                    <m:t>1+</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𝜉</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e>
                                      </m:d>
                                    </m:num>
                                    <m:den>
                                      <m:r>
                                        <a:rPr lang="en-US" b="0" i="1" smtClean="0">
                                          <a:latin typeface="Cambria Math" panose="02040503050406030204" pitchFamily="18" charset="0"/>
                                        </a:rPr>
                                        <m:t>𝜎</m:t>
                                      </m:r>
                                    </m:den>
                                  </m:f>
                                </m:den>
                              </m:f>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𝜉</m:t>
                                  </m:r>
                                  <m:r>
                                    <a:rPr lang="en-US" b="0" i="1" smtClean="0">
                                      <a:latin typeface="Cambria Math" panose="02040503050406030204" pitchFamily="18" charset="0"/>
                                    </a:rPr>
                                    <m:t>𝑦</m:t>
                                  </m:r>
                                </m:num>
                                <m:den>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𝜉</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den>
                              </m:f>
                            </m:e>
                          </m:d>
                        </m:e>
                        <m: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𝜉</m:t>
                              </m:r>
                            </m:den>
                          </m:f>
                        </m:sup>
                      </m:sSup>
                    </m:oMath>
                  </m:oMathPara>
                </a14:m>
                <a:endParaRPr lang="en-US" b="0" i="1" dirty="0">
                  <a:latin typeface="Cambria Math" panose="02040503050406030204" pitchFamily="18" charset="0"/>
                </a:endParaRPr>
              </a:p>
            </p:txBody>
          </p:sp>
        </mc:Choice>
        <mc:Fallback xmlns="">
          <p:sp>
            <p:nvSpPr>
              <p:cNvPr id="9" name="Content Placeholder 8">
                <a:extLst>
                  <a:ext uri="{FF2B5EF4-FFF2-40B4-BE49-F238E27FC236}">
                    <a16:creationId xmlns:a16="http://schemas.microsoft.com/office/drawing/2014/main" id="{2EDCC3CE-3DDE-4402-A580-40206FAD3AC7}"/>
                  </a:ext>
                </a:extLst>
              </p:cNvPr>
              <p:cNvSpPr txBox="1">
                <a:spLocks noRot="1" noChangeAspect="1" noMove="1" noResize="1" noEditPoints="1" noAdjustHandles="1" noChangeArrowheads="1" noChangeShapeType="1" noTextEdit="1"/>
              </p:cNvSpPr>
              <p:nvPr/>
            </p:nvSpPr>
            <p:spPr>
              <a:xfrm>
                <a:off x="274984" y="1690688"/>
                <a:ext cx="10515600" cy="3735598"/>
              </a:xfrm>
              <a:prstGeom prst="rect">
                <a:avLst/>
              </a:prstGeom>
              <a:blipFill>
                <a:blip r:embed="rId2"/>
                <a:stretch>
                  <a:fillRect/>
                </a:stretch>
              </a:blipFill>
            </p:spPr>
            <p:txBody>
              <a:bodyPr/>
              <a:lstStyle/>
              <a:p>
                <a:r>
                  <a:rPr lang="en-US">
                    <a:noFill/>
                  </a:rPr>
                  <a:t> </a:t>
                </a:r>
              </a:p>
            </p:txBody>
          </p:sp>
        </mc:Fallback>
      </mc:AlternateContent>
      <p:sp>
        <p:nvSpPr>
          <p:cNvPr id="7" name="Title 3">
            <a:extLst>
              <a:ext uri="{FF2B5EF4-FFF2-40B4-BE49-F238E27FC236}">
                <a16:creationId xmlns:a16="http://schemas.microsoft.com/office/drawing/2014/main" id="{50562CBB-E91B-4643-B065-833DFF6695FE}"/>
              </a:ext>
            </a:extLst>
          </p:cNvPr>
          <p:cNvSpPr>
            <a:spLocks noGrp="1"/>
          </p:cNvSpPr>
          <p:nvPr>
            <p:ph type="title"/>
          </p:nvPr>
        </p:nvSpPr>
        <p:spPr>
          <a:xfrm>
            <a:off x="838200" y="365125"/>
            <a:ext cx="10515600" cy="1325563"/>
          </a:xfrm>
        </p:spPr>
        <p:txBody>
          <a:bodyPr/>
          <a:lstStyle/>
          <a:p>
            <a:r>
              <a:rPr lang="en-US" dirty="0"/>
              <a:t>Connection between GP and GEV</a:t>
            </a:r>
          </a:p>
        </p:txBody>
      </p:sp>
      <p:sp>
        <p:nvSpPr>
          <p:cNvPr id="2" name="Slide Number Placeholder 1">
            <a:extLst>
              <a:ext uri="{FF2B5EF4-FFF2-40B4-BE49-F238E27FC236}">
                <a16:creationId xmlns:a16="http://schemas.microsoft.com/office/drawing/2014/main" id="{86DE3841-89A8-4626-8B02-A43BB9CB13B1}"/>
              </a:ext>
            </a:extLst>
          </p:cNvPr>
          <p:cNvSpPr>
            <a:spLocks noGrp="1"/>
          </p:cNvSpPr>
          <p:nvPr>
            <p:ph type="sldNum" sz="quarter" idx="12"/>
          </p:nvPr>
        </p:nvSpPr>
        <p:spPr/>
        <p:txBody>
          <a:bodyPr/>
          <a:lstStyle/>
          <a:p>
            <a:fld id="{6CCDFB7F-2DCE-4BBA-8761-9C155C26019F}" type="slidenum">
              <a:rPr lang="en-US" smtClean="0"/>
              <a:t>33</a:t>
            </a:fld>
            <a:endParaRPr lang="en-US"/>
          </a:p>
        </p:txBody>
      </p:sp>
    </p:spTree>
    <p:extLst>
      <p:ext uri="{BB962C8B-B14F-4D97-AF65-F5344CB8AC3E}">
        <p14:creationId xmlns:p14="http://schemas.microsoft.com/office/powerpoint/2010/main" val="478696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CDD6FCD4-801D-4A80-8077-932B413E3459}"/>
                  </a:ext>
                </a:extLst>
              </p:cNvPr>
              <p:cNvSpPr>
                <a:spLocks noGrp="1"/>
              </p:cNvSpPr>
              <p:nvPr>
                <p:ph idx="1"/>
              </p:nvPr>
            </p:nvSpPr>
            <p:spPr>
              <a:xfrm>
                <a:off x="838200" y="1963531"/>
                <a:ext cx="10515600" cy="1929434"/>
              </a:xfrm>
            </p:spPr>
            <p:txBody>
              <a:bodyPr>
                <a:normAutofit/>
              </a:bodyPr>
              <a:lstStyle/>
              <a:p>
                <a:pPr marL="0" indent="0">
                  <a:buNone/>
                </a:pPr>
                <a:r>
                  <a:rPr lang="en-US" b="0" dirty="0"/>
                  <a:t>Finally, </a:t>
                </a:r>
                <a14:m>
                  <m:oMath xmlns:m="http://schemas.openxmlformats.org/officeDocument/2006/math">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&gt;0</m:t>
                        </m:r>
                      </m:e>
                    </m:d>
                    <m:r>
                      <a:rPr lang="en-US" b="0" i="1" smtClean="0">
                        <a:latin typeface="Cambria Math" panose="02040503050406030204" pitchFamily="18" charset="0"/>
                      </a:rPr>
                      <m:t>=1−</m:t>
                    </m:r>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&gt;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&gt;0</m:t>
                        </m:r>
                      </m:e>
                    </m:d>
                  </m:oMath>
                </a14:m>
                <a:r>
                  <a:rPr lang="en-US" b="0" dirty="0"/>
                  <a:t>. Thus, </a:t>
                </a:r>
                <a14:m>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0" i="1" smtClean="0">
                            <a:latin typeface="Cambria Math" panose="02040503050406030204" pitchFamily="18" charset="0"/>
                          </a:rPr>
                          <m:t>𝜉</m:t>
                        </m:r>
                      </m:e>
                    </m:d>
                  </m:oMath>
                </a14:m>
                <a:r>
                  <a:rPr lang="en-US" dirty="0"/>
                  <a:t> with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𝑢</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r>
                        <a:rPr lang="en-US" b="0" i="1" smtClean="0">
                          <a:latin typeface="Cambria Math" panose="02040503050406030204" pitchFamily="18" charset="0"/>
                        </a:rPr>
                        <m:t>𝜉</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𝜇</m:t>
                          </m:r>
                        </m:e>
                      </m:d>
                    </m:oMath>
                  </m:oMathPara>
                </a14:m>
                <a:endParaRPr lang="en-US" dirty="0"/>
              </a:p>
              <a:p>
                <a:pPr marL="0" indent="0">
                  <a:buNone/>
                </a:pPr>
                <a:endParaRPr lang="en-US" dirty="0"/>
              </a:p>
            </p:txBody>
          </p:sp>
        </mc:Choice>
        <mc:Fallback xmlns="">
          <p:sp>
            <p:nvSpPr>
              <p:cNvPr id="9" name="Content Placeholder 8">
                <a:extLst>
                  <a:ext uri="{FF2B5EF4-FFF2-40B4-BE49-F238E27FC236}">
                    <a16:creationId xmlns:a16="http://schemas.microsoft.com/office/drawing/2014/main" id="{CDD6FCD4-801D-4A80-8077-932B413E3459}"/>
                  </a:ext>
                </a:extLst>
              </p:cNvPr>
              <p:cNvSpPr>
                <a:spLocks noGrp="1" noRot="1" noChangeAspect="1" noMove="1" noResize="1" noEditPoints="1" noAdjustHandles="1" noChangeArrowheads="1" noChangeShapeType="1" noTextEdit="1"/>
              </p:cNvSpPr>
              <p:nvPr>
                <p:ph idx="1"/>
              </p:nvPr>
            </p:nvSpPr>
            <p:spPr>
              <a:xfrm>
                <a:off x="838200" y="1963531"/>
                <a:ext cx="10515600" cy="1929434"/>
              </a:xfrm>
              <a:blipFill>
                <a:blip r:embed="rId2"/>
                <a:stretch>
                  <a:fillRect l="-1217" t="-5047"/>
                </a:stretch>
              </a:blipFill>
            </p:spPr>
            <p:txBody>
              <a:bodyPr/>
              <a:lstStyle/>
              <a:p>
                <a:r>
                  <a:rPr lang="en-US">
                    <a:noFill/>
                  </a:rPr>
                  <a:t> </a:t>
                </a:r>
              </a:p>
            </p:txBody>
          </p:sp>
        </mc:Fallback>
      </mc:AlternateContent>
      <p:sp>
        <p:nvSpPr>
          <p:cNvPr id="5" name="Content Placeholder 8">
            <a:extLst>
              <a:ext uri="{FF2B5EF4-FFF2-40B4-BE49-F238E27FC236}">
                <a16:creationId xmlns:a16="http://schemas.microsoft.com/office/drawing/2014/main" id="{6CAFF2EE-5AB1-4612-931C-9E12A9A2449E}"/>
              </a:ext>
            </a:extLst>
          </p:cNvPr>
          <p:cNvSpPr txBox="1">
            <a:spLocks/>
          </p:cNvSpPr>
          <p:nvPr/>
        </p:nvSpPr>
        <p:spPr>
          <a:xfrm>
            <a:off x="838200" y="3929752"/>
            <a:ext cx="10515600" cy="14974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p:txBody>
      </p:sp>
      <p:sp>
        <p:nvSpPr>
          <p:cNvPr id="10" name="Title 3">
            <a:extLst>
              <a:ext uri="{FF2B5EF4-FFF2-40B4-BE49-F238E27FC236}">
                <a16:creationId xmlns:a16="http://schemas.microsoft.com/office/drawing/2014/main" id="{DAEE6B0C-E434-4381-8FD0-E8A41F95FD8D}"/>
              </a:ext>
            </a:extLst>
          </p:cNvPr>
          <p:cNvSpPr>
            <a:spLocks noGrp="1"/>
          </p:cNvSpPr>
          <p:nvPr>
            <p:ph type="title"/>
          </p:nvPr>
        </p:nvSpPr>
        <p:spPr>
          <a:xfrm>
            <a:off x="838200" y="365125"/>
            <a:ext cx="10515600" cy="1325563"/>
          </a:xfrm>
        </p:spPr>
        <p:txBody>
          <a:bodyPr/>
          <a:lstStyle/>
          <a:p>
            <a:r>
              <a:rPr lang="en-US" dirty="0"/>
              <a:t>Connection between GP and GEV</a:t>
            </a:r>
          </a:p>
        </p:txBody>
      </p:sp>
      <p:sp>
        <p:nvSpPr>
          <p:cNvPr id="2" name="Slide Number Placeholder 1">
            <a:extLst>
              <a:ext uri="{FF2B5EF4-FFF2-40B4-BE49-F238E27FC236}">
                <a16:creationId xmlns:a16="http://schemas.microsoft.com/office/drawing/2014/main" id="{2F72CFC6-B49D-4251-BE43-E3F454470B6B}"/>
              </a:ext>
            </a:extLst>
          </p:cNvPr>
          <p:cNvSpPr>
            <a:spLocks noGrp="1"/>
          </p:cNvSpPr>
          <p:nvPr>
            <p:ph type="sldNum" sz="quarter" idx="12"/>
          </p:nvPr>
        </p:nvSpPr>
        <p:spPr/>
        <p:txBody>
          <a:bodyPr/>
          <a:lstStyle/>
          <a:p>
            <a:fld id="{6CCDFB7F-2DCE-4BBA-8761-9C155C26019F}" type="slidenum">
              <a:rPr lang="en-US" smtClean="0"/>
              <a:t>34</a:t>
            </a:fld>
            <a:endParaRPr lang="en-US"/>
          </a:p>
        </p:txBody>
      </p:sp>
    </p:spTree>
    <p:extLst>
      <p:ext uri="{BB962C8B-B14F-4D97-AF65-F5344CB8AC3E}">
        <p14:creationId xmlns:p14="http://schemas.microsoft.com/office/powerpoint/2010/main" val="594012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495B-C2FA-41CA-BFB8-1DB9255EC4FB}"/>
              </a:ext>
            </a:extLst>
          </p:cNvPr>
          <p:cNvSpPr>
            <a:spLocks noGrp="1"/>
          </p:cNvSpPr>
          <p:nvPr>
            <p:ph type="title"/>
          </p:nvPr>
        </p:nvSpPr>
        <p:spPr/>
        <p:txBody>
          <a:bodyPr/>
          <a:lstStyle/>
          <a:p>
            <a:r>
              <a:rPr lang="en-US" dirty="0"/>
              <a:t>GPD Return Levels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958B38-B3F0-4B7B-99B8-18447B578D29}"/>
                  </a:ext>
                </a:extLst>
              </p:cNvPr>
              <p:cNvSpPr>
                <a:spLocks noGrp="1"/>
              </p:cNvSpPr>
              <p:nvPr>
                <p:ph idx="1"/>
              </p:nvPr>
            </p:nvSpPr>
            <p:spPr/>
            <p:txBody>
              <a:bodyPr/>
              <a:lstStyle/>
              <a:p>
                <a:pPr marL="0" indent="0">
                  <a:buNone/>
                </a:pPr>
                <a:r>
                  <a:rPr lang="en-US" dirty="0"/>
                  <a:t>The GPD quantiles, like those for the GEV, are easy to find.  However, they do not correspond directly to the T-year return level.  Need to first estimate </a:t>
                </a:r>
                <a14:m>
                  <m:oMath xmlns:m="http://schemas.openxmlformats.org/officeDocument/2006/math">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𝑢</m:t>
                        </m:r>
                      </m:e>
                    </m:d>
                  </m:oMath>
                </a14:m>
                <a:r>
                  <a:rPr lang="en-US" dirty="0"/>
                  <a:t>, and then it is straightforward to estimate return levels.</a:t>
                </a:r>
              </a:p>
            </p:txBody>
          </p:sp>
        </mc:Choice>
        <mc:Fallback xmlns="">
          <p:sp>
            <p:nvSpPr>
              <p:cNvPr id="3" name="Content Placeholder 2">
                <a:extLst>
                  <a:ext uri="{FF2B5EF4-FFF2-40B4-BE49-F238E27FC236}">
                    <a16:creationId xmlns:a16="http://schemas.microsoft.com/office/drawing/2014/main" id="{D6958B38-B3F0-4B7B-99B8-18447B578D29}"/>
                  </a:ext>
                </a:extLst>
              </p:cNvPr>
              <p:cNvSpPr>
                <a:spLocks noGrp="1" noRot="1" noChangeAspect="1" noMove="1" noResize="1" noEditPoints="1" noAdjustHandles="1" noChangeArrowheads="1" noChangeShapeType="1" noTextEdit="1"/>
              </p:cNvSpPr>
              <p:nvPr>
                <p:ph idx="1"/>
              </p:nvPr>
            </p:nvSpPr>
            <p:spPr>
              <a:blipFill>
                <a:blip r:embed="rId2"/>
                <a:stretch>
                  <a:fillRect l="-1217" t="-2241" r="-1391"/>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C4888849-6080-4F44-BB63-13BDB567C130}"/>
              </a:ext>
            </a:extLst>
          </p:cNvPr>
          <p:cNvSpPr>
            <a:spLocks noGrp="1"/>
          </p:cNvSpPr>
          <p:nvPr>
            <p:ph type="sldNum" sz="quarter" idx="12"/>
          </p:nvPr>
        </p:nvSpPr>
        <p:spPr/>
        <p:txBody>
          <a:bodyPr/>
          <a:lstStyle/>
          <a:p>
            <a:fld id="{6CCDFB7F-2DCE-4BBA-8761-9C155C26019F}" type="slidenum">
              <a:rPr lang="en-US" smtClean="0"/>
              <a:t>35</a:t>
            </a:fld>
            <a:endParaRPr lang="en-US"/>
          </a:p>
        </p:txBody>
      </p:sp>
    </p:spTree>
    <p:extLst>
      <p:ext uri="{BB962C8B-B14F-4D97-AF65-F5344CB8AC3E}">
        <p14:creationId xmlns:p14="http://schemas.microsoft.com/office/powerpoint/2010/main" val="89728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FD2836-6480-4FCB-93BC-43D4A78A37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95400"/>
            <a:ext cx="5105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7F38230C-D0CB-46A5-8E36-267AF96CACA1}"/>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a:solidFill>
                  <a:srgbClr val="000000"/>
                </a:solidFill>
              </a:rPr>
              <a:t>fevd</a:t>
            </a:r>
            <a:endParaRPr lang="en-US" dirty="0">
              <a:solidFill>
                <a:srgbClr val="000000"/>
              </a:solidFill>
            </a:endParaRPr>
          </a:p>
        </p:txBody>
      </p:sp>
      <p:sp>
        <p:nvSpPr>
          <p:cNvPr id="7" name="TextBox 1">
            <a:extLst>
              <a:ext uri="{FF2B5EF4-FFF2-40B4-BE49-F238E27FC236}">
                <a16:creationId xmlns:a16="http://schemas.microsoft.com/office/drawing/2014/main" id="{9440A184-61A8-43DC-8CB7-8AF64F4E2255}"/>
              </a:ext>
            </a:extLst>
          </p:cNvPr>
          <p:cNvSpPr txBox="1">
            <a:spLocks noChangeArrowheads="1"/>
          </p:cNvSpPr>
          <p:nvPr/>
        </p:nvSpPr>
        <p:spPr bwMode="auto">
          <a:xfrm>
            <a:off x="304800" y="1255713"/>
            <a:ext cx="868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Fort Collins, Colorado daily precipitation (inches) 1900 to 1999</a:t>
            </a:r>
          </a:p>
        </p:txBody>
      </p:sp>
      <p:sp>
        <p:nvSpPr>
          <p:cNvPr id="8" name="Slide Number Placeholder 7">
            <a:extLst>
              <a:ext uri="{FF2B5EF4-FFF2-40B4-BE49-F238E27FC236}">
                <a16:creationId xmlns:a16="http://schemas.microsoft.com/office/drawing/2014/main" id="{2F79E069-1952-4EF3-959F-6879B1AD14DD}"/>
              </a:ext>
            </a:extLst>
          </p:cNvPr>
          <p:cNvSpPr>
            <a:spLocks noGrp="1"/>
          </p:cNvSpPr>
          <p:nvPr>
            <p:ph type="sldNum" sz="quarter" idx="12"/>
          </p:nvPr>
        </p:nvSpPr>
        <p:spPr/>
        <p:txBody>
          <a:bodyPr/>
          <a:lstStyle/>
          <a:p>
            <a:fld id="{6CCDFB7F-2DCE-4BBA-8761-9C155C26019F}" type="slidenum">
              <a:rPr lang="en-US" smtClean="0"/>
              <a:t>36</a:t>
            </a:fld>
            <a:endParaRPr lang="en-US"/>
          </a:p>
        </p:txBody>
      </p:sp>
    </p:spTree>
    <p:extLst>
      <p:ext uri="{BB962C8B-B14F-4D97-AF65-F5344CB8AC3E}">
        <p14:creationId xmlns:p14="http://schemas.microsoft.com/office/powerpoint/2010/main" val="983062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2EC892-7E9A-4F3D-90D5-E52BFD9A69D3}"/>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a:solidFill>
                  <a:srgbClr val="000000"/>
                </a:solidFill>
              </a:rPr>
              <a:t>fevd</a:t>
            </a:r>
            <a:endParaRPr lang="en-US" dirty="0">
              <a:solidFill>
                <a:srgbClr val="000000"/>
              </a:solidFill>
            </a:endParaRPr>
          </a:p>
        </p:txBody>
      </p:sp>
      <p:sp>
        <p:nvSpPr>
          <p:cNvPr id="6" name="TextBox 1">
            <a:extLst>
              <a:ext uri="{FF2B5EF4-FFF2-40B4-BE49-F238E27FC236}">
                <a16:creationId xmlns:a16="http://schemas.microsoft.com/office/drawing/2014/main" id="{3164D9F4-1E7C-494C-8805-DC5957C82A64}"/>
              </a:ext>
            </a:extLst>
          </p:cNvPr>
          <p:cNvSpPr txBox="1">
            <a:spLocks noChangeArrowheads="1"/>
          </p:cNvSpPr>
          <p:nvPr/>
        </p:nvSpPr>
        <p:spPr bwMode="auto">
          <a:xfrm>
            <a:off x="304800" y="1255713"/>
            <a:ext cx="868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Fort Collins, Colorado daily precipitation (inches) 1900 to 1999</a:t>
            </a:r>
          </a:p>
        </p:txBody>
      </p:sp>
      <p:sp>
        <p:nvSpPr>
          <p:cNvPr id="7" name="TextBox 7">
            <a:extLst>
              <a:ext uri="{FF2B5EF4-FFF2-40B4-BE49-F238E27FC236}">
                <a16:creationId xmlns:a16="http://schemas.microsoft.com/office/drawing/2014/main" id="{D9E6E1C1-7799-4F59-BE68-D2F21A66B482}"/>
              </a:ext>
            </a:extLst>
          </p:cNvPr>
          <p:cNvSpPr txBox="1">
            <a:spLocks noChangeArrowheads="1"/>
          </p:cNvSpPr>
          <p:nvPr/>
        </p:nvSpPr>
        <p:spPr bwMode="auto">
          <a:xfrm>
            <a:off x="879475" y="2819400"/>
            <a:ext cx="72739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dirty="0">
                <a:solidFill>
                  <a:srgbClr val="000000"/>
                </a:solidFill>
                <a:latin typeface="Courier" pitchFamily="-84" charset="0"/>
              </a:rPr>
              <a:t>fit &lt;- </a:t>
            </a:r>
            <a:r>
              <a:rPr lang="en-US" altLang="en-US" sz="2400" dirty="0" err="1">
                <a:solidFill>
                  <a:srgbClr val="000000"/>
                </a:solidFill>
                <a:latin typeface="Courier" pitchFamily="-84" charset="0"/>
              </a:rPr>
              <a:t>fevd</a:t>
            </a:r>
            <a:r>
              <a:rPr lang="en-US" altLang="en-US" sz="2400" dirty="0">
                <a:solidFill>
                  <a:srgbClr val="000000"/>
                </a:solidFill>
                <a:latin typeface="Courier" pitchFamily="-84" charset="0"/>
              </a:rPr>
              <a:t>( </a:t>
            </a:r>
            <a:r>
              <a:rPr lang="en-US" altLang="en-US" sz="2400" dirty="0" err="1">
                <a:solidFill>
                  <a:srgbClr val="000000"/>
                </a:solidFill>
                <a:latin typeface="Courier" pitchFamily="-84" charset="0"/>
              </a:rPr>
              <a:t>Prec</a:t>
            </a:r>
            <a:r>
              <a:rPr lang="en-US" altLang="en-US" sz="2400" dirty="0">
                <a:solidFill>
                  <a:srgbClr val="000000"/>
                </a:solidFill>
                <a:latin typeface="Courier" pitchFamily="-84" charset="0"/>
              </a:rPr>
              <a:t>, data = Fort, </a:t>
            </a:r>
          </a:p>
          <a:p>
            <a:pPr>
              <a:spcBef>
                <a:spcPct val="0"/>
              </a:spcBef>
              <a:buFontTx/>
              <a:buNone/>
            </a:pPr>
            <a:r>
              <a:rPr lang="en-US" altLang="en-US" sz="2400" dirty="0">
                <a:solidFill>
                  <a:srgbClr val="000000"/>
                </a:solidFill>
                <a:latin typeface="Courier" pitchFamily="-84" charset="0"/>
              </a:rPr>
              <a:t>	threshold = 0.395, type = "GP", 	units = "inches” )</a:t>
            </a:r>
          </a:p>
          <a:p>
            <a:pPr>
              <a:spcBef>
                <a:spcPct val="0"/>
              </a:spcBef>
              <a:buFontTx/>
              <a:buNone/>
            </a:pPr>
            <a:endParaRPr lang="en-US" altLang="en-US" sz="2400" dirty="0">
              <a:solidFill>
                <a:srgbClr val="000000"/>
              </a:solidFill>
              <a:latin typeface="Courier" pitchFamily="-84" charset="0"/>
            </a:endParaRPr>
          </a:p>
          <a:p>
            <a:pPr>
              <a:spcBef>
                <a:spcPct val="0"/>
              </a:spcBef>
              <a:buFontTx/>
              <a:buNone/>
            </a:pPr>
            <a:endParaRPr lang="en-US" altLang="en-US" sz="2400" dirty="0">
              <a:solidFill>
                <a:srgbClr val="000000"/>
              </a:solidFill>
              <a:latin typeface="Courier" pitchFamily="-84" charset="0"/>
            </a:endParaRPr>
          </a:p>
          <a:p>
            <a:pPr>
              <a:spcBef>
                <a:spcPct val="0"/>
              </a:spcBef>
              <a:buFontTx/>
              <a:buNone/>
            </a:pPr>
            <a:endParaRPr lang="en-US" altLang="en-US" sz="2400" dirty="0">
              <a:solidFill>
                <a:srgbClr val="000000"/>
              </a:solidFill>
              <a:latin typeface="Courier" pitchFamily="-84" charset="0"/>
            </a:endParaRPr>
          </a:p>
        </p:txBody>
      </p:sp>
      <p:sp>
        <p:nvSpPr>
          <p:cNvPr id="8" name="TextBox 2">
            <a:extLst>
              <a:ext uri="{FF2B5EF4-FFF2-40B4-BE49-F238E27FC236}">
                <a16:creationId xmlns:a16="http://schemas.microsoft.com/office/drawing/2014/main" id="{75FB0FFD-34D4-4106-8020-0399EF9B1B63}"/>
              </a:ext>
            </a:extLst>
          </p:cNvPr>
          <p:cNvSpPr txBox="1">
            <a:spLocks noChangeArrowheads="1"/>
          </p:cNvSpPr>
          <p:nvPr/>
        </p:nvSpPr>
        <p:spPr bwMode="auto">
          <a:xfrm>
            <a:off x="304800" y="1806575"/>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Fit a GP distribution to the data</a:t>
            </a:r>
          </a:p>
        </p:txBody>
      </p:sp>
      <p:sp>
        <p:nvSpPr>
          <p:cNvPr id="9" name="Slide Number Placeholder 8">
            <a:extLst>
              <a:ext uri="{FF2B5EF4-FFF2-40B4-BE49-F238E27FC236}">
                <a16:creationId xmlns:a16="http://schemas.microsoft.com/office/drawing/2014/main" id="{524CF626-0ABD-4586-B1B1-5923FAB68C45}"/>
              </a:ext>
            </a:extLst>
          </p:cNvPr>
          <p:cNvSpPr>
            <a:spLocks noGrp="1"/>
          </p:cNvSpPr>
          <p:nvPr>
            <p:ph type="sldNum" sz="quarter" idx="12"/>
          </p:nvPr>
        </p:nvSpPr>
        <p:spPr/>
        <p:txBody>
          <a:bodyPr/>
          <a:lstStyle/>
          <a:p>
            <a:fld id="{6CCDFB7F-2DCE-4BBA-8761-9C155C26019F}" type="slidenum">
              <a:rPr lang="en-US" smtClean="0"/>
              <a:t>37</a:t>
            </a:fld>
            <a:endParaRPr lang="en-US"/>
          </a:p>
        </p:txBody>
      </p:sp>
    </p:spTree>
    <p:extLst>
      <p:ext uri="{BB962C8B-B14F-4D97-AF65-F5344CB8AC3E}">
        <p14:creationId xmlns:p14="http://schemas.microsoft.com/office/powerpoint/2010/main" val="3582488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489E30-AD07-4DF0-B9B3-F6F6FA63C11A}"/>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a:solidFill>
                  <a:srgbClr val="000000"/>
                </a:solidFill>
              </a:rPr>
              <a:t>fevd</a:t>
            </a:r>
            <a:endParaRPr lang="en-US" dirty="0">
              <a:solidFill>
                <a:srgbClr val="000000"/>
              </a:solidFill>
            </a:endParaRPr>
          </a:p>
        </p:txBody>
      </p:sp>
      <p:sp>
        <p:nvSpPr>
          <p:cNvPr id="6" name="TextBox 1">
            <a:extLst>
              <a:ext uri="{FF2B5EF4-FFF2-40B4-BE49-F238E27FC236}">
                <a16:creationId xmlns:a16="http://schemas.microsoft.com/office/drawing/2014/main" id="{DF07B043-4D44-452B-9BC8-E38F92BF311D}"/>
              </a:ext>
            </a:extLst>
          </p:cNvPr>
          <p:cNvSpPr txBox="1">
            <a:spLocks noChangeArrowheads="1"/>
          </p:cNvSpPr>
          <p:nvPr/>
        </p:nvSpPr>
        <p:spPr bwMode="auto">
          <a:xfrm>
            <a:off x="304800" y="1255713"/>
            <a:ext cx="868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Fort Collins, Colorado daily precipitation (inches) 1900 to 1999</a:t>
            </a:r>
          </a:p>
        </p:txBody>
      </p:sp>
      <p:sp>
        <p:nvSpPr>
          <p:cNvPr id="7" name="TextBox 7">
            <a:extLst>
              <a:ext uri="{FF2B5EF4-FFF2-40B4-BE49-F238E27FC236}">
                <a16:creationId xmlns:a16="http://schemas.microsoft.com/office/drawing/2014/main" id="{69859DFC-08CA-4AA2-A00D-08A0478C5788}"/>
              </a:ext>
            </a:extLst>
          </p:cNvPr>
          <p:cNvSpPr txBox="1">
            <a:spLocks noChangeArrowheads="1"/>
          </p:cNvSpPr>
          <p:nvPr/>
        </p:nvSpPr>
        <p:spPr bwMode="auto">
          <a:xfrm>
            <a:off x="720634" y="2811916"/>
            <a:ext cx="72739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dirty="0">
                <a:solidFill>
                  <a:srgbClr val="000000"/>
                </a:solidFill>
                <a:latin typeface="Courier" pitchFamily="-84" charset="0"/>
              </a:rPr>
              <a:t>plot( fit )</a:t>
            </a:r>
          </a:p>
          <a:p>
            <a:pPr>
              <a:spcBef>
                <a:spcPct val="0"/>
              </a:spcBef>
              <a:buFontTx/>
              <a:buNone/>
            </a:pPr>
            <a:endParaRPr lang="en-US" altLang="en-US" sz="2400" dirty="0">
              <a:solidFill>
                <a:srgbClr val="000000"/>
              </a:solidFill>
              <a:latin typeface="Courier" pitchFamily="-84" charset="0"/>
            </a:endParaRPr>
          </a:p>
          <a:p>
            <a:pPr>
              <a:spcBef>
                <a:spcPct val="0"/>
              </a:spcBef>
              <a:buFontTx/>
              <a:buNone/>
            </a:pPr>
            <a:endParaRPr lang="en-US" altLang="en-US" sz="2400" dirty="0">
              <a:solidFill>
                <a:srgbClr val="000000"/>
              </a:solidFill>
              <a:latin typeface="Courier" pitchFamily="-84" charset="0"/>
            </a:endParaRPr>
          </a:p>
          <a:p>
            <a:pPr>
              <a:spcBef>
                <a:spcPct val="0"/>
              </a:spcBef>
              <a:buFontTx/>
              <a:buNone/>
            </a:pPr>
            <a:endParaRPr lang="en-US" altLang="en-US" sz="2400" dirty="0">
              <a:solidFill>
                <a:srgbClr val="000000"/>
              </a:solidFill>
              <a:latin typeface="Courier" pitchFamily="-84" charset="0"/>
            </a:endParaRPr>
          </a:p>
        </p:txBody>
      </p:sp>
      <p:pic>
        <p:nvPicPr>
          <p:cNvPr id="8" name="Picture 4">
            <a:extLst>
              <a:ext uri="{FF2B5EF4-FFF2-40B4-BE49-F238E27FC236}">
                <a16:creationId xmlns:a16="http://schemas.microsoft.com/office/drawing/2014/main" id="{41E06742-57A7-4DC8-8227-F3C79A2DF7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6454" y="1800225"/>
            <a:ext cx="4724400"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C7AA5B4-6A87-4DAB-BCCF-23394E92E279}"/>
              </a:ext>
            </a:extLst>
          </p:cNvPr>
          <p:cNvSpPr txBox="1">
            <a:spLocks noChangeArrowheads="1"/>
          </p:cNvSpPr>
          <p:nvPr/>
        </p:nvSpPr>
        <p:spPr bwMode="auto">
          <a:xfrm>
            <a:off x="304800" y="1800225"/>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Fit a GP distribution to the data</a:t>
            </a:r>
          </a:p>
        </p:txBody>
      </p:sp>
      <p:sp>
        <p:nvSpPr>
          <p:cNvPr id="10" name="Slide Number Placeholder 9">
            <a:extLst>
              <a:ext uri="{FF2B5EF4-FFF2-40B4-BE49-F238E27FC236}">
                <a16:creationId xmlns:a16="http://schemas.microsoft.com/office/drawing/2014/main" id="{07DC9D92-9DBC-439B-A3C6-FD92D437A142}"/>
              </a:ext>
            </a:extLst>
          </p:cNvPr>
          <p:cNvSpPr>
            <a:spLocks noGrp="1"/>
          </p:cNvSpPr>
          <p:nvPr>
            <p:ph type="sldNum" sz="quarter" idx="12"/>
          </p:nvPr>
        </p:nvSpPr>
        <p:spPr/>
        <p:txBody>
          <a:bodyPr/>
          <a:lstStyle/>
          <a:p>
            <a:fld id="{6CCDFB7F-2DCE-4BBA-8761-9C155C26019F}" type="slidenum">
              <a:rPr lang="en-US" smtClean="0"/>
              <a:t>38</a:t>
            </a:fld>
            <a:endParaRPr lang="en-US"/>
          </a:p>
        </p:txBody>
      </p:sp>
    </p:spTree>
    <p:extLst>
      <p:ext uri="{BB962C8B-B14F-4D97-AF65-F5344CB8AC3E}">
        <p14:creationId xmlns:p14="http://schemas.microsoft.com/office/powerpoint/2010/main" val="87841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4C4A88-F418-4A3E-8514-F5D14190CF35}"/>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a:solidFill>
                  <a:srgbClr val="000000"/>
                </a:solidFill>
              </a:rPr>
              <a:t>fevd</a:t>
            </a:r>
            <a:endParaRPr lang="en-US" dirty="0">
              <a:solidFill>
                <a:srgbClr val="000000"/>
              </a:solidFill>
            </a:endParaRPr>
          </a:p>
        </p:txBody>
      </p:sp>
      <p:sp>
        <p:nvSpPr>
          <p:cNvPr id="6" name="TextBox 1">
            <a:extLst>
              <a:ext uri="{FF2B5EF4-FFF2-40B4-BE49-F238E27FC236}">
                <a16:creationId xmlns:a16="http://schemas.microsoft.com/office/drawing/2014/main" id="{71D6030F-E560-4CFA-BFD2-E41BE1560E8E}"/>
              </a:ext>
            </a:extLst>
          </p:cNvPr>
          <p:cNvSpPr txBox="1">
            <a:spLocks noChangeArrowheads="1"/>
          </p:cNvSpPr>
          <p:nvPr/>
        </p:nvSpPr>
        <p:spPr bwMode="auto">
          <a:xfrm>
            <a:off x="304799" y="1255713"/>
            <a:ext cx="100801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dirty="0">
                <a:solidFill>
                  <a:srgbClr val="0070C0"/>
                </a:solidFill>
              </a:rPr>
              <a:t>Fort Collins, Colorado daily precipitation (inches) 1900 to 1999</a:t>
            </a:r>
          </a:p>
        </p:txBody>
      </p:sp>
      <p:sp>
        <p:nvSpPr>
          <p:cNvPr id="7" name="TextBox 7">
            <a:extLst>
              <a:ext uri="{FF2B5EF4-FFF2-40B4-BE49-F238E27FC236}">
                <a16:creationId xmlns:a16="http://schemas.microsoft.com/office/drawing/2014/main" id="{D319E789-F4C9-4031-A4A1-099A05D87EAB}"/>
              </a:ext>
            </a:extLst>
          </p:cNvPr>
          <p:cNvSpPr txBox="1">
            <a:spLocks noChangeArrowheads="1"/>
          </p:cNvSpPr>
          <p:nvPr/>
        </p:nvSpPr>
        <p:spPr bwMode="auto">
          <a:xfrm>
            <a:off x="838200" y="1962150"/>
            <a:ext cx="72739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000000"/>
                </a:solidFill>
                <a:latin typeface="Courier" pitchFamily="-84" charset="0"/>
              </a:rPr>
              <a:t>plot( fit, type = “trace” )</a:t>
            </a:r>
          </a:p>
          <a:p>
            <a:pPr>
              <a:spcBef>
                <a:spcPct val="0"/>
              </a:spcBef>
              <a:buFontTx/>
              <a:buNone/>
            </a:pPr>
            <a:endParaRPr lang="en-US" altLang="en-US" sz="2400">
              <a:solidFill>
                <a:srgbClr val="000000"/>
              </a:solidFill>
              <a:latin typeface="Courier" pitchFamily="-84" charset="0"/>
            </a:endParaRPr>
          </a:p>
          <a:p>
            <a:pPr>
              <a:spcBef>
                <a:spcPct val="0"/>
              </a:spcBef>
              <a:buFontTx/>
              <a:buNone/>
            </a:pPr>
            <a:endParaRPr lang="en-US" altLang="en-US" sz="2400">
              <a:solidFill>
                <a:srgbClr val="000000"/>
              </a:solidFill>
              <a:latin typeface="Courier" pitchFamily="-84" charset="0"/>
            </a:endParaRPr>
          </a:p>
          <a:p>
            <a:pPr>
              <a:spcBef>
                <a:spcPct val="0"/>
              </a:spcBef>
              <a:buFontTx/>
              <a:buNone/>
            </a:pPr>
            <a:endParaRPr lang="en-US" altLang="en-US" sz="2400">
              <a:solidFill>
                <a:srgbClr val="000000"/>
              </a:solidFill>
              <a:latin typeface="Courier" pitchFamily="-84" charset="0"/>
            </a:endParaRPr>
          </a:p>
        </p:txBody>
      </p:sp>
      <p:pic>
        <p:nvPicPr>
          <p:cNvPr id="8" name="Picture 2">
            <a:extLst>
              <a:ext uri="{FF2B5EF4-FFF2-40B4-BE49-F238E27FC236}">
                <a16:creationId xmlns:a16="http://schemas.microsoft.com/office/drawing/2014/main" id="{5C3F4132-9937-4E20-AACE-E4A7036938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4088" y="2438400"/>
            <a:ext cx="416401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a:extLst>
              <a:ext uri="{FF2B5EF4-FFF2-40B4-BE49-F238E27FC236}">
                <a16:creationId xmlns:a16="http://schemas.microsoft.com/office/drawing/2014/main" id="{D027A576-AB3F-4A02-AABD-F213869E0530}"/>
              </a:ext>
            </a:extLst>
          </p:cNvPr>
          <p:cNvSpPr>
            <a:spLocks noGrp="1"/>
          </p:cNvSpPr>
          <p:nvPr>
            <p:ph type="sldNum" sz="quarter" idx="12"/>
          </p:nvPr>
        </p:nvSpPr>
        <p:spPr/>
        <p:txBody>
          <a:bodyPr/>
          <a:lstStyle/>
          <a:p>
            <a:fld id="{6CCDFB7F-2DCE-4BBA-8761-9C155C26019F}" type="slidenum">
              <a:rPr lang="en-US" smtClean="0"/>
              <a:t>39</a:t>
            </a:fld>
            <a:endParaRPr lang="en-US"/>
          </a:p>
        </p:txBody>
      </p:sp>
    </p:spTree>
    <p:extLst>
      <p:ext uri="{BB962C8B-B14F-4D97-AF65-F5344CB8AC3E}">
        <p14:creationId xmlns:p14="http://schemas.microsoft.com/office/powerpoint/2010/main" val="387868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44433E9-BF88-46E0-983E-ECA62B7B9331}"/>
              </a:ext>
            </a:extLst>
          </p:cNvPr>
          <p:cNvSpPr>
            <a:spLocks noGrp="1"/>
          </p:cNvSpPr>
          <p:nvPr>
            <p:ph type="title"/>
          </p:nvPr>
        </p:nvSpPr>
        <p:spPr>
          <a:xfrm>
            <a:off x="685800" y="228600"/>
            <a:ext cx="7772400" cy="914400"/>
          </a:xfrm>
        </p:spPr>
        <p:txBody>
          <a:bodyPr/>
          <a:lstStyle/>
          <a:p>
            <a:pPr eaLnBrk="1" hangingPunct="1">
              <a:defRPr/>
            </a:pPr>
            <a:r>
              <a:rPr lang="en-US" dirty="0" err="1"/>
              <a:t>fevd</a:t>
            </a:r>
            <a:endParaRPr lang="en-US" dirty="0"/>
          </a:p>
        </p:txBody>
      </p:sp>
      <p:sp>
        <p:nvSpPr>
          <p:cNvPr id="6" name="TextBox 4">
            <a:extLst>
              <a:ext uri="{FF2B5EF4-FFF2-40B4-BE49-F238E27FC236}">
                <a16:creationId xmlns:a16="http://schemas.microsoft.com/office/drawing/2014/main" id="{6DF8E5BF-A467-4CF3-9C01-ECC88DFB3EC6}"/>
              </a:ext>
            </a:extLst>
          </p:cNvPr>
          <p:cNvSpPr txBox="1">
            <a:spLocks noChangeArrowheads="1"/>
          </p:cNvSpPr>
          <p:nvPr/>
        </p:nvSpPr>
        <p:spPr bwMode="auto">
          <a:xfrm>
            <a:off x="685800" y="1295400"/>
            <a:ext cx="80772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dirty="0">
                <a:solidFill>
                  <a:schemeClr val="accent1"/>
                </a:solidFill>
              </a:rPr>
              <a:t>Main function for all (univariate) extreme value distribution (EVD) fitting</a:t>
            </a:r>
          </a:p>
          <a:p>
            <a:pPr>
              <a:spcBef>
                <a:spcPct val="0"/>
              </a:spcBef>
              <a:buFontTx/>
              <a:buNone/>
            </a:pPr>
            <a:endParaRPr lang="en-US" altLang="en-US" sz="2400" dirty="0">
              <a:solidFill>
                <a:srgbClr val="0070C0"/>
              </a:solidFill>
            </a:endParaRPr>
          </a:p>
          <a:p>
            <a:pPr>
              <a:spcBef>
                <a:spcPct val="0"/>
              </a:spcBef>
              <a:buFontTx/>
              <a:buNone/>
            </a:pPr>
            <a:r>
              <a:rPr lang="en-US" altLang="en-US" sz="1800" dirty="0" err="1">
                <a:latin typeface="Courier" pitchFamily="-84" charset="0"/>
              </a:rPr>
              <a:t>fevd</a:t>
            </a:r>
            <a:r>
              <a:rPr lang="en-US" altLang="en-US" sz="1800" dirty="0">
                <a:latin typeface="Courier" pitchFamily="-84" charset="0"/>
              </a:rPr>
              <a:t>(x, data, threshold = NULL, </a:t>
            </a:r>
            <a:r>
              <a:rPr lang="en-US" altLang="en-US" sz="1800" dirty="0" err="1">
                <a:latin typeface="Courier" pitchFamily="-84" charset="0"/>
              </a:rPr>
              <a:t>threshold.fun</a:t>
            </a:r>
            <a:r>
              <a:rPr lang="en-US" altLang="en-US" sz="1800" dirty="0">
                <a:latin typeface="Courier" pitchFamily="-84" charset="0"/>
              </a:rPr>
              <a:t> = ~1,           	</a:t>
            </a:r>
            <a:r>
              <a:rPr lang="en-US" altLang="en-US" sz="1800" dirty="0" err="1">
                <a:latin typeface="Courier" pitchFamily="-84" charset="0"/>
              </a:rPr>
              <a:t>location.fun</a:t>
            </a:r>
            <a:r>
              <a:rPr lang="en-US" altLang="en-US" sz="1800" dirty="0">
                <a:latin typeface="Courier" pitchFamily="-84" charset="0"/>
              </a:rPr>
              <a:t> = ~1, </a:t>
            </a:r>
            <a:r>
              <a:rPr lang="en-US" altLang="en-US" sz="1800" dirty="0" err="1">
                <a:latin typeface="Courier" pitchFamily="-84" charset="0"/>
              </a:rPr>
              <a:t>scale.fun</a:t>
            </a:r>
            <a:r>
              <a:rPr lang="en-US" altLang="en-US" sz="1800" dirty="0">
                <a:latin typeface="Courier" pitchFamily="-84" charset="0"/>
              </a:rPr>
              <a:t> = ~1, </a:t>
            </a:r>
            <a:r>
              <a:rPr lang="en-US" altLang="en-US" sz="1800" dirty="0" err="1">
                <a:latin typeface="Courier" pitchFamily="-84" charset="0"/>
              </a:rPr>
              <a:t>shape.fun</a:t>
            </a:r>
            <a:r>
              <a:rPr lang="en-US" altLang="en-US" sz="1800" dirty="0">
                <a:latin typeface="Courier" pitchFamily="-84" charset="0"/>
              </a:rPr>
              <a:t> = ~1, 	</a:t>
            </a:r>
            <a:r>
              <a:rPr lang="en-US" altLang="en-US" sz="1800" dirty="0" err="1">
                <a:latin typeface="Courier" pitchFamily="-84" charset="0"/>
              </a:rPr>
              <a:t>use.phi</a:t>
            </a:r>
            <a:r>
              <a:rPr lang="en-US" altLang="en-US" sz="1800" dirty="0">
                <a:latin typeface="Courier" pitchFamily="-84" charset="0"/>
              </a:rPr>
              <a:t> = FALSE, type = c("GEV", "GP", "PP", 			"Gumbel", "Exponential"),</a:t>
            </a:r>
          </a:p>
          <a:p>
            <a:pPr>
              <a:spcBef>
                <a:spcPct val="0"/>
              </a:spcBef>
              <a:buFontTx/>
              <a:buNone/>
            </a:pPr>
            <a:r>
              <a:rPr lang="en-US" altLang="en-US" sz="1800" dirty="0">
                <a:latin typeface="Courier" pitchFamily="-84" charset="0"/>
              </a:rPr>
              <a:t>	method = c("MLE", "GMLE", "Bayesian", "</a:t>
            </a:r>
            <a:r>
              <a:rPr lang="en-US" altLang="en-US" sz="1800" dirty="0" err="1">
                <a:latin typeface="Courier" pitchFamily="-84" charset="0"/>
              </a:rPr>
              <a:t>Lmoments</a:t>
            </a:r>
            <a:r>
              <a:rPr lang="en-US" altLang="en-US" sz="1800" dirty="0">
                <a:latin typeface="Courier" pitchFamily="-84" charset="0"/>
              </a:rPr>
              <a:t>"), 	initial = NULL, span, units = NULL, </a:t>
            </a:r>
          </a:p>
          <a:p>
            <a:pPr>
              <a:spcBef>
                <a:spcPct val="0"/>
              </a:spcBef>
              <a:buFontTx/>
              <a:buNone/>
            </a:pPr>
            <a:r>
              <a:rPr lang="en-US" altLang="en-US" sz="1800" dirty="0">
                <a:latin typeface="Courier" pitchFamily="-84" charset="0"/>
              </a:rPr>
              <a:t>	</a:t>
            </a:r>
            <a:r>
              <a:rPr lang="en-US" altLang="en-US" sz="1800" dirty="0" err="1">
                <a:latin typeface="Courier" pitchFamily="-84" charset="0"/>
              </a:rPr>
              <a:t>time.units</a:t>
            </a:r>
            <a:r>
              <a:rPr lang="en-US" altLang="en-US" sz="1800" dirty="0">
                <a:latin typeface="Courier" pitchFamily="-84" charset="0"/>
              </a:rPr>
              <a:t> = "days", </a:t>
            </a:r>
            <a:r>
              <a:rPr lang="en-US" altLang="en-US" sz="1800" dirty="0" err="1">
                <a:latin typeface="Courier" pitchFamily="-84" charset="0"/>
              </a:rPr>
              <a:t>period.basis</a:t>
            </a:r>
            <a:r>
              <a:rPr lang="en-US" altLang="en-US" sz="1800" dirty="0">
                <a:latin typeface="Courier" pitchFamily="-84" charset="0"/>
              </a:rPr>
              <a:t> = "year",</a:t>
            </a:r>
          </a:p>
          <a:p>
            <a:pPr>
              <a:spcBef>
                <a:spcPct val="0"/>
              </a:spcBef>
              <a:buFontTx/>
              <a:buNone/>
            </a:pPr>
            <a:r>
              <a:rPr lang="en-US" altLang="en-US" sz="1800" dirty="0">
                <a:latin typeface="Courier" pitchFamily="-84" charset="0"/>
              </a:rPr>
              <a:t>	</a:t>
            </a:r>
            <a:r>
              <a:rPr lang="en-US" altLang="en-US" sz="1800" dirty="0" err="1">
                <a:latin typeface="Courier" pitchFamily="-84" charset="0"/>
              </a:rPr>
              <a:t>na.action</a:t>
            </a:r>
            <a:r>
              <a:rPr lang="en-US" altLang="en-US" sz="1800" dirty="0">
                <a:latin typeface="Courier" pitchFamily="-84" charset="0"/>
              </a:rPr>
              <a:t> = </a:t>
            </a:r>
            <a:r>
              <a:rPr lang="en-US" altLang="en-US" sz="1800" dirty="0" err="1">
                <a:latin typeface="Courier" pitchFamily="-84" charset="0"/>
              </a:rPr>
              <a:t>na.fail</a:t>
            </a:r>
            <a:r>
              <a:rPr lang="en-US" altLang="en-US" sz="1800" dirty="0">
                <a:latin typeface="Courier" pitchFamily="-84" charset="0"/>
              </a:rPr>
              <a:t>, </a:t>
            </a:r>
            <a:r>
              <a:rPr lang="en-US" altLang="en-US" sz="1800" dirty="0" err="1">
                <a:latin typeface="Courier" pitchFamily="-84" charset="0"/>
              </a:rPr>
              <a:t>optim.args</a:t>
            </a:r>
            <a:r>
              <a:rPr lang="en-US" altLang="en-US" sz="1800" dirty="0">
                <a:latin typeface="Courier" pitchFamily="-84" charset="0"/>
              </a:rPr>
              <a:t> = NULL, </a:t>
            </a:r>
          </a:p>
          <a:p>
            <a:pPr>
              <a:spcBef>
                <a:spcPct val="0"/>
              </a:spcBef>
              <a:buFontTx/>
              <a:buNone/>
            </a:pPr>
            <a:r>
              <a:rPr lang="en-US" altLang="en-US" sz="1800" dirty="0">
                <a:latin typeface="Courier" pitchFamily="-84" charset="0"/>
              </a:rPr>
              <a:t>	</a:t>
            </a:r>
            <a:r>
              <a:rPr lang="en-US" altLang="en-US" sz="1800" dirty="0" err="1">
                <a:latin typeface="Courier" pitchFamily="-84" charset="0"/>
              </a:rPr>
              <a:t>priorFun</a:t>
            </a:r>
            <a:r>
              <a:rPr lang="en-US" altLang="en-US" sz="1800" dirty="0">
                <a:latin typeface="Courier" pitchFamily="-84" charset="0"/>
              </a:rPr>
              <a:t> = NULL, </a:t>
            </a:r>
            <a:r>
              <a:rPr lang="en-US" altLang="en-US" sz="1800" dirty="0" err="1">
                <a:latin typeface="Courier" pitchFamily="-84" charset="0"/>
              </a:rPr>
              <a:t>priorParams</a:t>
            </a:r>
            <a:r>
              <a:rPr lang="en-US" altLang="en-US" sz="1800" dirty="0">
                <a:latin typeface="Courier" pitchFamily="-84" charset="0"/>
              </a:rPr>
              <a:t> = NULL, </a:t>
            </a:r>
          </a:p>
          <a:p>
            <a:pPr>
              <a:spcBef>
                <a:spcPct val="0"/>
              </a:spcBef>
              <a:buFontTx/>
              <a:buNone/>
            </a:pPr>
            <a:r>
              <a:rPr lang="en-US" altLang="en-US" sz="1800" dirty="0">
                <a:latin typeface="Courier" pitchFamily="-84" charset="0"/>
              </a:rPr>
              <a:t>	</a:t>
            </a:r>
            <a:r>
              <a:rPr lang="en-US" altLang="en-US" sz="1800" dirty="0" err="1">
                <a:latin typeface="Courier" pitchFamily="-84" charset="0"/>
              </a:rPr>
              <a:t>proposalFun</a:t>
            </a:r>
            <a:r>
              <a:rPr lang="en-US" altLang="en-US" sz="1800" dirty="0">
                <a:latin typeface="Courier" pitchFamily="-84" charset="0"/>
              </a:rPr>
              <a:t> = NULL, </a:t>
            </a:r>
            <a:r>
              <a:rPr lang="en-US" altLang="en-US" sz="1800" dirty="0" err="1">
                <a:latin typeface="Courier" pitchFamily="-84" charset="0"/>
              </a:rPr>
              <a:t>proposalParams</a:t>
            </a:r>
            <a:r>
              <a:rPr lang="en-US" altLang="en-US" sz="1800" dirty="0">
                <a:latin typeface="Courier" pitchFamily="-84" charset="0"/>
              </a:rPr>
              <a:t> = NULL,</a:t>
            </a:r>
          </a:p>
          <a:p>
            <a:pPr>
              <a:spcBef>
                <a:spcPct val="0"/>
              </a:spcBef>
              <a:buFontTx/>
              <a:buNone/>
            </a:pPr>
            <a:r>
              <a:rPr lang="en-US" altLang="en-US" sz="1800" dirty="0">
                <a:latin typeface="Courier" pitchFamily="-84" charset="0"/>
              </a:rPr>
              <a:t>	</a:t>
            </a:r>
            <a:r>
              <a:rPr lang="en-US" altLang="en-US" sz="1800" dirty="0" err="1">
                <a:latin typeface="Courier" pitchFamily="-84" charset="0"/>
              </a:rPr>
              <a:t>iter</a:t>
            </a:r>
            <a:r>
              <a:rPr lang="en-US" altLang="en-US" sz="1800" dirty="0">
                <a:latin typeface="Courier" pitchFamily="-84" charset="0"/>
              </a:rPr>
              <a:t> = 9999, weights = 1, blocks = NULL, </a:t>
            </a:r>
          </a:p>
          <a:p>
            <a:pPr>
              <a:spcBef>
                <a:spcPct val="0"/>
              </a:spcBef>
              <a:buFontTx/>
              <a:buNone/>
            </a:pPr>
            <a:r>
              <a:rPr lang="en-US" altLang="en-US" sz="1800" dirty="0">
                <a:latin typeface="Courier" pitchFamily="-84" charset="0"/>
              </a:rPr>
              <a:t>	verbose = FALSE)</a:t>
            </a:r>
          </a:p>
          <a:p>
            <a:pPr>
              <a:spcBef>
                <a:spcPct val="0"/>
              </a:spcBef>
              <a:buFontTx/>
              <a:buNone/>
            </a:pPr>
            <a:endParaRPr lang="en-US" altLang="en-US" sz="2400" dirty="0"/>
          </a:p>
        </p:txBody>
      </p:sp>
      <p:sp>
        <p:nvSpPr>
          <p:cNvPr id="7" name="TextBox 6">
            <a:extLst>
              <a:ext uri="{FF2B5EF4-FFF2-40B4-BE49-F238E27FC236}">
                <a16:creationId xmlns:a16="http://schemas.microsoft.com/office/drawing/2014/main" id="{9DD8691B-5851-49A2-9314-6443FBA9A56D}"/>
              </a:ext>
            </a:extLst>
          </p:cNvPr>
          <p:cNvSpPr txBox="1">
            <a:spLocks noChangeArrowheads="1"/>
          </p:cNvSpPr>
          <p:nvPr/>
        </p:nvSpPr>
        <p:spPr bwMode="auto">
          <a:xfrm>
            <a:off x="685800" y="5461000"/>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FF0000"/>
                </a:solidFill>
              </a:rPr>
              <a:t>It’s not as bad as it looks!</a:t>
            </a:r>
          </a:p>
        </p:txBody>
      </p:sp>
      <p:sp>
        <p:nvSpPr>
          <p:cNvPr id="8" name="Slide Number Placeholder 7">
            <a:extLst>
              <a:ext uri="{FF2B5EF4-FFF2-40B4-BE49-F238E27FC236}">
                <a16:creationId xmlns:a16="http://schemas.microsoft.com/office/drawing/2014/main" id="{AB169A5D-4EA2-4AD4-84A6-BA6B5AB92775}"/>
              </a:ext>
            </a:extLst>
          </p:cNvPr>
          <p:cNvSpPr>
            <a:spLocks noGrp="1"/>
          </p:cNvSpPr>
          <p:nvPr>
            <p:ph type="sldNum" sz="quarter" idx="12"/>
          </p:nvPr>
        </p:nvSpPr>
        <p:spPr/>
        <p:txBody>
          <a:bodyPr/>
          <a:lstStyle/>
          <a:p>
            <a:fld id="{6CCDFB7F-2DCE-4BBA-8761-9C155C26019F}" type="slidenum">
              <a:rPr lang="en-US" smtClean="0"/>
              <a:t>4</a:t>
            </a:fld>
            <a:endParaRPr lang="en-US"/>
          </a:p>
        </p:txBody>
      </p:sp>
    </p:spTree>
    <p:extLst>
      <p:ext uri="{BB962C8B-B14F-4D97-AF65-F5344CB8AC3E}">
        <p14:creationId xmlns:p14="http://schemas.microsoft.com/office/powerpoint/2010/main" val="102637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6E6C-E30A-4B17-85E5-843425D23525}"/>
              </a:ext>
            </a:extLst>
          </p:cNvPr>
          <p:cNvSpPr>
            <a:spLocks noGrp="1"/>
          </p:cNvSpPr>
          <p:nvPr>
            <p:ph type="title"/>
          </p:nvPr>
        </p:nvSpPr>
        <p:spPr/>
        <p:txBody>
          <a:bodyPr/>
          <a:lstStyle/>
          <a:p>
            <a:r>
              <a:rPr lang="en-US" dirty="0"/>
              <a:t>Frequency of Extremes</a:t>
            </a:r>
          </a:p>
        </p:txBody>
      </p:sp>
      <p:sp>
        <p:nvSpPr>
          <p:cNvPr id="3" name="Content Placeholder 2">
            <a:extLst>
              <a:ext uri="{FF2B5EF4-FFF2-40B4-BE49-F238E27FC236}">
                <a16:creationId xmlns:a16="http://schemas.microsoft.com/office/drawing/2014/main" id="{4F16C54B-2292-4496-9D55-01F04FF38755}"/>
              </a:ext>
            </a:extLst>
          </p:cNvPr>
          <p:cNvSpPr>
            <a:spLocks noGrp="1"/>
          </p:cNvSpPr>
          <p:nvPr>
            <p:ph idx="1"/>
          </p:nvPr>
        </p:nvSpPr>
        <p:spPr>
          <a:xfrm>
            <a:off x="745435" y="2050913"/>
            <a:ext cx="8411818" cy="3024670"/>
          </a:xfrm>
        </p:spPr>
        <p:txBody>
          <a:bodyPr>
            <a:normAutofit fontScale="85000" lnSpcReduction="10000"/>
          </a:bodyPr>
          <a:lstStyle/>
          <a:p>
            <a:pPr marL="0" indent="0">
              <a:buNone/>
            </a:pPr>
            <a:r>
              <a:rPr lang="en-US" dirty="0">
                <a:latin typeface="Courier"/>
                <a:cs typeface="Courier"/>
              </a:rPr>
              <a:t>data(</a:t>
            </a:r>
            <a:r>
              <a:rPr lang="en-US" dirty="0" err="1">
                <a:latin typeface="Courier"/>
                <a:cs typeface="Courier"/>
              </a:rPr>
              <a:t>FCwx</a:t>
            </a:r>
            <a:r>
              <a:rPr lang="en-US" dirty="0">
                <a:latin typeface="Courier"/>
                <a:cs typeface="Courier"/>
              </a:rPr>
              <a:t>)</a:t>
            </a:r>
          </a:p>
          <a:p>
            <a:pPr marL="0" indent="0">
              <a:buNone/>
            </a:pPr>
            <a:endParaRPr lang="en-US" dirty="0">
              <a:latin typeface="Courier"/>
              <a:cs typeface="Courier"/>
            </a:endParaRPr>
          </a:p>
          <a:p>
            <a:pPr marL="0" indent="0">
              <a:buNone/>
            </a:pPr>
            <a:r>
              <a:rPr lang="en-US" dirty="0">
                <a:latin typeface="Courier"/>
                <a:cs typeface="Courier"/>
              </a:rPr>
              <a:t>tempGT95 &lt;- c(aggregate(</a:t>
            </a:r>
            <a:r>
              <a:rPr lang="en-US" dirty="0" err="1">
                <a:latin typeface="Courier"/>
                <a:cs typeface="Courier"/>
              </a:rPr>
              <a:t>FCwx$MxT</a:t>
            </a:r>
            <a:r>
              <a:rPr lang="en-US" dirty="0">
                <a:latin typeface="Courier"/>
                <a:cs typeface="Courier"/>
              </a:rPr>
              <a:t>, </a:t>
            </a:r>
          </a:p>
          <a:p>
            <a:pPr marL="0" indent="0">
              <a:buNone/>
            </a:pPr>
            <a:r>
              <a:rPr lang="en-US" dirty="0">
                <a:latin typeface="Courier"/>
                <a:cs typeface="Courier"/>
              </a:rPr>
              <a:t>    by = list(</a:t>
            </a:r>
            <a:r>
              <a:rPr lang="en-US" dirty="0" err="1">
                <a:latin typeface="Courier"/>
                <a:cs typeface="Courier"/>
              </a:rPr>
              <a:t>FCwx$Year</a:t>
            </a:r>
            <a:r>
              <a:rPr lang="en-US" dirty="0">
                <a:latin typeface="Courier"/>
                <a:cs typeface="Courier"/>
              </a:rPr>
              <a:t>), </a:t>
            </a:r>
          </a:p>
          <a:p>
            <a:pPr marL="0" indent="0">
              <a:buNone/>
            </a:pPr>
            <a:r>
              <a:rPr lang="en-US" dirty="0">
                <a:latin typeface="Courier"/>
                <a:cs typeface="Courier"/>
              </a:rPr>
              <a:t>    function(x) sum(x &gt; 95, na.rm = TRUE))$x)</a:t>
            </a:r>
          </a:p>
          <a:p>
            <a:pPr marL="0" indent="0">
              <a:buNone/>
            </a:pPr>
            <a:endParaRPr lang="en-US" dirty="0">
              <a:latin typeface="Courier"/>
              <a:cs typeface="Courier"/>
            </a:endParaRPr>
          </a:p>
          <a:p>
            <a:pPr marL="0" indent="0">
              <a:buNone/>
            </a:pPr>
            <a:r>
              <a:rPr lang="en-US" dirty="0" err="1">
                <a:latin typeface="Courier"/>
                <a:cs typeface="Courier"/>
              </a:rPr>
              <a:t>yr</a:t>
            </a:r>
            <a:r>
              <a:rPr lang="en-US" dirty="0">
                <a:latin typeface="Courier"/>
                <a:cs typeface="Courier"/>
              </a:rPr>
              <a:t> &lt;- unique(</a:t>
            </a:r>
            <a:r>
              <a:rPr lang="en-US" dirty="0" err="1">
                <a:latin typeface="Courier"/>
                <a:cs typeface="Courier"/>
              </a:rPr>
              <a:t>FCwx$Year</a:t>
            </a:r>
            <a:r>
              <a:rPr lang="en-US" dirty="0">
                <a:latin typeface="Courier"/>
                <a:cs typeface="Courier"/>
              </a:rPr>
              <a:t>)</a:t>
            </a:r>
          </a:p>
        </p:txBody>
      </p:sp>
      <p:sp>
        <p:nvSpPr>
          <p:cNvPr id="5" name="TextBox 4">
            <a:extLst>
              <a:ext uri="{FF2B5EF4-FFF2-40B4-BE49-F238E27FC236}">
                <a16:creationId xmlns:a16="http://schemas.microsoft.com/office/drawing/2014/main" id="{37EB533C-964E-4F7C-9FBF-F131B38BEF05}"/>
              </a:ext>
            </a:extLst>
          </p:cNvPr>
          <p:cNvSpPr txBox="1"/>
          <p:nvPr/>
        </p:nvSpPr>
        <p:spPr>
          <a:xfrm>
            <a:off x="745435" y="1501469"/>
            <a:ext cx="10783787" cy="369332"/>
          </a:xfrm>
          <a:prstGeom prst="rect">
            <a:avLst/>
          </a:prstGeom>
          <a:noFill/>
        </p:spPr>
        <p:txBody>
          <a:bodyPr wrap="square" rtlCol="0">
            <a:spAutoFit/>
          </a:bodyPr>
          <a:lstStyle/>
          <a:p>
            <a:r>
              <a:rPr lang="en-US" dirty="0">
                <a:solidFill>
                  <a:schemeClr val="accent1"/>
                </a:solidFill>
              </a:rPr>
              <a:t>Number of days that maximum daily temperature (deg. F) in Fort Collins, Colorado exceeds 95 degrees F.</a:t>
            </a:r>
          </a:p>
        </p:txBody>
      </p:sp>
      <p:sp>
        <p:nvSpPr>
          <p:cNvPr id="6" name="Slide Number Placeholder 5">
            <a:extLst>
              <a:ext uri="{FF2B5EF4-FFF2-40B4-BE49-F238E27FC236}">
                <a16:creationId xmlns:a16="http://schemas.microsoft.com/office/drawing/2014/main" id="{7E0481FF-51BC-423F-84FC-CA8CDDE95E45}"/>
              </a:ext>
            </a:extLst>
          </p:cNvPr>
          <p:cNvSpPr>
            <a:spLocks noGrp="1"/>
          </p:cNvSpPr>
          <p:nvPr>
            <p:ph type="sldNum" sz="quarter" idx="12"/>
          </p:nvPr>
        </p:nvSpPr>
        <p:spPr/>
        <p:txBody>
          <a:bodyPr/>
          <a:lstStyle/>
          <a:p>
            <a:fld id="{6CCDFB7F-2DCE-4BBA-8761-9C155C26019F}" type="slidenum">
              <a:rPr lang="en-US" smtClean="0"/>
              <a:t>40</a:t>
            </a:fld>
            <a:endParaRPr lang="en-US"/>
          </a:p>
        </p:txBody>
      </p:sp>
    </p:spTree>
    <p:extLst>
      <p:ext uri="{BB962C8B-B14F-4D97-AF65-F5344CB8AC3E}">
        <p14:creationId xmlns:p14="http://schemas.microsoft.com/office/powerpoint/2010/main" val="439468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6E6C-E30A-4B17-85E5-843425D23525}"/>
              </a:ext>
            </a:extLst>
          </p:cNvPr>
          <p:cNvSpPr>
            <a:spLocks noGrp="1"/>
          </p:cNvSpPr>
          <p:nvPr>
            <p:ph type="title"/>
          </p:nvPr>
        </p:nvSpPr>
        <p:spPr/>
        <p:txBody>
          <a:bodyPr/>
          <a:lstStyle/>
          <a:p>
            <a:r>
              <a:rPr lang="en-US" dirty="0"/>
              <a:t>Frequency of Extremes</a:t>
            </a:r>
          </a:p>
        </p:txBody>
      </p:sp>
      <p:sp>
        <p:nvSpPr>
          <p:cNvPr id="3" name="Content Placeholder 2">
            <a:extLst>
              <a:ext uri="{FF2B5EF4-FFF2-40B4-BE49-F238E27FC236}">
                <a16:creationId xmlns:a16="http://schemas.microsoft.com/office/drawing/2014/main" id="{4F16C54B-2292-4496-9D55-01F04FF38755}"/>
              </a:ext>
            </a:extLst>
          </p:cNvPr>
          <p:cNvSpPr>
            <a:spLocks noGrp="1"/>
          </p:cNvSpPr>
          <p:nvPr>
            <p:ph idx="1"/>
          </p:nvPr>
        </p:nvSpPr>
        <p:spPr>
          <a:xfrm>
            <a:off x="334617" y="2912304"/>
            <a:ext cx="10903226" cy="3064427"/>
          </a:xfrm>
        </p:spPr>
        <p:txBody>
          <a:bodyPr>
            <a:normAutofit fontScale="92500"/>
          </a:bodyPr>
          <a:lstStyle/>
          <a:p>
            <a:pPr marL="0" indent="0">
              <a:buNone/>
            </a:pPr>
            <a:r>
              <a:rPr lang="en-US" dirty="0">
                <a:latin typeface="Courier"/>
                <a:cs typeface="Courier"/>
              </a:rPr>
              <a:t>plot(</a:t>
            </a:r>
            <a:r>
              <a:rPr lang="en-US" dirty="0" err="1">
                <a:latin typeface="Courier"/>
                <a:cs typeface="Courier"/>
              </a:rPr>
              <a:t>yr</a:t>
            </a:r>
            <a:r>
              <a:rPr lang="en-US" dirty="0">
                <a:latin typeface="Courier"/>
                <a:cs typeface="Courier"/>
              </a:rPr>
              <a:t>, tempGT95, </a:t>
            </a:r>
          </a:p>
          <a:p>
            <a:pPr marL="0" indent="0">
              <a:buNone/>
            </a:pPr>
            <a:r>
              <a:rPr lang="en-US" dirty="0">
                <a:latin typeface="Courier"/>
                <a:cs typeface="Courier"/>
              </a:rPr>
              <a:t>    type = "h", </a:t>
            </a:r>
          </a:p>
          <a:p>
            <a:pPr marL="0" indent="0">
              <a:buNone/>
            </a:pPr>
            <a:r>
              <a:rPr lang="en-US" dirty="0">
                <a:latin typeface="Courier"/>
                <a:cs typeface="Courier"/>
              </a:rPr>
              <a:t>    col = "</a:t>
            </a:r>
            <a:r>
              <a:rPr lang="en-US" dirty="0" err="1">
                <a:latin typeface="Courier"/>
                <a:cs typeface="Courier"/>
              </a:rPr>
              <a:t>darkblue</a:t>
            </a:r>
            <a:r>
              <a:rPr lang="en-US" dirty="0">
                <a:latin typeface="Courier"/>
                <a:cs typeface="Courier"/>
              </a:rPr>
              <a:t>", </a:t>
            </a:r>
          </a:p>
          <a:p>
            <a:pPr marL="0" indent="0">
              <a:buNone/>
            </a:pPr>
            <a:r>
              <a:rPr lang="en-US" dirty="0">
                <a:latin typeface="Courier"/>
                <a:cs typeface="Courier"/>
              </a:rPr>
              <a:t>    </a:t>
            </a:r>
            <a:r>
              <a:rPr lang="en-US" dirty="0" err="1">
                <a:latin typeface="Courier"/>
                <a:cs typeface="Courier"/>
              </a:rPr>
              <a:t>xlab</a:t>
            </a:r>
            <a:r>
              <a:rPr lang="en-US" dirty="0">
                <a:latin typeface="Courier"/>
                <a:cs typeface="Courier"/>
              </a:rPr>
              <a:t> = "Year",</a:t>
            </a:r>
          </a:p>
          <a:p>
            <a:pPr marL="0" indent="0">
              <a:buNone/>
            </a:pPr>
            <a:r>
              <a:rPr lang="en-US" dirty="0">
                <a:latin typeface="Courier"/>
                <a:cs typeface="Courier"/>
              </a:rPr>
              <a:t>    </a:t>
            </a:r>
            <a:r>
              <a:rPr lang="en-US" dirty="0" err="1">
                <a:latin typeface="Courier"/>
                <a:cs typeface="Courier"/>
              </a:rPr>
              <a:t>ylab</a:t>
            </a:r>
            <a:r>
              <a:rPr lang="en-US" dirty="0">
                <a:latin typeface="Courier"/>
                <a:cs typeface="Courier"/>
              </a:rPr>
              <a:t> = </a:t>
            </a:r>
          </a:p>
          <a:p>
            <a:pPr marL="0" indent="0">
              <a:buNone/>
            </a:pPr>
            <a:r>
              <a:rPr lang="en-US" dirty="0">
                <a:latin typeface="Courier"/>
                <a:cs typeface="Courier"/>
              </a:rPr>
              <a:t>"Number of Days with Max. Daily Temp. &gt; 95 deg. F")</a:t>
            </a:r>
          </a:p>
          <a:p>
            <a:pPr marL="0" indent="0">
              <a:buNone/>
            </a:pPr>
            <a:endParaRPr lang="en-US" dirty="0"/>
          </a:p>
        </p:txBody>
      </p:sp>
      <p:sp>
        <p:nvSpPr>
          <p:cNvPr id="5" name="TextBox 4">
            <a:extLst>
              <a:ext uri="{FF2B5EF4-FFF2-40B4-BE49-F238E27FC236}">
                <a16:creationId xmlns:a16="http://schemas.microsoft.com/office/drawing/2014/main" id="{32AF1BEC-8691-4BF9-8DFD-D6D75B30DD86}"/>
              </a:ext>
            </a:extLst>
          </p:cNvPr>
          <p:cNvSpPr txBox="1"/>
          <p:nvPr/>
        </p:nvSpPr>
        <p:spPr>
          <a:xfrm>
            <a:off x="745435" y="1501469"/>
            <a:ext cx="10783787" cy="369332"/>
          </a:xfrm>
          <a:prstGeom prst="rect">
            <a:avLst/>
          </a:prstGeom>
          <a:noFill/>
        </p:spPr>
        <p:txBody>
          <a:bodyPr wrap="square" rtlCol="0">
            <a:spAutoFit/>
          </a:bodyPr>
          <a:lstStyle/>
          <a:p>
            <a:r>
              <a:rPr lang="en-US" dirty="0">
                <a:solidFill>
                  <a:schemeClr val="accent1"/>
                </a:solidFill>
              </a:rPr>
              <a:t>Number of days that maximum daily temperature (deg. F) in Fort Collins, Colorado exceeds 95 degrees F.</a:t>
            </a:r>
          </a:p>
        </p:txBody>
      </p:sp>
      <p:pic>
        <p:nvPicPr>
          <p:cNvPr id="6" name="Picture 5">
            <a:extLst>
              <a:ext uri="{FF2B5EF4-FFF2-40B4-BE49-F238E27FC236}">
                <a16:creationId xmlns:a16="http://schemas.microsoft.com/office/drawing/2014/main" id="{5FBE9F94-9562-482E-8CA8-58DC70AFFD3A}"/>
              </a:ext>
            </a:extLst>
          </p:cNvPr>
          <p:cNvPicPr>
            <a:picLocks noChangeAspect="1"/>
          </p:cNvPicPr>
          <p:nvPr/>
        </p:nvPicPr>
        <p:blipFill>
          <a:blip r:embed="rId2"/>
          <a:stretch>
            <a:fillRect/>
          </a:stretch>
        </p:blipFill>
        <p:spPr>
          <a:xfrm>
            <a:off x="6678823" y="2070307"/>
            <a:ext cx="2811050" cy="3064427"/>
          </a:xfrm>
          <a:prstGeom prst="rect">
            <a:avLst/>
          </a:prstGeom>
        </p:spPr>
      </p:pic>
      <p:sp>
        <p:nvSpPr>
          <p:cNvPr id="7" name="Slide Number Placeholder 6">
            <a:extLst>
              <a:ext uri="{FF2B5EF4-FFF2-40B4-BE49-F238E27FC236}">
                <a16:creationId xmlns:a16="http://schemas.microsoft.com/office/drawing/2014/main" id="{9CAE9C49-6E79-47AE-BAAA-DD0A8D5FC9FB}"/>
              </a:ext>
            </a:extLst>
          </p:cNvPr>
          <p:cNvSpPr>
            <a:spLocks noGrp="1"/>
          </p:cNvSpPr>
          <p:nvPr>
            <p:ph type="sldNum" sz="quarter" idx="12"/>
          </p:nvPr>
        </p:nvSpPr>
        <p:spPr/>
        <p:txBody>
          <a:bodyPr/>
          <a:lstStyle/>
          <a:p>
            <a:fld id="{6CCDFB7F-2DCE-4BBA-8761-9C155C26019F}" type="slidenum">
              <a:rPr lang="en-US" smtClean="0"/>
              <a:t>41</a:t>
            </a:fld>
            <a:endParaRPr lang="en-US"/>
          </a:p>
        </p:txBody>
      </p:sp>
    </p:spTree>
    <p:extLst>
      <p:ext uri="{BB962C8B-B14F-4D97-AF65-F5344CB8AC3E}">
        <p14:creationId xmlns:p14="http://schemas.microsoft.com/office/powerpoint/2010/main" val="283888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6E6C-E30A-4B17-85E5-843425D23525}"/>
              </a:ext>
            </a:extLst>
          </p:cNvPr>
          <p:cNvSpPr>
            <a:spLocks noGrp="1"/>
          </p:cNvSpPr>
          <p:nvPr>
            <p:ph type="title"/>
          </p:nvPr>
        </p:nvSpPr>
        <p:spPr/>
        <p:txBody>
          <a:bodyPr/>
          <a:lstStyle/>
          <a:p>
            <a:r>
              <a:rPr lang="en-US" dirty="0"/>
              <a:t>Frequency of Extremes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16C54B-2292-4496-9D55-01F04FF38755}"/>
                  </a:ext>
                </a:extLst>
              </p:cNvPr>
              <p:cNvSpPr>
                <a:spLocks noGrp="1"/>
              </p:cNvSpPr>
              <p:nvPr>
                <p:ph idx="1"/>
              </p:nvPr>
            </p:nvSpPr>
            <p:spPr>
              <a:xfrm>
                <a:off x="334617" y="2912304"/>
                <a:ext cx="5867400" cy="3157191"/>
              </a:xfrm>
            </p:spPr>
            <p:txBody>
              <a:bodyPr>
                <a:normAutofit fontScale="92500" lnSpcReduction="20000"/>
              </a:bodyPr>
              <a:lstStyle/>
              <a:p>
                <a:pPr marL="0" indent="0">
                  <a:buNone/>
                </a:pPr>
                <a:r>
                  <a:rPr lang="en-US" dirty="0">
                    <a:latin typeface="Calibri" panose="020F0502020204030204" pitchFamily="34" charset="0"/>
                    <a:cs typeface="Calibri" panose="020F0502020204030204" pitchFamily="34" charset="0"/>
                  </a:rPr>
                  <a:t>Test for equality of mean and variance (Poisson distribution has mean and variance that are equal).</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fpois</a:t>
                </a:r>
                <a:r>
                  <a:rPr lang="en-US" dirty="0">
                    <a:latin typeface="Calibri" panose="020F0502020204030204" pitchFamily="34" charset="0"/>
                    <a:cs typeface="Calibri" panose="020F0502020204030204" pitchFamily="34" charset="0"/>
                  </a:rPr>
                  <a:t>( tempGT95 )</a:t>
                </a:r>
              </a:p>
              <a:p>
                <a:pPr marL="0" indent="0">
                  <a:buNone/>
                </a:pPr>
                <a:r>
                  <a:rPr lang="en-US" dirty="0">
                    <a:latin typeface="Calibri" panose="020F0502020204030204" pitchFamily="34" charset="0"/>
                    <a:cs typeface="Calibri" panose="020F0502020204030204" pitchFamily="34" charset="0"/>
                  </a:rPr>
                  <a:t>mean = 1.4, variance = 3.3</a:t>
                </a:r>
              </a:p>
              <a:p>
                <a:pPr marL="0" indent="0">
                  <a:buNone/>
                </a:pPr>
                <a:endParaRPr lang="en-US"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anose="020F0502020204030204" pitchFamily="34" charset="0"/>
                        </a:rPr>
                        <m:t>234.29&gt;</m:t>
                      </m:r>
                      <m:sSubSup>
                        <m:sSubSupPr>
                          <m:ctrlPr>
                            <a:rPr lang="en-US" i="1">
                              <a:latin typeface="Cambria Math" panose="02040503050406030204" pitchFamily="18" charset="0"/>
                              <a:cs typeface="Calibri" panose="020F0502020204030204" pitchFamily="34" charset="0"/>
                            </a:rPr>
                          </m:ctrlPr>
                        </m:sSubSupPr>
                        <m:e>
                          <m:r>
                            <a:rPr lang="en-US" i="1">
                              <a:latin typeface="Cambria Math" panose="02040503050406030204" pitchFamily="18" charset="0"/>
                              <a:cs typeface="Calibri" panose="020F0502020204030204" pitchFamily="34" charset="0"/>
                            </a:rPr>
                            <m:t>𝜒</m:t>
                          </m:r>
                        </m:e>
                        <m:sub>
                          <m:r>
                            <a:rPr lang="en-US" i="1">
                              <a:latin typeface="Cambria Math" panose="02040503050406030204" pitchFamily="18" charset="0"/>
                              <a:cs typeface="Calibri" panose="020F0502020204030204" pitchFamily="34" charset="0"/>
                            </a:rPr>
                            <m:t>𝑛</m:t>
                          </m:r>
                          <m:r>
                            <a:rPr lang="en-US" i="1">
                              <a:latin typeface="Cambria Math" panose="02040503050406030204" pitchFamily="18" charset="0"/>
                              <a:cs typeface="Calibri" panose="020F0502020204030204" pitchFamily="34" charset="0"/>
                            </a:rPr>
                            <m:t>−1=99</m:t>
                          </m:r>
                        </m:sub>
                        <m:sup>
                          <m:r>
                            <a:rPr lang="en-US" i="1">
                              <a:latin typeface="Cambria Math" panose="02040503050406030204" pitchFamily="18" charset="0"/>
                              <a:cs typeface="Calibri" panose="020F0502020204030204" pitchFamily="34" charset="0"/>
                            </a:rPr>
                            <m:t>2</m:t>
                          </m:r>
                        </m:sup>
                      </m:sSubSup>
                      <m:r>
                        <a:rPr lang="en-US" b="0" i="1" smtClean="0">
                          <a:latin typeface="Cambria Math" panose="02040503050406030204" pitchFamily="18" charset="0"/>
                          <a:cs typeface="Calibri" panose="020F0502020204030204" pitchFamily="34" charset="0"/>
                        </a:rPr>
                        <m:t>=123.23</m:t>
                      </m:r>
                    </m:oMath>
                  </m:oMathPara>
                </a14:m>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4F16C54B-2292-4496-9D55-01F04FF38755}"/>
                  </a:ext>
                </a:extLst>
              </p:cNvPr>
              <p:cNvSpPr>
                <a:spLocks noGrp="1" noRot="1" noChangeAspect="1" noMove="1" noResize="1" noEditPoints="1" noAdjustHandles="1" noChangeArrowheads="1" noChangeShapeType="1" noTextEdit="1"/>
              </p:cNvSpPr>
              <p:nvPr>
                <p:ph idx="1"/>
              </p:nvPr>
            </p:nvSpPr>
            <p:spPr>
              <a:xfrm>
                <a:off x="334617" y="2912304"/>
                <a:ext cx="5867400" cy="3157191"/>
              </a:xfrm>
              <a:blipFill>
                <a:blip r:embed="rId2"/>
                <a:stretch>
                  <a:fillRect l="-1871" t="-501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2AF1BEC-8691-4BF9-8DFD-D6D75B30DD86}"/>
              </a:ext>
            </a:extLst>
          </p:cNvPr>
          <p:cNvSpPr txBox="1"/>
          <p:nvPr/>
        </p:nvSpPr>
        <p:spPr>
          <a:xfrm>
            <a:off x="745435" y="1501469"/>
            <a:ext cx="10783787" cy="369332"/>
          </a:xfrm>
          <a:prstGeom prst="rect">
            <a:avLst/>
          </a:prstGeom>
          <a:noFill/>
        </p:spPr>
        <p:txBody>
          <a:bodyPr wrap="square" rtlCol="0">
            <a:spAutoFit/>
          </a:bodyPr>
          <a:lstStyle/>
          <a:p>
            <a:r>
              <a:rPr lang="en-US" dirty="0">
                <a:solidFill>
                  <a:schemeClr val="accent1"/>
                </a:solidFill>
              </a:rPr>
              <a:t>Number of days that maximum daily temperature (deg. F) in Fort Collins, Colorado exceeds 95 degrees F.</a:t>
            </a:r>
          </a:p>
        </p:txBody>
      </p:sp>
      <p:pic>
        <p:nvPicPr>
          <p:cNvPr id="6" name="Picture 5">
            <a:extLst>
              <a:ext uri="{FF2B5EF4-FFF2-40B4-BE49-F238E27FC236}">
                <a16:creationId xmlns:a16="http://schemas.microsoft.com/office/drawing/2014/main" id="{5FBE9F94-9562-482E-8CA8-58DC70AFFD3A}"/>
              </a:ext>
            </a:extLst>
          </p:cNvPr>
          <p:cNvPicPr>
            <a:picLocks noChangeAspect="1"/>
          </p:cNvPicPr>
          <p:nvPr/>
        </p:nvPicPr>
        <p:blipFill>
          <a:blip r:embed="rId3"/>
          <a:stretch>
            <a:fillRect/>
          </a:stretch>
        </p:blipFill>
        <p:spPr>
          <a:xfrm>
            <a:off x="6678823" y="2070307"/>
            <a:ext cx="2811050" cy="3064427"/>
          </a:xfrm>
          <a:prstGeom prst="rect">
            <a:avLst/>
          </a:prstGeom>
        </p:spPr>
      </p:pic>
      <p:sp>
        <p:nvSpPr>
          <p:cNvPr id="7" name="Slide Number Placeholder 6">
            <a:extLst>
              <a:ext uri="{FF2B5EF4-FFF2-40B4-BE49-F238E27FC236}">
                <a16:creationId xmlns:a16="http://schemas.microsoft.com/office/drawing/2014/main" id="{B18E72C5-5B5F-45A8-92FB-CED0CE1E9C26}"/>
              </a:ext>
            </a:extLst>
          </p:cNvPr>
          <p:cNvSpPr>
            <a:spLocks noGrp="1"/>
          </p:cNvSpPr>
          <p:nvPr>
            <p:ph type="sldNum" sz="quarter" idx="12"/>
          </p:nvPr>
        </p:nvSpPr>
        <p:spPr/>
        <p:txBody>
          <a:bodyPr/>
          <a:lstStyle/>
          <a:p>
            <a:fld id="{6CCDFB7F-2DCE-4BBA-8761-9C155C26019F}" type="slidenum">
              <a:rPr lang="en-US" smtClean="0"/>
              <a:t>42</a:t>
            </a:fld>
            <a:endParaRPr lang="en-US"/>
          </a:p>
        </p:txBody>
      </p:sp>
    </p:spTree>
    <p:extLst>
      <p:ext uri="{BB962C8B-B14F-4D97-AF65-F5344CB8AC3E}">
        <p14:creationId xmlns:p14="http://schemas.microsoft.com/office/powerpoint/2010/main" val="2073227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B6E6C-E30A-4B17-85E5-843425D23525}"/>
              </a:ext>
            </a:extLst>
          </p:cNvPr>
          <p:cNvSpPr>
            <a:spLocks noGrp="1"/>
          </p:cNvSpPr>
          <p:nvPr>
            <p:ph type="title"/>
          </p:nvPr>
        </p:nvSpPr>
        <p:spPr/>
        <p:txBody>
          <a:bodyPr/>
          <a:lstStyle/>
          <a:p>
            <a:r>
              <a:rPr lang="en-US" dirty="0"/>
              <a:t>Frequency of Extremes</a:t>
            </a:r>
          </a:p>
        </p:txBody>
      </p:sp>
      <p:sp>
        <p:nvSpPr>
          <p:cNvPr id="3" name="Content Placeholder 2">
            <a:extLst>
              <a:ext uri="{FF2B5EF4-FFF2-40B4-BE49-F238E27FC236}">
                <a16:creationId xmlns:a16="http://schemas.microsoft.com/office/drawing/2014/main" id="{4F16C54B-2292-4496-9D55-01F04FF38755}"/>
              </a:ext>
            </a:extLst>
          </p:cNvPr>
          <p:cNvSpPr>
            <a:spLocks noGrp="1"/>
          </p:cNvSpPr>
          <p:nvPr>
            <p:ph idx="1"/>
          </p:nvPr>
        </p:nvSpPr>
        <p:spPr>
          <a:xfrm>
            <a:off x="334617" y="2912304"/>
            <a:ext cx="6450496" cy="3157191"/>
          </a:xfrm>
        </p:spPr>
        <p:txBody>
          <a:bodyPr>
            <a:normAutofit/>
          </a:bodyPr>
          <a:lstStyle/>
          <a:p>
            <a:pPr marL="0" indent="0">
              <a:buNone/>
            </a:pPr>
            <a:r>
              <a:rPr lang="en-US" dirty="0">
                <a:latin typeface="Calibri" panose="020F0502020204030204" pitchFamily="34" charset="0"/>
                <a:cs typeface="Calibri" panose="020F0502020204030204" pitchFamily="34" charset="0"/>
              </a:rPr>
              <a:t>Perhaps distribution is inhomogeneous.  Does seem to have higher frequency with year.</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sz="1900" dirty="0">
                <a:latin typeface="Courier"/>
                <a:cs typeface="Courier"/>
              </a:rPr>
              <a:t>fit &lt;- </a:t>
            </a:r>
            <a:r>
              <a:rPr lang="en-US" sz="1900" dirty="0" err="1">
                <a:latin typeface="Courier"/>
                <a:cs typeface="Courier"/>
              </a:rPr>
              <a:t>glm</a:t>
            </a:r>
            <a:r>
              <a:rPr lang="en-US" sz="1900" dirty="0">
                <a:latin typeface="Courier"/>
                <a:cs typeface="Courier"/>
              </a:rPr>
              <a:t>(tempGT95~yr, family = </a:t>
            </a:r>
            <a:r>
              <a:rPr lang="en-US" sz="1900" dirty="0" err="1">
                <a:latin typeface="Courier"/>
                <a:cs typeface="Courier"/>
              </a:rPr>
              <a:t>poisson</a:t>
            </a:r>
            <a:r>
              <a:rPr lang="en-US" sz="1900" dirty="0">
                <a:latin typeface="Courier"/>
                <a:cs typeface="Courier"/>
              </a:rPr>
              <a:t>())</a:t>
            </a:r>
          </a:p>
          <a:p>
            <a:pPr marL="0" indent="0">
              <a:buNone/>
            </a:pPr>
            <a:r>
              <a:rPr lang="en-US" sz="1900" dirty="0">
                <a:latin typeface="Courier"/>
                <a:cs typeface="Courier"/>
              </a:rPr>
              <a:t>summary(fit)</a:t>
            </a:r>
          </a:p>
          <a:p>
            <a:pPr marL="0" indent="0">
              <a:buNone/>
            </a:pPr>
            <a:endParaRPr lang="en-US"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2AF1BEC-8691-4BF9-8DFD-D6D75B30DD86}"/>
              </a:ext>
            </a:extLst>
          </p:cNvPr>
          <p:cNvSpPr txBox="1"/>
          <p:nvPr/>
        </p:nvSpPr>
        <p:spPr>
          <a:xfrm>
            <a:off x="745435" y="1501469"/>
            <a:ext cx="10783787" cy="369332"/>
          </a:xfrm>
          <a:prstGeom prst="rect">
            <a:avLst/>
          </a:prstGeom>
          <a:noFill/>
        </p:spPr>
        <p:txBody>
          <a:bodyPr wrap="square" rtlCol="0">
            <a:spAutoFit/>
          </a:bodyPr>
          <a:lstStyle/>
          <a:p>
            <a:r>
              <a:rPr lang="en-US" dirty="0">
                <a:solidFill>
                  <a:schemeClr val="accent1"/>
                </a:solidFill>
              </a:rPr>
              <a:t>Number of days that maximum daily temperature (deg. F) in Fort Collins, Colorado exceeds 95 degrees F.</a:t>
            </a:r>
          </a:p>
        </p:txBody>
      </p:sp>
      <p:sp>
        <p:nvSpPr>
          <p:cNvPr id="7" name="Rectangle 6">
            <a:extLst>
              <a:ext uri="{FF2B5EF4-FFF2-40B4-BE49-F238E27FC236}">
                <a16:creationId xmlns:a16="http://schemas.microsoft.com/office/drawing/2014/main" id="{3A11F236-F0E1-47B4-9CED-A24A02CA20A2}"/>
              </a:ext>
            </a:extLst>
          </p:cNvPr>
          <p:cNvSpPr/>
          <p:nvPr/>
        </p:nvSpPr>
        <p:spPr>
          <a:xfrm>
            <a:off x="7156005" y="2382719"/>
            <a:ext cx="4373217" cy="3970318"/>
          </a:xfrm>
          <a:prstGeom prst="rect">
            <a:avLst/>
          </a:prstGeom>
        </p:spPr>
        <p:txBody>
          <a:bodyPr wrap="square">
            <a:spAutoFit/>
          </a:bodyPr>
          <a:lstStyle/>
          <a:p>
            <a:r>
              <a:rPr lang="en-US" sz="1200" dirty="0"/>
              <a:t>Call:</a:t>
            </a:r>
          </a:p>
          <a:p>
            <a:r>
              <a:rPr lang="en-US" sz="1200" dirty="0" err="1"/>
              <a:t>glm</a:t>
            </a:r>
            <a:r>
              <a:rPr lang="en-US" sz="1200" dirty="0"/>
              <a:t>(formula = tempGT95 ~ </a:t>
            </a:r>
            <a:r>
              <a:rPr lang="en-US" sz="1200" dirty="0" err="1"/>
              <a:t>yr</a:t>
            </a:r>
            <a:r>
              <a:rPr lang="en-US" sz="1200" dirty="0"/>
              <a:t>, family = </a:t>
            </a:r>
            <a:r>
              <a:rPr lang="en-US" sz="1200" dirty="0" err="1"/>
              <a:t>poisson</a:t>
            </a:r>
            <a:r>
              <a:rPr lang="en-US" sz="1200" dirty="0"/>
              <a:t>())</a:t>
            </a:r>
          </a:p>
          <a:p>
            <a:endParaRPr lang="en-US" sz="1200" dirty="0"/>
          </a:p>
          <a:p>
            <a:r>
              <a:rPr lang="en-US" sz="1200" dirty="0"/>
              <a:t>Deviance Residuals:</a:t>
            </a:r>
          </a:p>
          <a:p>
            <a:r>
              <a:rPr lang="en-US" sz="1200" dirty="0"/>
              <a:t>    Min       1Q   Median       3Q      Max</a:t>
            </a:r>
          </a:p>
          <a:p>
            <a:r>
              <a:rPr lang="en-US" sz="1200" dirty="0"/>
              <a:t>-2.1390  -1.4250  -0.8085   0.4722   4.1276</a:t>
            </a:r>
          </a:p>
          <a:p>
            <a:endParaRPr lang="en-US" sz="1200" dirty="0"/>
          </a:p>
          <a:p>
            <a:r>
              <a:rPr lang="en-US" sz="1200" dirty="0"/>
              <a:t>Coefficients:</a:t>
            </a:r>
          </a:p>
          <a:p>
            <a:r>
              <a:rPr lang="en-US" sz="1200" dirty="0"/>
              <a:t>              Estimate Std. Error z value </a:t>
            </a:r>
            <a:r>
              <a:rPr lang="en-US" sz="1200" dirty="0" err="1"/>
              <a:t>Pr</a:t>
            </a:r>
            <a:r>
              <a:rPr lang="en-US" sz="1200" dirty="0"/>
              <a:t>(&gt;|z|)</a:t>
            </a:r>
          </a:p>
          <a:p>
            <a:r>
              <a:rPr lang="en-US" sz="1200" dirty="0"/>
              <a:t>(Intercept) -22.103934   5.924385  -3.731 0.000191 ***</a:t>
            </a:r>
          </a:p>
          <a:p>
            <a:r>
              <a:rPr lang="en-US" sz="1200" dirty="0" err="1"/>
              <a:t>yr</a:t>
            </a:r>
            <a:r>
              <a:rPr lang="en-US" sz="1200" dirty="0"/>
              <a:t>            0.011483   0.003024   3.797 0.000146 ***</a:t>
            </a:r>
          </a:p>
          <a:p>
            <a:r>
              <a:rPr lang="en-US" sz="1200" dirty="0"/>
              <a:t>---</a:t>
            </a:r>
          </a:p>
          <a:p>
            <a:r>
              <a:rPr lang="en-US" sz="1200" dirty="0" err="1"/>
              <a:t>Signif</a:t>
            </a:r>
            <a:r>
              <a:rPr lang="en-US" sz="1200" dirty="0"/>
              <a:t>. codes:  0 ‘***’ 0.001 ‘**’ 0.01 ‘*’ 0.05 ‘.’ 0.1 ‘ ’ 1</a:t>
            </a:r>
          </a:p>
          <a:p>
            <a:endParaRPr lang="en-US" sz="1200" dirty="0"/>
          </a:p>
          <a:p>
            <a:r>
              <a:rPr lang="en-US" sz="1200" dirty="0"/>
              <a:t>(Dispersion parameter for </a:t>
            </a:r>
            <a:r>
              <a:rPr lang="en-US" sz="1200" dirty="0" err="1"/>
              <a:t>poisson</a:t>
            </a:r>
            <a:r>
              <a:rPr lang="en-US" sz="1200" dirty="0"/>
              <a:t> family taken to be 1)</a:t>
            </a:r>
          </a:p>
          <a:p>
            <a:endParaRPr lang="en-US" sz="1200" dirty="0"/>
          </a:p>
          <a:p>
            <a:r>
              <a:rPr lang="en-US" sz="1200" dirty="0"/>
              <a:t>    Null deviance: 228.36  on 99  degrees of freedom</a:t>
            </a:r>
          </a:p>
          <a:p>
            <a:r>
              <a:rPr lang="en-US" sz="1200" dirty="0"/>
              <a:t>Residual deviance: 213.46  on 98  degrees of freedom</a:t>
            </a:r>
          </a:p>
          <a:p>
            <a:r>
              <a:rPr lang="en-US" sz="1200" dirty="0"/>
              <a:t>AIC: 362.15</a:t>
            </a:r>
          </a:p>
          <a:p>
            <a:endParaRPr lang="en-US" sz="1200" dirty="0"/>
          </a:p>
          <a:p>
            <a:r>
              <a:rPr lang="en-US" sz="1200" dirty="0"/>
              <a:t>Number of Fisher Scoring iterations: 6</a:t>
            </a:r>
          </a:p>
        </p:txBody>
      </p:sp>
      <p:sp>
        <p:nvSpPr>
          <p:cNvPr id="6" name="Slide Number Placeholder 5">
            <a:extLst>
              <a:ext uri="{FF2B5EF4-FFF2-40B4-BE49-F238E27FC236}">
                <a16:creationId xmlns:a16="http://schemas.microsoft.com/office/drawing/2014/main" id="{039241EA-8D86-4B4D-BAC8-81CCE556B9F8}"/>
              </a:ext>
            </a:extLst>
          </p:cNvPr>
          <p:cNvSpPr>
            <a:spLocks noGrp="1"/>
          </p:cNvSpPr>
          <p:nvPr>
            <p:ph type="sldNum" sz="quarter" idx="12"/>
          </p:nvPr>
        </p:nvSpPr>
        <p:spPr/>
        <p:txBody>
          <a:bodyPr/>
          <a:lstStyle/>
          <a:p>
            <a:fld id="{6CCDFB7F-2DCE-4BBA-8761-9C155C26019F}" type="slidenum">
              <a:rPr lang="en-US" smtClean="0"/>
              <a:t>43</a:t>
            </a:fld>
            <a:endParaRPr lang="en-US"/>
          </a:p>
        </p:txBody>
      </p:sp>
    </p:spTree>
    <p:extLst>
      <p:ext uri="{BB962C8B-B14F-4D97-AF65-F5344CB8AC3E}">
        <p14:creationId xmlns:p14="http://schemas.microsoft.com/office/powerpoint/2010/main" val="1110933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EF79B6-5587-4CDD-B72B-7BA93947F2FA}"/>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a:solidFill>
                  <a:srgbClr val="000000"/>
                </a:solidFill>
              </a:rPr>
              <a:t>fevd</a:t>
            </a:r>
            <a:endParaRPr lang="en-US" dirty="0">
              <a:solidFill>
                <a:srgbClr val="000000"/>
              </a:solidFill>
            </a:endParaRPr>
          </a:p>
        </p:txBody>
      </p:sp>
      <p:sp>
        <p:nvSpPr>
          <p:cNvPr id="6" name="TextBox 1">
            <a:extLst>
              <a:ext uri="{FF2B5EF4-FFF2-40B4-BE49-F238E27FC236}">
                <a16:creationId xmlns:a16="http://schemas.microsoft.com/office/drawing/2014/main" id="{D09103EA-AC4F-49BF-B23C-EA5E5CBB2AA5}"/>
              </a:ext>
            </a:extLst>
          </p:cNvPr>
          <p:cNvSpPr txBox="1">
            <a:spLocks noChangeArrowheads="1"/>
          </p:cNvSpPr>
          <p:nvPr/>
        </p:nvSpPr>
        <p:spPr bwMode="auto">
          <a:xfrm>
            <a:off x="304800" y="1255713"/>
            <a:ext cx="868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Fort Collins, Colorado daily precipitation (inches) 1900 to 1999</a:t>
            </a:r>
          </a:p>
        </p:txBody>
      </p:sp>
      <p:sp>
        <p:nvSpPr>
          <p:cNvPr id="7" name="TextBox 7">
            <a:extLst>
              <a:ext uri="{FF2B5EF4-FFF2-40B4-BE49-F238E27FC236}">
                <a16:creationId xmlns:a16="http://schemas.microsoft.com/office/drawing/2014/main" id="{892507CE-C9F5-43B9-A262-FB537B110C99}"/>
              </a:ext>
            </a:extLst>
          </p:cNvPr>
          <p:cNvSpPr txBox="1">
            <a:spLocks noChangeArrowheads="1"/>
          </p:cNvSpPr>
          <p:nvPr/>
        </p:nvSpPr>
        <p:spPr bwMode="auto">
          <a:xfrm>
            <a:off x="838200" y="2516188"/>
            <a:ext cx="72739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000000"/>
                </a:solidFill>
                <a:latin typeface="Courier" pitchFamily="-84" charset="0"/>
              </a:rPr>
              <a:t>fit &lt;- fevd( Prec, Fort, </a:t>
            </a:r>
          </a:p>
          <a:p>
            <a:pPr>
              <a:spcBef>
                <a:spcPct val="0"/>
              </a:spcBef>
              <a:buFontTx/>
              <a:buNone/>
            </a:pPr>
            <a:r>
              <a:rPr lang="en-US" altLang="en-US" sz="2400">
                <a:solidFill>
                  <a:srgbClr val="000000"/>
                </a:solidFill>
                <a:latin typeface="Courier" pitchFamily="-84" charset="0"/>
              </a:rPr>
              <a:t>	threshold = 0.395, type = "PP", 	units = "inches” )</a:t>
            </a:r>
          </a:p>
          <a:p>
            <a:pPr>
              <a:spcBef>
                <a:spcPct val="0"/>
              </a:spcBef>
              <a:buFontTx/>
              <a:buNone/>
            </a:pPr>
            <a:endParaRPr lang="en-US" altLang="en-US" sz="2400">
              <a:solidFill>
                <a:srgbClr val="000000"/>
              </a:solidFill>
              <a:latin typeface="Courier" pitchFamily="-84" charset="0"/>
            </a:endParaRPr>
          </a:p>
          <a:p>
            <a:pPr>
              <a:spcBef>
                <a:spcPct val="0"/>
              </a:spcBef>
              <a:buFontTx/>
              <a:buNone/>
            </a:pPr>
            <a:endParaRPr lang="en-US" altLang="en-US" sz="2400">
              <a:solidFill>
                <a:srgbClr val="000000"/>
              </a:solidFill>
              <a:latin typeface="Courier" pitchFamily="-84" charset="0"/>
            </a:endParaRPr>
          </a:p>
        </p:txBody>
      </p:sp>
      <p:sp>
        <p:nvSpPr>
          <p:cNvPr id="8" name="TextBox 6">
            <a:extLst>
              <a:ext uri="{FF2B5EF4-FFF2-40B4-BE49-F238E27FC236}">
                <a16:creationId xmlns:a16="http://schemas.microsoft.com/office/drawing/2014/main" id="{273B9F27-FCE8-4C37-BC87-15D8F15B4316}"/>
              </a:ext>
            </a:extLst>
          </p:cNvPr>
          <p:cNvSpPr txBox="1">
            <a:spLocks noChangeArrowheads="1"/>
          </p:cNvSpPr>
          <p:nvPr/>
        </p:nvSpPr>
        <p:spPr bwMode="auto">
          <a:xfrm>
            <a:off x="304800" y="19050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Fit a Poisson Point Process to the data</a:t>
            </a:r>
          </a:p>
        </p:txBody>
      </p:sp>
      <p:sp>
        <p:nvSpPr>
          <p:cNvPr id="9" name="Slide Number Placeholder 8">
            <a:extLst>
              <a:ext uri="{FF2B5EF4-FFF2-40B4-BE49-F238E27FC236}">
                <a16:creationId xmlns:a16="http://schemas.microsoft.com/office/drawing/2014/main" id="{CA08F1BA-BE8C-4378-8766-F4CEEEFE4BED}"/>
              </a:ext>
            </a:extLst>
          </p:cNvPr>
          <p:cNvSpPr>
            <a:spLocks noGrp="1"/>
          </p:cNvSpPr>
          <p:nvPr>
            <p:ph type="sldNum" sz="quarter" idx="12"/>
          </p:nvPr>
        </p:nvSpPr>
        <p:spPr/>
        <p:txBody>
          <a:bodyPr/>
          <a:lstStyle/>
          <a:p>
            <a:fld id="{6CCDFB7F-2DCE-4BBA-8761-9C155C26019F}" type="slidenum">
              <a:rPr lang="en-US" smtClean="0"/>
              <a:t>44</a:t>
            </a:fld>
            <a:endParaRPr lang="en-US"/>
          </a:p>
        </p:txBody>
      </p:sp>
    </p:spTree>
    <p:extLst>
      <p:ext uri="{BB962C8B-B14F-4D97-AF65-F5344CB8AC3E}">
        <p14:creationId xmlns:p14="http://schemas.microsoft.com/office/powerpoint/2010/main" val="137016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A17E62B-AFA3-4C32-B811-D9566A708198}"/>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a:solidFill>
                  <a:srgbClr val="000000"/>
                </a:solidFill>
              </a:rPr>
              <a:t>fevd</a:t>
            </a:r>
            <a:endParaRPr lang="en-US" dirty="0">
              <a:solidFill>
                <a:srgbClr val="000000"/>
              </a:solidFill>
            </a:endParaRPr>
          </a:p>
        </p:txBody>
      </p:sp>
      <p:sp>
        <p:nvSpPr>
          <p:cNvPr id="6" name="TextBox 1">
            <a:extLst>
              <a:ext uri="{FF2B5EF4-FFF2-40B4-BE49-F238E27FC236}">
                <a16:creationId xmlns:a16="http://schemas.microsoft.com/office/drawing/2014/main" id="{D36DB787-4A35-44F4-937F-54F246D72599}"/>
              </a:ext>
            </a:extLst>
          </p:cNvPr>
          <p:cNvSpPr txBox="1">
            <a:spLocks noChangeArrowheads="1"/>
          </p:cNvSpPr>
          <p:nvPr/>
        </p:nvSpPr>
        <p:spPr bwMode="auto">
          <a:xfrm>
            <a:off x="304800" y="1255713"/>
            <a:ext cx="868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Fort Collins, Colorado daily precipitation (inches) 1900 to 1999</a:t>
            </a:r>
          </a:p>
        </p:txBody>
      </p:sp>
      <p:sp>
        <p:nvSpPr>
          <p:cNvPr id="7" name="TextBox 7">
            <a:extLst>
              <a:ext uri="{FF2B5EF4-FFF2-40B4-BE49-F238E27FC236}">
                <a16:creationId xmlns:a16="http://schemas.microsoft.com/office/drawing/2014/main" id="{0A30C329-F6F0-4726-B3E2-9FBB8F94C41B}"/>
              </a:ext>
            </a:extLst>
          </p:cNvPr>
          <p:cNvSpPr txBox="1">
            <a:spLocks noChangeArrowheads="1"/>
          </p:cNvSpPr>
          <p:nvPr/>
        </p:nvSpPr>
        <p:spPr bwMode="auto">
          <a:xfrm>
            <a:off x="304800" y="1730375"/>
            <a:ext cx="7273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solidFill>
                  <a:srgbClr val="000000"/>
                </a:solidFill>
                <a:latin typeface="Courier" pitchFamily="-84" charset="0"/>
              </a:rPr>
              <a:t>plot( fit )</a:t>
            </a:r>
          </a:p>
          <a:p>
            <a:pPr>
              <a:spcBef>
                <a:spcPct val="0"/>
              </a:spcBef>
              <a:buFontTx/>
              <a:buNone/>
            </a:pPr>
            <a:endParaRPr lang="en-US" altLang="en-US" sz="2400">
              <a:solidFill>
                <a:srgbClr val="000000"/>
              </a:solidFill>
              <a:latin typeface="Courier" pitchFamily="-84" charset="0"/>
            </a:endParaRPr>
          </a:p>
          <a:p>
            <a:pPr>
              <a:spcBef>
                <a:spcPct val="0"/>
              </a:spcBef>
              <a:buFontTx/>
              <a:buNone/>
            </a:pPr>
            <a:endParaRPr lang="en-US" altLang="en-US" sz="2400">
              <a:solidFill>
                <a:srgbClr val="000000"/>
              </a:solidFill>
              <a:latin typeface="Courier" pitchFamily="-84" charset="0"/>
            </a:endParaRPr>
          </a:p>
        </p:txBody>
      </p:sp>
      <p:pic>
        <p:nvPicPr>
          <p:cNvPr id="8" name="Picture 2">
            <a:extLst>
              <a:ext uri="{FF2B5EF4-FFF2-40B4-BE49-F238E27FC236}">
                <a16:creationId xmlns:a16="http://schemas.microsoft.com/office/drawing/2014/main" id="{683D5F90-ACE7-4205-985C-DBA1239382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2038" y="1717675"/>
            <a:ext cx="465455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F738D09B-2E55-4444-9757-B431460DDC1C}"/>
              </a:ext>
            </a:extLst>
          </p:cNvPr>
          <p:cNvSpPr txBox="1">
            <a:spLocks noChangeArrowheads="1"/>
          </p:cNvSpPr>
          <p:nvPr/>
        </p:nvSpPr>
        <p:spPr bwMode="auto">
          <a:xfrm>
            <a:off x="6846888" y="4694237"/>
            <a:ext cx="43338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dirty="0">
                <a:solidFill>
                  <a:srgbClr val="0070C0"/>
                </a:solidFill>
              </a:rPr>
              <a:t>See Smith, R. L. and Shively, T. S., 1995.  A point process approach     to modeling trends in tropospheric ozone.  </a:t>
            </a:r>
            <a:r>
              <a:rPr lang="en-US" altLang="en-US" sz="1600" i="1" dirty="0">
                <a:solidFill>
                  <a:srgbClr val="0070C0"/>
                </a:solidFill>
              </a:rPr>
              <a:t>Atmospheric     Environment</a:t>
            </a:r>
            <a:r>
              <a:rPr lang="en-US" altLang="en-US" sz="1600" dirty="0">
                <a:solidFill>
                  <a:srgbClr val="0070C0"/>
                </a:solidFill>
              </a:rPr>
              <a:t>, </a:t>
            </a:r>
            <a:r>
              <a:rPr lang="en-US" altLang="en-US" sz="1600" b="1" dirty="0">
                <a:solidFill>
                  <a:srgbClr val="0070C0"/>
                </a:solidFill>
              </a:rPr>
              <a:t>29</a:t>
            </a:r>
            <a:r>
              <a:rPr lang="en-US" altLang="en-US" sz="1600" dirty="0">
                <a:solidFill>
                  <a:srgbClr val="0070C0"/>
                </a:solidFill>
              </a:rPr>
              <a:t>, 3489 </a:t>
            </a:r>
            <a:r>
              <a:rPr lang="mr-IN" altLang="en-US" sz="1600" dirty="0">
                <a:solidFill>
                  <a:srgbClr val="0070C0"/>
                </a:solidFill>
              </a:rPr>
              <a:t>–</a:t>
            </a:r>
            <a:r>
              <a:rPr lang="en-US" altLang="en-US" sz="1600" dirty="0">
                <a:solidFill>
                  <a:srgbClr val="0070C0"/>
                </a:solidFill>
              </a:rPr>
              <a:t> 3499.</a:t>
            </a:r>
          </a:p>
          <a:p>
            <a:endParaRPr lang="en-US" altLang="en-US" sz="1600" dirty="0">
              <a:solidFill>
                <a:srgbClr val="0070C0"/>
              </a:solidFill>
            </a:endParaRPr>
          </a:p>
          <a:p>
            <a:r>
              <a:rPr lang="en-US" altLang="en-US" sz="1600" dirty="0">
                <a:solidFill>
                  <a:srgbClr val="0070C0"/>
                </a:solidFill>
              </a:rPr>
              <a:t>Also:  </a:t>
            </a:r>
            <a:r>
              <a:rPr lang="en-US" altLang="en-US" sz="1600" dirty="0">
                <a:solidFill>
                  <a:srgbClr val="0070C0"/>
                </a:solidFill>
                <a:hlinkClick r:id="rId3"/>
              </a:rPr>
              <a:t>http://www.stat.unc.edu/postscript/rs/var.pdf</a:t>
            </a:r>
            <a:r>
              <a:rPr lang="en-US" altLang="en-US" sz="1600" dirty="0">
                <a:solidFill>
                  <a:srgbClr val="0070C0"/>
                </a:solidFill>
              </a:rPr>
              <a:t> </a:t>
            </a:r>
          </a:p>
        </p:txBody>
      </p:sp>
      <p:cxnSp>
        <p:nvCxnSpPr>
          <p:cNvPr id="10" name="Straight Arrow Connector 9">
            <a:extLst>
              <a:ext uri="{FF2B5EF4-FFF2-40B4-BE49-F238E27FC236}">
                <a16:creationId xmlns:a16="http://schemas.microsoft.com/office/drawing/2014/main" id="{4D58D0C7-BE45-449B-936F-92E882273BA7}"/>
              </a:ext>
            </a:extLst>
          </p:cNvPr>
          <p:cNvCxnSpPr/>
          <p:nvPr/>
        </p:nvCxnSpPr>
        <p:spPr bwMode="auto">
          <a:xfrm flipH="1" flipV="1">
            <a:off x="6986588" y="4191000"/>
            <a:ext cx="785812" cy="381000"/>
          </a:xfrm>
          <a:prstGeom prst="straightConnector1">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Slide Number Placeholder 10">
            <a:extLst>
              <a:ext uri="{FF2B5EF4-FFF2-40B4-BE49-F238E27FC236}">
                <a16:creationId xmlns:a16="http://schemas.microsoft.com/office/drawing/2014/main" id="{B0AE403C-5940-4485-82FB-C37886C9CB0B}"/>
              </a:ext>
            </a:extLst>
          </p:cNvPr>
          <p:cNvSpPr>
            <a:spLocks noGrp="1"/>
          </p:cNvSpPr>
          <p:nvPr>
            <p:ph type="sldNum" sz="quarter" idx="12"/>
          </p:nvPr>
        </p:nvSpPr>
        <p:spPr/>
        <p:txBody>
          <a:bodyPr/>
          <a:lstStyle/>
          <a:p>
            <a:fld id="{6CCDFB7F-2DCE-4BBA-8761-9C155C26019F}" type="slidenum">
              <a:rPr lang="en-US" smtClean="0"/>
              <a:t>45</a:t>
            </a:fld>
            <a:endParaRPr lang="en-US"/>
          </a:p>
        </p:txBody>
      </p:sp>
    </p:spTree>
    <p:extLst>
      <p:ext uri="{BB962C8B-B14F-4D97-AF65-F5344CB8AC3E}">
        <p14:creationId xmlns:p14="http://schemas.microsoft.com/office/powerpoint/2010/main" val="143467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4B5E28-D9AB-45D5-8D44-BCBD0805F81C}"/>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dirty="0">
                <a:solidFill>
                  <a:srgbClr val="000000"/>
                </a:solidFill>
              </a:rPr>
              <a:t>Threshold Selection</a:t>
            </a:r>
          </a:p>
        </p:txBody>
      </p:sp>
      <p:sp>
        <p:nvSpPr>
          <p:cNvPr id="6" name="TextBox 2">
            <a:extLst>
              <a:ext uri="{FF2B5EF4-FFF2-40B4-BE49-F238E27FC236}">
                <a16:creationId xmlns:a16="http://schemas.microsoft.com/office/drawing/2014/main" id="{DF6D81FF-721E-45A9-BC32-B8808805B4CF}"/>
              </a:ext>
            </a:extLst>
          </p:cNvPr>
          <p:cNvSpPr txBox="1">
            <a:spLocks noChangeArrowheads="1"/>
          </p:cNvSpPr>
          <p:nvPr/>
        </p:nvSpPr>
        <p:spPr bwMode="auto">
          <a:xfrm>
            <a:off x="304800" y="12700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Plot parameter estimates over a range of thresholds</a:t>
            </a:r>
          </a:p>
        </p:txBody>
      </p:sp>
      <p:pic>
        <p:nvPicPr>
          <p:cNvPr id="7" name="Picture 4" descr="DenGPthreshrange.pdf">
            <a:extLst>
              <a:ext uri="{FF2B5EF4-FFF2-40B4-BE49-F238E27FC236}">
                <a16:creationId xmlns:a16="http://schemas.microsoft.com/office/drawing/2014/main" id="{BB9752FD-8F46-474F-9BEE-6DD56AF722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31963"/>
            <a:ext cx="4953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a:extLst>
              <a:ext uri="{FF2B5EF4-FFF2-40B4-BE49-F238E27FC236}">
                <a16:creationId xmlns:a16="http://schemas.microsoft.com/office/drawing/2014/main" id="{E8DDAF71-6964-4578-A06B-A7519B722414}"/>
              </a:ext>
            </a:extLst>
          </p:cNvPr>
          <p:cNvSpPr txBox="1">
            <a:spLocks noChangeArrowheads="1"/>
          </p:cNvSpPr>
          <p:nvPr/>
        </p:nvSpPr>
        <p:spPr bwMode="auto">
          <a:xfrm>
            <a:off x="91440" y="2286000"/>
            <a:ext cx="448056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dirty="0">
                <a:solidFill>
                  <a:srgbClr val="0070C0"/>
                </a:solidFill>
              </a:rPr>
              <a:t>Generalized Pareto</a:t>
            </a:r>
          </a:p>
          <a:p>
            <a:endParaRPr lang="en-US" altLang="en-US" sz="2000" dirty="0">
              <a:solidFill>
                <a:srgbClr val="0070C0"/>
              </a:solidFill>
            </a:endParaRPr>
          </a:p>
          <a:p>
            <a:r>
              <a:rPr lang="en-US" altLang="en-US" sz="2000" dirty="0">
                <a:solidFill>
                  <a:srgbClr val="0070C0"/>
                </a:solidFill>
              </a:rPr>
              <a:t>data( “</a:t>
            </a:r>
            <a:r>
              <a:rPr lang="en-US" altLang="en-US" sz="2000" dirty="0" err="1">
                <a:solidFill>
                  <a:srgbClr val="0070C0"/>
                </a:solidFill>
              </a:rPr>
              <a:t>Denversp</a:t>
            </a:r>
            <a:r>
              <a:rPr lang="en-US" altLang="en-US" sz="2000" dirty="0">
                <a:solidFill>
                  <a:srgbClr val="0070C0"/>
                </a:solidFill>
              </a:rPr>
              <a:t>” )</a:t>
            </a:r>
          </a:p>
          <a:p>
            <a:endParaRPr lang="en-US" altLang="en-US" sz="2000" dirty="0">
              <a:solidFill>
                <a:srgbClr val="0070C0"/>
              </a:solidFill>
            </a:endParaRPr>
          </a:p>
          <a:p>
            <a:r>
              <a:rPr lang="en-US" altLang="en-US" sz="2000" dirty="0" err="1">
                <a:solidFill>
                  <a:srgbClr val="0070C0"/>
                </a:solidFill>
              </a:rPr>
              <a:t>threshrange.plot</a:t>
            </a:r>
            <a:r>
              <a:rPr lang="en-US" altLang="en-US" sz="2000" dirty="0">
                <a:solidFill>
                  <a:srgbClr val="0070C0"/>
                </a:solidFill>
              </a:rPr>
              <a:t>( x = </a:t>
            </a:r>
            <a:r>
              <a:rPr lang="en-US" altLang="en-US" sz="2000" dirty="0" err="1">
                <a:solidFill>
                  <a:srgbClr val="0070C0"/>
                </a:solidFill>
              </a:rPr>
              <a:t>Denversp$Prec</a:t>
            </a:r>
            <a:r>
              <a:rPr lang="en-US" altLang="en-US" sz="2000" dirty="0">
                <a:solidFill>
                  <a:srgbClr val="0070C0"/>
                </a:solidFill>
              </a:rPr>
              <a:t>,</a:t>
            </a:r>
          </a:p>
          <a:p>
            <a:r>
              <a:rPr lang="en-US" altLang="en-US" sz="2000" dirty="0">
                <a:solidFill>
                  <a:srgbClr val="0070C0"/>
                </a:solidFill>
              </a:rPr>
              <a:t>    r = c( 0.1, 0.95 ) )</a:t>
            </a:r>
          </a:p>
        </p:txBody>
      </p:sp>
      <p:sp>
        <p:nvSpPr>
          <p:cNvPr id="9" name="TextBox 8">
            <a:extLst>
              <a:ext uri="{FF2B5EF4-FFF2-40B4-BE49-F238E27FC236}">
                <a16:creationId xmlns:a16="http://schemas.microsoft.com/office/drawing/2014/main" id="{B65C56DE-DA7D-4555-AE6C-62C8D3BD68B7}"/>
              </a:ext>
            </a:extLst>
          </p:cNvPr>
          <p:cNvSpPr txBox="1">
            <a:spLocks noChangeArrowheads="1"/>
          </p:cNvSpPr>
          <p:nvPr/>
        </p:nvSpPr>
        <p:spPr bwMode="auto">
          <a:xfrm>
            <a:off x="10108475" y="2171700"/>
            <a:ext cx="152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dirty="0">
                <a:solidFill>
                  <a:srgbClr val="0070C0"/>
                </a:solidFill>
              </a:rPr>
              <a:t>Range of thresholds</a:t>
            </a:r>
          </a:p>
        </p:txBody>
      </p:sp>
      <p:cxnSp>
        <p:nvCxnSpPr>
          <p:cNvPr id="10" name="Straight Arrow Connector 9">
            <a:extLst>
              <a:ext uri="{FF2B5EF4-FFF2-40B4-BE49-F238E27FC236}">
                <a16:creationId xmlns:a16="http://schemas.microsoft.com/office/drawing/2014/main" id="{C9172C28-A35E-4693-827B-3E1D9EF428B5}"/>
              </a:ext>
            </a:extLst>
          </p:cNvPr>
          <p:cNvCxnSpPr/>
          <p:nvPr/>
        </p:nvCxnSpPr>
        <p:spPr bwMode="auto">
          <a:xfrm flipH="1" flipV="1">
            <a:off x="8991600" y="2057400"/>
            <a:ext cx="1066800" cy="228600"/>
          </a:xfrm>
          <a:prstGeom prst="straightConnector1">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Slide Number Placeholder 10">
            <a:extLst>
              <a:ext uri="{FF2B5EF4-FFF2-40B4-BE49-F238E27FC236}">
                <a16:creationId xmlns:a16="http://schemas.microsoft.com/office/drawing/2014/main" id="{BA422DDF-6711-45FC-ADCC-26432A253622}"/>
              </a:ext>
            </a:extLst>
          </p:cNvPr>
          <p:cNvSpPr>
            <a:spLocks noGrp="1"/>
          </p:cNvSpPr>
          <p:nvPr>
            <p:ph type="sldNum" sz="quarter" idx="12"/>
          </p:nvPr>
        </p:nvSpPr>
        <p:spPr/>
        <p:txBody>
          <a:bodyPr/>
          <a:lstStyle/>
          <a:p>
            <a:fld id="{6CCDFB7F-2DCE-4BBA-8761-9C155C26019F}" type="slidenum">
              <a:rPr lang="en-US" smtClean="0"/>
              <a:t>46</a:t>
            </a:fld>
            <a:endParaRPr lang="en-US"/>
          </a:p>
        </p:txBody>
      </p:sp>
    </p:spTree>
    <p:extLst>
      <p:ext uri="{BB962C8B-B14F-4D97-AF65-F5344CB8AC3E}">
        <p14:creationId xmlns:p14="http://schemas.microsoft.com/office/powerpoint/2010/main" val="184640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52C17E-1B25-4EB0-B2C6-E24B7E8F194C}"/>
              </a:ext>
            </a:extLst>
          </p:cNvPr>
          <p:cNvSpPr txBox="1">
            <a:spLocks/>
          </p:cNvSpPr>
          <p:nvPr/>
        </p:nvSpPr>
        <p:spPr bwMode="auto">
          <a:xfrm>
            <a:off x="457200" y="457200"/>
            <a:ext cx="82296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chor="ctr">
            <a:normAutofit/>
          </a:bodyPr>
          <a:lstStyle>
            <a:lvl1pPr algn="ctr" rtl="0" fontAlgn="base">
              <a:spcBef>
                <a:spcPct val="0"/>
              </a:spcBef>
              <a:spcAft>
                <a:spcPct val="0"/>
              </a:spcAft>
              <a:defRPr sz="3600" b="1" kern="1200">
                <a:solidFill>
                  <a:schemeClr val="tx2"/>
                </a:solidFill>
                <a:latin typeface="+mj-lt"/>
                <a:ea typeface="+mj-ea"/>
                <a:cs typeface="+mj-cs"/>
              </a:defRPr>
            </a:lvl1pPr>
            <a:lvl2pPr algn="ctr" rtl="0" fontAlgn="base">
              <a:spcBef>
                <a:spcPct val="0"/>
              </a:spcBef>
              <a:spcAft>
                <a:spcPct val="0"/>
              </a:spcAft>
              <a:defRPr sz="3600" b="1">
                <a:solidFill>
                  <a:schemeClr val="tx2"/>
                </a:solidFill>
                <a:latin typeface="Arial" charset="0"/>
                <a:ea typeface="ＭＳ Ｐゴシック" charset="-128"/>
              </a:defRPr>
            </a:lvl2pPr>
            <a:lvl3pPr algn="ctr" rtl="0" fontAlgn="base">
              <a:spcBef>
                <a:spcPct val="0"/>
              </a:spcBef>
              <a:spcAft>
                <a:spcPct val="0"/>
              </a:spcAft>
              <a:defRPr sz="3600" b="1">
                <a:solidFill>
                  <a:schemeClr val="tx2"/>
                </a:solidFill>
                <a:latin typeface="Arial" charset="0"/>
                <a:ea typeface="ＭＳ Ｐゴシック" charset="-128"/>
              </a:defRPr>
            </a:lvl3pPr>
            <a:lvl4pPr algn="ctr" rtl="0" fontAlgn="base">
              <a:spcBef>
                <a:spcPct val="0"/>
              </a:spcBef>
              <a:spcAft>
                <a:spcPct val="0"/>
              </a:spcAft>
              <a:defRPr sz="3600" b="1">
                <a:solidFill>
                  <a:schemeClr val="tx2"/>
                </a:solidFill>
                <a:latin typeface="Arial" charset="0"/>
                <a:ea typeface="ＭＳ Ｐゴシック" charset="-128"/>
              </a:defRPr>
            </a:lvl4pPr>
            <a:lvl5pPr algn="ctr" rtl="0" fontAlgn="base">
              <a:spcBef>
                <a:spcPct val="0"/>
              </a:spcBef>
              <a:spcAft>
                <a:spcPct val="0"/>
              </a:spcAft>
              <a:defRPr sz="3600" b="1">
                <a:solidFill>
                  <a:schemeClr val="tx2"/>
                </a:solidFill>
                <a:latin typeface="Arial" charset="0"/>
                <a:ea typeface="ＭＳ Ｐゴシック" charset="-128"/>
              </a:defRPr>
            </a:lvl5pPr>
            <a:lvl6pPr marL="457200" algn="ctr" rtl="0" fontAlgn="base">
              <a:spcBef>
                <a:spcPct val="0"/>
              </a:spcBef>
              <a:spcAft>
                <a:spcPct val="0"/>
              </a:spcAft>
              <a:defRPr sz="3600" b="1">
                <a:solidFill>
                  <a:schemeClr val="tx2"/>
                </a:solidFill>
                <a:latin typeface="Arial" charset="0"/>
                <a:ea typeface="ＭＳ Ｐゴシック" charset="-128"/>
              </a:defRPr>
            </a:lvl6pPr>
            <a:lvl7pPr marL="914400" algn="ctr" rtl="0" fontAlgn="base">
              <a:spcBef>
                <a:spcPct val="0"/>
              </a:spcBef>
              <a:spcAft>
                <a:spcPct val="0"/>
              </a:spcAft>
              <a:defRPr sz="3600" b="1">
                <a:solidFill>
                  <a:schemeClr val="tx2"/>
                </a:solidFill>
                <a:latin typeface="Arial" charset="0"/>
                <a:ea typeface="ＭＳ Ｐゴシック" charset="-128"/>
              </a:defRPr>
            </a:lvl7pPr>
            <a:lvl8pPr marL="1371600" algn="ctr" rtl="0" fontAlgn="base">
              <a:spcBef>
                <a:spcPct val="0"/>
              </a:spcBef>
              <a:spcAft>
                <a:spcPct val="0"/>
              </a:spcAft>
              <a:defRPr sz="3600" b="1">
                <a:solidFill>
                  <a:schemeClr val="tx2"/>
                </a:solidFill>
                <a:latin typeface="Arial" charset="0"/>
                <a:ea typeface="ＭＳ Ｐゴシック" charset="-128"/>
              </a:defRPr>
            </a:lvl8pPr>
            <a:lvl9pPr marL="1828800" algn="ctr" rtl="0" fontAlgn="base">
              <a:spcBef>
                <a:spcPct val="0"/>
              </a:spcBef>
              <a:spcAft>
                <a:spcPct val="0"/>
              </a:spcAft>
              <a:defRPr sz="3600" b="1">
                <a:solidFill>
                  <a:schemeClr val="tx2"/>
                </a:solidFill>
                <a:latin typeface="Arial" charset="0"/>
                <a:ea typeface="ＭＳ Ｐゴシック" charset="-128"/>
              </a:defRPr>
            </a:lvl9pPr>
          </a:lstStyle>
          <a:p>
            <a:pPr eaLnBrk="1" hangingPunct="1">
              <a:defRPr/>
            </a:pPr>
            <a:r>
              <a:rPr lang="en-US" dirty="0">
                <a:solidFill>
                  <a:srgbClr val="000000"/>
                </a:solidFill>
              </a:rPr>
              <a:t>Threshold Selection</a:t>
            </a:r>
          </a:p>
        </p:txBody>
      </p:sp>
      <p:pic>
        <p:nvPicPr>
          <p:cNvPr id="6" name="Picture 2" descr="tphapMaxTthreshrange.pdf">
            <a:extLst>
              <a:ext uri="{FF2B5EF4-FFF2-40B4-BE49-F238E27FC236}">
                <a16:creationId xmlns:a16="http://schemas.microsoft.com/office/drawing/2014/main" id="{EDBB0E5F-DD2C-40AB-A3A2-F6974E9B2B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240" y="1843087"/>
            <a:ext cx="4495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
            <a:extLst>
              <a:ext uri="{FF2B5EF4-FFF2-40B4-BE49-F238E27FC236}">
                <a16:creationId xmlns:a16="http://schemas.microsoft.com/office/drawing/2014/main" id="{F3BF08C4-9B40-4214-B8B2-6CF64A6BA517}"/>
              </a:ext>
            </a:extLst>
          </p:cNvPr>
          <p:cNvSpPr txBox="1">
            <a:spLocks noChangeArrowheads="1"/>
          </p:cNvSpPr>
          <p:nvPr/>
        </p:nvSpPr>
        <p:spPr bwMode="auto">
          <a:xfrm>
            <a:off x="304800" y="1270000"/>
            <a:ext cx="784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0070C0"/>
                </a:solidFill>
              </a:rPr>
              <a:t>Plot parameter estimates over a range of thresholds</a:t>
            </a:r>
          </a:p>
        </p:txBody>
      </p:sp>
      <p:sp>
        <p:nvSpPr>
          <p:cNvPr id="8" name="TextBox 5">
            <a:extLst>
              <a:ext uri="{FF2B5EF4-FFF2-40B4-BE49-F238E27FC236}">
                <a16:creationId xmlns:a16="http://schemas.microsoft.com/office/drawing/2014/main" id="{2871A6C7-6C9D-4D7A-A79F-A26A37D3269E}"/>
              </a:ext>
            </a:extLst>
          </p:cNvPr>
          <p:cNvSpPr txBox="1">
            <a:spLocks noChangeArrowheads="1"/>
          </p:cNvSpPr>
          <p:nvPr/>
        </p:nvSpPr>
        <p:spPr bwMode="auto">
          <a:xfrm>
            <a:off x="304799" y="2089150"/>
            <a:ext cx="3796937"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dirty="0">
                <a:solidFill>
                  <a:srgbClr val="0070C0"/>
                </a:solidFill>
              </a:rPr>
              <a:t>Poisson Point Process</a:t>
            </a:r>
          </a:p>
          <a:p>
            <a:endParaRPr lang="en-US" altLang="en-US" sz="2000" dirty="0">
              <a:solidFill>
                <a:srgbClr val="0070C0"/>
              </a:solidFill>
            </a:endParaRPr>
          </a:p>
          <a:p>
            <a:r>
              <a:rPr lang="en-US" altLang="en-US" sz="2000" dirty="0">
                <a:solidFill>
                  <a:srgbClr val="0070C0"/>
                </a:solidFill>
              </a:rPr>
              <a:t>data( “</a:t>
            </a:r>
            <a:r>
              <a:rPr lang="en-US" altLang="en-US" sz="2000" dirty="0" err="1">
                <a:solidFill>
                  <a:srgbClr val="0070C0"/>
                </a:solidFill>
              </a:rPr>
              <a:t>Tphap</a:t>
            </a:r>
            <a:r>
              <a:rPr lang="en-US" altLang="en-US" sz="2000" dirty="0">
                <a:solidFill>
                  <a:srgbClr val="0070C0"/>
                </a:solidFill>
              </a:rPr>
              <a:t>” )</a:t>
            </a:r>
          </a:p>
          <a:p>
            <a:endParaRPr lang="en-US" altLang="en-US" sz="2000" dirty="0">
              <a:solidFill>
                <a:srgbClr val="0070C0"/>
              </a:solidFill>
            </a:endParaRPr>
          </a:p>
          <a:p>
            <a:r>
              <a:rPr lang="en-US" altLang="en-US" sz="2000" dirty="0" err="1">
                <a:solidFill>
                  <a:srgbClr val="0070C0"/>
                </a:solidFill>
              </a:rPr>
              <a:t>threshrange.plot</a:t>
            </a:r>
            <a:r>
              <a:rPr lang="en-US" altLang="en-US" sz="2000" dirty="0">
                <a:solidFill>
                  <a:srgbClr val="0070C0"/>
                </a:solidFill>
              </a:rPr>
              <a:t>( x = </a:t>
            </a:r>
          </a:p>
          <a:p>
            <a:r>
              <a:rPr lang="en-US" altLang="en-US" sz="2000" dirty="0">
                <a:solidFill>
                  <a:srgbClr val="0070C0"/>
                </a:solidFill>
              </a:rPr>
              <a:t>    </a:t>
            </a:r>
            <a:r>
              <a:rPr lang="en-US" altLang="en-US" sz="2000" dirty="0" err="1">
                <a:solidFill>
                  <a:srgbClr val="0070C0"/>
                </a:solidFill>
              </a:rPr>
              <a:t>Tphap$MaxT</a:t>
            </a:r>
            <a:r>
              <a:rPr lang="en-US" altLang="en-US" sz="2000" dirty="0">
                <a:solidFill>
                  <a:srgbClr val="0070C0"/>
                </a:solidFill>
              </a:rPr>
              <a:t>, </a:t>
            </a:r>
          </a:p>
          <a:p>
            <a:r>
              <a:rPr lang="en-US" altLang="en-US" sz="2000" dirty="0">
                <a:solidFill>
                  <a:srgbClr val="0070C0"/>
                </a:solidFill>
              </a:rPr>
              <a:t>    r = c( 106, 110 ), type = “PP”,</a:t>
            </a:r>
          </a:p>
          <a:p>
            <a:r>
              <a:rPr lang="en-US" altLang="en-US" sz="2000" dirty="0">
                <a:solidFill>
                  <a:srgbClr val="0070C0"/>
                </a:solidFill>
              </a:rPr>
              <a:t>    </a:t>
            </a:r>
            <a:r>
              <a:rPr lang="en-US" altLang="en-US" sz="2000" dirty="0" err="1">
                <a:solidFill>
                  <a:srgbClr val="0070C0"/>
                </a:solidFill>
              </a:rPr>
              <a:t>nint</a:t>
            </a:r>
            <a:r>
              <a:rPr lang="en-US" altLang="en-US" sz="2000" dirty="0">
                <a:solidFill>
                  <a:srgbClr val="0070C0"/>
                </a:solidFill>
              </a:rPr>
              <a:t> = 30 )</a:t>
            </a:r>
          </a:p>
        </p:txBody>
      </p:sp>
      <p:sp>
        <p:nvSpPr>
          <p:cNvPr id="9" name="TextBox 8">
            <a:extLst>
              <a:ext uri="{FF2B5EF4-FFF2-40B4-BE49-F238E27FC236}">
                <a16:creationId xmlns:a16="http://schemas.microsoft.com/office/drawing/2014/main" id="{BD3BFD99-5717-42BC-AC30-4EAA8AB82942}"/>
              </a:ext>
            </a:extLst>
          </p:cNvPr>
          <p:cNvSpPr txBox="1">
            <a:spLocks noChangeArrowheads="1"/>
          </p:cNvSpPr>
          <p:nvPr/>
        </p:nvSpPr>
        <p:spPr bwMode="auto">
          <a:xfrm>
            <a:off x="9860280" y="1931987"/>
            <a:ext cx="152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dirty="0">
                <a:solidFill>
                  <a:srgbClr val="0070C0"/>
                </a:solidFill>
              </a:rPr>
              <a:t>Specify type = “PP”</a:t>
            </a:r>
          </a:p>
        </p:txBody>
      </p:sp>
      <p:cxnSp>
        <p:nvCxnSpPr>
          <p:cNvPr id="10" name="Straight Arrow Connector 9">
            <a:extLst>
              <a:ext uri="{FF2B5EF4-FFF2-40B4-BE49-F238E27FC236}">
                <a16:creationId xmlns:a16="http://schemas.microsoft.com/office/drawing/2014/main" id="{B14B8ADC-2E2D-4F8A-AE0B-883ED2119104}"/>
              </a:ext>
            </a:extLst>
          </p:cNvPr>
          <p:cNvCxnSpPr/>
          <p:nvPr/>
        </p:nvCxnSpPr>
        <p:spPr bwMode="auto">
          <a:xfrm flipH="1" flipV="1">
            <a:off x="8728166" y="1931987"/>
            <a:ext cx="1066800" cy="228600"/>
          </a:xfrm>
          <a:prstGeom prst="straightConnector1">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TextBox 10">
            <a:extLst>
              <a:ext uri="{FF2B5EF4-FFF2-40B4-BE49-F238E27FC236}">
                <a16:creationId xmlns:a16="http://schemas.microsoft.com/office/drawing/2014/main" id="{3D7198AF-5EAD-4898-80D9-3D5A5026E4E8}"/>
              </a:ext>
            </a:extLst>
          </p:cNvPr>
          <p:cNvSpPr txBox="1">
            <a:spLocks noChangeArrowheads="1"/>
          </p:cNvSpPr>
          <p:nvPr/>
        </p:nvSpPr>
        <p:spPr bwMode="auto">
          <a:xfrm>
            <a:off x="457200" y="5631001"/>
            <a:ext cx="433251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000" dirty="0">
                <a:solidFill>
                  <a:srgbClr val="0070C0"/>
                </a:solidFill>
              </a:rPr>
              <a:t>Change number of thresholds over the specified range</a:t>
            </a:r>
          </a:p>
        </p:txBody>
      </p:sp>
      <p:cxnSp>
        <p:nvCxnSpPr>
          <p:cNvPr id="12" name="Straight Arrow Connector 11">
            <a:extLst>
              <a:ext uri="{FF2B5EF4-FFF2-40B4-BE49-F238E27FC236}">
                <a16:creationId xmlns:a16="http://schemas.microsoft.com/office/drawing/2014/main" id="{E5626E19-F6B8-481C-A80E-8BBB2BA89226}"/>
              </a:ext>
            </a:extLst>
          </p:cNvPr>
          <p:cNvCxnSpPr>
            <a:stCxn id="11" idx="0"/>
          </p:cNvCxnSpPr>
          <p:nvPr/>
        </p:nvCxnSpPr>
        <p:spPr bwMode="auto">
          <a:xfrm flipH="1" flipV="1">
            <a:off x="1593669" y="4643695"/>
            <a:ext cx="1029788" cy="987306"/>
          </a:xfrm>
          <a:prstGeom prst="straightConnector1">
            <a:avLst/>
          </a:prstGeom>
          <a:solidFill>
            <a:schemeClr val="accent1"/>
          </a:solidFill>
          <a:ln w="9525"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Slide Number Placeholder 15">
            <a:extLst>
              <a:ext uri="{FF2B5EF4-FFF2-40B4-BE49-F238E27FC236}">
                <a16:creationId xmlns:a16="http://schemas.microsoft.com/office/drawing/2014/main" id="{ED0CC45D-D0C7-4B37-8F73-47B599721E9A}"/>
              </a:ext>
            </a:extLst>
          </p:cNvPr>
          <p:cNvSpPr>
            <a:spLocks noGrp="1"/>
          </p:cNvSpPr>
          <p:nvPr>
            <p:ph type="sldNum" sz="quarter" idx="12"/>
          </p:nvPr>
        </p:nvSpPr>
        <p:spPr/>
        <p:txBody>
          <a:bodyPr/>
          <a:lstStyle/>
          <a:p>
            <a:fld id="{6CCDFB7F-2DCE-4BBA-8761-9C155C26019F}" type="slidenum">
              <a:rPr lang="en-US" smtClean="0"/>
              <a:t>47</a:t>
            </a:fld>
            <a:endParaRPr lang="en-US"/>
          </a:p>
        </p:txBody>
      </p:sp>
    </p:spTree>
    <p:extLst>
      <p:ext uri="{BB962C8B-B14F-4D97-AF65-F5344CB8AC3E}">
        <p14:creationId xmlns:p14="http://schemas.microsoft.com/office/powerpoint/2010/main" val="379222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8A2C9F1-1B7B-4667-BBF5-072F5260950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defRPr/>
            </a:pPr>
            <a:r>
              <a:rPr lang="en-US" sz="4800" kern="1200">
                <a:solidFill>
                  <a:srgbClr val="FFFFFF"/>
                </a:solidFill>
                <a:latin typeface="+mj-lt"/>
                <a:ea typeface="+mj-ea"/>
                <a:cs typeface="+mj-cs"/>
              </a:rPr>
              <a:t>Declustering</a:t>
            </a:r>
          </a:p>
        </p:txBody>
      </p:sp>
      <p:sp>
        <p:nvSpPr>
          <p:cNvPr id="7" name="TextBox 6">
            <a:extLst>
              <a:ext uri="{FF2B5EF4-FFF2-40B4-BE49-F238E27FC236}">
                <a16:creationId xmlns:a16="http://schemas.microsoft.com/office/drawing/2014/main" id="{3CB56FF4-3592-4515-89D2-F19D91A674D1}"/>
              </a:ext>
            </a:extLst>
          </p:cNvPr>
          <p:cNvSpPr txBox="1">
            <a:spLocks noChangeArrowheads="1"/>
          </p:cNvSpPr>
          <p:nvPr/>
        </p:nvSpPr>
        <p:spPr bwMode="auto">
          <a:xfrm>
            <a:off x="674237" y="4170501"/>
            <a:ext cx="3657600" cy="15255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ts val="1000"/>
              </a:spcBef>
              <a:buNone/>
            </a:pPr>
            <a:r>
              <a:rPr lang="en-US" altLang="en-US" sz="2000" kern="1200">
                <a:solidFill>
                  <a:srgbClr val="FFFFFF"/>
                </a:solidFill>
                <a:latin typeface="+mn-lt"/>
                <a:ea typeface="+mn-ea"/>
                <a:cs typeface="+mn-cs"/>
              </a:rPr>
              <a:t>Sky Harbor airport, Phoenix, Arizona July to August maximum temperatures ( </a:t>
            </a:r>
            <a:r>
              <a:rPr lang="en-US" altLang="en-US" sz="2000" kern="1200" baseline="30000">
                <a:solidFill>
                  <a:srgbClr val="FFFFFF"/>
                </a:solidFill>
                <a:latin typeface="+mn-lt"/>
                <a:ea typeface="+mn-ea"/>
                <a:cs typeface="+mn-cs"/>
              </a:rPr>
              <a:t>o</a:t>
            </a:r>
            <a:r>
              <a:rPr lang="en-US" altLang="en-US" sz="2000" kern="1200">
                <a:solidFill>
                  <a:srgbClr val="FFFFFF"/>
                </a:solidFill>
                <a:latin typeface="+mn-lt"/>
                <a:ea typeface="+mn-ea"/>
                <a:cs typeface="+mn-cs"/>
              </a:rPr>
              <a:t>F)</a:t>
            </a:r>
          </a:p>
          <a:p>
            <a:pPr algn="ctr">
              <a:lnSpc>
                <a:spcPct val="90000"/>
              </a:lnSpc>
              <a:spcBef>
                <a:spcPts val="1000"/>
              </a:spcBef>
              <a:buNone/>
            </a:pPr>
            <a:r>
              <a:rPr lang="en-US" altLang="en-US" sz="2000" kern="1200">
                <a:solidFill>
                  <a:srgbClr val="FFFFFF"/>
                </a:solidFill>
                <a:latin typeface="+mn-lt"/>
                <a:ea typeface="+mn-ea"/>
                <a:cs typeface="+mn-cs"/>
              </a:rPr>
              <a:t> </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2" descr="tphapMaxT.pdf">
            <a:extLst>
              <a:ext uri="{FF2B5EF4-FFF2-40B4-BE49-F238E27FC236}">
                <a16:creationId xmlns:a16="http://schemas.microsoft.com/office/drawing/2014/main" id="{01F7C60F-4BAD-4DC1-97B4-CC39A1118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90196" y="492573"/>
            <a:ext cx="5880796" cy="58807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a:extLst>
              <a:ext uri="{FF2B5EF4-FFF2-40B4-BE49-F238E27FC236}">
                <a16:creationId xmlns:a16="http://schemas.microsoft.com/office/drawing/2014/main" id="{BFF17A93-084B-411E-88D5-639BBDA7E82D}"/>
              </a:ext>
            </a:extLst>
          </p:cNvPr>
          <p:cNvSpPr>
            <a:spLocks noGrp="1"/>
          </p:cNvSpPr>
          <p:nvPr>
            <p:ph type="sldNum" sz="quarter" idx="12"/>
          </p:nvPr>
        </p:nvSpPr>
        <p:spPr/>
        <p:txBody>
          <a:bodyPr/>
          <a:lstStyle/>
          <a:p>
            <a:fld id="{6CCDFB7F-2DCE-4BBA-8761-9C155C26019F}" type="slidenum">
              <a:rPr lang="en-US" smtClean="0"/>
              <a:t>48</a:t>
            </a:fld>
            <a:endParaRPr lang="en-US"/>
          </a:p>
        </p:txBody>
      </p:sp>
    </p:spTree>
    <p:extLst>
      <p:ext uri="{BB962C8B-B14F-4D97-AF65-F5344CB8AC3E}">
        <p14:creationId xmlns:p14="http://schemas.microsoft.com/office/powerpoint/2010/main" val="3668875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C554BC2-CD91-4F88-8BA0-48BE563E0196}"/>
              </a:ext>
            </a:extLst>
          </p:cNvPr>
          <p:cNvSpPr>
            <a:spLocks noGrp="1"/>
          </p:cNvSpPr>
          <p:nvPr>
            <p:ph type="title"/>
          </p:nvPr>
        </p:nvSpPr>
        <p:spPr>
          <a:xfrm>
            <a:off x="685800" y="228600"/>
            <a:ext cx="7772400" cy="914400"/>
          </a:xfrm>
        </p:spPr>
        <p:txBody>
          <a:bodyPr/>
          <a:lstStyle/>
          <a:p>
            <a:pPr>
              <a:defRPr/>
            </a:pPr>
            <a:r>
              <a:rPr lang="en-US" dirty="0" err="1"/>
              <a:t>Declustering</a:t>
            </a:r>
            <a:endParaRPr lang="en-US" dirty="0"/>
          </a:p>
        </p:txBody>
      </p:sp>
      <p:sp>
        <p:nvSpPr>
          <p:cNvPr id="6" name="TextBox 7">
            <a:extLst>
              <a:ext uri="{FF2B5EF4-FFF2-40B4-BE49-F238E27FC236}">
                <a16:creationId xmlns:a16="http://schemas.microsoft.com/office/drawing/2014/main" id="{FDD7568A-60C1-4E80-8778-8C80A0BE2457}"/>
              </a:ext>
            </a:extLst>
          </p:cNvPr>
          <p:cNvSpPr txBox="1">
            <a:spLocks noChangeArrowheads="1"/>
          </p:cNvSpPr>
          <p:nvPr/>
        </p:nvSpPr>
        <p:spPr bwMode="auto">
          <a:xfrm>
            <a:off x="533400" y="23622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Courier" pitchFamily="-84" charset="0"/>
              </a:rPr>
              <a:t>extremalindex( Tphap$MaxT, threshold = 105 )</a:t>
            </a:r>
          </a:p>
        </p:txBody>
      </p:sp>
      <p:graphicFrame>
        <p:nvGraphicFramePr>
          <p:cNvPr id="7" name="Table 6">
            <a:extLst>
              <a:ext uri="{FF2B5EF4-FFF2-40B4-BE49-F238E27FC236}">
                <a16:creationId xmlns:a16="http://schemas.microsoft.com/office/drawing/2014/main" id="{C11067F1-CC15-4A25-9E6C-AEE231FEF175}"/>
              </a:ext>
            </a:extLst>
          </p:cNvPr>
          <p:cNvGraphicFramePr>
            <a:graphicFrameLocks noGrp="1"/>
          </p:cNvGraphicFramePr>
          <p:nvPr/>
        </p:nvGraphicFramePr>
        <p:xfrm>
          <a:off x="1219200" y="3352800"/>
          <a:ext cx="6367463" cy="1011411"/>
        </p:xfrm>
        <a:graphic>
          <a:graphicData uri="http://schemas.openxmlformats.org/drawingml/2006/table">
            <a:tbl>
              <a:tblPr/>
              <a:tblGrid>
                <a:gridCol w="2032000">
                  <a:extLst>
                    <a:ext uri="{9D8B030D-6E8A-4147-A177-3AD203B41FA5}">
                      <a16:colId xmlns:a16="http://schemas.microsoft.com/office/drawing/2014/main" val="20000"/>
                    </a:ext>
                  </a:extLst>
                </a:gridCol>
                <a:gridCol w="2303463">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39879">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err="1">
                          <a:ln>
                            <a:noFill/>
                          </a:ln>
                          <a:solidFill>
                            <a:schemeClr val="tx1"/>
                          </a:solidFill>
                          <a:effectLst/>
                          <a:latin typeface="Arial" charset="0"/>
                          <a:ea typeface="ＭＳ Ｐゴシック" charset="-128"/>
                        </a:rPr>
                        <a:t>θ</a:t>
                      </a:r>
                      <a:endParaRPr kumimoji="0" lang="en-US" altLang="x-none" sz="1800" b="1" i="0" u="none" strike="noStrike" cap="none" normalizeH="0" baseline="0" dirty="0">
                        <a:ln>
                          <a:noFill/>
                        </a:ln>
                        <a:solidFill>
                          <a:schemeClr val="tx1"/>
                        </a:solidFill>
                        <a:effectLst/>
                        <a:latin typeface="Arial" charset="0"/>
                        <a:ea typeface="ＭＳ Ｐゴシック" charset="-128"/>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Number of Clusters</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Run Length</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359">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0.21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rgbClr val="000000"/>
                          </a:solidFill>
                          <a:effectLst/>
                          <a:latin typeface="Arial" charset="0"/>
                          <a:ea typeface="ＭＳ Ｐゴシック" charset="-128"/>
                        </a:rPr>
                        <a:t>234</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2</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bl>
          </a:graphicData>
        </a:graphic>
      </p:graphicFrame>
      <p:sp>
        <p:nvSpPr>
          <p:cNvPr id="8" name="TextBox 6">
            <a:extLst>
              <a:ext uri="{FF2B5EF4-FFF2-40B4-BE49-F238E27FC236}">
                <a16:creationId xmlns:a16="http://schemas.microsoft.com/office/drawing/2014/main" id="{86F53008-1B08-4B4F-9791-B2B537DCA5EA}"/>
              </a:ext>
            </a:extLst>
          </p:cNvPr>
          <p:cNvSpPr txBox="1">
            <a:spLocks noChangeArrowheads="1"/>
          </p:cNvSpPr>
          <p:nvPr/>
        </p:nvSpPr>
        <p:spPr bwMode="auto">
          <a:xfrm>
            <a:off x="304800" y="1219200"/>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70C0"/>
                </a:solidFill>
              </a:rPr>
              <a:t>Sky Harbor airport, Phoenix, Arizona July to August maximum temperatures ( </a:t>
            </a:r>
            <a:r>
              <a:rPr lang="en-US" altLang="en-US" sz="1800" baseline="30000">
                <a:solidFill>
                  <a:srgbClr val="0070C0"/>
                </a:solidFill>
              </a:rPr>
              <a:t>o</a:t>
            </a:r>
            <a:r>
              <a:rPr lang="en-US" altLang="en-US" sz="1800">
                <a:solidFill>
                  <a:srgbClr val="0070C0"/>
                </a:solidFill>
              </a:rPr>
              <a:t>F)</a:t>
            </a:r>
          </a:p>
          <a:p>
            <a:pPr>
              <a:spcBef>
                <a:spcPct val="0"/>
              </a:spcBef>
              <a:buFontTx/>
              <a:buNone/>
            </a:pPr>
            <a:r>
              <a:rPr lang="en-US" altLang="en-US" sz="1800">
                <a:solidFill>
                  <a:srgbClr val="0070C0"/>
                </a:solidFill>
              </a:rPr>
              <a:t> </a:t>
            </a:r>
          </a:p>
        </p:txBody>
      </p:sp>
      <p:sp>
        <p:nvSpPr>
          <p:cNvPr id="9" name="Slide Number Placeholder 8">
            <a:extLst>
              <a:ext uri="{FF2B5EF4-FFF2-40B4-BE49-F238E27FC236}">
                <a16:creationId xmlns:a16="http://schemas.microsoft.com/office/drawing/2014/main" id="{2AB7864E-7CCD-49AA-8812-492FB487F26F}"/>
              </a:ext>
            </a:extLst>
          </p:cNvPr>
          <p:cNvSpPr>
            <a:spLocks noGrp="1"/>
          </p:cNvSpPr>
          <p:nvPr>
            <p:ph type="sldNum" sz="quarter" idx="12"/>
          </p:nvPr>
        </p:nvSpPr>
        <p:spPr/>
        <p:txBody>
          <a:bodyPr/>
          <a:lstStyle/>
          <a:p>
            <a:fld id="{6CCDFB7F-2DCE-4BBA-8761-9C155C26019F}" type="slidenum">
              <a:rPr lang="en-US" smtClean="0"/>
              <a:t>49</a:t>
            </a:fld>
            <a:endParaRPr lang="en-US"/>
          </a:p>
        </p:txBody>
      </p:sp>
    </p:spTree>
    <p:extLst>
      <p:ext uri="{BB962C8B-B14F-4D97-AF65-F5344CB8AC3E}">
        <p14:creationId xmlns:p14="http://schemas.microsoft.com/office/powerpoint/2010/main" val="294211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949DC-B1B8-47CF-8BB5-1B09E75D2D0A}"/>
                  </a:ext>
                </a:extLst>
              </p:cNvPr>
              <p:cNvSpPr>
                <a:spLocks noGrp="1"/>
              </p:cNvSpPr>
              <p:nvPr>
                <p:ph idx="1"/>
              </p:nvPr>
            </p:nvSpPr>
            <p:spPr>
              <a:xfrm>
                <a:off x="838200" y="1530625"/>
                <a:ext cx="10515600" cy="1236665"/>
              </a:xfrm>
            </p:spPr>
            <p:txBody>
              <a:bodyPr>
                <a:noAutofit/>
              </a:bodyPr>
              <a:lstStyle/>
              <a:p>
                <a:pPr marL="0" indent="0">
                  <a:buNone/>
                </a:pPr>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t> be IID.  </a:t>
                </a:r>
              </a:p>
              <a:p>
                <a:pPr marL="0" indent="0">
                  <a:buNone/>
                </a:pPr>
                <a:r>
                  <a:rPr lang="en-US" sz="2400" dirty="0"/>
                  <a:t>Interest is in the distribution function for the maximum value of</a:t>
                </a:r>
              </a:p>
              <a:p>
                <a:pPr marL="0" indent="0">
                  <a:buNone/>
                </a:pP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r>
                      <a:rPr lang="en-US" sz="2400" b="0" i="1" smtClean="0">
                        <a:latin typeface="Cambria Math" panose="02040503050406030204" pitchFamily="18" charset="0"/>
                      </a:rPr>
                      <m:t>=1,…,</m:t>
                    </m:r>
                    <m:r>
                      <a:rPr lang="en-US" sz="2400" b="0" i="1" smtClean="0">
                        <a:latin typeface="Cambria Math" panose="02040503050406030204" pitchFamily="18" charset="0"/>
                      </a:rPr>
                      <m:t>𝑛</m:t>
                    </m:r>
                  </m:oMath>
                </a14:m>
                <a:r>
                  <a:rPr lang="en-US" sz="2400" dirty="0"/>
                  <a:t>.</a:t>
                </a:r>
              </a:p>
            </p:txBody>
          </p:sp>
        </mc:Choice>
        <mc:Fallback xmlns="">
          <p:sp>
            <p:nvSpPr>
              <p:cNvPr id="3" name="Content Placeholder 2">
                <a:extLst>
                  <a:ext uri="{FF2B5EF4-FFF2-40B4-BE49-F238E27FC236}">
                    <a16:creationId xmlns:a16="http://schemas.microsoft.com/office/drawing/2014/main" id="{F6A949DC-B1B8-47CF-8BB5-1B09E75D2D0A}"/>
                  </a:ext>
                </a:extLst>
              </p:cNvPr>
              <p:cNvSpPr>
                <a:spLocks noGrp="1" noRot="1" noChangeAspect="1" noMove="1" noResize="1" noEditPoints="1" noAdjustHandles="1" noChangeArrowheads="1" noChangeShapeType="1" noTextEdit="1"/>
              </p:cNvSpPr>
              <p:nvPr>
                <p:ph idx="1"/>
              </p:nvPr>
            </p:nvSpPr>
            <p:spPr>
              <a:xfrm>
                <a:off x="838200" y="1530625"/>
                <a:ext cx="10515600" cy="1236665"/>
              </a:xfrm>
              <a:blipFill>
                <a:blip r:embed="rId2"/>
                <a:stretch>
                  <a:fillRect l="-928" t="-6897" b="-19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07C2569-0FD5-4AAB-982E-DA190F6120EB}"/>
                  </a:ext>
                </a:extLst>
              </p:cNvPr>
              <p:cNvSpPr txBox="1">
                <a:spLocks/>
              </p:cNvSpPr>
              <p:nvPr/>
            </p:nvSpPr>
            <p:spPr>
              <a:xfrm>
                <a:off x="838200" y="3035983"/>
                <a:ext cx="10515600" cy="242391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We know from our statistical theory class that:</a:t>
                </a:r>
              </a:p>
              <a:p>
                <a:pPr marL="0" indent="0">
                  <a:buFont typeface="Arial" panose="020B0604020202020204" pitchFamily="34" charset="0"/>
                  <a:buNone/>
                </a:pP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e>
                              </m:d>
                            </m:e>
                          </m:func>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Font typeface="Arial" panose="020B0604020202020204" pitchFamily="34" charset="0"/>
                  <a:buNone/>
                </a:pPr>
                <a:endParaRPr lang="en-US" b="0"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nary>
                        </m:e>
                      </m:nary>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𝐹</m:t>
                          </m:r>
                        </m:e>
                        <m:sub>
                          <m:r>
                            <a:rPr lang="en-US" b="0" i="1" smtClean="0">
                              <a:latin typeface="Cambria Math" panose="02040503050406030204" pitchFamily="18" charset="0"/>
                            </a:rPr>
                            <m:t>𝑋</m:t>
                          </m:r>
                        </m:sub>
                        <m:sup>
                          <m:r>
                            <a:rPr lang="en-US" b="0" i="1" smtClean="0">
                              <a:latin typeface="Cambria Math" panose="02040503050406030204" pitchFamily="18" charset="0"/>
                            </a:rPr>
                            <m:t>𝑛</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oMath>
                  </m:oMathPara>
                </a14:m>
                <a:endParaRPr lang="en-US" dirty="0"/>
              </a:p>
              <a:p>
                <a:pPr marL="0" indent="0">
                  <a:buFont typeface="Arial" panose="020B0604020202020204" pitchFamily="34" charset="0"/>
                  <a:buNone/>
                </a:pPr>
                <a:endParaRPr lang="en-US" dirty="0"/>
              </a:p>
            </p:txBody>
          </p:sp>
        </mc:Choice>
        <mc:Fallback xmlns="">
          <p:sp>
            <p:nvSpPr>
              <p:cNvPr id="4" name="Content Placeholder 2">
                <a:extLst>
                  <a:ext uri="{FF2B5EF4-FFF2-40B4-BE49-F238E27FC236}">
                    <a16:creationId xmlns:a16="http://schemas.microsoft.com/office/drawing/2014/main" id="{107C2569-0FD5-4AAB-982E-DA190F6120EB}"/>
                  </a:ext>
                </a:extLst>
              </p:cNvPr>
              <p:cNvSpPr txBox="1">
                <a:spLocks noRot="1" noChangeAspect="1" noMove="1" noResize="1" noEditPoints="1" noAdjustHandles="1" noChangeArrowheads="1" noChangeShapeType="1" noTextEdit="1"/>
              </p:cNvSpPr>
              <p:nvPr/>
            </p:nvSpPr>
            <p:spPr>
              <a:xfrm>
                <a:off x="838200" y="3035983"/>
                <a:ext cx="10515600" cy="2423914"/>
              </a:xfrm>
              <a:prstGeom prst="rect">
                <a:avLst/>
              </a:prstGeom>
              <a:blipFill>
                <a:blip r:embed="rId3"/>
                <a:stretch>
                  <a:fillRect l="-928" t="-57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9C10851-F0D9-45DB-8365-829BADE449CE}"/>
                  </a:ext>
                </a:extLst>
              </p:cNvPr>
              <p:cNvSpPr txBox="1"/>
              <p:nvPr/>
            </p:nvSpPr>
            <p:spPr>
              <a:xfrm>
                <a:off x="516835" y="4970653"/>
                <a:ext cx="5989982" cy="1323439"/>
              </a:xfrm>
              <a:prstGeom prst="rect">
                <a:avLst/>
              </a:prstGeom>
              <a:noFill/>
            </p:spPr>
            <p:txBody>
              <a:bodyPr wrap="square" rtlCol="0">
                <a:spAutoFit/>
              </a:bodyPr>
              <a:lstStyle/>
              <a:p>
                <a:r>
                  <a:rPr lang="en-US" sz="2000" dirty="0">
                    <a:solidFill>
                      <a:srgbClr val="FF0000"/>
                    </a:solidFill>
                  </a:rPr>
                  <a:t>If </a:t>
                </a:r>
                <a14:m>
                  <m:oMath xmlns:m="http://schemas.openxmlformats.org/officeDocument/2006/math">
                    <m:r>
                      <a:rPr lang="en-US" sz="2000" b="0" i="1" smtClean="0">
                        <a:solidFill>
                          <a:srgbClr val="FF0000"/>
                        </a:solidFill>
                        <a:latin typeface="Cambria Math" panose="02040503050406030204" pitchFamily="18" charset="0"/>
                      </a:rPr>
                      <m:t>𝑛</m:t>
                    </m:r>
                  </m:oMath>
                </a14:m>
                <a:r>
                  <a:rPr lang="en-US" sz="2000" dirty="0">
                    <a:solidFill>
                      <a:srgbClr val="FF0000"/>
                    </a:solidFill>
                  </a:rPr>
                  <a:t> is large, </a:t>
                </a:r>
                <a14:m>
                  <m:oMath xmlns:m="http://schemas.openxmlformats.org/officeDocument/2006/math">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panose="02040503050406030204" pitchFamily="18" charset="0"/>
                          </a:rPr>
                          <m:t>𝐹</m:t>
                        </m:r>
                      </m:e>
                      <m:sup>
                        <m:r>
                          <a:rPr lang="en-US" sz="2000" b="0" i="1" smtClean="0">
                            <a:solidFill>
                              <a:srgbClr val="FF0000"/>
                            </a:solidFill>
                            <a:latin typeface="Cambria Math" panose="02040503050406030204" pitchFamily="18" charset="0"/>
                          </a:rPr>
                          <m:t>𝑛</m:t>
                        </m:r>
                      </m:sup>
                    </m:sSup>
                    <m:r>
                      <a:rPr lang="en-US" sz="2000" b="0" i="1" smtClean="0">
                        <a:solidFill>
                          <a:srgbClr val="FF0000"/>
                        </a:solidFill>
                        <a:latin typeface="Cambria Math" panose="02040503050406030204" pitchFamily="18" charset="0"/>
                      </a:rPr>
                      <m:t>→0</m:t>
                    </m:r>
                  </m:oMath>
                </a14:m>
                <a:r>
                  <a:rPr lang="en-US" sz="2000" dirty="0">
                    <a:solidFill>
                      <a:srgbClr val="FF0000"/>
                    </a:solidFill>
                  </a:rPr>
                  <a:t>.</a:t>
                </a:r>
              </a:p>
              <a:p>
                <a:endParaRPr lang="en-US" sz="2000" dirty="0">
                  <a:solidFill>
                    <a:srgbClr val="FF0000"/>
                  </a:solidFill>
                </a:endParaRPr>
              </a:p>
              <a:p>
                <a:r>
                  <a:rPr lang="en-US" sz="2000" dirty="0">
                    <a:solidFill>
                      <a:srgbClr val="FF0000"/>
                    </a:solidFill>
                  </a:rPr>
                  <a:t>Also, </a:t>
                </a:r>
                <a14:m>
                  <m:oMath xmlns:m="http://schemas.openxmlformats.org/officeDocument/2006/math">
                    <m:r>
                      <a:rPr lang="en-US" sz="2000" b="0" i="1" smtClean="0">
                        <a:solidFill>
                          <a:srgbClr val="FF0000"/>
                        </a:solidFill>
                        <a:latin typeface="Cambria Math" panose="02040503050406030204" pitchFamily="18" charset="0"/>
                      </a:rPr>
                      <m:t>𝐹</m:t>
                    </m:r>
                  </m:oMath>
                </a14:m>
                <a:r>
                  <a:rPr lang="en-US" sz="2000" dirty="0">
                    <a:solidFill>
                      <a:srgbClr val="FF0000"/>
                    </a:solidFill>
                  </a:rPr>
                  <a:t> must be estimated, and small errors raised to the </a:t>
                </a:r>
                <a14:m>
                  <m:oMath xmlns:m="http://schemas.openxmlformats.org/officeDocument/2006/math">
                    <m:r>
                      <a:rPr lang="en-US" sz="2000" b="0" i="1" smtClean="0">
                        <a:solidFill>
                          <a:srgbClr val="FF0000"/>
                        </a:solidFill>
                        <a:latin typeface="Cambria Math" panose="02040503050406030204" pitchFamily="18" charset="0"/>
                      </a:rPr>
                      <m:t>𝑛</m:t>
                    </m:r>
                  </m:oMath>
                </a14:m>
                <a:r>
                  <a:rPr lang="en-US" sz="2000" dirty="0">
                    <a:solidFill>
                      <a:srgbClr val="FF0000"/>
                    </a:solidFill>
                  </a:rPr>
                  <a:t>-</a:t>
                </a:r>
                <a:r>
                  <a:rPr lang="en-US" sz="2000" dirty="0" err="1">
                    <a:solidFill>
                      <a:srgbClr val="FF0000"/>
                    </a:solidFill>
                  </a:rPr>
                  <a:t>th</a:t>
                </a:r>
                <a:r>
                  <a:rPr lang="en-US" sz="2000" dirty="0">
                    <a:solidFill>
                      <a:srgbClr val="FF0000"/>
                    </a:solidFill>
                  </a:rPr>
                  <a:t> power are exacerbated as </a:t>
                </a:r>
                <a14:m>
                  <m:oMath xmlns:m="http://schemas.openxmlformats.org/officeDocument/2006/math">
                    <m:r>
                      <a:rPr lang="en-US" sz="2000" b="0" i="1" smtClean="0">
                        <a:solidFill>
                          <a:srgbClr val="FF0000"/>
                        </a:solidFill>
                        <a:latin typeface="Cambria Math" panose="02040503050406030204" pitchFamily="18" charset="0"/>
                      </a:rPr>
                      <m:t>𝑛</m:t>
                    </m:r>
                  </m:oMath>
                </a14:m>
                <a:r>
                  <a:rPr lang="en-US" sz="2000" dirty="0">
                    <a:solidFill>
                      <a:srgbClr val="FF0000"/>
                    </a:solidFill>
                  </a:rPr>
                  <a:t> increases.</a:t>
                </a:r>
              </a:p>
            </p:txBody>
          </p:sp>
        </mc:Choice>
        <mc:Fallback xmlns="">
          <p:sp>
            <p:nvSpPr>
              <p:cNvPr id="5" name="TextBox 4">
                <a:extLst>
                  <a:ext uri="{FF2B5EF4-FFF2-40B4-BE49-F238E27FC236}">
                    <a16:creationId xmlns:a16="http://schemas.microsoft.com/office/drawing/2014/main" id="{39C10851-F0D9-45DB-8365-829BADE449CE}"/>
                  </a:ext>
                </a:extLst>
              </p:cNvPr>
              <p:cNvSpPr txBox="1">
                <a:spLocks noRot="1" noChangeAspect="1" noMove="1" noResize="1" noEditPoints="1" noAdjustHandles="1" noChangeArrowheads="1" noChangeShapeType="1" noTextEdit="1"/>
              </p:cNvSpPr>
              <p:nvPr/>
            </p:nvSpPr>
            <p:spPr>
              <a:xfrm>
                <a:off x="516835" y="4970653"/>
                <a:ext cx="5989982" cy="1323439"/>
              </a:xfrm>
              <a:prstGeom prst="rect">
                <a:avLst/>
              </a:prstGeom>
              <a:blipFill>
                <a:blip r:embed="rId4"/>
                <a:stretch>
                  <a:fillRect l="-1120" t="-2304" b="-7373"/>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9AF1181C-E3C3-4113-B552-12BFA3C17217}"/>
              </a:ext>
            </a:extLst>
          </p:cNvPr>
          <p:cNvSpPr>
            <a:spLocks noGrp="1"/>
          </p:cNvSpPr>
          <p:nvPr>
            <p:ph type="title"/>
          </p:nvPr>
        </p:nvSpPr>
        <p:spPr>
          <a:xfrm>
            <a:off x="838200" y="365125"/>
            <a:ext cx="10515600" cy="1325563"/>
          </a:xfrm>
        </p:spPr>
        <p:txBody>
          <a:bodyPr/>
          <a:lstStyle/>
          <a:p>
            <a:r>
              <a:rPr lang="en-US" dirty="0"/>
              <a:t>Modeling Block Maxima</a:t>
            </a:r>
          </a:p>
        </p:txBody>
      </p:sp>
      <p:sp>
        <p:nvSpPr>
          <p:cNvPr id="2" name="Slide Number Placeholder 1">
            <a:extLst>
              <a:ext uri="{FF2B5EF4-FFF2-40B4-BE49-F238E27FC236}">
                <a16:creationId xmlns:a16="http://schemas.microsoft.com/office/drawing/2014/main" id="{B0077AE6-475B-4BF0-A440-0AE60536C3AA}"/>
              </a:ext>
            </a:extLst>
          </p:cNvPr>
          <p:cNvSpPr>
            <a:spLocks noGrp="1"/>
          </p:cNvSpPr>
          <p:nvPr>
            <p:ph type="sldNum" sz="quarter" idx="12"/>
          </p:nvPr>
        </p:nvSpPr>
        <p:spPr/>
        <p:txBody>
          <a:bodyPr/>
          <a:lstStyle/>
          <a:p>
            <a:fld id="{6CCDFB7F-2DCE-4BBA-8761-9C155C26019F}" type="slidenum">
              <a:rPr lang="en-US" smtClean="0"/>
              <a:t>5</a:t>
            </a:fld>
            <a:endParaRPr lang="en-US"/>
          </a:p>
        </p:txBody>
      </p:sp>
    </p:spTree>
    <p:extLst>
      <p:ext uri="{BB962C8B-B14F-4D97-AF65-F5344CB8AC3E}">
        <p14:creationId xmlns:p14="http://schemas.microsoft.com/office/powerpoint/2010/main" val="2723846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F3B7B0-4120-40BF-A183-27A17DF6DD0E}"/>
              </a:ext>
            </a:extLst>
          </p:cNvPr>
          <p:cNvSpPr>
            <a:spLocks noGrp="1"/>
          </p:cNvSpPr>
          <p:nvPr>
            <p:ph type="title"/>
          </p:nvPr>
        </p:nvSpPr>
        <p:spPr>
          <a:xfrm>
            <a:off x="685800" y="228600"/>
            <a:ext cx="7772400" cy="914400"/>
          </a:xfrm>
        </p:spPr>
        <p:txBody>
          <a:bodyPr/>
          <a:lstStyle/>
          <a:p>
            <a:pPr>
              <a:defRPr/>
            </a:pPr>
            <a:r>
              <a:rPr lang="en-US" dirty="0" err="1"/>
              <a:t>Declustering</a:t>
            </a:r>
            <a:endParaRPr lang="en-US" dirty="0"/>
          </a:p>
        </p:txBody>
      </p:sp>
      <p:sp>
        <p:nvSpPr>
          <p:cNvPr id="6" name="TextBox 7">
            <a:extLst>
              <a:ext uri="{FF2B5EF4-FFF2-40B4-BE49-F238E27FC236}">
                <a16:creationId xmlns:a16="http://schemas.microsoft.com/office/drawing/2014/main" id="{0511A1A5-3F1D-435B-B9CE-058DF6B0F71A}"/>
              </a:ext>
            </a:extLst>
          </p:cNvPr>
          <p:cNvSpPr txBox="1">
            <a:spLocks noChangeArrowheads="1"/>
          </p:cNvSpPr>
          <p:nvPr/>
        </p:nvSpPr>
        <p:spPr bwMode="auto">
          <a:xfrm>
            <a:off x="533400" y="2362200"/>
            <a:ext cx="8382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Courier" pitchFamily="-84" charset="0"/>
              </a:rPr>
              <a:t>y &lt;- decluster( Tphap$MaxT, </a:t>
            </a:r>
          </a:p>
          <a:p>
            <a:pPr>
              <a:spcBef>
                <a:spcPct val="0"/>
              </a:spcBef>
              <a:buFontTx/>
              <a:buNone/>
            </a:pPr>
            <a:r>
              <a:rPr lang="en-US" altLang="en-US" sz="2400">
                <a:latin typeface="Courier" pitchFamily="-84" charset="0"/>
              </a:rPr>
              <a:t>	threshold = 105, </a:t>
            </a:r>
          </a:p>
          <a:p>
            <a:pPr>
              <a:spcBef>
                <a:spcPct val="0"/>
              </a:spcBef>
              <a:buFontTx/>
              <a:buNone/>
            </a:pPr>
            <a:r>
              <a:rPr lang="en-US" altLang="en-US" sz="2400">
                <a:latin typeface="Courier" pitchFamily="-84" charset="0"/>
              </a:rPr>
              <a:t>	r = 2 )</a:t>
            </a:r>
          </a:p>
          <a:p>
            <a:pPr>
              <a:spcBef>
                <a:spcPct val="0"/>
              </a:spcBef>
              <a:buFontTx/>
              <a:buNone/>
            </a:pPr>
            <a:endParaRPr lang="en-US" altLang="en-US" sz="2400">
              <a:latin typeface="Courier" pitchFamily="-84" charset="0"/>
            </a:endParaRPr>
          </a:p>
          <a:p>
            <a:pPr>
              <a:spcBef>
                <a:spcPct val="0"/>
              </a:spcBef>
              <a:buFontTx/>
              <a:buNone/>
            </a:pPr>
            <a:r>
              <a:rPr lang="en-US" altLang="en-US" sz="2400">
                <a:latin typeface="Courier" pitchFamily="-84" charset="0"/>
              </a:rPr>
              <a:t>y</a:t>
            </a:r>
          </a:p>
          <a:p>
            <a:pPr>
              <a:spcBef>
                <a:spcPct val="0"/>
              </a:spcBef>
              <a:buFontTx/>
              <a:buNone/>
            </a:pPr>
            <a:endParaRPr lang="en-US" altLang="en-US" sz="2400">
              <a:latin typeface="Courier" pitchFamily="-84" charset="0"/>
            </a:endParaRPr>
          </a:p>
          <a:p>
            <a:pPr>
              <a:spcBef>
                <a:spcPct val="0"/>
              </a:spcBef>
              <a:buFontTx/>
              <a:buNone/>
            </a:pPr>
            <a:r>
              <a:rPr lang="en-US" altLang="en-US" sz="2400">
                <a:latin typeface="Courier" pitchFamily="-84" charset="0"/>
              </a:rPr>
              <a:t>plot( y )</a:t>
            </a:r>
          </a:p>
        </p:txBody>
      </p:sp>
      <p:sp>
        <p:nvSpPr>
          <p:cNvPr id="7" name="TextBox 6">
            <a:extLst>
              <a:ext uri="{FF2B5EF4-FFF2-40B4-BE49-F238E27FC236}">
                <a16:creationId xmlns:a16="http://schemas.microsoft.com/office/drawing/2014/main" id="{AF37DAB7-49F7-47C3-A322-F0594AC5AC87}"/>
              </a:ext>
            </a:extLst>
          </p:cNvPr>
          <p:cNvSpPr txBox="1">
            <a:spLocks noChangeArrowheads="1"/>
          </p:cNvSpPr>
          <p:nvPr/>
        </p:nvSpPr>
        <p:spPr bwMode="auto">
          <a:xfrm>
            <a:off x="304800" y="1219200"/>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70C0"/>
                </a:solidFill>
              </a:rPr>
              <a:t>Sky Harbor airport, Phoenix, Arizona July to August maximum temperatures ( </a:t>
            </a:r>
            <a:r>
              <a:rPr lang="en-US" altLang="en-US" sz="1800" baseline="30000">
                <a:solidFill>
                  <a:srgbClr val="0070C0"/>
                </a:solidFill>
              </a:rPr>
              <a:t>o</a:t>
            </a:r>
            <a:r>
              <a:rPr lang="en-US" altLang="en-US" sz="1800">
                <a:solidFill>
                  <a:srgbClr val="0070C0"/>
                </a:solidFill>
              </a:rPr>
              <a:t>F)</a:t>
            </a:r>
          </a:p>
          <a:p>
            <a:pPr>
              <a:spcBef>
                <a:spcPct val="0"/>
              </a:spcBef>
              <a:buFontTx/>
              <a:buNone/>
            </a:pPr>
            <a:r>
              <a:rPr lang="en-US" altLang="en-US" sz="1800">
                <a:solidFill>
                  <a:srgbClr val="0070C0"/>
                </a:solidFill>
              </a:rPr>
              <a:t> </a:t>
            </a:r>
          </a:p>
        </p:txBody>
      </p:sp>
      <p:sp>
        <p:nvSpPr>
          <p:cNvPr id="8" name="Slide Number Placeholder 7">
            <a:extLst>
              <a:ext uri="{FF2B5EF4-FFF2-40B4-BE49-F238E27FC236}">
                <a16:creationId xmlns:a16="http://schemas.microsoft.com/office/drawing/2014/main" id="{0345E1EF-C6B9-404C-BEA5-0130B61136AD}"/>
              </a:ext>
            </a:extLst>
          </p:cNvPr>
          <p:cNvSpPr>
            <a:spLocks noGrp="1"/>
          </p:cNvSpPr>
          <p:nvPr>
            <p:ph type="sldNum" sz="quarter" idx="12"/>
          </p:nvPr>
        </p:nvSpPr>
        <p:spPr/>
        <p:txBody>
          <a:bodyPr/>
          <a:lstStyle/>
          <a:p>
            <a:fld id="{6CCDFB7F-2DCE-4BBA-8761-9C155C26019F}" type="slidenum">
              <a:rPr lang="en-US" smtClean="0"/>
              <a:t>50</a:t>
            </a:fld>
            <a:endParaRPr lang="en-US"/>
          </a:p>
        </p:txBody>
      </p:sp>
    </p:spTree>
    <p:extLst>
      <p:ext uri="{BB962C8B-B14F-4D97-AF65-F5344CB8AC3E}">
        <p14:creationId xmlns:p14="http://schemas.microsoft.com/office/powerpoint/2010/main" val="528208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81D7E33-F2F4-4FA5-9E35-3BE371225435}"/>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defRPr/>
            </a:pPr>
            <a:r>
              <a:rPr lang="en-US" sz="4800" kern="1200">
                <a:solidFill>
                  <a:srgbClr val="FFFFFF"/>
                </a:solidFill>
                <a:latin typeface="+mj-lt"/>
                <a:ea typeface="+mj-ea"/>
                <a:cs typeface="+mj-cs"/>
              </a:rPr>
              <a:t>Declustering</a:t>
            </a:r>
          </a:p>
        </p:txBody>
      </p:sp>
      <p:sp>
        <p:nvSpPr>
          <p:cNvPr id="7" name="TextBox 6">
            <a:extLst>
              <a:ext uri="{FF2B5EF4-FFF2-40B4-BE49-F238E27FC236}">
                <a16:creationId xmlns:a16="http://schemas.microsoft.com/office/drawing/2014/main" id="{64448F13-898F-45B2-B4C8-95CBEA9CDB76}"/>
              </a:ext>
            </a:extLst>
          </p:cNvPr>
          <p:cNvSpPr txBox="1">
            <a:spLocks noChangeArrowheads="1"/>
          </p:cNvSpPr>
          <p:nvPr/>
        </p:nvSpPr>
        <p:spPr bwMode="auto">
          <a:xfrm>
            <a:off x="674237" y="4170501"/>
            <a:ext cx="3657600" cy="15255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ts val="1000"/>
              </a:spcBef>
              <a:buNone/>
            </a:pPr>
            <a:r>
              <a:rPr lang="en-US" altLang="en-US" sz="2000" kern="1200">
                <a:solidFill>
                  <a:srgbClr val="FFFFFF"/>
                </a:solidFill>
                <a:latin typeface="+mn-lt"/>
                <a:ea typeface="+mn-ea"/>
                <a:cs typeface="+mn-cs"/>
              </a:rPr>
              <a:t>Sky Harbor airport, Phoenix, Arizona July to August maximum temperatures ( </a:t>
            </a:r>
            <a:r>
              <a:rPr lang="en-US" altLang="en-US" sz="2000" kern="1200" baseline="30000">
                <a:solidFill>
                  <a:srgbClr val="FFFFFF"/>
                </a:solidFill>
                <a:latin typeface="+mn-lt"/>
                <a:ea typeface="+mn-ea"/>
                <a:cs typeface="+mn-cs"/>
              </a:rPr>
              <a:t>o</a:t>
            </a:r>
            <a:r>
              <a:rPr lang="en-US" altLang="en-US" sz="2000" kern="1200">
                <a:solidFill>
                  <a:srgbClr val="FFFFFF"/>
                </a:solidFill>
                <a:latin typeface="+mn-lt"/>
                <a:ea typeface="+mn-ea"/>
                <a:cs typeface="+mn-cs"/>
              </a:rPr>
              <a:t>F)</a:t>
            </a:r>
          </a:p>
          <a:p>
            <a:pPr algn="ctr">
              <a:lnSpc>
                <a:spcPct val="90000"/>
              </a:lnSpc>
              <a:spcBef>
                <a:spcPts val="1000"/>
              </a:spcBef>
              <a:buNone/>
            </a:pPr>
            <a:r>
              <a:rPr lang="en-US" altLang="en-US" sz="2000" kern="1200">
                <a:solidFill>
                  <a:srgbClr val="FFFFFF"/>
                </a:solidFill>
                <a:latin typeface="+mn-lt"/>
                <a:ea typeface="+mn-ea"/>
                <a:cs typeface="+mn-cs"/>
              </a:rPr>
              <a:t> </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2" descr="tphapMaxTdeclustered.pdf">
            <a:extLst>
              <a:ext uri="{FF2B5EF4-FFF2-40B4-BE49-F238E27FC236}">
                <a16:creationId xmlns:a16="http://schemas.microsoft.com/office/drawing/2014/main" id="{C7A1FFAC-CBB4-42B3-8570-9D41B274D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90196" y="492573"/>
            <a:ext cx="5880796" cy="58807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a:extLst>
              <a:ext uri="{FF2B5EF4-FFF2-40B4-BE49-F238E27FC236}">
                <a16:creationId xmlns:a16="http://schemas.microsoft.com/office/drawing/2014/main" id="{44CB1A8D-04B8-4C15-A714-30774B7CD07E}"/>
              </a:ext>
            </a:extLst>
          </p:cNvPr>
          <p:cNvSpPr>
            <a:spLocks noGrp="1"/>
          </p:cNvSpPr>
          <p:nvPr>
            <p:ph type="sldNum" sz="quarter" idx="12"/>
          </p:nvPr>
        </p:nvSpPr>
        <p:spPr/>
        <p:txBody>
          <a:bodyPr/>
          <a:lstStyle/>
          <a:p>
            <a:fld id="{6CCDFB7F-2DCE-4BBA-8761-9C155C26019F}" type="slidenum">
              <a:rPr lang="en-US" smtClean="0"/>
              <a:t>51</a:t>
            </a:fld>
            <a:endParaRPr lang="en-US"/>
          </a:p>
        </p:txBody>
      </p:sp>
    </p:spTree>
    <p:extLst>
      <p:ext uri="{BB962C8B-B14F-4D97-AF65-F5344CB8AC3E}">
        <p14:creationId xmlns:p14="http://schemas.microsoft.com/office/powerpoint/2010/main" val="25899145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4D98D4-20BB-45E6-BB35-53DF78709385}"/>
              </a:ext>
            </a:extLst>
          </p:cNvPr>
          <p:cNvSpPr>
            <a:spLocks noGrp="1"/>
          </p:cNvSpPr>
          <p:nvPr>
            <p:ph type="title"/>
          </p:nvPr>
        </p:nvSpPr>
        <p:spPr>
          <a:xfrm>
            <a:off x="685800" y="228600"/>
            <a:ext cx="7772400" cy="914400"/>
          </a:xfrm>
        </p:spPr>
        <p:txBody>
          <a:bodyPr/>
          <a:lstStyle/>
          <a:p>
            <a:pPr>
              <a:defRPr/>
            </a:pPr>
            <a:r>
              <a:rPr lang="en-US" dirty="0" err="1"/>
              <a:t>Declustering</a:t>
            </a:r>
            <a:endParaRPr lang="en-US" dirty="0"/>
          </a:p>
        </p:txBody>
      </p:sp>
      <p:sp>
        <p:nvSpPr>
          <p:cNvPr id="6" name="TextBox 6">
            <a:extLst>
              <a:ext uri="{FF2B5EF4-FFF2-40B4-BE49-F238E27FC236}">
                <a16:creationId xmlns:a16="http://schemas.microsoft.com/office/drawing/2014/main" id="{6C64BAD6-87D5-4ECD-ADDF-BB9D44A22DEE}"/>
              </a:ext>
            </a:extLst>
          </p:cNvPr>
          <p:cNvSpPr txBox="1">
            <a:spLocks noChangeArrowheads="1"/>
          </p:cNvSpPr>
          <p:nvPr/>
        </p:nvSpPr>
        <p:spPr bwMode="auto">
          <a:xfrm>
            <a:off x="304800" y="1219200"/>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70C0"/>
                </a:solidFill>
              </a:rPr>
              <a:t>Sky Harbor airport, Phoenix, Arizona July to August maximum temperatures ( </a:t>
            </a:r>
            <a:r>
              <a:rPr lang="en-US" altLang="en-US" sz="1800" baseline="30000">
                <a:solidFill>
                  <a:srgbClr val="0070C0"/>
                </a:solidFill>
              </a:rPr>
              <a:t>o</a:t>
            </a:r>
            <a:r>
              <a:rPr lang="en-US" altLang="en-US" sz="1800">
                <a:solidFill>
                  <a:srgbClr val="0070C0"/>
                </a:solidFill>
              </a:rPr>
              <a:t>F)</a:t>
            </a:r>
          </a:p>
          <a:p>
            <a:pPr>
              <a:spcBef>
                <a:spcPct val="0"/>
              </a:spcBef>
              <a:buFontTx/>
              <a:buNone/>
            </a:pPr>
            <a:r>
              <a:rPr lang="en-US" altLang="en-US" sz="1800">
                <a:solidFill>
                  <a:srgbClr val="0070C0"/>
                </a:solidFill>
              </a:rPr>
              <a:t> </a:t>
            </a:r>
          </a:p>
        </p:txBody>
      </p:sp>
      <p:graphicFrame>
        <p:nvGraphicFramePr>
          <p:cNvPr id="7" name="Table 6">
            <a:extLst>
              <a:ext uri="{FF2B5EF4-FFF2-40B4-BE49-F238E27FC236}">
                <a16:creationId xmlns:a16="http://schemas.microsoft.com/office/drawing/2014/main" id="{DEB2417F-E99A-42A2-B41E-6F1F32E7A597}"/>
              </a:ext>
            </a:extLst>
          </p:cNvPr>
          <p:cNvGraphicFramePr>
            <a:graphicFrameLocks noGrp="1"/>
          </p:cNvGraphicFramePr>
          <p:nvPr/>
        </p:nvGraphicFramePr>
        <p:xfrm>
          <a:off x="1219200" y="3352800"/>
          <a:ext cx="6367463" cy="1011411"/>
        </p:xfrm>
        <a:graphic>
          <a:graphicData uri="http://schemas.openxmlformats.org/drawingml/2006/table">
            <a:tbl>
              <a:tblPr/>
              <a:tblGrid>
                <a:gridCol w="2032000">
                  <a:extLst>
                    <a:ext uri="{9D8B030D-6E8A-4147-A177-3AD203B41FA5}">
                      <a16:colId xmlns:a16="http://schemas.microsoft.com/office/drawing/2014/main" val="20000"/>
                    </a:ext>
                  </a:extLst>
                </a:gridCol>
                <a:gridCol w="2303463">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639879">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err="1">
                          <a:ln>
                            <a:noFill/>
                          </a:ln>
                          <a:solidFill>
                            <a:schemeClr val="tx1"/>
                          </a:solidFill>
                          <a:effectLst/>
                          <a:latin typeface="Arial" charset="0"/>
                          <a:ea typeface="ＭＳ Ｐゴシック" charset="-128"/>
                        </a:rPr>
                        <a:t>θ</a:t>
                      </a:r>
                      <a:endParaRPr kumimoji="0" lang="en-US" altLang="x-none" sz="1800" b="1" i="0" u="none" strike="noStrike" cap="none" normalizeH="0" baseline="0" dirty="0">
                        <a:ln>
                          <a:noFill/>
                        </a:ln>
                        <a:solidFill>
                          <a:schemeClr val="tx1"/>
                        </a:solidFill>
                        <a:effectLst/>
                        <a:latin typeface="Arial" charset="0"/>
                        <a:ea typeface="ＭＳ Ｐゴシック" charset="-128"/>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rgbClr val="000000"/>
                          </a:solidFill>
                          <a:effectLst/>
                          <a:latin typeface="Arial" charset="0"/>
                          <a:ea typeface="ＭＳ Ｐゴシック" charset="-128"/>
                        </a:rPr>
                        <a:t>Number of Clusters</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dirty="0">
                          <a:ln>
                            <a:noFill/>
                          </a:ln>
                          <a:solidFill>
                            <a:srgbClr val="000000"/>
                          </a:solidFill>
                          <a:effectLst/>
                          <a:latin typeface="Arial" charset="0"/>
                          <a:ea typeface="ＭＳ Ｐゴシック" charset="-128"/>
                        </a:rPr>
                        <a:t>Run Length</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359">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1</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229</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defTabSz="457200">
                        <a:spcBef>
                          <a:spcPct val="20000"/>
                        </a:spcBef>
                        <a:defRPr sz="2600">
                          <a:solidFill>
                            <a:schemeClr val="tx1"/>
                          </a:solidFill>
                          <a:latin typeface="Arial" charset="0"/>
                          <a:ea typeface="ＭＳ Ｐゴシック" charset="-128"/>
                        </a:defRPr>
                      </a:lvl1pPr>
                      <a:lvl2pPr marL="742950" indent="-285750" defTabSz="457200">
                        <a:spcBef>
                          <a:spcPct val="20000"/>
                        </a:spcBef>
                        <a:buFont typeface="Wingdings" charset="2"/>
                        <a:defRPr sz="2400">
                          <a:solidFill>
                            <a:srgbClr val="404040"/>
                          </a:solidFill>
                          <a:latin typeface="Arial" charset="0"/>
                          <a:ea typeface="ＭＳ Ｐゴシック" charset="-128"/>
                        </a:defRPr>
                      </a:lvl2pPr>
                      <a:lvl3pPr marL="1143000" indent="-228600" defTabSz="457200">
                        <a:spcBef>
                          <a:spcPct val="20000"/>
                        </a:spcBef>
                        <a:defRPr sz="2000">
                          <a:solidFill>
                            <a:schemeClr val="tx1"/>
                          </a:solidFill>
                          <a:latin typeface="Arial" charset="0"/>
                          <a:ea typeface="ＭＳ Ｐゴシック" charset="-128"/>
                        </a:defRPr>
                      </a:lvl3pPr>
                      <a:lvl4pPr marL="1600200" indent="-228600" defTabSz="457200">
                        <a:spcBef>
                          <a:spcPct val="20000"/>
                        </a:spcBef>
                        <a:buFont typeface="Wingdings" charset="2"/>
                        <a:defRPr>
                          <a:solidFill>
                            <a:srgbClr val="404040"/>
                          </a:solidFill>
                          <a:latin typeface="Arial" charset="0"/>
                          <a:ea typeface="ＭＳ Ｐゴシック" charset="-128"/>
                        </a:defRPr>
                      </a:lvl4pPr>
                      <a:lvl5pPr marL="2057400" indent="-228600" defTabSz="457200">
                        <a:spcBef>
                          <a:spcPct val="20000"/>
                        </a:spcBef>
                        <a:buFont typeface="Times" charset="0"/>
                        <a:defRPr>
                          <a:solidFill>
                            <a:schemeClr val="tx1"/>
                          </a:solidFill>
                          <a:latin typeface="Arial" charset="0"/>
                          <a:ea typeface="ＭＳ Ｐゴシック" charset="-128"/>
                        </a:defRPr>
                      </a:lvl5pPr>
                      <a:lvl6pPr marL="25146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6pPr>
                      <a:lvl7pPr marL="29718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7pPr>
                      <a:lvl8pPr marL="34290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8pPr>
                      <a:lvl9pPr marL="3886200" indent="-228600" defTabSz="457200" eaLnBrk="0" fontAlgn="base" hangingPunct="0">
                        <a:spcBef>
                          <a:spcPct val="20000"/>
                        </a:spcBef>
                        <a:spcAft>
                          <a:spcPct val="0"/>
                        </a:spcAft>
                        <a:buFont typeface="Times" charset="0"/>
                        <a:defRPr>
                          <a:solidFill>
                            <a:schemeClr val="tx1"/>
                          </a:solidFill>
                          <a:latin typeface="Arial" charset="0"/>
                          <a:ea typeface="ＭＳ Ｐゴシック"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dirty="0">
                          <a:ln>
                            <a:noFill/>
                          </a:ln>
                          <a:solidFill>
                            <a:srgbClr val="000000"/>
                          </a:solidFill>
                          <a:effectLst/>
                          <a:latin typeface="Arial" charset="0"/>
                          <a:ea typeface="ＭＳ Ｐゴシック" charset="-128"/>
                        </a:rPr>
                        <a:t>3</a:t>
                      </a: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DB598471-274F-47E1-AB10-6F253E137C0B}"/>
              </a:ext>
            </a:extLst>
          </p:cNvPr>
          <p:cNvSpPr txBox="1">
            <a:spLocks noChangeArrowheads="1"/>
          </p:cNvSpPr>
          <p:nvPr/>
        </p:nvSpPr>
        <p:spPr bwMode="auto">
          <a:xfrm>
            <a:off x="533400" y="2362200"/>
            <a:ext cx="838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Courier" pitchFamily="-84" charset="0"/>
              </a:rPr>
              <a:t>extremalindex( y, threshold = 105 )</a:t>
            </a:r>
          </a:p>
        </p:txBody>
      </p:sp>
      <p:sp>
        <p:nvSpPr>
          <p:cNvPr id="9" name="Slide Number Placeholder 8">
            <a:extLst>
              <a:ext uri="{FF2B5EF4-FFF2-40B4-BE49-F238E27FC236}">
                <a16:creationId xmlns:a16="http://schemas.microsoft.com/office/drawing/2014/main" id="{0FABC422-99A5-494F-BEAB-D4595A346CBA}"/>
              </a:ext>
            </a:extLst>
          </p:cNvPr>
          <p:cNvSpPr>
            <a:spLocks noGrp="1"/>
          </p:cNvSpPr>
          <p:nvPr>
            <p:ph type="sldNum" sz="quarter" idx="12"/>
          </p:nvPr>
        </p:nvSpPr>
        <p:spPr/>
        <p:txBody>
          <a:bodyPr/>
          <a:lstStyle/>
          <a:p>
            <a:fld id="{6CCDFB7F-2DCE-4BBA-8761-9C155C26019F}" type="slidenum">
              <a:rPr lang="en-US" smtClean="0"/>
              <a:t>52</a:t>
            </a:fld>
            <a:endParaRPr lang="en-US"/>
          </a:p>
        </p:txBody>
      </p:sp>
    </p:spTree>
    <p:extLst>
      <p:ext uri="{BB962C8B-B14F-4D97-AF65-F5344CB8AC3E}">
        <p14:creationId xmlns:p14="http://schemas.microsoft.com/office/powerpoint/2010/main" val="844357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D3748D-76AF-48D4-9047-E2AAB9CFE26B}"/>
              </a:ext>
            </a:extLst>
          </p:cNvPr>
          <p:cNvSpPr>
            <a:spLocks noGrp="1"/>
          </p:cNvSpPr>
          <p:nvPr>
            <p:ph type="title"/>
          </p:nvPr>
        </p:nvSpPr>
        <p:spPr>
          <a:xfrm>
            <a:off x="685800" y="228600"/>
            <a:ext cx="7772400" cy="914400"/>
          </a:xfrm>
        </p:spPr>
        <p:txBody>
          <a:bodyPr/>
          <a:lstStyle/>
          <a:p>
            <a:pPr>
              <a:defRPr/>
            </a:pPr>
            <a:r>
              <a:rPr lang="en-US" dirty="0" err="1"/>
              <a:t>Declustering</a:t>
            </a:r>
            <a:endParaRPr lang="en-US" dirty="0"/>
          </a:p>
        </p:txBody>
      </p:sp>
      <p:sp>
        <p:nvSpPr>
          <p:cNvPr id="6" name="TextBox 4">
            <a:extLst>
              <a:ext uri="{FF2B5EF4-FFF2-40B4-BE49-F238E27FC236}">
                <a16:creationId xmlns:a16="http://schemas.microsoft.com/office/drawing/2014/main" id="{E3CD5139-F017-43A9-A24E-C5F701083C79}"/>
              </a:ext>
            </a:extLst>
          </p:cNvPr>
          <p:cNvSpPr txBox="1">
            <a:spLocks noChangeArrowheads="1"/>
          </p:cNvSpPr>
          <p:nvPr/>
        </p:nvSpPr>
        <p:spPr bwMode="auto">
          <a:xfrm>
            <a:off x="762000" y="2133600"/>
            <a:ext cx="7162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dirty="0">
                <a:latin typeface="Courier" pitchFamily="-84" charset="0"/>
              </a:rPr>
              <a:t>Tphap2 &lt;- </a:t>
            </a:r>
            <a:r>
              <a:rPr lang="en-US" altLang="en-US" sz="2400" dirty="0" err="1">
                <a:latin typeface="Courier" pitchFamily="-84" charset="0"/>
              </a:rPr>
              <a:t>Tphap</a:t>
            </a:r>
            <a:endParaRPr lang="en-US" altLang="en-US" sz="2400" dirty="0">
              <a:latin typeface="Courier" pitchFamily="-84" charset="0"/>
            </a:endParaRPr>
          </a:p>
          <a:p>
            <a:pPr>
              <a:spcBef>
                <a:spcPct val="0"/>
              </a:spcBef>
              <a:buFontTx/>
              <a:buNone/>
            </a:pPr>
            <a:r>
              <a:rPr lang="en-US" altLang="en-US" sz="2400" dirty="0">
                <a:latin typeface="Courier" pitchFamily="-84" charset="0"/>
              </a:rPr>
              <a:t>Tphap2$MaxT.dc &lt;- c( y )</a:t>
            </a:r>
          </a:p>
          <a:p>
            <a:pPr>
              <a:spcBef>
                <a:spcPct val="0"/>
              </a:spcBef>
              <a:buFontTx/>
              <a:buNone/>
            </a:pPr>
            <a:endParaRPr lang="en-US" altLang="en-US" sz="2400" dirty="0">
              <a:latin typeface="Courier" pitchFamily="-84" charset="0"/>
            </a:endParaRPr>
          </a:p>
          <a:p>
            <a:pPr>
              <a:spcBef>
                <a:spcPct val="0"/>
              </a:spcBef>
              <a:buFontTx/>
              <a:buNone/>
            </a:pPr>
            <a:r>
              <a:rPr lang="en-US" altLang="en-US" sz="2400" dirty="0">
                <a:latin typeface="Courier" pitchFamily="-84" charset="0"/>
              </a:rPr>
              <a:t>fit &lt;- </a:t>
            </a:r>
            <a:r>
              <a:rPr lang="en-US" altLang="en-US" sz="2400" dirty="0" err="1">
                <a:latin typeface="Courier" pitchFamily="-84" charset="0"/>
              </a:rPr>
              <a:t>fevd</a:t>
            </a:r>
            <a:r>
              <a:rPr lang="en-US" altLang="en-US" sz="2400" dirty="0">
                <a:latin typeface="Courier" pitchFamily="-84" charset="0"/>
              </a:rPr>
              <a:t>( </a:t>
            </a:r>
            <a:r>
              <a:rPr lang="en-US" altLang="en-US" sz="2400" dirty="0" err="1">
                <a:latin typeface="Courier" pitchFamily="-84" charset="0"/>
              </a:rPr>
              <a:t>MaxT.dc</a:t>
            </a:r>
            <a:r>
              <a:rPr lang="en-US" altLang="en-US" sz="2400" dirty="0">
                <a:latin typeface="Courier" pitchFamily="-84" charset="0"/>
              </a:rPr>
              <a:t>, threshold = 105, </a:t>
            </a:r>
          </a:p>
          <a:p>
            <a:pPr>
              <a:spcBef>
                <a:spcPct val="0"/>
              </a:spcBef>
              <a:buFontTx/>
              <a:buNone/>
            </a:pPr>
            <a:r>
              <a:rPr lang="en-US" altLang="en-US" sz="2400" dirty="0">
                <a:latin typeface="Courier" pitchFamily="-84" charset="0"/>
              </a:rPr>
              <a:t>	data = Tphap2, type = "PP",</a:t>
            </a:r>
          </a:p>
          <a:p>
            <a:pPr>
              <a:spcBef>
                <a:spcPct val="0"/>
              </a:spcBef>
              <a:buFontTx/>
              <a:buNone/>
            </a:pPr>
            <a:r>
              <a:rPr lang="en-US" altLang="en-US" sz="2400" dirty="0">
                <a:latin typeface="Courier" pitchFamily="-84" charset="0"/>
              </a:rPr>
              <a:t>	</a:t>
            </a:r>
            <a:r>
              <a:rPr lang="en-US" altLang="en-US" sz="2400" dirty="0" err="1">
                <a:latin typeface="Courier" pitchFamily="-84" charset="0"/>
              </a:rPr>
              <a:t>time.units</a:t>
            </a:r>
            <a:r>
              <a:rPr lang="en-US" altLang="en-US" sz="2400" dirty="0">
                <a:latin typeface="Courier" pitchFamily="-84" charset="0"/>
              </a:rPr>
              <a:t> = "62/year", </a:t>
            </a:r>
          </a:p>
          <a:p>
            <a:pPr>
              <a:spcBef>
                <a:spcPct val="0"/>
              </a:spcBef>
              <a:buFontTx/>
              <a:buNone/>
            </a:pPr>
            <a:r>
              <a:rPr lang="en-US" altLang="en-US" sz="2400" dirty="0">
                <a:latin typeface="Courier" pitchFamily="-84" charset="0"/>
              </a:rPr>
              <a:t>	units = "deg F” )</a:t>
            </a:r>
          </a:p>
          <a:p>
            <a:pPr>
              <a:spcBef>
                <a:spcPct val="0"/>
              </a:spcBef>
              <a:buFontTx/>
              <a:buNone/>
            </a:pPr>
            <a:endParaRPr lang="en-US" altLang="en-US" sz="2400" dirty="0">
              <a:latin typeface="Courier" pitchFamily="-84" charset="0"/>
            </a:endParaRPr>
          </a:p>
        </p:txBody>
      </p:sp>
      <p:sp>
        <p:nvSpPr>
          <p:cNvPr id="7" name="TextBox 6">
            <a:extLst>
              <a:ext uri="{FF2B5EF4-FFF2-40B4-BE49-F238E27FC236}">
                <a16:creationId xmlns:a16="http://schemas.microsoft.com/office/drawing/2014/main" id="{80D57294-13BB-4528-9AF6-70CDD964F44E}"/>
              </a:ext>
            </a:extLst>
          </p:cNvPr>
          <p:cNvSpPr txBox="1">
            <a:spLocks noChangeArrowheads="1"/>
          </p:cNvSpPr>
          <p:nvPr/>
        </p:nvSpPr>
        <p:spPr bwMode="auto">
          <a:xfrm>
            <a:off x="304800" y="1219200"/>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70C0"/>
                </a:solidFill>
              </a:rPr>
              <a:t>Sky Harbor airport, Phoenix, Arizona July to August maximum temperatures ( </a:t>
            </a:r>
            <a:r>
              <a:rPr lang="en-US" altLang="en-US" sz="1800" baseline="30000">
                <a:solidFill>
                  <a:srgbClr val="0070C0"/>
                </a:solidFill>
              </a:rPr>
              <a:t>o</a:t>
            </a:r>
            <a:r>
              <a:rPr lang="en-US" altLang="en-US" sz="1800">
                <a:solidFill>
                  <a:srgbClr val="0070C0"/>
                </a:solidFill>
              </a:rPr>
              <a:t>F)</a:t>
            </a:r>
          </a:p>
          <a:p>
            <a:pPr>
              <a:spcBef>
                <a:spcPct val="0"/>
              </a:spcBef>
              <a:buFontTx/>
              <a:buNone/>
            </a:pPr>
            <a:r>
              <a:rPr lang="en-US" altLang="en-US" sz="1800">
                <a:solidFill>
                  <a:srgbClr val="0070C0"/>
                </a:solidFill>
              </a:rPr>
              <a:t> </a:t>
            </a:r>
          </a:p>
        </p:txBody>
      </p:sp>
      <p:sp>
        <p:nvSpPr>
          <p:cNvPr id="8" name="Slide Number Placeholder 7">
            <a:extLst>
              <a:ext uri="{FF2B5EF4-FFF2-40B4-BE49-F238E27FC236}">
                <a16:creationId xmlns:a16="http://schemas.microsoft.com/office/drawing/2014/main" id="{BAE60263-59D5-42E6-9024-F24C935264C2}"/>
              </a:ext>
            </a:extLst>
          </p:cNvPr>
          <p:cNvSpPr>
            <a:spLocks noGrp="1"/>
          </p:cNvSpPr>
          <p:nvPr>
            <p:ph type="sldNum" sz="quarter" idx="12"/>
          </p:nvPr>
        </p:nvSpPr>
        <p:spPr/>
        <p:txBody>
          <a:bodyPr/>
          <a:lstStyle/>
          <a:p>
            <a:fld id="{6CCDFB7F-2DCE-4BBA-8761-9C155C26019F}" type="slidenum">
              <a:rPr lang="en-US" smtClean="0"/>
              <a:t>53</a:t>
            </a:fld>
            <a:endParaRPr lang="en-US"/>
          </a:p>
        </p:txBody>
      </p:sp>
    </p:spTree>
    <p:extLst>
      <p:ext uri="{BB962C8B-B14F-4D97-AF65-F5344CB8AC3E}">
        <p14:creationId xmlns:p14="http://schemas.microsoft.com/office/powerpoint/2010/main" val="4197217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6EE5923-C479-4CDA-9B70-B0A7A2DAEEEB}"/>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defRPr/>
            </a:pPr>
            <a:r>
              <a:rPr lang="en-US" sz="4800" kern="1200">
                <a:solidFill>
                  <a:srgbClr val="FFFFFF"/>
                </a:solidFill>
                <a:latin typeface="+mj-lt"/>
                <a:ea typeface="+mj-ea"/>
                <a:cs typeface="+mj-cs"/>
              </a:rPr>
              <a:t>Declustering</a:t>
            </a:r>
          </a:p>
        </p:txBody>
      </p:sp>
      <p:sp>
        <p:nvSpPr>
          <p:cNvPr id="7" name="TextBox 6">
            <a:extLst>
              <a:ext uri="{FF2B5EF4-FFF2-40B4-BE49-F238E27FC236}">
                <a16:creationId xmlns:a16="http://schemas.microsoft.com/office/drawing/2014/main" id="{107C8D1F-F78D-42E2-8DC6-BE0F0DA1C1C0}"/>
              </a:ext>
            </a:extLst>
          </p:cNvPr>
          <p:cNvSpPr txBox="1">
            <a:spLocks noChangeArrowheads="1"/>
          </p:cNvSpPr>
          <p:nvPr/>
        </p:nvSpPr>
        <p:spPr bwMode="auto">
          <a:xfrm>
            <a:off x="674237" y="4170501"/>
            <a:ext cx="3657600" cy="15255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lgn="ctr">
              <a:lnSpc>
                <a:spcPct val="90000"/>
              </a:lnSpc>
              <a:spcBef>
                <a:spcPts val="1000"/>
              </a:spcBef>
              <a:buNone/>
            </a:pPr>
            <a:r>
              <a:rPr lang="en-US" altLang="en-US" sz="2000" kern="1200">
                <a:solidFill>
                  <a:srgbClr val="FFFFFF"/>
                </a:solidFill>
                <a:latin typeface="+mn-lt"/>
                <a:ea typeface="+mn-ea"/>
                <a:cs typeface="+mn-cs"/>
              </a:rPr>
              <a:t>Sky Harbor airport, Phoenix, Arizona July to August maximum temperatures ( </a:t>
            </a:r>
            <a:r>
              <a:rPr lang="en-US" altLang="en-US" sz="2000" kern="1200" baseline="30000">
                <a:solidFill>
                  <a:srgbClr val="FFFFFF"/>
                </a:solidFill>
                <a:latin typeface="+mn-lt"/>
                <a:ea typeface="+mn-ea"/>
                <a:cs typeface="+mn-cs"/>
              </a:rPr>
              <a:t>o</a:t>
            </a:r>
            <a:r>
              <a:rPr lang="en-US" altLang="en-US" sz="2000" kern="1200">
                <a:solidFill>
                  <a:srgbClr val="FFFFFF"/>
                </a:solidFill>
                <a:latin typeface="+mn-lt"/>
                <a:ea typeface="+mn-ea"/>
                <a:cs typeface="+mn-cs"/>
              </a:rPr>
              <a:t>F)</a:t>
            </a:r>
          </a:p>
          <a:p>
            <a:pPr algn="ctr">
              <a:lnSpc>
                <a:spcPct val="90000"/>
              </a:lnSpc>
              <a:spcBef>
                <a:spcPts val="1000"/>
              </a:spcBef>
              <a:buNone/>
            </a:pPr>
            <a:r>
              <a:rPr lang="en-US" altLang="en-US" sz="2000" kern="1200">
                <a:solidFill>
                  <a:srgbClr val="FFFFFF"/>
                </a:solidFill>
                <a:latin typeface="+mn-lt"/>
                <a:ea typeface="+mn-ea"/>
                <a:cs typeface="+mn-cs"/>
              </a:rPr>
              <a:t> </a:t>
            </a:r>
          </a:p>
        </p:txBody>
      </p:sp>
      <p:cxnSp>
        <p:nvCxnSpPr>
          <p:cNvPr id="14" name="Straight Connector 13">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descr="Tphap2PP.pdf">
            <a:extLst>
              <a:ext uri="{FF2B5EF4-FFF2-40B4-BE49-F238E27FC236}">
                <a16:creationId xmlns:a16="http://schemas.microsoft.com/office/drawing/2014/main" id="{DAF67D85-E82A-424E-831B-584C22AD8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23571" y="492573"/>
            <a:ext cx="6014046" cy="58807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a:extLst>
              <a:ext uri="{FF2B5EF4-FFF2-40B4-BE49-F238E27FC236}">
                <a16:creationId xmlns:a16="http://schemas.microsoft.com/office/drawing/2014/main" id="{8137D95C-9196-437E-BD84-75B42359C06E}"/>
              </a:ext>
            </a:extLst>
          </p:cNvPr>
          <p:cNvSpPr>
            <a:spLocks noGrp="1"/>
          </p:cNvSpPr>
          <p:nvPr>
            <p:ph type="sldNum" sz="quarter" idx="12"/>
          </p:nvPr>
        </p:nvSpPr>
        <p:spPr/>
        <p:txBody>
          <a:bodyPr/>
          <a:lstStyle/>
          <a:p>
            <a:fld id="{6CCDFB7F-2DCE-4BBA-8761-9C155C26019F}" type="slidenum">
              <a:rPr lang="en-US" smtClean="0"/>
              <a:t>54</a:t>
            </a:fld>
            <a:endParaRPr lang="en-US"/>
          </a:p>
        </p:txBody>
      </p:sp>
    </p:spTree>
    <p:extLst>
      <p:ext uri="{BB962C8B-B14F-4D97-AF65-F5344CB8AC3E}">
        <p14:creationId xmlns:p14="http://schemas.microsoft.com/office/powerpoint/2010/main" val="707711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CE9BD36-3278-48B8-92D3-BF1182E4DB41}"/>
              </a:ext>
            </a:extLst>
          </p:cNvPr>
          <p:cNvSpPr>
            <a:spLocks noGrp="1"/>
          </p:cNvSpPr>
          <p:nvPr>
            <p:ph type="title"/>
          </p:nvPr>
        </p:nvSpPr>
        <p:spPr>
          <a:xfrm>
            <a:off x="685800" y="228600"/>
            <a:ext cx="7772400" cy="914400"/>
          </a:xfrm>
        </p:spPr>
        <p:txBody>
          <a:bodyPr/>
          <a:lstStyle/>
          <a:p>
            <a:pPr>
              <a:defRPr/>
            </a:pPr>
            <a:r>
              <a:rPr lang="en-US" dirty="0"/>
              <a:t>Tail dependence</a:t>
            </a:r>
          </a:p>
        </p:txBody>
      </p:sp>
      <p:sp>
        <p:nvSpPr>
          <p:cNvPr id="6" name="TextBox 6">
            <a:extLst>
              <a:ext uri="{FF2B5EF4-FFF2-40B4-BE49-F238E27FC236}">
                <a16:creationId xmlns:a16="http://schemas.microsoft.com/office/drawing/2014/main" id="{C8585FBB-0A7E-494A-AF1C-92863C83964A}"/>
              </a:ext>
            </a:extLst>
          </p:cNvPr>
          <p:cNvSpPr txBox="1">
            <a:spLocks noChangeArrowheads="1"/>
          </p:cNvSpPr>
          <p:nvPr/>
        </p:nvSpPr>
        <p:spPr bwMode="auto">
          <a:xfrm>
            <a:off x="312738" y="5029200"/>
            <a:ext cx="8839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dirty="0">
                <a:solidFill>
                  <a:srgbClr val="0070C0"/>
                </a:solidFill>
              </a:rPr>
              <a:t>Reiss, R.-D. and Thomas, M., 2007. </a:t>
            </a:r>
            <a:r>
              <a:rPr lang="en-US" altLang="en-US" sz="1800" i="1" dirty="0">
                <a:solidFill>
                  <a:srgbClr val="0070C0"/>
                </a:solidFill>
              </a:rPr>
              <a:t>Statistical Analysis of Extreme Values: with applications to insurance, finance, hydrology and other fields</a:t>
            </a:r>
            <a:r>
              <a:rPr lang="en-US" altLang="en-US" sz="1800" dirty="0">
                <a:solidFill>
                  <a:srgbClr val="0070C0"/>
                </a:solidFill>
              </a:rPr>
              <a:t>. </a:t>
            </a:r>
            <a:r>
              <a:rPr lang="en-US" altLang="en-US" sz="1800" dirty="0" err="1">
                <a:solidFill>
                  <a:srgbClr val="0070C0"/>
                </a:solidFill>
              </a:rPr>
              <a:t>Birkhäuser</a:t>
            </a:r>
            <a:r>
              <a:rPr lang="en-US" altLang="en-US" sz="1800" dirty="0">
                <a:solidFill>
                  <a:srgbClr val="0070C0"/>
                </a:solidFill>
              </a:rPr>
              <a:t>, 530pp., 3rd edition.</a:t>
            </a:r>
          </a:p>
        </p:txBody>
      </p:sp>
      <p:sp>
        <p:nvSpPr>
          <p:cNvPr id="7" name="TextBox 7">
            <a:extLst>
              <a:ext uri="{FF2B5EF4-FFF2-40B4-BE49-F238E27FC236}">
                <a16:creationId xmlns:a16="http://schemas.microsoft.com/office/drawing/2014/main" id="{021AF1A1-04ED-4DC1-BD13-D8773C9169C2}"/>
              </a:ext>
            </a:extLst>
          </p:cNvPr>
          <p:cNvSpPr txBox="1">
            <a:spLocks noChangeArrowheads="1"/>
          </p:cNvSpPr>
          <p:nvPr/>
        </p:nvSpPr>
        <p:spPr bwMode="auto">
          <a:xfrm>
            <a:off x="381000" y="2416175"/>
            <a:ext cx="838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2400">
                <a:latin typeface="Courier" pitchFamily="-84" charset="0"/>
              </a:rPr>
              <a:t>z &lt;- runif( 100, -1, 0 )     </a:t>
            </a:r>
          </a:p>
          <a:p>
            <a:pPr>
              <a:spcBef>
                <a:spcPct val="0"/>
              </a:spcBef>
              <a:buFontTx/>
              <a:buNone/>
            </a:pPr>
            <a:r>
              <a:rPr lang="en-US" altLang="en-US" sz="2400">
                <a:latin typeface="Courier" pitchFamily="-84" charset="0"/>
              </a:rPr>
              <a:t>w &lt;- -1*(1 + z)     </a:t>
            </a:r>
          </a:p>
          <a:p>
            <a:pPr>
              <a:spcBef>
                <a:spcPct val="0"/>
              </a:spcBef>
              <a:buFontTx/>
              <a:buNone/>
            </a:pPr>
            <a:r>
              <a:rPr lang="en-US" altLang="en-US" sz="2400">
                <a:latin typeface="Courier" pitchFamily="-84" charset="0"/>
              </a:rPr>
              <a:t>taildep( z, w, u = 0.8 )</a:t>
            </a:r>
          </a:p>
          <a:p>
            <a:pPr>
              <a:spcBef>
                <a:spcPct val="0"/>
              </a:spcBef>
              <a:buFontTx/>
              <a:buNone/>
            </a:pPr>
            <a:r>
              <a:rPr lang="en-US" altLang="en-US" sz="2400">
                <a:latin typeface="Courier" pitchFamily="-84" charset="0"/>
              </a:rPr>
              <a:t>taildep.test( z, w )</a:t>
            </a:r>
          </a:p>
        </p:txBody>
      </p:sp>
      <p:sp>
        <p:nvSpPr>
          <p:cNvPr id="8" name="TextBox 6">
            <a:extLst>
              <a:ext uri="{FF2B5EF4-FFF2-40B4-BE49-F238E27FC236}">
                <a16:creationId xmlns:a16="http://schemas.microsoft.com/office/drawing/2014/main" id="{EA568825-21EF-4945-A900-6BD6B7AE7D05}"/>
              </a:ext>
            </a:extLst>
          </p:cNvPr>
          <p:cNvSpPr txBox="1">
            <a:spLocks noChangeArrowheads="1"/>
          </p:cNvSpPr>
          <p:nvPr/>
        </p:nvSpPr>
        <p:spPr bwMode="auto">
          <a:xfrm>
            <a:off x="287338" y="1473200"/>
            <a:ext cx="88392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rgbClr val="404040"/>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rgbClr val="404040"/>
                </a:solidFill>
                <a:latin typeface="Arial" panose="020B060402020202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000">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r>
              <a:rPr lang="en-US" altLang="en-US" sz="1800">
                <a:solidFill>
                  <a:srgbClr val="0070C0"/>
                </a:solidFill>
              </a:rPr>
              <a:t>Example where a random variable is completely dependent in terms of the variables, but completely tail independent (from Reiss and Thomas (2007) p. 75.</a:t>
            </a:r>
          </a:p>
        </p:txBody>
      </p:sp>
      <p:pic>
        <p:nvPicPr>
          <p:cNvPr id="9" name="Picture 4">
            <a:extLst>
              <a:ext uri="{FF2B5EF4-FFF2-40B4-BE49-F238E27FC236}">
                <a16:creationId xmlns:a16="http://schemas.microsoft.com/office/drawing/2014/main" id="{ADBDEC9D-A462-4540-B4D0-7951F773B0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155825"/>
            <a:ext cx="28956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9">
            <a:extLst>
              <a:ext uri="{FF2B5EF4-FFF2-40B4-BE49-F238E27FC236}">
                <a16:creationId xmlns:a16="http://schemas.microsoft.com/office/drawing/2014/main" id="{3B37A8A7-5E57-4632-B7AB-BE2F490605E1}"/>
              </a:ext>
            </a:extLst>
          </p:cNvPr>
          <p:cNvSpPr>
            <a:spLocks noGrp="1"/>
          </p:cNvSpPr>
          <p:nvPr>
            <p:ph type="sldNum" sz="quarter" idx="12"/>
          </p:nvPr>
        </p:nvSpPr>
        <p:spPr/>
        <p:txBody>
          <a:bodyPr/>
          <a:lstStyle/>
          <a:p>
            <a:fld id="{6CCDFB7F-2DCE-4BBA-8761-9C155C26019F}" type="slidenum">
              <a:rPr lang="en-US" smtClean="0"/>
              <a:t>55</a:t>
            </a:fld>
            <a:endParaRPr lang="en-US"/>
          </a:p>
        </p:txBody>
      </p:sp>
    </p:spTree>
    <p:extLst>
      <p:ext uri="{BB962C8B-B14F-4D97-AF65-F5344CB8AC3E}">
        <p14:creationId xmlns:p14="http://schemas.microsoft.com/office/powerpoint/2010/main" val="3413830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6A668F-8DDB-4229-B837-D752384FAE25}"/>
              </a:ext>
            </a:extLst>
          </p:cNvPr>
          <p:cNvSpPr>
            <a:spLocks noGrp="1"/>
          </p:cNvSpPr>
          <p:nvPr>
            <p:ph type="title"/>
          </p:nvPr>
        </p:nvSpPr>
        <p:spPr>
          <a:xfrm>
            <a:off x="685800" y="228600"/>
            <a:ext cx="7772400" cy="914400"/>
          </a:xfrm>
        </p:spPr>
        <p:txBody>
          <a:bodyPr/>
          <a:lstStyle/>
          <a:p>
            <a:pPr>
              <a:defRPr/>
            </a:pPr>
            <a:r>
              <a:rPr lang="en-US" dirty="0"/>
              <a:t>Future Plans</a:t>
            </a:r>
          </a:p>
        </p:txBody>
      </p:sp>
      <p:sp>
        <p:nvSpPr>
          <p:cNvPr id="6" name="Content Placeholder 2">
            <a:extLst>
              <a:ext uri="{FF2B5EF4-FFF2-40B4-BE49-F238E27FC236}">
                <a16:creationId xmlns:a16="http://schemas.microsoft.com/office/drawing/2014/main" id="{DF136F3E-1D3E-45A6-A1A9-284ECDD4CA7F}"/>
              </a:ext>
            </a:extLst>
          </p:cNvPr>
          <p:cNvSpPr>
            <a:spLocks noGrp="1"/>
          </p:cNvSpPr>
          <p:nvPr>
            <p:ph idx="1"/>
          </p:nvPr>
        </p:nvSpPr>
        <p:spPr>
          <a:xfrm>
            <a:off x="685800" y="1066800"/>
            <a:ext cx="7772400" cy="5029200"/>
          </a:xfrm>
        </p:spPr>
        <p:txBody>
          <a:bodyPr/>
          <a:lstStyle/>
          <a:p>
            <a:pPr>
              <a:defRPr/>
            </a:pPr>
            <a:r>
              <a:rPr lang="en-US" sz="2800" dirty="0"/>
              <a:t>New bootstrap options (testing stage)</a:t>
            </a:r>
          </a:p>
          <a:p>
            <a:pPr lvl="1">
              <a:buFont typeface="Wingdings" charset="2"/>
              <a:buChar char="§"/>
              <a:defRPr/>
            </a:pPr>
            <a:r>
              <a:rPr lang="en-US" sz="2000" dirty="0"/>
              <a:t>Currently only parametric bootstrap with percentile method is available via ci() function</a:t>
            </a:r>
          </a:p>
          <a:p>
            <a:pPr lvl="1">
              <a:buFont typeface="Wingdings" charset="2"/>
              <a:buChar char="§"/>
              <a:defRPr/>
            </a:pPr>
            <a:r>
              <a:rPr lang="en-US" sz="2000" dirty="0"/>
              <a:t>Multiple options for regular bootstrap using the distillery package</a:t>
            </a:r>
          </a:p>
          <a:p>
            <a:pPr lvl="2">
              <a:defRPr/>
            </a:pPr>
            <a:r>
              <a:rPr lang="en-US" sz="1800" dirty="0"/>
              <a:t>m &lt; n bootstrap</a:t>
            </a:r>
          </a:p>
          <a:p>
            <a:pPr lvl="2">
              <a:defRPr/>
            </a:pPr>
            <a:r>
              <a:rPr lang="en-US" sz="1800" dirty="0" err="1"/>
              <a:t>iid</a:t>
            </a:r>
            <a:r>
              <a:rPr lang="en-US" sz="1800" dirty="0"/>
              <a:t> and block bootstrap options</a:t>
            </a:r>
          </a:p>
          <a:p>
            <a:pPr lvl="2">
              <a:defRPr/>
            </a:pPr>
            <a:r>
              <a:rPr lang="en-US" sz="1800" dirty="0"/>
              <a:t>Multiple choices for estimated intervals (e.g., </a:t>
            </a:r>
            <a:r>
              <a:rPr lang="en-US" sz="1800" dirty="0" err="1"/>
              <a:t>BCa</a:t>
            </a:r>
            <a:r>
              <a:rPr lang="en-US" sz="1800" dirty="0"/>
              <a:t>, basic, bootstrap-t, normal, etc.)</a:t>
            </a:r>
          </a:p>
          <a:p>
            <a:pPr lvl="1">
              <a:buFont typeface="Wingdings" charset="2"/>
              <a:buChar char="§"/>
              <a:defRPr/>
            </a:pPr>
            <a:r>
              <a:rPr lang="en-US" sz="2000" dirty="0"/>
              <a:t>Test-inversion bootstrap also using distillery package</a:t>
            </a:r>
          </a:p>
          <a:p>
            <a:pPr>
              <a:defRPr/>
            </a:pPr>
            <a:r>
              <a:rPr lang="en-US" sz="2800" dirty="0"/>
              <a:t>New bivariate EVA functionality (with help from Dan Cooley; early stage)</a:t>
            </a:r>
          </a:p>
          <a:p>
            <a:pPr>
              <a:defRPr/>
            </a:pPr>
            <a:r>
              <a:rPr lang="en-US" sz="2800" dirty="0"/>
              <a:t>Other </a:t>
            </a:r>
            <a:r>
              <a:rPr lang="mr-IN" sz="2800" dirty="0"/>
              <a:t>…</a:t>
            </a:r>
            <a:r>
              <a:rPr lang="en-US" sz="2800" dirty="0"/>
              <a:t> (thinking stage; funding dependent)</a:t>
            </a:r>
          </a:p>
        </p:txBody>
      </p:sp>
      <p:sp>
        <p:nvSpPr>
          <p:cNvPr id="7" name="Slide Number Placeholder 6">
            <a:extLst>
              <a:ext uri="{FF2B5EF4-FFF2-40B4-BE49-F238E27FC236}">
                <a16:creationId xmlns:a16="http://schemas.microsoft.com/office/drawing/2014/main" id="{2BAB6DBF-CAAF-4B1F-8818-D79E8D4D3464}"/>
              </a:ext>
            </a:extLst>
          </p:cNvPr>
          <p:cNvSpPr>
            <a:spLocks noGrp="1"/>
          </p:cNvSpPr>
          <p:nvPr>
            <p:ph type="sldNum" sz="quarter" idx="12"/>
          </p:nvPr>
        </p:nvSpPr>
        <p:spPr/>
        <p:txBody>
          <a:bodyPr/>
          <a:lstStyle/>
          <a:p>
            <a:fld id="{6CCDFB7F-2DCE-4BBA-8761-9C155C26019F}" type="slidenum">
              <a:rPr lang="en-US" smtClean="0"/>
              <a:t>56</a:t>
            </a:fld>
            <a:endParaRPr lang="en-US"/>
          </a:p>
        </p:txBody>
      </p:sp>
    </p:spTree>
    <p:extLst>
      <p:ext uri="{BB962C8B-B14F-4D97-AF65-F5344CB8AC3E}">
        <p14:creationId xmlns:p14="http://schemas.microsoft.com/office/powerpoint/2010/main" val="13344272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980A-5AA8-4F32-B0D7-FD0CD014CAF4}"/>
              </a:ext>
            </a:extLst>
          </p:cNvPr>
          <p:cNvSpPr>
            <a:spLocks noGrp="1"/>
          </p:cNvSpPr>
          <p:nvPr>
            <p:ph type="title"/>
          </p:nvPr>
        </p:nvSpPr>
        <p:spPr/>
        <p:txBody>
          <a:bodyPr/>
          <a:lstStyle/>
          <a:p>
            <a:r>
              <a:rPr lang="en-US" dirty="0"/>
              <a:t>For more information…</a:t>
            </a:r>
          </a:p>
        </p:txBody>
      </p:sp>
      <p:sp>
        <p:nvSpPr>
          <p:cNvPr id="3" name="Content Placeholder 2">
            <a:extLst>
              <a:ext uri="{FF2B5EF4-FFF2-40B4-BE49-F238E27FC236}">
                <a16:creationId xmlns:a16="http://schemas.microsoft.com/office/drawing/2014/main" id="{4D099E7C-9726-471E-9CAE-B913AF10D9D1}"/>
              </a:ext>
            </a:extLst>
          </p:cNvPr>
          <p:cNvSpPr>
            <a:spLocks noGrp="1"/>
          </p:cNvSpPr>
          <p:nvPr>
            <p:ph idx="1"/>
          </p:nvPr>
        </p:nvSpPr>
        <p:spPr/>
        <p:txBody>
          <a:bodyPr/>
          <a:lstStyle/>
          <a:p>
            <a:r>
              <a:rPr lang="en-US" dirty="0" err="1"/>
              <a:t>extRemes</a:t>
            </a:r>
            <a:r>
              <a:rPr lang="en-US" dirty="0"/>
              <a:t> tutorial: Gilleland, E. and R. W. Katz, 2016. </a:t>
            </a:r>
            <a:r>
              <a:rPr lang="en-US" dirty="0" err="1"/>
              <a:t>extRemes</a:t>
            </a:r>
            <a:r>
              <a:rPr lang="en-US" dirty="0"/>
              <a:t> 2.0: An Extreme Value Analysis Package in R. </a:t>
            </a:r>
            <a:r>
              <a:rPr lang="en-US" i="1" dirty="0"/>
              <a:t>Journal of Statistical Software</a:t>
            </a:r>
            <a:r>
              <a:rPr lang="en-US" dirty="0"/>
              <a:t>, </a:t>
            </a:r>
            <a:r>
              <a:rPr lang="en-US" b="1" dirty="0"/>
              <a:t>72</a:t>
            </a:r>
            <a:r>
              <a:rPr lang="en-US" dirty="0"/>
              <a:t> (8), 1 - 39, DOI: </a:t>
            </a:r>
            <a:r>
              <a:rPr lang="en-US" dirty="0">
                <a:hlinkClick r:id="rId2"/>
              </a:rPr>
              <a:t>10.18637/jss.v072.i08</a:t>
            </a:r>
            <a:r>
              <a:rPr lang="en-US" dirty="0"/>
              <a:t>.</a:t>
            </a:r>
          </a:p>
          <a:p>
            <a:r>
              <a:rPr lang="en-US" dirty="0"/>
              <a:t>Rick Katz’s web page preserved: </a:t>
            </a:r>
            <a:r>
              <a:rPr lang="en-US" dirty="0">
                <a:hlinkClick r:id="rId3"/>
              </a:rPr>
              <a:t>https://ral.ucar.edu/projects/extremes/Extremes/</a:t>
            </a:r>
            <a:r>
              <a:rPr lang="en-US" dirty="0"/>
              <a:t> </a:t>
            </a:r>
          </a:p>
        </p:txBody>
      </p:sp>
      <p:sp>
        <p:nvSpPr>
          <p:cNvPr id="5" name="Slide Number Placeholder 4">
            <a:extLst>
              <a:ext uri="{FF2B5EF4-FFF2-40B4-BE49-F238E27FC236}">
                <a16:creationId xmlns:a16="http://schemas.microsoft.com/office/drawing/2014/main" id="{510B3273-E590-4C75-9C1D-F2E70B671D77}"/>
              </a:ext>
            </a:extLst>
          </p:cNvPr>
          <p:cNvSpPr>
            <a:spLocks noGrp="1"/>
          </p:cNvSpPr>
          <p:nvPr>
            <p:ph type="sldNum" sz="quarter" idx="12"/>
          </p:nvPr>
        </p:nvSpPr>
        <p:spPr/>
        <p:txBody>
          <a:bodyPr/>
          <a:lstStyle/>
          <a:p>
            <a:fld id="{6CCDFB7F-2DCE-4BBA-8761-9C155C26019F}" type="slidenum">
              <a:rPr lang="en-US" smtClean="0"/>
              <a:t>57</a:t>
            </a:fld>
            <a:endParaRPr lang="en-US"/>
          </a:p>
        </p:txBody>
      </p:sp>
    </p:spTree>
    <p:extLst>
      <p:ext uri="{BB962C8B-B14F-4D97-AF65-F5344CB8AC3E}">
        <p14:creationId xmlns:p14="http://schemas.microsoft.com/office/powerpoint/2010/main" val="391730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1A017B-CBC1-4949-ABDF-9A8C28A429A9}"/>
              </a:ext>
            </a:extLst>
          </p:cNvPr>
          <p:cNvPicPr>
            <a:picLocks noChangeAspect="1"/>
          </p:cNvPicPr>
          <p:nvPr/>
        </p:nvPicPr>
        <p:blipFill>
          <a:blip r:embed="rId2"/>
          <a:stretch>
            <a:fillRect/>
          </a:stretch>
        </p:blipFill>
        <p:spPr>
          <a:xfrm>
            <a:off x="3605843" y="664656"/>
            <a:ext cx="8174404" cy="3739789"/>
          </a:xfrm>
          <a:prstGeom prst="rect">
            <a:avLst/>
          </a:prstGeom>
        </p:spPr>
      </p:pic>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495733-E869-4973-B59A-90F340D98567}"/>
                  </a:ext>
                </a:extLst>
              </p:cNvPr>
              <p:cNvSpPr>
                <a:spLocks noGrp="1"/>
              </p:cNvSpPr>
              <p:nvPr>
                <p:ph idx="1"/>
              </p:nvPr>
            </p:nvSpPr>
            <p:spPr>
              <a:xfrm>
                <a:off x="4038600" y="4884873"/>
                <a:ext cx="7188199" cy="1292090"/>
              </a:xfrm>
            </p:spPr>
            <p:txBody>
              <a:bodyPr>
                <a:normAutofit fontScale="92500" lnSpcReduction="20000"/>
              </a:bodyPr>
              <a:lstStyle/>
              <a:p>
                <a:r>
                  <a:rPr lang="en-US" sz="1800" dirty="0"/>
                  <a:t>To win the jackpot, need to get all five numbers sampled without replacement from 1 to 69 and the power ball, which is one number selected from 1 to 26.</a:t>
                </a:r>
              </a:p>
              <a:p>
                <a14:m>
                  <m:oMath xmlns:m="http://schemas.openxmlformats.org/officeDocument/2006/math">
                    <m:r>
                      <a:rPr lang="en-US" sz="1800" b="0" i="1" smtClean="0">
                        <a:latin typeface="Cambria Math" panose="02040503050406030204" pitchFamily="18" charset="0"/>
                      </a:rPr>
                      <m:t>ℙ</m:t>
                    </m:r>
                    <m:r>
                      <a:rPr lang="en-US" sz="1800" b="0" i="1" smtClean="0">
                        <a:latin typeface="Cambria Math" panose="02040503050406030204" pitchFamily="18" charset="0"/>
                      </a:rPr>
                      <m:t>26 42×− </m:t>
                    </m:r>
                    <m:d>
                      <m:dPr>
                        <m:begChr m:val="["/>
                        <m:endChr m:val="]"/>
                        <m:ctrlPr>
                          <a:rPr lang="en-US" sz="1800" b="0" i="1" smtClean="0">
                            <a:latin typeface="Cambria Math" panose="02040503050406030204" pitchFamily="18" charset="0"/>
                          </a:rPr>
                        </m:ctrlPr>
                      </m:dPr>
                      <m:e>
                        <m:r>
                          <m:rPr>
                            <m:nor/>
                          </m:rPr>
                          <a:rPr lang="en-US" sz="1800" b="0" i="0" smtClean="0">
                            <a:latin typeface="Cambria Math" panose="02040503050406030204" pitchFamily="18" charset="0"/>
                          </a:rPr>
                          <m:t>Jackpot</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d>
                          <m:dPr>
                            <m:ctrlPr>
                              <a:rPr lang="en-US" sz="1800" b="0" i="1" smtClean="0">
                                <a:latin typeface="Cambria Math" panose="02040503050406030204" pitchFamily="18" charset="0"/>
                              </a:rPr>
                            </m:ctrlPr>
                          </m:dP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6</m:t>
                                  </m:r>
                                  <m:r>
                                    <a:rPr lang="en-US" sz="1800" b="0" i="1" smtClean="0">
                                      <a:latin typeface="Cambria Math" panose="02040503050406030204" pitchFamily="18" charset="0"/>
                                    </a:rPr>
                                    <m:t>9</m:t>
                                  </m:r>
                                </m:e>
                              </m:mr>
                              <m:mr>
                                <m:e>
                                  <m:r>
                                    <a:rPr lang="en-US" sz="1800" b="0" i="1" smtClean="0">
                                      <a:latin typeface="Cambria Math" panose="02040503050406030204" pitchFamily="18" charset="0"/>
                                    </a:rPr>
                                    <m:t>5</m:t>
                                  </m:r>
                                </m:e>
                              </m:mr>
                            </m:m>
                          </m:e>
                        </m:d>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26</m:t>
                        </m:r>
                      </m:den>
                    </m:f>
                    <m:r>
                      <a:rPr lang="en-US" sz="1800" b="0" i="1" smtClean="0">
                        <a:latin typeface="Cambria Math" panose="02040503050406030204" pitchFamily="18" charset="0"/>
                      </a:rPr>
                      <m:t>≈3.4×</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−9</m:t>
                        </m:r>
                      </m:sup>
                    </m:sSup>
                  </m:oMath>
                </a14:m>
                <a:endParaRPr lang="en-US" sz="1800" dirty="0"/>
              </a:p>
            </p:txBody>
          </p:sp>
        </mc:Choice>
        <mc:Fallback xmlns="">
          <p:sp>
            <p:nvSpPr>
              <p:cNvPr id="8" name="Content Placeholder 7">
                <a:extLst>
                  <a:ext uri="{FF2B5EF4-FFF2-40B4-BE49-F238E27FC236}">
                    <a16:creationId xmlns:a16="http://schemas.microsoft.com/office/drawing/2014/main" id="{57495733-E869-4973-B59A-90F340D98567}"/>
                  </a:ext>
                </a:extLst>
              </p:cNvPr>
              <p:cNvSpPr>
                <a:spLocks noGrp="1" noRot="1" noChangeAspect="1" noMove="1" noResize="1" noEditPoints="1" noAdjustHandles="1" noChangeArrowheads="1" noChangeShapeType="1" noTextEdit="1"/>
              </p:cNvSpPr>
              <p:nvPr>
                <p:ph idx="1"/>
              </p:nvPr>
            </p:nvSpPr>
            <p:spPr>
              <a:xfrm>
                <a:off x="4038600" y="4884873"/>
                <a:ext cx="7188199" cy="1292090"/>
              </a:xfrm>
              <a:blipFill>
                <a:blip r:embed="rId3"/>
                <a:stretch>
                  <a:fillRect l="-424" t="-6604"/>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53E71E5D-7EFF-4AE3-91F9-BBB1C6E617E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Modeling Block Maxima</a:t>
            </a:r>
          </a:p>
        </p:txBody>
      </p:sp>
      <p:sp>
        <p:nvSpPr>
          <p:cNvPr id="2" name="Slide Number Placeholder 1">
            <a:extLst>
              <a:ext uri="{FF2B5EF4-FFF2-40B4-BE49-F238E27FC236}">
                <a16:creationId xmlns:a16="http://schemas.microsoft.com/office/drawing/2014/main" id="{E49891C9-9B30-40E7-AFC0-602F69FF179C}"/>
              </a:ext>
            </a:extLst>
          </p:cNvPr>
          <p:cNvSpPr>
            <a:spLocks noGrp="1"/>
          </p:cNvSpPr>
          <p:nvPr>
            <p:ph type="sldNum" sz="quarter" idx="12"/>
          </p:nvPr>
        </p:nvSpPr>
        <p:spPr/>
        <p:txBody>
          <a:bodyPr/>
          <a:lstStyle/>
          <a:p>
            <a:fld id="{6CCDFB7F-2DCE-4BBA-8761-9C155C26019F}" type="slidenum">
              <a:rPr lang="en-US" smtClean="0"/>
              <a:t>6</a:t>
            </a:fld>
            <a:endParaRPr lang="en-US"/>
          </a:p>
        </p:txBody>
      </p:sp>
    </p:spTree>
    <p:extLst>
      <p:ext uri="{BB962C8B-B14F-4D97-AF65-F5344CB8AC3E}">
        <p14:creationId xmlns:p14="http://schemas.microsoft.com/office/powerpoint/2010/main" val="428371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1A017B-CBC1-4949-ABDF-9A8C28A429A9}"/>
              </a:ext>
            </a:extLst>
          </p:cNvPr>
          <p:cNvPicPr>
            <a:picLocks noChangeAspect="1"/>
          </p:cNvPicPr>
          <p:nvPr/>
        </p:nvPicPr>
        <p:blipFill>
          <a:blip r:embed="rId2"/>
          <a:stretch>
            <a:fillRect/>
          </a:stretch>
        </p:blipFill>
        <p:spPr>
          <a:xfrm>
            <a:off x="3605843" y="664656"/>
            <a:ext cx="8174404" cy="3739789"/>
          </a:xfrm>
          <a:prstGeom prst="rect">
            <a:avLst/>
          </a:prstGeom>
        </p:spPr>
      </p:pic>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495733-E869-4973-B59A-90F340D98567}"/>
                  </a:ext>
                </a:extLst>
              </p:cNvPr>
              <p:cNvSpPr>
                <a:spLocks noGrp="1"/>
              </p:cNvSpPr>
              <p:nvPr>
                <p:ph idx="1"/>
              </p:nvPr>
            </p:nvSpPr>
            <p:spPr>
              <a:xfrm>
                <a:off x="4038600" y="4884873"/>
                <a:ext cx="7188199" cy="1292090"/>
              </a:xfrm>
            </p:spPr>
            <p:txBody>
              <a:bodyPr>
                <a:normAutofit fontScale="92500" lnSpcReduction="20000"/>
              </a:bodyPr>
              <a:lstStyle/>
              <a:p>
                <a14:m>
                  <m:oMath xmlns:m="http://schemas.openxmlformats.org/officeDocument/2006/math">
                    <m:r>
                      <a:rPr lang="en-US" sz="1800" b="0" i="1" smtClean="0">
                        <a:latin typeface="Cambria Math" panose="02040503050406030204" pitchFamily="18" charset="0"/>
                      </a:rPr>
                      <m:t>ℙ</m:t>
                    </m:r>
                    <m:r>
                      <a:rPr lang="en-US" sz="1800" b="0" i="1" smtClean="0">
                        <a:latin typeface="Cambria Math" panose="02040503050406030204" pitchFamily="18" charset="0"/>
                      </a:rPr>
                      <m:t>26 42×− </m:t>
                    </m:r>
                    <m:d>
                      <m:dPr>
                        <m:begChr m:val="["/>
                        <m:endChr m:val="]"/>
                        <m:ctrlPr>
                          <a:rPr lang="en-US" sz="1800" b="0" i="1" smtClean="0">
                            <a:latin typeface="Cambria Math" panose="02040503050406030204" pitchFamily="18" charset="0"/>
                          </a:rPr>
                        </m:ctrlPr>
                      </m:dPr>
                      <m:e>
                        <m:r>
                          <m:rPr>
                            <m:nor/>
                          </m:rPr>
                          <a:rPr lang="en-US" sz="1800" b="0" i="0" smtClean="0">
                            <a:latin typeface="Cambria Math" panose="02040503050406030204" pitchFamily="18" charset="0"/>
                          </a:rPr>
                          <m:t>Jackpot</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d>
                          <m:dPr>
                            <m:ctrlPr>
                              <a:rPr lang="en-US" sz="1800" b="0" i="1" smtClean="0">
                                <a:latin typeface="Cambria Math" panose="02040503050406030204" pitchFamily="18" charset="0"/>
                              </a:rPr>
                            </m:ctrlPr>
                          </m:dP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6</m:t>
                                  </m:r>
                                  <m:r>
                                    <a:rPr lang="en-US" sz="1800" b="0" i="1" smtClean="0">
                                      <a:latin typeface="Cambria Math" panose="02040503050406030204" pitchFamily="18" charset="0"/>
                                    </a:rPr>
                                    <m:t>9</m:t>
                                  </m:r>
                                </m:e>
                              </m:mr>
                              <m:mr>
                                <m:e>
                                  <m:r>
                                    <a:rPr lang="en-US" sz="1800" b="0" i="1" smtClean="0">
                                      <a:latin typeface="Cambria Math" panose="02040503050406030204" pitchFamily="18" charset="0"/>
                                    </a:rPr>
                                    <m:t>5</m:t>
                                  </m:r>
                                </m:e>
                              </m:mr>
                            </m:m>
                          </m:e>
                        </m:d>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26</m:t>
                        </m:r>
                      </m:den>
                    </m:f>
                    <m:r>
                      <a:rPr lang="en-US" sz="1800" b="0" i="1" smtClean="0">
                        <a:latin typeface="Cambria Math" panose="02040503050406030204" pitchFamily="18" charset="0"/>
                      </a:rPr>
                      <m:t>≈3.4×</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−9</m:t>
                        </m:r>
                      </m:sup>
                    </m:sSup>
                  </m:oMath>
                </a14:m>
                <a:endParaRPr lang="en-US" sz="1800" dirty="0"/>
              </a:p>
              <a:p>
                <a:r>
                  <a:rPr lang="en-US" sz="1800" dirty="0"/>
                  <a:t>Poisson distribution approximates the binomial when the success rate is constant as the sample size increases and the probability of success goes to zero.</a:t>
                </a:r>
              </a:p>
            </p:txBody>
          </p:sp>
        </mc:Choice>
        <mc:Fallback xmlns="">
          <p:sp>
            <p:nvSpPr>
              <p:cNvPr id="8" name="Content Placeholder 7">
                <a:extLst>
                  <a:ext uri="{FF2B5EF4-FFF2-40B4-BE49-F238E27FC236}">
                    <a16:creationId xmlns:a16="http://schemas.microsoft.com/office/drawing/2014/main" id="{57495733-E869-4973-B59A-90F340D98567}"/>
                  </a:ext>
                </a:extLst>
              </p:cNvPr>
              <p:cNvSpPr>
                <a:spLocks noGrp="1" noRot="1" noChangeAspect="1" noMove="1" noResize="1" noEditPoints="1" noAdjustHandles="1" noChangeArrowheads="1" noChangeShapeType="1" noTextEdit="1"/>
              </p:cNvSpPr>
              <p:nvPr>
                <p:ph idx="1"/>
              </p:nvPr>
            </p:nvSpPr>
            <p:spPr>
              <a:xfrm>
                <a:off x="4038600" y="4884873"/>
                <a:ext cx="7188199" cy="1292090"/>
              </a:xfrm>
              <a:blipFill>
                <a:blip r:embed="rId3"/>
                <a:stretch>
                  <a:fillRect l="-424" b="-1415"/>
                </a:stretch>
              </a:blipFill>
            </p:spPr>
            <p:txBody>
              <a:bodyPr/>
              <a:lstStyle/>
              <a:p>
                <a:r>
                  <a:rPr lang="en-US">
                    <a:noFill/>
                  </a:rPr>
                  <a:t> </a:t>
                </a:r>
              </a:p>
            </p:txBody>
          </p:sp>
        </mc:Fallback>
      </mc:AlternateContent>
      <p:sp>
        <p:nvSpPr>
          <p:cNvPr id="10" name="Title 1">
            <a:extLst>
              <a:ext uri="{FF2B5EF4-FFF2-40B4-BE49-F238E27FC236}">
                <a16:creationId xmlns:a16="http://schemas.microsoft.com/office/drawing/2014/main" id="{28CF6726-6D82-4289-BDF1-D8FC0CA583E0}"/>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a:solidFill>
                  <a:srgbClr val="FFFFFF"/>
                </a:solidFill>
              </a:rPr>
              <a:t>Modeling Block Maxima</a:t>
            </a:r>
            <a:endParaRPr lang="en-US" sz="2600" dirty="0">
              <a:solidFill>
                <a:srgbClr val="FFFFFF"/>
              </a:solidFill>
            </a:endParaRPr>
          </a:p>
        </p:txBody>
      </p:sp>
      <p:sp>
        <p:nvSpPr>
          <p:cNvPr id="2" name="Slide Number Placeholder 1">
            <a:extLst>
              <a:ext uri="{FF2B5EF4-FFF2-40B4-BE49-F238E27FC236}">
                <a16:creationId xmlns:a16="http://schemas.microsoft.com/office/drawing/2014/main" id="{E7FD2CB4-EABB-4B5C-A50D-5A905506D0EE}"/>
              </a:ext>
            </a:extLst>
          </p:cNvPr>
          <p:cNvSpPr>
            <a:spLocks noGrp="1"/>
          </p:cNvSpPr>
          <p:nvPr>
            <p:ph type="sldNum" sz="quarter" idx="12"/>
          </p:nvPr>
        </p:nvSpPr>
        <p:spPr/>
        <p:txBody>
          <a:bodyPr/>
          <a:lstStyle/>
          <a:p>
            <a:fld id="{6CCDFB7F-2DCE-4BBA-8761-9C155C26019F}" type="slidenum">
              <a:rPr lang="en-US" smtClean="0"/>
              <a:t>7</a:t>
            </a:fld>
            <a:endParaRPr lang="en-US"/>
          </a:p>
        </p:txBody>
      </p:sp>
    </p:spTree>
    <p:extLst>
      <p:ext uri="{BB962C8B-B14F-4D97-AF65-F5344CB8AC3E}">
        <p14:creationId xmlns:p14="http://schemas.microsoft.com/office/powerpoint/2010/main" val="4153416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1A017B-CBC1-4949-ABDF-9A8C28A429A9}"/>
              </a:ext>
            </a:extLst>
          </p:cNvPr>
          <p:cNvPicPr>
            <a:picLocks noChangeAspect="1"/>
          </p:cNvPicPr>
          <p:nvPr/>
        </p:nvPicPr>
        <p:blipFill>
          <a:blip r:embed="rId2"/>
          <a:stretch>
            <a:fillRect/>
          </a:stretch>
        </p:blipFill>
        <p:spPr>
          <a:xfrm>
            <a:off x="3605843" y="664656"/>
            <a:ext cx="8174404" cy="3739789"/>
          </a:xfrm>
          <a:prstGeom prst="rect">
            <a:avLst/>
          </a:prstGeom>
        </p:spPr>
      </p:pic>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7495733-E869-4973-B59A-90F340D98567}"/>
                  </a:ext>
                </a:extLst>
              </p:cNvPr>
              <p:cNvSpPr>
                <a:spLocks noGrp="1"/>
              </p:cNvSpPr>
              <p:nvPr>
                <p:ph idx="1"/>
              </p:nvPr>
            </p:nvSpPr>
            <p:spPr>
              <a:xfrm>
                <a:off x="4038600" y="4884873"/>
                <a:ext cx="7188199" cy="1292090"/>
              </a:xfrm>
            </p:spPr>
            <p:txBody>
              <a:bodyPr>
                <a:normAutofit fontScale="92500" lnSpcReduction="20000"/>
              </a:bodyPr>
              <a:lstStyle/>
              <a:p>
                <a14:m>
                  <m:oMath xmlns:m="http://schemas.openxmlformats.org/officeDocument/2006/math">
                    <m:r>
                      <a:rPr lang="en-US" sz="1800" b="0" i="1" smtClean="0">
                        <a:latin typeface="Cambria Math" panose="02040503050406030204" pitchFamily="18" charset="0"/>
                      </a:rPr>
                      <m:t>ℙ</m:t>
                    </m:r>
                    <m:r>
                      <a:rPr lang="en-US" sz="1800" b="0" i="1" smtClean="0">
                        <a:latin typeface="Cambria Math" panose="02040503050406030204" pitchFamily="18" charset="0"/>
                      </a:rPr>
                      <m:t>26 42×− </m:t>
                    </m:r>
                    <m:d>
                      <m:dPr>
                        <m:begChr m:val="["/>
                        <m:endChr m:val="]"/>
                        <m:ctrlPr>
                          <a:rPr lang="en-US" sz="1800" b="0" i="1" smtClean="0">
                            <a:latin typeface="Cambria Math" panose="02040503050406030204" pitchFamily="18" charset="0"/>
                          </a:rPr>
                        </m:ctrlPr>
                      </m:dPr>
                      <m:e>
                        <m:r>
                          <m:rPr>
                            <m:nor/>
                          </m:rPr>
                          <a:rPr lang="en-US" sz="1800" b="0" i="0" smtClean="0">
                            <a:latin typeface="Cambria Math" panose="02040503050406030204" pitchFamily="18" charset="0"/>
                          </a:rPr>
                          <m:t>Jackpot</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d>
                          <m:dPr>
                            <m:ctrlPr>
                              <a:rPr lang="en-US" sz="1800" b="0" i="1" smtClean="0">
                                <a:latin typeface="Cambria Math" panose="02040503050406030204" pitchFamily="18" charset="0"/>
                              </a:rPr>
                            </m:ctrlPr>
                          </m:dPr>
                          <m:e>
                            <m:m>
                              <m:mPr>
                                <m:mcs>
                                  <m:mc>
                                    <m:mcPr>
                                      <m:count m:val="1"/>
                                      <m:mcJc m:val="center"/>
                                    </m:mcPr>
                                  </m:mc>
                                </m:mcs>
                                <m:ctrlPr>
                                  <a:rPr lang="en-US" sz="1800" b="0" i="1" smtClean="0">
                                    <a:latin typeface="Cambria Math" panose="02040503050406030204" pitchFamily="18" charset="0"/>
                                  </a:rPr>
                                </m:ctrlPr>
                              </m:mPr>
                              <m:mr>
                                <m:e>
                                  <m:r>
                                    <m:rPr>
                                      <m:brk m:alnAt="7"/>
                                    </m:rPr>
                                    <a:rPr lang="en-US" sz="1800" b="0" i="1" smtClean="0">
                                      <a:latin typeface="Cambria Math" panose="02040503050406030204" pitchFamily="18" charset="0"/>
                                    </a:rPr>
                                    <m:t>6</m:t>
                                  </m:r>
                                  <m:r>
                                    <a:rPr lang="en-US" sz="1800" b="0" i="1" smtClean="0">
                                      <a:latin typeface="Cambria Math" panose="02040503050406030204" pitchFamily="18" charset="0"/>
                                    </a:rPr>
                                    <m:t>9</m:t>
                                  </m:r>
                                </m:e>
                              </m:mr>
                              <m:mr>
                                <m:e>
                                  <m:r>
                                    <a:rPr lang="en-US" sz="1800" b="0" i="1" smtClean="0">
                                      <a:latin typeface="Cambria Math" panose="02040503050406030204" pitchFamily="18" charset="0"/>
                                    </a:rPr>
                                    <m:t>5</m:t>
                                  </m:r>
                                </m:e>
                              </m:mr>
                            </m:m>
                          </m:e>
                        </m:d>
                      </m:den>
                    </m:f>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26</m:t>
                        </m:r>
                      </m:den>
                    </m:f>
                    <m:r>
                      <a:rPr lang="en-US" sz="1800" b="0" i="1" smtClean="0">
                        <a:latin typeface="Cambria Math" panose="02040503050406030204" pitchFamily="18" charset="0"/>
                      </a:rPr>
                      <m:t>≈3.4×</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−9</m:t>
                        </m:r>
                      </m:sup>
                    </m:sSup>
                  </m:oMath>
                </a14:m>
                <a:endParaRPr lang="en-US" sz="1800" dirty="0"/>
              </a:p>
              <a:p>
                <a:r>
                  <a:rPr lang="en-US" sz="1800" dirty="0"/>
                  <a:t>Waiting time between winning the jackpot (between Poisson events) is governed by the exponential distribution with rate equal to the reciprocal of the Poisson rate parameter.</a:t>
                </a:r>
              </a:p>
            </p:txBody>
          </p:sp>
        </mc:Choice>
        <mc:Fallback xmlns="">
          <p:sp>
            <p:nvSpPr>
              <p:cNvPr id="8" name="Content Placeholder 7">
                <a:extLst>
                  <a:ext uri="{FF2B5EF4-FFF2-40B4-BE49-F238E27FC236}">
                    <a16:creationId xmlns:a16="http://schemas.microsoft.com/office/drawing/2014/main" id="{57495733-E869-4973-B59A-90F340D98567}"/>
                  </a:ext>
                </a:extLst>
              </p:cNvPr>
              <p:cNvSpPr>
                <a:spLocks noGrp="1" noRot="1" noChangeAspect="1" noMove="1" noResize="1" noEditPoints="1" noAdjustHandles="1" noChangeArrowheads="1" noChangeShapeType="1" noTextEdit="1"/>
              </p:cNvSpPr>
              <p:nvPr>
                <p:ph idx="1"/>
              </p:nvPr>
            </p:nvSpPr>
            <p:spPr>
              <a:xfrm>
                <a:off x="4038600" y="4884873"/>
                <a:ext cx="7188199" cy="1292090"/>
              </a:xfrm>
              <a:blipFill>
                <a:blip r:embed="rId3"/>
                <a:stretch>
                  <a:fillRect l="-424" b="-1415"/>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9D09B6D3-151D-40D5-87A0-46AF04668820}"/>
              </a:ext>
            </a:extLst>
          </p:cNvPr>
          <p:cNvSpPr txBox="1">
            <a:spLocks/>
          </p:cNvSpPr>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a:solidFill>
                  <a:srgbClr val="FFFFFF"/>
                </a:solidFill>
              </a:rPr>
              <a:t>Modeling Block Maxima</a:t>
            </a:r>
            <a:endParaRPr lang="en-US" sz="2600" dirty="0">
              <a:solidFill>
                <a:srgbClr val="FFFFFF"/>
              </a:solidFill>
            </a:endParaRPr>
          </a:p>
        </p:txBody>
      </p:sp>
      <p:sp>
        <p:nvSpPr>
          <p:cNvPr id="2" name="Slide Number Placeholder 1">
            <a:extLst>
              <a:ext uri="{FF2B5EF4-FFF2-40B4-BE49-F238E27FC236}">
                <a16:creationId xmlns:a16="http://schemas.microsoft.com/office/drawing/2014/main" id="{4B2484BF-991B-4A8E-A10B-0489ECCE6FEF}"/>
              </a:ext>
            </a:extLst>
          </p:cNvPr>
          <p:cNvSpPr>
            <a:spLocks noGrp="1"/>
          </p:cNvSpPr>
          <p:nvPr>
            <p:ph type="sldNum" sz="quarter" idx="12"/>
          </p:nvPr>
        </p:nvSpPr>
        <p:spPr/>
        <p:txBody>
          <a:bodyPr/>
          <a:lstStyle/>
          <a:p>
            <a:fld id="{6CCDFB7F-2DCE-4BBA-8761-9C155C26019F}" type="slidenum">
              <a:rPr lang="en-US" smtClean="0"/>
              <a:t>8</a:t>
            </a:fld>
            <a:endParaRPr lang="en-US"/>
          </a:p>
        </p:txBody>
      </p:sp>
    </p:spTree>
    <p:extLst>
      <p:ext uri="{BB962C8B-B14F-4D97-AF65-F5344CB8AC3E}">
        <p14:creationId xmlns:p14="http://schemas.microsoft.com/office/powerpoint/2010/main" val="82293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A949DC-B1B8-47CF-8BB5-1B09E75D2D0A}"/>
                  </a:ext>
                </a:extLst>
              </p:cNvPr>
              <p:cNvSpPr>
                <a:spLocks noGrp="1"/>
              </p:cNvSpPr>
              <p:nvPr>
                <p:ph idx="1"/>
              </p:nvPr>
            </p:nvSpPr>
            <p:spPr>
              <a:xfrm>
                <a:off x="838200" y="1530625"/>
                <a:ext cx="10515600" cy="1236665"/>
              </a:xfrm>
            </p:spPr>
            <p:txBody>
              <a:bodyPr>
                <a:noAutofit/>
              </a:bodyPr>
              <a:lstStyle/>
              <a:p>
                <a:pPr marL="0" indent="0">
                  <a:buNone/>
                </a:pPr>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r>
                  <a:rPr lang="en-US" sz="2400" dirty="0"/>
                  <a:t> be IID.  </a:t>
                </a:r>
              </a:p>
              <a:p>
                <a:pPr marL="0" indent="0">
                  <a:buNone/>
                </a:pPr>
                <a:r>
                  <a:rPr lang="en-US" sz="2400" dirty="0"/>
                  <a:t>Connection between distribution for maxima and number of rare events (Poisson)</a:t>
                </a:r>
              </a:p>
            </p:txBody>
          </p:sp>
        </mc:Choice>
        <mc:Fallback xmlns="">
          <p:sp>
            <p:nvSpPr>
              <p:cNvPr id="3" name="Content Placeholder 2">
                <a:extLst>
                  <a:ext uri="{FF2B5EF4-FFF2-40B4-BE49-F238E27FC236}">
                    <a16:creationId xmlns:a16="http://schemas.microsoft.com/office/drawing/2014/main" id="{F6A949DC-B1B8-47CF-8BB5-1B09E75D2D0A}"/>
                  </a:ext>
                </a:extLst>
              </p:cNvPr>
              <p:cNvSpPr>
                <a:spLocks noGrp="1" noRot="1" noChangeAspect="1" noMove="1" noResize="1" noEditPoints="1" noAdjustHandles="1" noChangeArrowheads="1" noChangeShapeType="1" noTextEdit="1"/>
              </p:cNvSpPr>
              <p:nvPr>
                <p:ph idx="1"/>
              </p:nvPr>
            </p:nvSpPr>
            <p:spPr>
              <a:xfrm>
                <a:off x="838200" y="1530625"/>
                <a:ext cx="10515600" cy="1236665"/>
              </a:xfrm>
              <a:blipFill>
                <a:blip r:embed="rId2"/>
                <a:stretch>
                  <a:fillRect l="-928" t="-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07C2569-0FD5-4AAB-982E-DA190F6120EB}"/>
                  </a:ext>
                </a:extLst>
              </p:cNvPr>
              <p:cNvSpPr txBox="1">
                <a:spLocks/>
              </p:cNvSpPr>
              <p:nvPr/>
            </p:nvSpPr>
            <p:spPr>
              <a:xfrm>
                <a:off x="838200" y="3035983"/>
                <a:ext cx="10515600" cy="2423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Let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m:rPr>
                        <m:nor/>
                      </m:rPr>
                      <a:rPr lang="en-US" b="0" i="0" smtClean="0">
                        <a:latin typeface="Cambria Math" panose="02040503050406030204" pitchFamily="18" charset="0"/>
                      </a:rPr>
                      <m:t>Poisson</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e>
                    </m:d>
                  </m:oMath>
                </a14:m>
                <a:r>
                  <a:rPr lang="en-US" dirty="0"/>
                  <a:t>, represent the event that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&gt;</m:t>
                    </m:r>
                    <m:r>
                      <a:rPr lang="en-US" b="0" i="1" smtClean="0">
                        <a:latin typeface="Cambria Math" panose="02040503050406030204" pitchFamily="18" charset="0"/>
                      </a:rPr>
                      <m:t>𝑢</m:t>
                    </m:r>
                  </m:oMath>
                </a14:m>
                <a:r>
                  <a:rPr lang="en-US" dirty="0"/>
                  <a:t> for some large constant threshold </a:t>
                </a:r>
                <a14:m>
                  <m:oMath xmlns:m="http://schemas.openxmlformats.org/officeDocument/2006/math">
                    <m:r>
                      <a:rPr lang="en-US" b="0" i="1" smtClean="0">
                        <a:latin typeface="Cambria Math" panose="02040503050406030204" pitchFamily="18" charset="0"/>
                      </a:rPr>
                      <m:t>𝑢</m:t>
                    </m:r>
                  </m:oMath>
                </a14:m>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e>
                              </m:d>
                            </m:e>
                          </m:func>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ℙ</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𝜆</m:t>
                          </m:r>
                        </m:sup>
                      </m:sSup>
                    </m:oMath>
                  </m:oMathPara>
                </a14:m>
                <a:endParaRPr lang="en-US" b="0" i="1" dirty="0">
                  <a:latin typeface="Cambria Math" panose="02040503050406030204" pitchFamily="18" charset="0"/>
                </a:endParaRPr>
              </a:p>
              <a:p>
                <a:pPr marL="0" indent="0">
                  <a:buFont typeface="Arial" panose="020B0604020202020204" pitchFamily="34" charset="0"/>
                  <a:buNone/>
                </a:pPr>
                <a:endParaRPr lang="en-US" b="0" i="1" dirty="0">
                  <a:latin typeface="Cambria Math" panose="02040503050406030204" pitchFamily="18" charset="0"/>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mc:Choice>
        <mc:Fallback xmlns="">
          <p:sp>
            <p:nvSpPr>
              <p:cNvPr id="4" name="Content Placeholder 2">
                <a:extLst>
                  <a:ext uri="{FF2B5EF4-FFF2-40B4-BE49-F238E27FC236}">
                    <a16:creationId xmlns:a16="http://schemas.microsoft.com/office/drawing/2014/main" id="{107C2569-0FD5-4AAB-982E-DA190F6120EB}"/>
                  </a:ext>
                </a:extLst>
              </p:cNvPr>
              <p:cNvSpPr txBox="1">
                <a:spLocks noRot="1" noChangeAspect="1" noMove="1" noResize="1" noEditPoints="1" noAdjustHandles="1" noChangeArrowheads="1" noChangeShapeType="1" noTextEdit="1"/>
              </p:cNvSpPr>
              <p:nvPr/>
            </p:nvSpPr>
            <p:spPr>
              <a:xfrm>
                <a:off x="838200" y="3035983"/>
                <a:ext cx="10515600" cy="2423914"/>
              </a:xfrm>
              <a:prstGeom prst="rect">
                <a:avLst/>
              </a:prstGeom>
              <a:blipFill>
                <a:blip r:embed="rId3"/>
                <a:stretch>
                  <a:fillRect l="-1217" t="-4020"/>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1DAE81D6-4FE3-4A8D-A721-55C1CD259918}"/>
              </a:ext>
            </a:extLst>
          </p:cNvPr>
          <p:cNvSpPr>
            <a:spLocks noGrp="1"/>
          </p:cNvSpPr>
          <p:nvPr>
            <p:ph type="title"/>
          </p:nvPr>
        </p:nvSpPr>
        <p:spPr>
          <a:xfrm>
            <a:off x="838200" y="365125"/>
            <a:ext cx="10515600" cy="1325563"/>
          </a:xfrm>
        </p:spPr>
        <p:txBody>
          <a:bodyPr/>
          <a:lstStyle/>
          <a:p>
            <a:r>
              <a:rPr lang="en-US" dirty="0"/>
              <a:t>Modeling Block Maxima</a:t>
            </a:r>
          </a:p>
        </p:txBody>
      </p:sp>
      <p:sp>
        <p:nvSpPr>
          <p:cNvPr id="2" name="Slide Number Placeholder 1">
            <a:extLst>
              <a:ext uri="{FF2B5EF4-FFF2-40B4-BE49-F238E27FC236}">
                <a16:creationId xmlns:a16="http://schemas.microsoft.com/office/drawing/2014/main" id="{05245945-8BD8-4ACC-8D39-5D862BC1DDB1}"/>
              </a:ext>
            </a:extLst>
          </p:cNvPr>
          <p:cNvSpPr>
            <a:spLocks noGrp="1"/>
          </p:cNvSpPr>
          <p:nvPr>
            <p:ph type="sldNum" sz="quarter" idx="12"/>
          </p:nvPr>
        </p:nvSpPr>
        <p:spPr/>
        <p:txBody>
          <a:bodyPr/>
          <a:lstStyle/>
          <a:p>
            <a:fld id="{6CCDFB7F-2DCE-4BBA-8761-9C155C26019F}" type="slidenum">
              <a:rPr lang="en-US" smtClean="0"/>
              <a:t>9</a:t>
            </a:fld>
            <a:endParaRPr lang="en-US"/>
          </a:p>
        </p:txBody>
      </p:sp>
    </p:spTree>
    <p:extLst>
      <p:ext uri="{BB962C8B-B14F-4D97-AF65-F5344CB8AC3E}">
        <p14:creationId xmlns:p14="http://schemas.microsoft.com/office/powerpoint/2010/main" val="27066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3551</Words>
  <Application>Microsoft Office PowerPoint</Application>
  <PresentationFormat>Widescreen</PresentationFormat>
  <Paragraphs>492</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Courier</vt:lpstr>
      <vt:lpstr>Wingdings</vt:lpstr>
      <vt:lpstr>Office Theme</vt:lpstr>
      <vt:lpstr>Background Information</vt:lpstr>
      <vt:lpstr>Background Information</vt:lpstr>
      <vt:lpstr>Background Information</vt:lpstr>
      <vt:lpstr>fevd</vt:lpstr>
      <vt:lpstr>Modeling Block Maxima</vt:lpstr>
      <vt:lpstr>Modeling Block Maxima</vt:lpstr>
      <vt:lpstr>PowerPoint Presentation</vt:lpstr>
      <vt:lpstr>PowerPoint Presentation</vt:lpstr>
      <vt:lpstr>Modeling Block Maxima</vt:lpstr>
      <vt:lpstr>Modeling Block Maxima</vt:lpstr>
      <vt:lpstr>Modeling Block Maxima</vt:lpstr>
      <vt:lpstr>Modeling Block Maxima</vt:lpstr>
      <vt:lpstr>Modeling Block Maxima</vt:lpstr>
      <vt:lpstr>Modeling Block Maxima</vt:lpstr>
      <vt:lpstr>Modeling Block Maxima</vt:lpstr>
      <vt:lpstr>Modeling Block Maxima</vt:lpstr>
      <vt:lpstr>GEV Return Levels</vt:lpstr>
      <vt:lpstr>GEV Return Levels</vt:lpstr>
      <vt:lpstr>Modeling Block Maxima</vt:lpstr>
      <vt:lpstr>fevd</vt:lpstr>
      <vt:lpstr>PowerPoint Presentation</vt:lpstr>
      <vt:lpstr>PowerPoint Presentation</vt:lpstr>
      <vt:lpstr>Fitting the GEV to data</vt:lpstr>
      <vt:lpstr>Fitting the GEV to data</vt:lpstr>
      <vt:lpstr>Fitting the GEV to data</vt:lpstr>
      <vt:lpstr>Modeling Excesses over a Threshold</vt:lpstr>
      <vt:lpstr>Modeling Excesses over a Threshold</vt:lpstr>
      <vt:lpstr>Connection between GP and GEV</vt:lpstr>
      <vt:lpstr>Connection between GP and GEV</vt:lpstr>
      <vt:lpstr>Connection between GP and GEV</vt:lpstr>
      <vt:lpstr>Connection between GP and GEV</vt:lpstr>
      <vt:lpstr>Connection between GP and GEV</vt:lpstr>
      <vt:lpstr>Connection between GP and GEV</vt:lpstr>
      <vt:lpstr>Connection between GP and GEV</vt:lpstr>
      <vt:lpstr>GPD Return Levels</vt:lpstr>
      <vt:lpstr>PowerPoint Presentation</vt:lpstr>
      <vt:lpstr>PowerPoint Presentation</vt:lpstr>
      <vt:lpstr>PowerPoint Presentation</vt:lpstr>
      <vt:lpstr>PowerPoint Presentation</vt:lpstr>
      <vt:lpstr>Frequency of Extremes</vt:lpstr>
      <vt:lpstr>Frequency of Extremes</vt:lpstr>
      <vt:lpstr>Frequency of Extremes</vt:lpstr>
      <vt:lpstr>Frequency of Extremes</vt:lpstr>
      <vt:lpstr>PowerPoint Presentation</vt:lpstr>
      <vt:lpstr>PowerPoint Presentation</vt:lpstr>
      <vt:lpstr>PowerPoint Presentation</vt:lpstr>
      <vt:lpstr>PowerPoint Presentation</vt:lpstr>
      <vt:lpstr>Declustering</vt:lpstr>
      <vt:lpstr>Declustering</vt:lpstr>
      <vt:lpstr>Declustering</vt:lpstr>
      <vt:lpstr>Declustering</vt:lpstr>
      <vt:lpstr>Declustering</vt:lpstr>
      <vt:lpstr>Declustering</vt:lpstr>
      <vt:lpstr>Declustering</vt:lpstr>
      <vt:lpstr>Tail dependence</vt:lpstr>
      <vt:lpstr>Future Plans</vt:lpstr>
      <vt:lpstr>For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Information</dc:title>
  <dc:creator>Eric Gilleland</dc:creator>
  <cp:lastModifiedBy>Eric Gilleland</cp:lastModifiedBy>
  <cp:revision>4</cp:revision>
  <dcterms:created xsi:type="dcterms:W3CDTF">2019-06-25T02:13:01Z</dcterms:created>
  <dcterms:modified xsi:type="dcterms:W3CDTF">2019-06-25T02:16:12Z</dcterms:modified>
</cp:coreProperties>
</file>