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3.xml" ContentType="application/vnd.openxmlformats-officedocument.drawingml.diagramStyl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3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7.jpeg" ContentType="image/jpeg"/>
  <Override PartName="/ppt/media/image6.png" ContentType="image/png"/>
  <Override PartName="/ppt/media/image10.png" ContentType="image/png"/>
  <Override PartName="/ppt/media/image19.wmf" ContentType="image/x-wmf"/>
  <Override PartName="/ppt/media/image1.wmf" ContentType="image/x-wmf"/>
  <Override PartName="/ppt/media/image9.jpeg" ContentType="image/jpeg"/>
  <Override PartName="/ppt/media/image18.wmf" ContentType="image/x-wmf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jpeg" ContentType="image/jpeg"/>
  <Override PartName="/ppt/media/image3.wmf" ContentType="image/x-wmf"/>
  <Override PartName="/ppt/media/image4.wmf" ContentType="image/x-wmf"/>
  <Override PartName="/ppt/media/image8.jpeg" ContentType="image/jpeg"/>
  <Override PartName="/ppt/media/image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715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fr-FR" sz="18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Relation entre l'expérience et le salaire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scatterChart>
        <c:scatterStyle val="lineMarker"/>
        <c:varyColors val="0"/>
        <c:ser>
          <c:idx val="0"/>
          <c:order val="0"/>
          <c:spPr>
            <a:solidFill>
              <a:srgbClr val="99ccff"/>
            </a:solidFill>
            <a:ln w="28440">
              <a:noFill/>
            </a:ln>
          </c:spP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trendline>
            <c:spPr>
              <a:ln w="9360">
                <a:solidFill>
                  <a:srgbClr val="000000"/>
                </a:solidFill>
                <a:round/>
              </a:ln>
            </c:spPr>
            <c:trendlineType val="linear"/>
            <c:forward val="0"/>
            <c:backward val="0"/>
            <c:dispRSqr val="0"/>
            <c:dispEq val="0"/>
          </c:trendline>
          <c:xVal>
            <c:numRef>
              <c:f>1</c:f>
              <c:numCache>
                <c:formatCode>General</c:formatCode>
                <c:ptCount val="66"/>
                <c:pt idx="0">
                  <c:v>1</c:v>
                </c:pt>
                <c:pt idx="1">
                  <c:v>1.25</c:v>
                </c:pt>
                <c:pt idx="2">
                  <c:v>1.5</c:v>
                </c:pt>
                <c:pt idx="3">
                  <c:v>1.75</c:v>
                </c:pt>
                <c:pt idx="4">
                  <c:v>2</c:v>
                </c:pt>
                <c:pt idx="5">
                  <c:v>2.25</c:v>
                </c:pt>
                <c:pt idx="6">
                  <c:v>2.75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11.5</c:v>
                </c:pt>
                <c:pt idx="23">
                  <c:v>11.75</c:v>
                </c:pt>
                <c:pt idx="24">
                  <c:v>12</c:v>
                </c:pt>
                <c:pt idx="25">
                  <c:v>13</c:v>
                </c:pt>
                <c:pt idx="26">
                  <c:v>13.25</c:v>
                </c:pt>
                <c:pt idx="27">
                  <c:v>13.5</c:v>
                </c:pt>
                <c:pt idx="28">
                  <c:v>14</c:v>
                </c:pt>
                <c:pt idx="29">
                  <c:v>14</c:v>
                </c:pt>
                <c:pt idx="30">
                  <c:v>14.25</c:v>
                </c:pt>
                <c:pt idx="31">
                  <c:v>14.5</c:v>
                </c:pt>
                <c:pt idx="32">
                  <c:v>15</c:v>
                </c:pt>
                <c:pt idx="33">
                  <c:v>15</c:v>
                </c:pt>
                <c:pt idx="34">
                  <c:v>15</c:v>
                </c:pt>
                <c:pt idx="35">
                  <c:v>15</c:v>
                </c:pt>
                <c:pt idx="36">
                  <c:v>15.25</c:v>
                </c:pt>
                <c:pt idx="37">
                  <c:v>15.75</c:v>
                </c:pt>
                <c:pt idx="38">
                  <c:v>16.5</c:v>
                </c:pt>
                <c:pt idx="39">
                  <c:v>16.75</c:v>
                </c:pt>
                <c:pt idx="40">
                  <c:v>17.25</c:v>
                </c:pt>
                <c:pt idx="41">
                  <c:v>17.5</c:v>
                </c:pt>
                <c:pt idx="42">
                  <c:v>18</c:v>
                </c:pt>
                <c:pt idx="43">
                  <c:v>18</c:v>
                </c:pt>
                <c:pt idx="44">
                  <c:v>18.5</c:v>
                </c:pt>
                <c:pt idx="45">
                  <c:v>19.25</c:v>
                </c:pt>
                <c:pt idx="46">
                  <c:v>19.5</c:v>
                </c:pt>
                <c:pt idx="47">
                  <c:v>20.5</c:v>
                </c:pt>
                <c:pt idx="48">
                  <c:v>21</c:v>
                </c:pt>
                <c:pt idx="49">
                  <c:v>21.25</c:v>
                </c:pt>
                <c:pt idx="50">
                  <c:v>21.75</c:v>
                </c:pt>
                <c:pt idx="51">
                  <c:v>22</c:v>
                </c:pt>
                <c:pt idx="52">
                  <c:v>23.75</c:v>
                </c:pt>
                <c:pt idx="53">
                  <c:v>25</c:v>
                </c:pt>
                <c:pt idx="54">
                  <c:v>25</c:v>
                </c:pt>
                <c:pt idx="55">
                  <c:v>26</c:v>
                </c:pt>
                <c:pt idx="56">
                  <c:v>27</c:v>
                </c:pt>
                <c:pt idx="57">
                  <c:v>27</c:v>
                </c:pt>
                <c:pt idx="58">
                  <c:v>28</c:v>
                </c:pt>
                <c:pt idx="59">
                  <c:v>29</c:v>
                </c:pt>
                <c:pt idx="60">
                  <c:v>30</c:v>
                </c:pt>
                <c:pt idx="61">
                  <c:v>30</c:v>
                </c:pt>
                <c:pt idx="62">
                  <c:v>32</c:v>
                </c:pt>
                <c:pt idx="63">
                  <c:v>34</c:v>
                </c:pt>
                <c:pt idx="64">
                  <c:v>34</c:v>
                </c:pt>
                <c:pt idx="65">
                  <c:v>35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66"/>
                <c:pt idx="0">
                  <c:v>25000</c:v>
                </c:pt>
                <c:pt idx="1">
                  <c:v>25500</c:v>
                </c:pt>
                <c:pt idx="2">
                  <c:v>26000</c:v>
                </c:pt>
                <c:pt idx="3">
                  <c:v>26500</c:v>
                </c:pt>
                <c:pt idx="4">
                  <c:v>36500</c:v>
                </c:pt>
                <c:pt idx="5">
                  <c:v>30500</c:v>
                </c:pt>
                <c:pt idx="6">
                  <c:v>31500</c:v>
                </c:pt>
                <c:pt idx="7">
                  <c:v>32000</c:v>
                </c:pt>
                <c:pt idx="8">
                  <c:v>35500</c:v>
                </c:pt>
                <c:pt idx="9">
                  <c:v>36000</c:v>
                </c:pt>
                <c:pt idx="10">
                  <c:v>43000</c:v>
                </c:pt>
                <c:pt idx="11">
                  <c:v>30000</c:v>
                </c:pt>
                <c:pt idx="12">
                  <c:v>28000</c:v>
                </c:pt>
                <c:pt idx="13">
                  <c:v>32000</c:v>
                </c:pt>
                <c:pt idx="14">
                  <c:v>43500</c:v>
                </c:pt>
                <c:pt idx="15">
                  <c:v>35000</c:v>
                </c:pt>
                <c:pt idx="16">
                  <c:v>31000</c:v>
                </c:pt>
                <c:pt idx="17">
                  <c:v>42500</c:v>
                </c:pt>
                <c:pt idx="18">
                  <c:v>45500</c:v>
                </c:pt>
                <c:pt idx="19">
                  <c:v>35000</c:v>
                </c:pt>
                <c:pt idx="20">
                  <c:v>47500</c:v>
                </c:pt>
                <c:pt idx="21">
                  <c:v>55500</c:v>
                </c:pt>
                <c:pt idx="22">
                  <c:v>38000</c:v>
                </c:pt>
                <c:pt idx="23">
                  <c:v>38500</c:v>
                </c:pt>
                <c:pt idx="24">
                  <c:v>52000</c:v>
                </c:pt>
                <c:pt idx="25">
                  <c:v>89000</c:v>
                </c:pt>
                <c:pt idx="26">
                  <c:v>37000</c:v>
                </c:pt>
                <c:pt idx="27">
                  <c:v>45000</c:v>
                </c:pt>
                <c:pt idx="28">
                  <c:v>46000</c:v>
                </c:pt>
                <c:pt idx="29">
                  <c:v>52500</c:v>
                </c:pt>
                <c:pt idx="30">
                  <c:v>46500</c:v>
                </c:pt>
                <c:pt idx="31">
                  <c:v>47000</c:v>
                </c:pt>
                <c:pt idx="32">
                  <c:v>44000</c:v>
                </c:pt>
                <c:pt idx="33">
                  <c:v>38000</c:v>
                </c:pt>
                <c:pt idx="34">
                  <c:v>64000</c:v>
                </c:pt>
                <c:pt idx="35">
                  <c:v>70000</c:v>
                </c:pt>
                <c:pt idx="36">
                  <c:v>35000</c:v>
                </c:pt>
                <c:pt idx="37">
                  <c:v>49500</c:v>
                </c:pt>
                <c:pt idx="38">
                  <c:v>53000</c:v>
                </c:pt>
                <c:pt idx="39">
                  <c:v>53500</c:v>
                </c:pt>
                <c:pt idx="40">
                  <c:v>54500</c:v>
                </c:pt>
                <c:pt idx="41">
                  <c:v>55000</c:v>
                </c:pt>
                <c:pt idx="42">
                  <c:v>56000</c:v>
                </c:pt>
                <c:pt idx="43">
                  <c:v>120000</c:v>
                </c:pt>
                <c:pt idx="44">
                  <c:v>80000</c:v>
                </c:pt>
                <c:pt idx="45">
                  <c:v>85000</c:v>
                </c:pt>
                <c:pt idx="46">
                  <c:v>86000</c:v>
                </c:pt>
                <c:pt idx="47">
                  <c:v>68000</c:v>
                </c:pt>
                <c:pt idx="48">
                  <c:v>90000</c:v>
                </c:pt>
                <c:pt idx="49">
                  <c:v>69500</c:v>
                </c:pt>
                <c:pt idx="50">
                  <c:v>95000</c:v>
                </c:pt>
                <c:pt idx="51">
                  <c:v>56500</c:v>
                </c:pt>
                <c:pt idx="52">
                  <c:v>93000</c:v>
                </c:pt>
                <c:pt idx="53">
                  <c:v>92000</c:v>
                </c:pt>
                <c:pt idx="54">
                  <c:v>57500</c:v>
                </c:pt>
                <c:pt idx="55">
                  <c:v>67500</c:v>
                </c:pt>
                <c:pt idx="56">
                  <c:v>65000</c:v>
                </c:pt>
                <c:pt idx="57">
                  <c:v>71000</c:v>
                </c:pt>
                <c:pt idx="58">
                  <c:v>66500</c:v>
                </c:pt>
                <c:pt idx="59">
                  <c:v>68500</c:v>
                </c:pt>
                <c:pt idx="60">
                  <c:v>67000</c:v>
                </c:pt>
                <c:pt idx="61">
                  <c:v>71500</c:v>
                </c:pt>
                <c:pt idx="62">
                  <c:v>85000</c:v>
                </c:pt>
                <c:pt idx="63">
                  <c:v>87000</c:v>
                </c:pt>
                <c:pt idx="64">
                  <c:v>91000</c:v>
                </c:pt>
                <c:pt idx="65">
                  <c:v>72000</c:v>
                </c:pt>
              </c:numCache>
            </c:numRef>
          </c:yVal>
          <c:smooth val="0"/>
        </c:ser>
        <c:axId val="90506959"/>
        <c:axId val="4329241"/>
      </c:scatterChart>
      <c:valAx>
        <c:axId val="90506959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1" lang="fr-FR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1" lang="fr-FR" sz="10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Nombre d'années d'expérience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0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4329241"/>
        <c:crosses val="autoZero"/>
        <c:crossBetween val="midCat"/>
      </c:valAx>
      <c:valAx>
        <c:axId val="4329241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1" lang="fr-FR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1" lang="fr-FR" sz="10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Salaire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\$#,##0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90506959"/>
        <c:crosses val="autoZero"/>
        <c:crossBetween val="midCat"/>
      </c:valAx>
      <c:spPr>
        <a:noFill/>
        <a:ln w="0">
          <a:noFill/>
        </a:ln>
      </c:spPr>
    </c:plotArea>
    <c:plotVisOnly val="1"/>
    <c:dispBlanksAs val="gap"/>
  </c:chart>
  <c:spPr>
    <a:noFill/>
    <a:ln w="9360">
      <a:solidFill>
        <a:srgbClr val="d9d9d9"/>
      </a:solidFill>
      <a:round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N'a pas l'intention d'acheter</c:v>
                </c:pt>
              </c:strCache>
            </c:strRef>
          </c:tx>
          <c:spPr>
            <a:solidFill>
              <a:srgbClr val="009fdf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7"/>
                <c:pt idx="0">
                  <c:v>0%-20%</c:v>
                </c:pt>
                <c:pt idx="1">
                  <c:v>20%-30%</c:v>
                </c:pt>
                <c:pt idx="2">
                  <c:v>30%-40%</c:v>
                </c:pt>
                <c:pt idx="3">
                  <c:v>40%-50%</c:v>
                </c:pt>
                <c:pt idx="4">
                  <c:v>50%-65%</c:v>
                </c:pt>
                <c:pt idx="5">
                  <c:v>65%-80%</c:v>
                </c:pt>
                <c:pt idx="6">
                  <c:v>80%-100%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7"/>
                <c:pt idx="0">
                  <c:v>44</c:v>
                </c:pt>
                <c:pt idx="1">
                  <c:v>78</c:v>
                </c:pt>
                <c:pt idx="2">
                  <c:v>89</c:v>
                </c:pt>
                <c:pt idx="3">
                  <c:v>88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A l'intention d'acheter</c:v>
                </c:pt>
              </c:strCache>
            </c:strRef>
          </c:tx>
          <c:spPr>
            <a:solidFill>
              <a:srgbClr val="003c71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7"/>
                <c:pt idx="0">
                  <c:v>0%-20%</c:v>
                </c:pt>
                <c:pt idx="1">
                  <c:v>20%-30%</c:v>
                </c:pt>
                <c:pt idx="2">
                  <c:v>30%-40%</c:v>
                </c:pt>
                <c:pt idx="3">
                  <c:v>40%-50%</c:v>
                </c:pt>
                <c:pt idx="4">
                  <c:v>50%-65%</c:v>
                </c:pt>
                <c:pt idx="5">
                  <c:v>65%-80%</c:v>
                </c:pt>
                <c:pt idx="6">
                  <c:v>80%-100%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93</c:v>
                </c:pt>
                <c:pt idx="5">
                  <c:v>84</c:v>
                </c:pt>
                <c:pt idx="6">
                  <c:v>24</c:v>
                </c:pt>
              </c:numCache>
            </c:numRef>
          </c:val>
        </c:ser>
        <c:gapWidth val="150"/>
        <c:overlap val="100"/>
        <c:axId val="30307572"/>
        <c:axId val="41403612"/>
      </c:barChart>
      <c:catAx>
        <c:axId val="30307572"/>
        <c:scaling>
          <c:orientation val="minMax"/>
        </c:scaling>
        <c:delete val="0"/>
        <c:axPos val="b"/>
        <c:numFmt formatCode="0%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41403612"/>
        <c:crosses val="autoZero"/>
        <c:auto val="1"/>
        <c:lblAlgn val="ctr"/>
        <c:lblOffset val="100"/>
        <c:noMultiLvlLbl val="0"/>
      </c:catAx>
      <c:valAx>
        <c:axId val="41403612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30307572"/>
        <c:crosses val="autoZero"/>
        <c:crossBetween val="between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noFill/>
    <a:ln w="9360">
      <a:solidFill>
        <a:srgbClr val="d9d9d9"/>
      </a:solidFill>
      <a:round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N'a pasl'intention d'acheter</c:v>
                </c:pt>
              </c:strCache>
            </c:strRef>
          </c:tx>
          <c:spPr>
            <a:solidFill>
              <a:srgbClr val="009fdf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7"/>
                <c:pt idx="0">
                  <c:v>0%-20%</c:v>
                </c:pt>
                <c:pt idx="1">
                  <c:v>20%-30%</c:v>
                </c:pt>
                <c:pt idx="2">
                  <c:v>30%-40%</c:v>
                </c:pt>
                <c:pt idx="3">
                  <c:v>40%-50%</c:v>
                </c:pt>
                <c:pt idx="4">
                  <c:v>50%-65%</c:v>
                </c:pt>
                <c:pt idx="5">
                  <c:v>65%-80%</c:v>
                </c:pt>
                <c:pt idx="6">
                  <c:v>80%-100%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7"/>
                <c:pt idx="0">
                  <c:v>37</c:v>
                </c:pt>
                <c:pt idx="1">
                  <c:v>54</c:v>
                </c:pt>
                <c:pt idx="2">
                  <c:v>63</c:v>
                </c:pt>
                <c:pt idx="3">
                  <c:v>47</c:v>
                </c:pt>
                <c:pt idx="4">
                  <c:v>45</c:v>
                </c:pt>
                <c:pt idx="5">
                  <c:v>22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A l'intention d'acheter</c:v>
                </c:pt>
              </c:strCache>
            </c:strRef>
          </c:tx>
          <c:spPr>
            <a:solidFill>
              <a:srgbClr val="003c71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7"/>
                <c:pt idx="0">
                  <c:v>0%-20%</c:v>
                </c:pt>
                <c:pt idx="1">
                  <c:v>20%-30%</c:v>
                </c:pt>
                <c:pt idx="2">
                  <c:v>30%-40%</c:v>
                </c:pt>
                <c:pt idx="3">
                  <c:v>40%-50%</c:v>
                </c:pt>
                <c:pt idx="4">
                  <c:v>50%-65%</c:v>
                </c:pt>
                <c:pt idx="5">
                  <c:v>65%-80%</c:v>
                </c:pt>
                <c:pt idx="6">
                  <c:v>80%-100%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7"/>
                <c:pt idx="0">
                  <c:v>7</c:v>
                </c:pt>
                <c:pt idx="1">
                  <c:v>24</c:v>
                </c:pt>
                <c:pt idx="2">
                  <c:v>26</c:v>
                </c:pt>
                <c:pt idx="3">
                  <c:v>41</c:v>
                </c:pt>
                <c:pt idx="4">
                  <c:v>48</c:v>
                </c:pt>
                <c:pt idx="5">
                  <c:v>62</c:v>
                </c:pt>
                <c:pt idx="6">
                  <c:v>20</c:v>
                </c:pt>
              </c:numCache>
            </c:numRef>
          </c:val>
        </c:ser>
        <c:gapWidth val="150"/>
        <c:overlap val="100"/>
        <c:axId val="19628346"/>
        <c:axId val="32665782"/>
      </c:barChart>
      <c:catAx>
        <c:axId val="19628346"/>
        <c:scaling>
          <c:orientation val="minMax"/>
        </c:scaling>
        <c:delete val="0"/>
        <c:axPos val="b"/>
        <c:numFmt formatCode="0%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32665782"/>
        <c:crosses val="autoZero"/>
        <c:auto val="1"/>
        <c:lblAlgn val="ctr"/>
        <c:lblOffset val="100"/>
        <c:noMultiLvlLbl val="0"/>
      </c:catAx>
      <c:valAx>
        <c:axId val="32665782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19628346"/>
        <c:crosses val="autoZero"/>
        <c:crossBetween val="between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noFill/>
    <a:ln w="9360">
      <a:solidFill>
        <a:srgbClr val="d9d9d9"/>
      </a:solidFill>
      <a:round/>
    </a:ln>
  </c:spPr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F2838A-8242-4C8E-876D-9350BB5D07BD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CB19BCCE-01DB-4395-9510-0D9138624026}">
      <dgm:prSet phldrT="[Texte]" custT="1"/>
      <dgm:spPr/>
      <dgm:t>
        <a:bodyPr/>
        <a:lstStyle/>
        <a:p>
          <a:r>
            <a:rPr lang="fr-CA" sz="2800" b="1" dirty="0" smtClean="0">
              <a:solidFill>
                <a:schemeClr val="bg1"/>
              </a:solidFill>
            </a:rPr>
            <a:t>OR</a:t>
          </a:r>
          <a:endParaRPr lang="fr-FR" sz="2800" b="1" dirty="0">
            <a:solidFill>
              <a:schemeClr val="bg1"/>
            </a:solidFill>
          </a:endParaRPr>
        </a:p>
      </dgm:t>
    </dgm:pt>
    <dgm:pt modelId="{EED6E18C-E3FC-4E9D-8ECC-E0F88E9B7DE8}" type="parTrans" cxnId="{0FF61A37-5314-4C37-90D1-E7A70513AA6F}">
      <dgm:prSet/>
      <dgm:spPr/>
      <dgm:t>
        <a:bodyPr/>
        <a:lstStyle/>
        <a:p>
          <a:endParaRPr lang="fr-FR" sz="3200" b="1">
            <a:solidFill>
              <a:schemeClr val="bg1"/>
            </a:solidFill>
          </a:endParaRPr>
        </a:p>
      </dgm:t>
    </dgm:pt>
    <dgm:pt modelId="{FB1D3498-2165-4A9F-948D-9D697BA91651}" type="sibTrans" cxnId="{0FF61A37-5314-4C37-90D1-E7A70513AA6F}">
      <dgm:prSet/>
      <dgm:spPr/>
      <dgm:t>
        <a:bodyPr/>
        <a:lstStyle/>
        <a:p>
          <a:endParaRPr lang="fr-FR" sz="3200" b="1">
            <a:solidFill>
              <a:schemeClr val="bg1"/>
            </a:solidFill>
          </a:endParaRPr>
        </a:p>
      </dgm:t>
    </dgm:pt>
    <dgm:pt modelId="{42E66324-C2B0-4B7C-ACF8-8CC5A148E251}">
      <dgm:prSet phldrT="[Texte]" custT="1"/>
      <dgm:spPr/>
      <dgm:t>
        <a:bodyPr/>
        <a:lstStyle/>
        <a:p>
          <a:r>
            <a:rPr lang="fr-CA" sz="3200" b="1" dirty="0" smtClean="0">
              <a:solidFill>
                <a:schemeClr val="bg1"/>
              </a:solidFill>
            </a:rPr>
            <a:t>Argent</a:t>
          </a:r>
          <a:endParaRPr lang="fr-FR" sz="3200" b="1" dirty="0">
            <a:solidFill>
              <a:schemeClr val="bg1"/>
            </a:solidFill>
          </a:endParaRPr>
        </a:p>
      </dgm:t>
    </dgm:pt>
    <dgm:pt modelId="{AF417F75-7D2F-4553-B623-D80D196BA0A2}" type="parTrans" cxnId="{21AA8103-B1A3-40F0-B6F6-2ABFB64053FD}">
      <dgm:prSet/>
      <dgm:spPr/>
      <dgm:t>
        <a:bodyPr/>
        <a:lstStyle/>
        <a:p>
          <a:endParaRPr lang="fr-FR" sz="3200" b="1">
            <a:solidFill>
              <a:schemeClr val="bg1"/>
            </a:solidFill>
          </a:endParaRPr>
        </a:p>
      </dgm:t>
    </dgm:pt>
    <dgm:pt modelId="{173266D9-FC03-4651-A393-510E5A899506}" type="sibTrans" cxnId="{21AA8103-B1A3-40F0-B6F6-2ABFB64053FD}">
      <dgm:prSet/>
      <dgm:spPr/>
      <dgm:t>
        <a:bodyPr/>
        <a:lstStyle/>
        <a:p>
          <a:endParaRPr lang="fr-FR" sz="3200" b="1">
            <a:solidFill>
              <a:schemeClr val="bg1"/>
            </a:solidFill>
          </a:endParaRPr>
        </a:p>
      </dgm:t>
    </dgm:pt>
    <dgm:pt modelId="{9F95E1BF-15E5-4D7E-A66E-262C6F656D94}">
      <dgm:prSet phldrT="[Texte]" custT="1"/>
      <dgm:spPr/>
      <dgm:t>
        <a:bodyPr/>
        <a:lstStyle/>
        <a:p>
          <a:r>
            <a:rPr lang="fr-CA" sz="3200" b="1" dirty="0" smtClean="0">
              <a:solidFill>
                <a:schemeClr val="bg1"/>
              </a:solidFill>
            </a:rPr>
            <a:t>Bronze</a:t>
          </a:r>
          <a:endParaRPr lang="fr-FR" sz="3200" b="1" dirty="0">
            <a:solidFill>
              <a:schemeClr val="bg1"/>
            </a:solidFill>
          </a:endParaRPr>
        </a:p>
      </dgm:t>
    </dgm:pt>
    <dgm:pt modelId="{CB982797-3BAF-449D-A628-D4099D54B202}" type="parTrans" cxnId="{8DFB5DBF-A66F-42FC-BA59-77FA60F68CDA}">
      <dgm:prSet/>
      <dgm:spPr/>
      <dgm:t>
        <a:bodyPr/>
        <a:lstStyle/>
        <a:p>
          <a:endParaRPr lang="fr-FR" sz="3200" b="1">
            <a:solidFill>
              <a:schemeClr val="bg1"/>
            </a:solidFill>
          </a:endParaRPr>
        </a:p>
      </dgm:t>
    </dgm:pt>
    <dgm:pt modelId="{10BA07C6-650D-4E1D-8807-04BEAE649184}" type="sibTrans" cxnId="{8DFB5DBF-A66F-42FC-BA59-77FA60F68CDA}">
      <dgm:prSet/>
      <dgm:spPr/>
      <dgm:t>
        <a:bodyPr/>
        <a:lstStyle/>
        <a:p>
          <a:endParaRPr lang="fr-FR" sz="3200" b="1">
            <a:solidFill>
              <a:schemeClr val="bg1"/>
            </a:solidFill>
          </a:endParaRPr>
        </a:p>
      </dgm:t>
    </dgm:pt>
    <dgm:pt modelId="{56797169-E5EE-4D28-B3B6-C6476201C15A}" type="pres">
      <dgm:prSet presAssocID="{E4F2838A-8242-4C8E-876D-9350BB5D07BD}" presName="Name0" presStyleCnt="0">
        <dgm:presLayoutVars>
          <dgm:dir/>
          <dgm:animLvl val="lvl"/>
          <dgm:resizeHandles val="exact"/>
        </dgm:presLayoutVars>
      </dgm:prSet>
      <dgm:spPr/>
    </dgm:pt>
    <dgm:pt modelId="{49422B21-171B-49AD-94CB-ABF6D5A482F1}" type="pres">
      <dgm:prSet presAssocID="{CB19BCCE-01DB-4395-9510-0D9138624026}" presName="Name8" presStyleCnt="0"/>
      <dgm:spPr/>
    </dgm:pt>
    <dgm:pt modelId="{F2B9A196-E288-4687-84B2-89599F4DBDCD}" type="pres">
      <dgm:prSet presAssocID="{CB19BCCE-01DB-4395-9510-0D9138624026}" presName="level" presStyleLbl="node1" presStyleIdx="0" presStyleCnt="3" custLinFactNeighborY="460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E6DD9F0-93B6-4E16-8630-5660DE4D2BA1}" type="pres">
      <dgm:prSet presAssocID="{CB19BCCE-01DB-4395-9510-0D913862402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398C189-0195-470D-AE78-1A7E1E96F1AB}" type="pres">
      <dgm:prSet presAssocID="{42E66324-C2B0-4B7C-ACF8-8CC5A148E251}" presName="Name8" presStyleCnt="0"/>
      <dgm:spPr/>
    </dgm:pt>
    <dgm:pt modelId="{343823F1-1FA7-42DF-884C-FC34768B063B}" type="pres">
      <dgm:prSet presAssocID="{42E66324-C2B0-4B7C-ACF8-8CC5A148E251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65F147-545F-4484-BB28-A406C0172D52}" type="pres">
      <dgm:prSet presAssocID="{42E66324-C2B0-4B7C-ACF8-8CC5A148E25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FF123A-C8CA-4403-B577-6E9A6B06C80F}" type="pres">
      <dgm:prSet presAssocID="{9F95E1BF-15E5-4D7E-A66E-262C6F656D94}" presName="Name8" presStyleCnt="0"/>
      <dgm:spPr/>
    </dgm:pt>
    <dgm:pt modelId="{CF04AA7E-0EEA-490F-A54E-076EAE7D533B}" type="pres">
      <dgm:prSet presAssocID="{9F95E1BF-15E5-4D7E-A66E-262C6F656D94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42466E-3EEC-4DE1-A7AA-6E976DF040B2}" type="pres">
      <dgm:prSet presAssocID="{9F95E1BF-15E5-4D7E-A66E-262C6F656D9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5FA8DB8-FB15-45EA-934F-DB62FC4E121D}" type="presOf" srcId="{9F95E1BF-15E5-4D7E-A66E-262C6F656D94}" destId="{CF04AA7E-0EEA-490F-A54E-076EAE7D533B}" srcOrd="0" destOrd="0" presId="urn:microsoft.com/office/officeart/2005/8/layout/pyramid1"/>
    <dgm:cxn modelId="{8DFB5DBF-A66F-42FC-BA59-77FA60F68CDA}" srcId="{E4F2838A-8242-4C8E-876D-9350BB5D07BD}" destId="{9F95E1BF-15E5-4D7E-A66E-262C6F656D94}" srcOrd="2" destOrd="0" parTransId="{CB982797-3BAF-449D-A628-D4099D54B202}" sibTransId="{10BA07C6-650D-4E1D-8807-04BEAE649184}"/>
    <dgm:cxn modelId="{21AA8103-B1A3-40F0-B6F6-2ABFB64053FD}" srcId="{E4F2838A-8242-4C8E-876D-9350BB5D07BD}" destId="{42E66324-C2B0-4B7C-ACF8-8CC5A148E251}" srcOrd="1" destOrd="0" parTransId="{AF417F75-7D2F-4553-B623-D80D196BA0A2}" sibTransId="{173266D9-FC03-4651-A393-510E5A899506}"/>
    <dgm:cxn modelId="{6B9ACEF1-5500-4195-8CD9-A78254837483}" type="presOf" srcId="{CB19BCCE-01DB-4395-9510-0D9138624026}" destId="{F2B9A196-E288-4687-84B2-89599F4DBDCD}" srcOrd="0" destOrd="0" presId="urn:microsoft.com/office/officeart/2005/8/layout/pyramid1"/>
    <dgm:cxn modelId="{4554CA01-D40B-42BB-9FF0-75741B5275FC}" type="presOf" srcId="{42E66324-C2B0-4B7C-ACF8-8CC5A148E251}" destId="{9765F147-545F-4484-BB28-A406C0172D52}" srcOrd="1" destOrd="0" presId="urn:microsoft.com/office/officeart/2005/8/layout/pyramid1"/>
    <dgm:cxn modelId="{23BAB193-7FAD-43B5-8663-249664BAD2FB}" type="presOf" srcId="{9F95E1BF-15E5-4D7E-A66E-262C6F656D94}" destId="{C742466E-3EEC-4DE1-A7AA-6E976DF040B2}" srcOrd="1" destOrd="0" presId="urn:microsoft.com/office/officeart/2005/8/layout/pyramid1"/>
    <dgm:cxn modelId="{B5A1B16F-855D-4291-8116-B580427F17A8}" type="presOf" srcId="{E4F2838A-8242-4C8E-876D-9350BB5D07BD}" destId="{56797169-E5EE-4D28-B3B6-C6476201C15A}" srcOrd="0" destOrd="0" presId="urn:microsoft.com/office/officeart/2005/8/layout/pyramid1"/>
    <dgm:cxn modelId="{0FF61A37-5314-4C37-90D1-E7A70513AA6F}" srcId="{E4F2838A-8242-4C8E-876D-9350BB5D07BD}" destId="{CB19BCCE-01DB-4395-9510-0D9138624026}" srcOrd="0" destOrd="0" parTransId="{EED6E18C-E3FC-4E9D-8ECC-E0F88E9B7DE8}" sibTransId="{FB1D3498-2165-4A9F-948D-9D697BA91651}"/>
    <dgm:cxn modelId="{A05C825C-1C80-4158-BC06-E7FCA0E3C9DE}" type="presOf" srcId="{CB19BCCE-01DB-4395-9510-0D9138624026}" destId="{8E6DD9F0-93B6-4E16-8630-5660DE4D2BA1}" srcOrd="1" destOrd="0" presId="urn:microsoft.com/office/officeart/2005/8/layout/pyramid1"/>
    <dgm:cxn modelId="{364CCAD6-A820-427F-8E31-1A1F713E3279}" type="presOf" srcId="{42E66324-C2B0-4B7C-ACF8-8CC5A148E251}" destId="{343823F1-1FA7-42DF-884C-FC34768B063B}" srcOrd="0" destOrd="0" presId="urn:microsoft.com/office/officeart/2005/8/layout/pyramid1"/>
    <dgm:cxn modelId="{917DD09B-9DB1-4320-A550-C6311CFC6AE9}" type="presParOf" srcId="{56797169-E5EE-4D28-B3B6-C6476201C15A}" destId="{49422B21-171B-49AD-94CB-ABF6D5A482F1}" srcOrd="0" destOrd="0" presId="urn:microsoft.com/office/officeart/2005/8/layout/pyramid1"/>
    <dgm:cxn modelId="{1953D090-B385-42A3-9E6C-EC0F0B24E626}" type="presParOf" srcId="{49422B21-171B-49AD-94CB-ABF6D5A482F1}" destId="{F2B9A196-E288-4687-84B2-89599F4DBDCD}" srcOrd="0" destOrd="0" presId="urn:microsoft.com/office/officeart/2005/8/layout/pyramid1"/>
    <dgm:cxn modelId="{E2A3DEAE-52D4-42AB-8C57-2604FB174923}" type="presParOf" srcId="{49422B21-171B-49AD-94CB-ABF6D5A482F1}" destId="{8E6DD9F0-93B6-4E16-8630-5660DE4D2BA1}" srcOrd="1" destOrd="0" presId="urn:microsoft.com/office/officeart/2005/8/layout/pyramid1"/>
    <dgm:cxn modelId="{BE1DEBB9-03F6-4A8A-AD52-3C9338381A9B}" type="presParOf" srcId="{56797169-E5EE-4D28-B3B6-C6476201C15A}" destId="{1398C189-0195-470D-AE78-1A7E1E96F1AB}" srcOrd="1" destOrd="0" presId="urn:microsoft.com/office/officeart/2005/8/layout/pyramid1"/>
    <dgm:cxn modelId="{0592E18B-A528-4581-B1E9-ADE3FB4F0789}" type="presParOf" srcId="{1398C189-0195-470D-AE78-1A7E1E96F1AB}" destId="{343823F1-1FA7-42DF-884C-FC34768B063B}" srcOrd="0" destOrd="0" presId="urn:microsoft.com/office/officeart/2005/8/layout/pyramid1"/>
    <dgm:cxn modelId="{E0F72CA7-9F79-463C-B77C-3D73F232AA1A}" type="presParOf" srcId="{1398C189-0195-470D-AE78-1A7E1E96F1AB}" destId="{9765F147-545F-4484-BB28-A406C0172D52}" srcOrd="1" destOrd="0" presId="urn:microsoft.com/office/officeart/2005/8/layout/pyramid1"/>
    <dgm:cxn modelId="{DE343577-A7D9-4522-A41F-352297378D72}" type="presParOf" srcId="{56797169-E5EE-4D28-B3B6-C6476201C15A}" destId="{5EFF123A-C8CA-4403-B577-6E9A6B06C80F}" srcOrd="2" destOrd="0" presId="urn:microsoft.com/office/officeart/2005/8/layout/pyramid1"/>
    <dgm:cxn modelId="{21BCE8B3-0EB3-4566-B533-D1952058548C}" type="presParOf" srcId="{5EFF123A-C8CA-4403-B577-6E9A6B06C80F}" destId="{CF04AA7E-0EEA-490F-A54E-076EAE7D533B}" srcOrd="0" destOrd="0" presId="urn:microsoft.com/office/officeart/2005/8/layout/pyramid1"/>
    <dgm:cxn modelId="{D373B60F-88C3-44BD-9391-1E4ADE67DBDF}" type="presParOf" srcId="{5EFF123A-C8CA-4403-B577-6E9A6B06C80F}" destId="{C742466E-3EEC-4DE1-A7AA-6E976DF040B2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70B061-1631-4A64-BDA0-A6C1ADE5A59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D13A50F8-A9A9-4A9D-BB6B-592F394BFE1D}">
      <dgm:prSet phldrT="[Texte]" custT="1"/>
      <dgm:spPr/>
      <dgm:t>
        <a:bodyPr/>
        <a:lstStyle/>
        <a:p>
          <a:r>
            <a:rPr lang="fr-CA" sz="1600" b="1" dirty="0" smtClean="0"/>
            <a:t>Envoi d’un courriel aux clients OR</a:t>
          </a:r>
        </a:p>
        <a:p>
          <a:r>
            <a:rPr lang="fr-CA" sz="1600" dirty="0" smtClean="0"/>
            <a:t>« 20% de rabais durant 3 jours sur les cosmétiques »</a:t>
          </a:r>
        </a:p>
        <a:p>
          <a:r>
            <a:rPr lang="fr-CA" sz="1600" dirty="0" smtClean="0"/>
            <a:t>N=6000 clients ciblés</a:t>
          </a:r>
          <a:endParaRPr lang="fr-FR" sz="1600" dirty="0"/>
        </a:p>
      </dgm:t>
    </dgm:pt>
    <dgm:pt modelId="{3D80AAB6-0C8E-4322-AF00-63DBA828F637}" type="parTrans" cxnId="{49DADC6A-B0FA-43EF-B8B9-B5CA2BFA95B0}">
      <dgm:prSet/>
      <dgm:spPr/>
      <dgm:t>
        <a:bodyPr/>
        <a:lstStyle/>
        <a:p>
          <a:endParaRPr lang="fr-FR" sz="1600"/>
        </a:p>
      </dgm:t>
    </dgm:pt>
    <dgm:pt modelId="{203B982C-BCED-46E6-AC5E-4F1CCD0DEA31}" type="sibTrans" cxnId="{49DADC6A-B0FA-43EF-B8B9-B5CA2BFA95B0}">
      <dgm:prSet custT="1"/>
      <dgm:spPr/>
      <dgm:t>
        <a:bodyPr/>
        <a:lstStyle/>
        <a:p>
          <a:endParaRPr lang="fr-FR" sz="1600"/>
        </a:p>
      </dgm:t>
    </dgm:pt>
    <dgm:pt modelId="{5F0584B5-A3AF-4B99-9C87-BD98AB395F5E}">
      <dgm:prSet phldrT="[Texte]" custT="1"/>
      <dgm:spPr/>
      <dgm:t>
        <a:bodyPr/>
        <a:lstStyle/>
        <a:p>
          <a:r>
            <a:rPr lang="fr-CA" sz="1600" b="1" dirty="0" smtClean="0"/>
            <a:t>Campagne</a:t>
          </a:r>
        </a:p>
        <a:p>
          <a:r>
            <a:rPr lang="fr-CA" sz="1600" dirty="0" smtClean="0"/>
            <a:t>2500 clients viennent achetés des cosmétiques et bénéficient du 20% de rabais.</a:t>
          </a:r>
          <a:endParaRPr lang="fr-FR" sz="1600" dirty="0"/>
        </a:p>
      </dgm:t>
    </dgm:pt>
    <dgm:pt modelId="{D758CA71-AB9E-4272-9390-8DD25BCC3612}" type="parTrans" cxnId="{14EBD1BB-EDC9-4D36-AA42-EC63740C6D09}">
      <dgm:prSet/>
      <dgm:spPr/>
      <dgm:t>
        <a:bodyPr/>
        <a:lstStyle/>
        <a:p>
          <a:endParaRPr lang="fr-FR" sz="1600"/>
        </a:p>
      </dgm:t>
    </dgm:pt>
    <dgm:pt modelId="{F0E5E55E-FEFE-4A10-A421-DA12336454F0}" type="sibTrans" cxnId="{14EBD1BB-EDC9-4D36-AA42-EC63740C6D09}">
      <dgm:prSet custT="1"/>
      <dgm:spPr/>
      <dgm:t>
        <a:bodyPr/>
        <a:lstStyle/>
        <a:p>
          <a:endParaRPr lang="fr-FR" sz="1600"/>
        </a:p>
      </dgm:t>
    </dgm:pt>
    <dgm:pt modelId="{462CDD05-EDF9-43F3-B657-85FF75771F5F}">
      <dgm:prSet phldrT="[Texte]" custT="1"/>
      <dgm:spPr/>
      <dgm:t>
        <a:bodyPr/>
        <a:lstStyle/>
        <a:p>
          <a:r>
            <a:rPr lang="fr-CA" sz="1600" b="1" dirty="0" smtClean="0"/>
            <a:t>Post-Campagne</a:t>
          </a:r>
        </a:p>
        <a:p>
          <a:r>
            <a:rPr lang="fr-CA" sz="1600" dirty="0" smtClean="0"/>
            <a:t>Quelles sont les caractéristiques qui distinguent les clients qui ont bénéficié de l’offre de ceux qui n’ont pas bénéficié de l’offre?</a:t>
          </a:r>
          <a:endParaRPr lang="fr-FR" sz="1600" dirty="0"/>
        </a:p>
      </dgm:t>
    </dgm:pt>
    <dgm:pt modelId="{584D0A76-A6C8-41DF-B1D3-53051433BE8D}" type="parTrans" cxnId="{1E54AAA3-8799-47D6-88F1-8A4C462AAA80}">
      <dgm:prSet/>
      <dgm:spPr/>
      <dgm:t>
        <a:bodyPr/>
        <a:lstStyle/>
        <a:p>
          <a:endParaRPr lang="fr-FR" sz="1600"/>
        </a:p>
      </dgm:t>
    </dgm:pt>
    <dgm:pt modelId="{0415677B-35B9-4AFB-89F2-C192E62E1AB3}" type="sibTrans" cxnId="{1E54AAA3-8799-47D6-88F1-8A4C462AAA80}">
      <dgm:prSet/>
      <dgm:spPr/>
      <dgm:t>
        <a:bodyPr/>
        <a:lstStyle/>
        <a:p>
          <a:endParaRPr lang="fr-FR" sz="1600"/>
        </a:p>
      </dgm:t>
    </dgm:pt>
    <dgm:pt modelId="{99E70D38-EF23-4860-B532-87878C664F3C}" type="pres">
      <dgm:prSet presAssocID="{F070B061-1631-4A64-BDA0-A6C1ADE5A595}" presName="Name0" presStyleCnt="0">
        <dgm:presLayoutVars>
          <dgm:dir/>
          <dgm:resizeHandles val="exact"/>
        </dgm:presLayoutVars>
      </dgm:prSet>
      <dgm:spPr/>
    </dgm:pt>
    <dgm:pt modelId="{916A1853-33B6-4C65-8EB0-21F14749C158}" type="pres">
      <dgm:prSet presAssocID="{D13A50F8-A9A9-4A9D-BB6B-592F394BFE1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D3CFCD0-29C6-48A6-B43B-CD9B36039B57}" type="pres">
      <dgm:prSet presAssocID="{203B982C-BCED-46E6-AC5E-4F1CCD0DEA31}" presName="sibTrans" presStyleLbl="sibTrans2D1" presStyleIdx="0" presStyleCnt="2"/>
      <dgm:spPr/>
      <dgm:t>
        <a:bodyPr/>
        <a:lstStyle/>
        <a:p>
          <a:endParaRPr lang="fr-FR"/>
        </a:p>
      </dgm:t>
    </dgm:pt>
    <dgm:pt modelId="{6B24A42B-4BF8-4B93-B93C-E30DE71CBB60}" type="pres">
      <dgm:prSet presAssocID="{203B982C-BCED-46E6-AC5E-4F1CCD0DEA31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F3728A5D-203E-47CB-8643-0BDD8DB1DA28}" type="pres">
      <dgm:prSet presAssocID="{5F0584B5-A3AF-4B99-9C87-BD98AB395F5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C2DCF8-6DEA-401A-83F7-32CBDA4EA8F0}" type="pres">
      <dgm:prSet presAssocID="{F0E5E55E-FEFE-4A10-A421-DA12336454F0}" presName="sibTrans" presStyleLbl="sibTrans2D1" presStyleIdx="1" presStyleCnt="2"/>
      <dgm:spPr/>
      <dgm:t>
        <a:bodyPr/>
        <a:lstStyle/>
        <a:p>
          <a:endParaRPr lang="fr-FR"/>
        </a:p>
      </dgm:t>
    </dgm:pt>
    <dgm:pt modelId="{4DFC7E76-9A28-43BB-B337-5061713AA6A6}" type="pres">
      <dgm:prSet presAssocID="{F0E5E55E-FEFE-4A10-A421-DA12336454F0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CE5E7C04-118C-497F-A0A4-CD8F844934BF}" type="pres">
      <dgm:prSet presAssocID="{462CDD05-EDF9-43F3-B657-85FF75771F5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8E09892-41A7-4038-B978-022E1F55C04A}" type="presOf" srcId="{F0E5E55E-FEFE-4A10-A421-DA12336454F0}" destId="{4DFC7E76-9A28-43BB-B337-5061713AA6A6}" srcOrd="1" destOrd="0" presId="urn:microsoft.com/office/officeart/2005/8/layout/process1"/>
    <dgm:cxn modelId="{49DADC6A-B0FA-43EF-B8B9-B5CA2BFA95B0}" srcId="{F070B061-1631-4A64-BDA0-A6C1ADE5A595}" destId="{D13A50F8-A9A9-4A9D-BB6B-592F394BFE1D}" srcOrd="0" destOrd="0" parTransId="{3D80AAB6-0C8E-4322-AF00-63DBA828F637}" sibTransId="{203B982C-BCED-46E6-AC5E-4F1CCD0DEA31}"/>
    <dgm:cxn modelId="{1E54AAA3-8799-47D6-88F1-8A4C462AAA80}" srcId="{F070B061-1631-4A64-BDA0-A6C1ADE5A595}" destId="{462CDD05-EDF9-43F3-B657-85FF75771F5F}" srcOrd="2" destOrd="0" parTransId="{584D0A76-A6C8-41DF-B1D3-53051433BE8D}" sibTransId="{0415677B-35B9-4AFB-89F2-C192E62E1AB3}"/>
    <dgm:cxn modelId="{7ED2295D-7DA4-4242-B36C-11BD97A20491}" type="presOf" srcId="{D13A50F8-A9A9-4A9D-BB6B-592F394BFE1D}" destId="{916A1853-33B6-4C65-8EB0-21F14749C158}" srcOrd="0" destOrd="0" presId="urn:microsoft.com/office/officeart/2005/8/layout/process1"/>
    <dgm:cxn modelId="{AA63CB58-8C58-4190-A183-525AE043215F}" type="presOf" srcId="{203B982C-BCED-46E6-AC5E-4F1CCD0DEA31}" destId="{6B24A42B-4BF8-4B93-B93C-E30DE71CBB60}" srcOrd="1" destOrd="0" presId="urn:microsoft.com/office/officeart/2005/8/layout/process1"/>
    <dgm:cxn modelId="{4BB8170F-59AE-4961-91D0-2D251BE8973C}" type="presOf" srcId="{203B982C-BCED-46E6-AC5E-4F1CCD0DEA31}" destId="{FD3CFCD0-29C6-48A6-B43B-CD9B36039B57}" srcOrd="0" destOrd="0" presId="urn:microsoft.com/office/officeart/2005/8/layout/process1"/>
    <dgm:cxn modelId="{EAB068F5-71B9-4690-9E28-8EC036357863}" type="presOf" srcId="{F070B061-1631-4A64-BDA0-A6C1ADE5A595}" destId="{99E70D38-EF23-4860-B532-87878C664F3C}" srcOrd="0" destOrd="0" presId="urn:microsoft.com/office/officeart/2005/8/layout/process1"/>
    <dgm:cxn modelId="{14EBD1BB-EDC9-4D36-AA42-EC63740C6D09}" srcId="{F070B061-1631-4A64-BDA0-A6C1ADE5A595}" destId="{5F0584B5-A3AF-4B99-9C87-BD98AB395F5E}" srcOrd="1" destOrd="0" parTransId="{D758CA71-AB9E-4272-9390-8DD25BCC3612}" sibTransId="{F0E5E55E-FEFE-4A10-A421-DA12336454F0}"/>
    <dgm:cxn modelId="{3128A9F4-2450-4FEC-95BE-7E501731F777}" type="presOf" srcId="{5F0584B5-A3AF-4B99-9C87-BD98AB395F5E}" destId="{F3728A5D-203E-47CB-8643-0BDD8DB1DA28}" srcOrd="0" destOrd="0" presId="urn:microsoft.com/office/officeart/2005/8/layout/process1"/>
    <dgm:cxn modelId="{EE84B75C-1DCC-4C3B-9BE9-B6B9E5576221}" type="presOf" srcId="{462CDD05-EDF9-43F3-B657-85FF75771F5F}" destId="{CE5E7C04-118C-497F-A0A4-CD8F844934BF}" srcOrd="0" destOrd="0" presId="urn:microsoft.com/office/officeart/2005/8/layout/process1"/>
    <dgm:cxn modelId="{9A670395-8E1D-4A3B-8826-6C846351FBA0}" type="presOf" srcId="{F0E5E55E-FEFE-4A10-A421-DA12336454F0}" destId="{6BC2DCF8-6DEA-401A-83F7-32CBDA4EA8F0}" srcOrd="0" destOrd="0" presId="urn:microsoft.com/office/officeart/2005/8/layout/process1"/>
    <dgm:cxn modelId="{187D8EC6-8338-49F0-A1D2-C8D78720B768}" type="presParOf" srcId="{99E70D38-EF23-4860-B532-87878C664F3C}" destId="{916A1853-33B6-4C65-8EB0-21F14749C158}" srcOrd="0" destOrd="0" presId="urn:microsoft.com/office/officeart/2005/8/layout/process1"/>
    <dgm:cxn modelId="{CC3C2C8C-BED6-437D-AEF4-D31C7CBFB4D4}" type="presParOf" srcId="{99E70D38-EF23-4860-B532-87878C664F3C}" destId="{FD3CFCD0-29C6-48A6-B43B-CD9B36039B57}" srcOrd="1" destOrd="0" presId="urn:microsoft.com/office/officeart/2005/8/layout/process1"/>
    <dgm:cxn modelId="{77578257-8EFB-47A7-AEC3-437F22B14480}" type="presParOf" srcId="{FD3CFCD0-29C6-48A6-B43B-CD9B36039B57}" destId="{6B24A42B-4BF8-4B93-B93C-E30DE71CBB60}" srcOrd="0" destOrd="0" presId="urn:microsoft.com/office/officeart/2005/8/layout/process1"/>
    <dgm:cxn modelId="{9AF66B0F-31C5-42AA-92F1-E4F93D2F6797}" type="presParOf" srcId="{99E70D38-EF23-4860-B532-87878C664F3C}" destId="{F3728A5D-203E-47CB-8643-0BDD8DB1DA28}" srcOrd="2" destOrd="0" presId="urn:microsoft.com/office/officeart/2005/8/layout/process1"/>
    <dgm:cxn modelId="{320B93D6-3B41-4DFB-BA2F-A87482DBE892}" type="presParOf" srcId="{99E70D38-EF23-4860-B532-87878C664F3C}" destId="{6BC2DCF8-6DEA-401A-83F7-32CBDA4EA8F0}" srcOrd="3" destOrd="0" presId="urn:microsoft.com/office/officeart/2005/8/layout/process1"/>
    <dgm:cxn modelId="{B37114A3-0EA5-4024-9732-7FD912C68225}" type="presParOf" srcId="{6BC2DCF8-6DEA-401A-83F7-32CBDA4EA8F0}" destId="{4DFC7E76-9A28-43BB-B337-5061713AA6A6}" srcOrd="0" destOrd="0" presId="urn:microsoft.com/office/officeart/2005/8/layout/process1"/>
    <dgm:cxn modelId="{DABD8485-F058-4C59-B1DF-B20932275569}" type="presParOf" srcId="{99E70D38-EF23-4860-B532-87878C664F3C}" destId="{CE5E7C04-118C-497F-A0A4-CD8F844934B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70B061-1631-4A64-BDA0-A6C1ADE5A59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D13A50F8-A9A9-4A9D-BB6B-592F394BFE1D}">
      <dgm:prSet phldrT="[Texte]" custT="1"/>
      <dgm:spPr/>
      <dgm:t>
        <a:bodyPr/>
        <a:lstStyle/>
        <a:p>
          <a:r>
            <a:rPr lang="fr-CA" sz="1600" b="1" dirty="0" smtClean="0"/>
            <a:t>Offres promotionnelles</a:t>
          </a:r>
        </a:p>
        <a:p>
          <a:r>
            <a:rPr lang="fr-CA" sz="1600" b="0" dirty="0" smtClean="0"/>
            <a:t>Le client recevra une offre parmi 3 offres possibles.</a:t>
          </a:r>
        </a:p>
        <a:p>
          <a:r>
            <a:rPr lang="fr-CA" sz="1600" dirty="0" smtClean="0"/>
            <a:t>N=6000 clients ciblés</a:t>
          </a:r>
          <a:endParaRPr lang="fr-FR" sz="1600" dirty="0"/>
        </a:p>
      </dgm:t>
    </dgm:pt>
    <dgm:pt modelId="{3D80AAB6-0C8E-4322-AF00-63DBA828F637}" type="parTrans" cxnId="{49DADC6A-B0FA-43EF-B8B9-B5CA2BFA95B0}">
      <dgm:prSet/>
      <dgm:spPr/>
      <dgm:t>
        <a:bodyPr/>
        <a:lstStyle/>
        <a:p>
          <a:endParaRPr lang="fr-FR" sz="1600"/>
        </a:p>
      </dgm:t>
    </dgm:pt>
    <dgm:pt modelId="{203B982C-BCED-46E6-AC5E-4F1CCD0DEA31}" type="sibTrans" cxnId="{49DADC6A-B0FA-43EF-B8B9-B5CA2BFA95B0}">
      <dgm:prSet custT="1"/>
      <dgm:spPr/>
      <dgm:t>
        <a:bodyPr/>
        <a:lstStyle/>
        <a:p>
          <a:endParaRPr lang="fr-FR" sz="1600"/>
        </a:p>
      </dgm:t>
    </dgm:pt>
    <dgm:pt modelId="{5F0584B5-A3AF-4B99-9C87-BD98AB395F5E}">
      <dgm:prSet phldrT="[Texte]" custT="1"/>
      <dgm:spPr/>
      <dgm:t>
        <a:bodyPr/>
        <a:lstStyle/>
        <a:p>
          <a:r>
            <a:rPr lang="fr-CA" sz="1600" b="1" dirty="0" smtClean="0"/>
            <a:t>Probabilité de profiter de l’offre</a:t>
          </a:r>
        </a:p>
        <a:p>
          <a:r>
            <a:rPr lang="fr-CA" sz="1600" dirty="0" smtClean="0"/>
            <a:t>Calculer la probabilité pour chaque client de profiter de chacune des 3 offres.</a:t>
          </a:r>
          <a:endParaRPr lang="fr-FR" sz="1600" dirty="0"/>
        </a:p>
      </dgm:t>
    </dgm:pt>
    <dgm:pt modelId="{D758CA71-AB9E-4272-9390-8DD25BCC3612}" type="parTrans" cxnId="{14EBD1BB-EDC9-4D36-AA42-EC63740C6D09}">
      <dgm:prSet/>
      <dgm:spPr/>
      <dgm:t>
        <a:bodyPr/>
        <a:lstStyle/>
        <a:p>
          <a:endParaRPr lang="fr-FR" sz="1600"/>
        </a:p>
      </dgm:t>
    </dgm:pt>
    <dgm:pt modelId="{F0E5E55E-FEFE-4A10-A421-DA12336454F0}" type="sibTrans" cxnId="{14EBD1BB-EDC9-4D36-AA42-EC63740C6D09}">
      <dgm:prSet custT="1"/>
      <dgm:spPr/>
      <dgm:t>
        <a:bodyPr/>
        <a:lstStyle/>
        <a:p>
          <a:endParaRPr lang="fr-FR" sz="1600"/>
        </a:p>
      </dgm:t>
    </dgm:pt>
    <dgm:pt modelId="{462CDD05-EDF9-43F3-B657-85FF75771F5F}">
      <dgm:prSet phldrT="[Texte]" custT="1"/>
      <dgm:spPr/>
      <dgm:t>
        <a:bodyPr/>
        <a:lstStyle/>
        <a:p>
          <a:r>
            <a:rPr lang="fr-CA" sz="1600" b="1" dirty="0" smtClean="0"/>
            <a:t>Campagne</a:t>
          </a:r>
        </a:p>
        <a:p>
          <a:r>
            <a:rPr lang="fr-CA" sz="1600" dirty="0" smtClean="0"/>
            <a:t>Envoi d’un courriel avec l’offre la plus pertinente pour chacun des clients.</a:t>
          </a:r>
          <a:endParaRPr lang="fr-FR" sz="1600" dirty="0"/>
        </a:p>
      </dgm:t>
    </dgm:pt>
    <dgm:pt modelId="{584D0A76-A6C8-41DF-B1D3-53051433BE8D}" type="parTrans" cxnId="{1E54AAA3-8799-47D6-88F1-8A4C462AAA80}">
      <dgm:prSet/>
      <dgm:spPr/>
      <dgm:t>
        <a:bodyPr/>
        <a:lstStyle/>
        <a:p>
          <a:endParaRPr lang="fr-FR" sz="1600"/>
        </a:p>
      </dgm:t>
    </dgm:pt>
    <dgm:pt modelId="{0415677B-35B9-4AFB-89F2-C192E62E1AB3}" type="sibTrans" cxnId="{1E54AAA3-8799-47D6-88F1-8A4C462AAA80}">
      <dgm:prSet/>
      <dgm:spPr/>
      <dgm:t>
        <a:bodyPr/>
        <a:lstStyle/>
        <a:p>
          <a:endParaRPr lang="fr-FR" sz="1600"/>
        </a:p>
      </dgm:t>
    </dgm:pt>
    <dgm:pt modelId="{99E70D38-EF23-4860-B532-87878C664F3C}" type="pres">
      <dgm:prSet presAssocID="{F070B061-1631-4A64-BDA0-A6C1ADE5A595}" presName="Name0" presStyleCnt="0">
        <dgm:presLayoutVars>
          <dgm:dir/>
          <dgm:resizeHandles val="exact"/>
        </dgm:presLayoutVars>
      </dgm:prSet>
      <dgm:spPr/>
    </dgm:pt>
    <dgm:pt modelId="{916A1853-33B6-4C65-8EB0-21F14749C158}" type="pres">
      <dgm:prSet presAssocID="{D13A50F8-A9A9-4A9D-BB6B-592F394BFE1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D3CFCD0-29C6-48A6-B43B-CD9B36039B57}" type="pres">
      <dgm:prSet presAssocID="{203B982C-BCED-46E6-AC5E-4F1CCD0DEA31}" presName="sibTrans" presStyleLbl="sibTrans2D1" presStyleIdx="0" presStyleCnt="2"/>
      <dgm:spPr/>
      <dgm:t>
        <a:bodyPr/>
        <a:lstStyle/>
        <a:p>
          <a:endParaRPr lang="fr-FR"/>
        </a:p>
      </dgm:t>
    </dgm:pt>
    <dgm:pt modelId="{6B24A42B-4BF8-4B93-B93C-E30DE71CBB60}" type="pres">
      <dgm:prSet presAssocID="{203B982C-BCED-46E6-AC5E-4F1CCD0DEA31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F3728A5D-203E-47CB-8643-0BDD8DB1DA28}" type="pres">
      <dgm:prSet presAssocID="{5F0584B5-A3AF-4B99-9C87-BD98AB395F5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C2DCF8-6DEA-401A-83F7-32CBDA4EA8F0}" type="pres">
      <dgm:prSet presAssocID="{F0E5E55E-FEFE-4A10-A421-DA12336454F0}" presName="sibTrans" presStyleLbl="sibTrans2D1" presStyleIdx="1" presStyleCnt="2"/>
      <dgm:spPr/>
      <dgm:t>
        <a:bodyPr/>
        <a:lstStyle/>
        <a:p>
          <a:endParaRPr lang="fr-FR"/>
        </a:p>
      </dgm:t>
    </dgm:pt>
    <dgm:pt modelId="{4DFC7E76-9A28-43BB-B337-5061713AA6A6}" type="pres">
      <dgm:prSet presAssocID="{F0E5E55E-FEFE-4A10-A421-DA12336454F0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CE5E7C04-118C-497F-A0A4-CD8F844934BF}" type="pres">
      <dgm:prSet presAssocID="{462CDD05-EDF9-43F3-B657-85FF75771F5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9DADC6A-B0FA-43EF-B8B9-B5CA2BFA95B0}" srcId="{F070B061-1631-4A64-BDA0-A6C1ADE5A595}" destId="{D13A50F8-A9A9-4A9D-BB6B-592F394BFE1D}" srcOrd="0" destOrd="0" parTransId="{3D80AAB6-0C8E-4322-AF00-63DBA828F637}" sibTransId="{203B982C-BCED-46E6-AC5E-4F1CCD0DEA31}"/>
    <dgm:cxn modelId="{1E54AAA3-8799-47D6-88F1-8A4C462AAA80}" srcId="{F070B061-1631-4A64-BDA0-A6C1ADE5A595}" destId="{462CDD05-EDF9-43F3-B657-85FF75771F5F}" srcOrd="2" destOrd="0" parTransId="{584D0A76-A6C8-41DF-B1D3-53051433BE8D}" sibTransId="{0415677B-35B9-4AFB-89F2-C192E62E1AB3}"/>
    <dgm:cxn modelId="{4688F0C8-614F-4F2C-A9EE-BDC5FF7A2366}" type="presOf" srcId="{F0E5E55E-FEFE-4A10-A421-DA12336454F0}" destId="{4DFC7E76-9A28-43BB-B337-5061713AA6A6}" srcOrd="1" destOrd="0" presId="urn:microsoft.com/office/officeart/2005/8/layout/process1"/>
    <dgm:cxn modelId="{7DC94981-137A-43C2-8FA8-88EF60BB9728}" type="presOf" srcId="{462CDD05-EDF9-43F3-B657-85FF75771F5F}" destId="{CE5E7C04-118C-497F-A0A4-CD8F844934BF}" srcOrd="0" destOrd="0" presId="urn:microsoft.com/office/officeart/2005/8/layout/process1"/>
    <dgm:cxn modelId="{EB59BA53-A694-4A93-ACC5-4645E8B18B49}" type="presOf" srcId="{203B982C-BCED-46E6-AC5E-4F1CCD0DEA31}" destId="{6B24A42B-4BF8-4B93-B93C-E30DE71CBB60}" srcOrd="1" destOrd="0" presId="urn:microsoft.com/office/officeart/2005/8/layout/process1"/>
    <dgm:cxn modelId="{14EBD1BB-EDC9-4D36-AA42-EC63740C6D09}" srcId="{F070B061-1631-4A64-BDA0-A6C1ADE5A595}" destId="{5F0584B5-A3AF-4B99-9C87-BD98AB395F5E}" srcOrd="1" destOrd="0" parTransId="{D758CA71-AB9E-4272-9390-8DD25BCC3612}" sibTransId="{F0E5E55E-FEFE-4A10-A421-DA12336454F0}"/>
    <dgm:cxn modelId="{70C64EC8-47FA-4902-9C7B-B654450220FD}" type="presOf" srcId="{F070B061-1631-4A64-BDA0-A6C1ADE5A595}" destId="{99E70D38-EF23-4860-B532-87878C664F3C}" srcOrd="0" destOrd="0" presId="urn:microsoft.com/office/officeart/2005/8/layout/process1"/>
    <dgm:cxn modelId="{76E57BB0-8C18-4007-8592-007E7C19E6C5}" type="presOf" srcId="{203B982C-BCED-46E6-AC5E-4F1CCD0DEA31}" destId="{FD3CFCD0-29C6-48A6-B43B-CD9B36039B57}" srcOrd="0" destOrd="0" presId="urn:microsoft.com/office/officeart/2005/8/layout/process1"/>
    <dgm:cxn modelId="{08013646-7616-44D5-BC8C-4432A9909C85}" type="presOf" srcId="{5F0584B5-A3AF-4B99-9C87-BD98AB395F5E}" destId="{F3728A5D-203E-47CB-8643-0BDD8DB1DA28}" srcOrd="0" destOrd="0" presId="urn:microsoft.com/office/officeart/2005/8/layout/process1"/>
    <dgm:cxn modelId="{053D3717-DAF5-4DC8-B20A-C02BF5EE4CDF}" type="presOf" srcId="{D13A50F8-A9A9-4A9D-BB6B-592F394BFE1D}" destId="{916A1853-33B6-4C65-8EB0-21F14749C158}" srcOrd="0" destOrd="0" presId="urn:microsoft.com/office/officeart/2005/8/layout/process1"/>
    <dgm:cxn modelId="{E77A4ECC-6E16-4C78-95F5-E35B40DEB038}" type="presOf" srcId="{F0E5E55E-FEFE-4A10-A421-DA12336454F0}" destId="{6BC2DCF8-6DEA-401A-83F7-32CBDA4EA8F0}" srcOrd="0" destOrd="0" presId="urn:microsoft.com/office/officeart/2005/8/layout/process1"/>
    <dgm:cxn modelId="{5B05EAEF-20BB-47A4-819C-4DD5A67E5AAD}" type="presParOf" srcId="{99E70D38-EF23-4860-B532-87878C664F3C}" destId="{916A1853-33B6-4C65-8EB0-21F14749C158}" srcOrd="0" destOrd="0" presId="urn:microsoft.com/office/officeart/2005/8/layout/process1"/>
    <dgm:cxn modelId="{0B85A125-1373-4BEC-BEDE-15F7F8ADBEA3}" type="presParOf" srcId="{99E70D38-EF23-4860-B532-87878C664F3C}" destId="{FD3CFCD0-29C6-48A6-B43B-CD9B36039B57}" srcOrd="1" destOrd="0" presId="urn:microsoft.com/office/officeart/2005/8/layout/process1"/>
    <dgm:cxn modelId="{ADD42CB9-A05E-46D8-97A3-4D17649099E1}" type="presParOf" srcId="{FD3CFCD0-29C6-48A6-B43B-CD9B36039B57}" destId="{6B24A42B-4BF8-4B93-B93C-E30DE71CBB60}" srcOrd="0" destOrd="0" presId="urn:microsoft.com/office/officeart/2005/8/layout/process1"/>
    <dgm:cxn modelId="{9FDB5AA4-47FD-4C84-BC08-1C2C99492DDE}" type="presParOf" srcId="{99E70D38-EF23-4860-B532-87878C664F3C}" destId="{F3728A5D-203E-47CB-8643-0BDD8DB1DA28}" srcOrd="2" destOrd="0" presId="urn:microsoft.com/office/officeart/2005/8/layout/process1"/>
    <dgm:cxn modelId="{FAE80794-DD66-4AAE-A8D7-796A37DE89AA}" type="presParOf" srcId="{99E70D38-EF23-4860-B532-87878C664F3C}" destId="{6BC2DCF8-6DEA-401A-83F7-32CBDA4EA8F0}" srcOrd="3" destOrd="0" presId="urn:microsoft.com/office/officeart/2005/8/layout/process1"/>
    <dgm:cxn modelId="{23969258-43D0-4B30-8AF6-02E99ACE13D0}" type="presParOf" srcId="{6BC2DCF8-6DEA-401A-83F7-32CBDA4EA8F0}" destId="{4DFC7E76-9A28-43BB-B337-5061713AA6A6}" srcOrd="0" destOrd="0" presId="urn:microsoft.com/office/officeart/2005/8/layout/process1"/>
    <dgm:cxn modelId="{2F4E3C4E-3708-4BF6-AB25-DCBA66DB6559}" type="presParOf" srcId="{99E70D38-EF23-4860-B532-87878C664F3C}" destId="{CE5E7C04-118C-497F-A0A4-CD8F844934B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2B9A196-E288-4687-84B2-89599F4DBDCD}">
      <dsp:nvSpPr>
        <dsp:cNvPr id="0" name=""/>
        <dsp:cNvSpPr/>
      </dsp:nvSpPr>
      <dsp:spPr>
        <a:xfrm>
          <a:off x="1377507" y="42519"/>
          <a:ext cx="1377507" cy="924327"/>
        </a:xfrm>
        <a:prstGeom prst="trapezoid">
          <a:avLst>
            <a:gd name="adj" fmla="val 7451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800" b="1" kern="1200" dirty="0" smtClean="0">
              <a:solidFill>
                <a:schemeClr val="bg1"/>
              </a:solidFill>
            </a:rPr>
            <a:t>OR</a:t>
          </a:r>
          <a:endParaRPr lang="fr-FR" sz="2800" b="1" kern="1200" dirty="0">
            <a:solidFill>
              <a:schemeClr val="bg1"/>
            </a:solidFill>
          </a:endParaRPr>
        </a:p>
      </dsp:txBody>
      <dsp:txXfrm>
        <a:off x="1377507" y="42519"/>
        <a:ext cx="1377507" cy="924327"/>
      </dsp:txXfrm>
    </dsp:sp>
    <dsp:sp modelId="{343823F1-1FA7-42DF-884C-FC34768B063B}">
      <dsp:nvSpPr>
        <dsp:cNvPr id="0" name=""/>
        <dsp:cNvSpPr/>
      </dsp:nvSpPr>
      <dsp:spPr>
        <a:xfrm>
          <a:off x="688753" y="924327"/>
          <a:ext cx="2755014" cy="924327"/>
        </a:xfrm>
        <a:prstGeom prst="trapezoid">
          <a:avLst>
            <a:gd name="adj" fmla="val 7451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3200" b="1" kern="1200" dirty="0" smtClean="0">
              <a:solidFill>
                <a:schemeClr val="bg1"/>
              </a:solidFill>
            </a:rPr>
            <a:t>Argent</a:t>
          </a:r>
          <a:endParaRPr lang="fr-FR" sz="3200" b="1" kern="1200" dirty="0">
            <a:solidFill>
              <a:schemeClr val="bg1"/>
            </a:solidFill>
          </a:endParaRPr>
        </a:p>
      </dsp:txBody>
      <dsp:txXfrm>
        <a:off x="1170880" y="924327"/>
        <a:ext cx="1790759" cy="924327"/>
      </dsp:txXfrm>
    </dsp:sp>
    <dsp:sp modelId="{CF04AA7E-0EEA-490F-A54E-076EAE7D533B}">
      <dsp:nvSpPr>
        <dsp:cNvPr id="0" name=""/>
        <dsp:cNvSpPr/>
      </dsp:nvSpPr>
      <dsp:spPr>
        <a:xfrm>
          <a:off x="0" y="1848655"/>
          <a:ext cx="4132521" cy="924327"/>
        </a:xfrm>
        <a:prstGeom prst="trapezoid">
          <a:avLst>
            <a:gd name="adj" fmla="val 7451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3200" b="1" kern="1200" dirty="0" smtClean="0">
              <a:solidFill>
                <a:schemeClr val="bg1"/>
              </a:solidFill>
            </a:rPr>
            <a:t>Bronze</a:t>
          </a:r>
          <a:endParaRPr lang="fr-FR" sz="3200" b="1" kern="1200" dirty="0">
            <a:solidFill>
              <a:schemeClr val="bg1"/>
            </a:solidFill>
          </a:endParaRPr>
        </a:p>
      </dsp:txBody>
      <dsp:txXfrm>
        <a:off x="723191" y="1848655"/>
        <a:ext cx="2686138" cy="92432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16A1853-33B6-4C65-8EB0-21F14749C158}">
      <dsp:nvSpPr>
        <dsp:cNvPr id="0" name=""/>
        <dsp:cNvSpPr/>
      </dsp:nvSpPr>
      <dsp:spPr>
        <a:xfrm>
          <a:off x="7195" y="918093"/>
          <a:ext cx="2150528" cy="22278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600" b="1" kern="1200" dirty="0" smtClean="0"/>
            <a:t>Envoi d’un courriel aux clients OR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600" kern="1200" dirty="0" smtClean="0"/>
            <a:t>« 20% de rabais durant 3 jours sur les cosmétiques »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600" kern="1200" dirty="0" smtClean="0"/>
            <a:t>N=6000 clients ciblés</a:t>
          </a:r>
          <a:endParaRPr lang="fr-FR" sz="1600" kern="1200" dirty="0"/>
        </a:p>
      </dsp:txBody>
      <dsp:txXfrm>
        <a:off x="7195" y="918093"/>
        <a:ext cx="2150528" cy="2227813"/>
      </dsp:txXfrm>
    </dsp:sp>
    <dsp:sp modelId="{FD3CFCD0-29C6-48A6-B43B-CD9B36039B57}">
      <dsp:nvSpPr>
        <dsp:cNvPr id="0" name=""/>
        <dsp:cNvSpPr/>
      </dsp:nvSpPr>
      <dsp:spPr>
        <a:xfrm>
          <a:off x="2372776" y="1765334"/>
          <a:ext cx="455912" cy="533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2372776" y="1765334"/>
        <a:ext cx="455912" cy="533331"/>
      </dsp:txXfrm>
    </dsp:sp>
    <dsp:sp modelId="{F3728A5D-203E-47CB-8643-0BDD8DB1DA28}">
      <dsp:nvSpPr>
        <dsp:cNvPr id="0" name=""/>
        <dsp:cNvSpPr/>
      </dsp:nvSpPr>
      <dsp:spPr>
        <a:xfrm>
          <a:off x="3017935" y="918093"/>
          <a:ext cx="2150528" cy="2227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600" b="1" kern="1200" dirty="0" smtClean="0"/>
            <a:t>Campagne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600" kern="1200" dirty="0" smtClean="0"/>
            <a:t>2500 clients viennent achetés des cosmétiques et bénéficient du 20% de rabais.</a:t>
          </a:r>
          <a:endParaRPr lang="fr-FR" sz="1600" kern="1200" dirty="0"/>
        </a:p>
      </dsp:txBody>
      <dsp:txXfrm>
        <a:off x="3017935" y="918093"/>
        <a:ext cx="2150528" cy="2227813"/>
      </dsp:txXfrm>
    </dsp:sp>
    <dsp:sp modelId="{6BC2DCF8-6DEA-401A-83F7-32CBDA4EA8F0}">
      <dsp:nvSpPr>
        <dsp:cNvPr id="0" name=""/>
        <dsp:cNvSpPr/>
      </dsp:nvSpPr>
      <dsp:spPr>
        <a:xfrm>
          <a:off x="5383517" y="1765334"/>
          <a:ext cx="455912" cy="533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5383517" y="1765334"/>
        <a:ext cx="455912" cy="533331"/>
      </dsp:txXfrm>
    </dsp:sp>
    <dsp:sp modelId="{CE5E7C04-118C-497F-A0A4-CD8F844934BF}">
      <dsp:nvSpPr>
        <dsp:cNvPr id="0" name=""/>
        <dsp:cNvSpPr/>
      </dsp:nvSpPr>
      <dsp:spPr>
        <a:xfrm>
          <a:off x="6028676" y="918093"/>
          <a:ext cx="2150528" cy="22278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600" b="1" kern="1200" dirty="0" smtClean="0"/>
            <a:t>Post-Campagne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600" kern="1200" dirty="0" smtClean="0"/>
            <a:t>Quelles sont les caractéristiques qui distinguent les clients qui ont bénéficié de l’offre de ceux qui n’ont pas bénéficié de l’offre?</a:t>
          </a:r>
          <a:endParaRPr lang="fr-FR" sz="1600" kern="1200" dirty="0"/>
        </a:p>
      </dsp:txBody>
      <dsp:txXfrm>
        <a:off x="6028676" y="918093"/>
        <a:ext cx="2150528" cy="222781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16A1853-33B6-4C65-8EB0-21F14749C158}">
      <dsp:nvSpPr>
        <dsp:cNvPr id="0" name=""/>
        <dsp:cNvSpPr/>
      </dsp:nvSpPr>
      <dsp:spPr>
        <a:xfrm>
          <a:off x="7634" y="1186953"/>
          <a:ext cx="2281981" cy="1690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600" b="1" kern="1200" dirty="0" smtClean="0"/>
            <a:t>Offres promotionnelles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600" b="0" kern="1200" dirty="0" smtClean="0"/>
            <a:t>Le client recevra une offre parmi 3 offres possibles.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600" kern="1200" dirty="0" smtClean="0"/>
            <a:t>N=6000 clients ciblés</a:t>
          </a:r>
          <a:endParaRPr lang="fr-FR" sz="1600" kern="1200" dirty="0"/>
        </a:p>
      </dsp:txBody>
      <dsp:txXfrm>
        <a:off x="7634" y="1186953"/>
        <a:ext cx="2281981" cy="1690092"/>
      </dsp:txXfrm>
    </dsp:sp>
    <dsp:sp modelId="{FD3CFCD0-29C6-48A6-B43B-CD9B36039B57}">
      <dsp:nvSpPr>
        <dsp:cNvPr id="0" name=""/>
        <dsp:cNvSpPr/>
      </dsp:nvSpPr>
      <dsp:spPr>
        <a:xfrm>
          <a:off x="2517814" y="1749034"/>
          <a:ext cx="483780" cy="565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2517814" y="1749034"/>
        <a:ext cx="483780" cy="565931"/>
      </dsp:txXfrm>
    </dsp:sp>
    <dsp:sp modelId="{F3728A5D-203E-47CB-8643-0BDD8DB1DA28}">
      <dsp:nvSpPr>
        <dsp:cNvPr id="0" name=""/>
        <dsp:cNvSpPr/>
      </dsp:nvSpPr>
      <dsp:spPr>
        <a:xfrm>
          <a:off x="3202409" y="1186953"/>
          <a:ext cx="2281981" cy="16900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600" b="1" kern="1200" dirty="0" smtClean="0"/>
            <a:t>Probabilité de profiter de l’offre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600" kern="1200" dirty="0" smtClean="0"/>
            <a:t>Calculer la probabilité pour chaque client de profiter de chacune des 3 offres.</a:t>
          </a:r>
          <a:endParaRPr lang="fr-FR" sz="1600" kern="1200" dirty="0"/>
        </a:p>
      </dsp:txBody>
      <dsp:txXfrm>
        <a:off x="3202409" y="1186953"/>
        <a:ext cx="2281981" cy="1690092"/>
      </dsp:txXfrm>
    </dsp:sp>
    <dsp:sp modelId="{6BC2DCF8-6DEA-401A-83F7-32CBDA4EA8F0}">
      <dsp:nvSpPr>
        <dsp:cNvPr id="0" name=""/>
        <dsp:cNvSpPr/>
      </dsp:nvSpPr>
      <dsp:spPr>
        <a:xfrm>
          <a:off x="5712588" y="1749034"/>
          <a:ext cx="483780" cy="565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5712588" y="1749034"/>
        <a:ext cx="483780" cy="565931"/>
      </dsp:txXfrm>
    </dsp:sp>
    <dsp:sp modelId="{CE5E7C04-118C-497F-A0A4-CD8F844934BF}">
      <dsp:nvSpPr>
        <dsp:cNvPr id="0" name=""/>
        <dsp:cNvSpPr/>
      </dsp:nvSpPr>
      <dsp:spPr>
        <a:xfrm>
          <a:off x="6397183" y="1186953"/>
          <a:ext cx="2281981" cy="16900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600" b="1" kern="1200" dirty="0" smtClean="0"/>
            <a:t>Campagne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600" kern="1200" dirty="0" smtClean="0"/>
            <a:t>Envoi d’un courriel avec l’offre la plus pertinente pour chacun des clients.</a:t>
          </a:r>
          <a:endParaRPr lang="fr-FR" sz="1600" kern="1200" dirty="0"/>
        </a:p>
      </dsp:txBody>
      <dsp:txXfrm>
        <a:off x="6397183" y="1186953"/>
        <a:ext cx="2281981" cy="1690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CA" sz="4400" spc="-1" strike="noStrike">
                <a:latin typeface="Arial"/>
              </a:rPr>
              <a:t>Cliquez pour déplacer la diapo</a:t>
            </a:r>
            <a:endParaRPr b="0" lang="fr-CA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CA" sz="2000" spc="-1" strike="noStrike">
                <a:latin typeface="Arial"/>
              </a:rPr>
              <a:t>Cliquez pour modifier le format des notes</a:t>
            </a:r>
            <a:endParaRPr b="0" lang="fr-CA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CA" sz="1400" spc="-1" strike="noStrike">
                <a:latin typeface="Times New Roman"/>
              </a:rPr>
              <a:t>&lt;en-tête&gt;</a:t>
            </a:r>
            <a:endParaRPr b="0" lang="fr-CA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CA" sz="1400" spc="-1" strike="noStrike">
                <a:latin typeface="Times New Roman"/>
              </a:rPr>
              <a:t>&lt;date/heure&gt;</a:t>
            </a:r>
            <a:endParaRPr b="0" lang="fr-CA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CA" sz="1400" spc="-1" strike="noStrike">
                <a:latin typeface="Times New Roman"/>
              </a:rPr>
              <a:t>&lt;pied de page&gt;</a:t>
            </a:r>
            <a:endParaRPr b="0" lang="fr-CA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6F73AB1-D30D-4D18-ABDB-ED2BA3FF41BC}" type="slidenum">
              <a:rPr b="0" lang="fr-CA" sz="1400" spc="-1" strike="noStrike">
                <a:latin typeface="Times New Roman"/>
              </a:rPr>
              <a:t>&lt;numéro&gt;</a:t>
            </a:fld>
            <a:endParaRPr b="0" lang="fr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5680" cy="342828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3080" indent="-34236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fr-CA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La variable à modéliser prend que 2 valeurs : oui et non</a:t>
            </a:r>
            <a:endParaRPr b="0" lang="fr-CA" sz="1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fr-CA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L’objectif est d’estimer à quel groupe chaque observation appartient</a:t>
            </a:r>
            <a:endParaRPr b="0" lang="fr-CA" sz="1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fr-CA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La régression logistique fournira une </a:t>
            </a:r>
            <a:r>
              <a:rPr b="0" lang="fr-CA" sz="1200" spc="-1" strike="noStrike" u="sng">
                <a:solidFill>
                  <a:srgbClr val="000000"/>
                </a:solidFill>
                <a:uFillTx/>
                <a:latin typeface="Times New Roman"/>
                <a:ea typeface="+mn-ea"/>
              </a:rPr>
              <a:t>probabilité</a:t>
            </a:r>
            <a:r>
              <a:rPr b="0" lang="fr-CA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 d’appartenir à l’un ou l’autre des groupes.</a:t>
            </a:r>
            <a:endParaRPr b="0" lang="fr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CA" sz="1200" spc="-1" strike="noStrike">
              <a:latin typeface="Arial"/>
            </a:endParaRPr>
          </a:p>
        </p:txBody>
      </p:sp>
      <p:sp>
        <p:nvSpPr>
          <p:cNvPr id="205" name="Espace réservé du numéro de diapositiv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24CEB6F-F2FE-41BE-93D2-AC238874E652}" type="slidenum">
              <a:rPr b="0" lang="fr-CA" sz="1200" spc="-1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b="0" lang="fr-CA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A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A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A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A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A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A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A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A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A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A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A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A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A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A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A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jpeg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6" descr=""/>
          <p:cNvPicPr/>
          <p:nvPr/>
        </p:nvPicPr>
        <p:blipFill>
          <a:blip r:embed="rId2"/>
          <a:stretch/>
        </p:blipFill>
        <p:spPr>
          <a:xfrm>
            <a:off x="7192440" y="5032080"/>
            <a:ext cx="1539360" cy="212040"/>
          </a:xfrm>
          <a:prstGeom prst="rect">
            <a:avLst/>
          </a:prstGeom>
          <a:ln w="0">
            <a:noFill/>
          </a:ln>
        </p:spPr>
      </p:pic>
      <p:pic>
        <p:nvPicPr>
          <p:cNvPr id="1" name="Image 7" descr=""/>
          <p:cNvPicPr/>
          <p:nvPr/>
        </p:nvPicPr>
        <p:blipFill>
          <a:blip r:embed="rId3"/>
          <a:stretch/>
        </p:blipFill>
        <p:spPr>
          <a:xfrm>
            <a:off x="478440" y="1432800"/>
            <a:ext cx="8186400" cy="3794400"/>
          </a:xfrm>
          <a:prstGeom prst="rect">
            <a:avLst/>
          </a:prstGeom>
          <a:ln w="0">
            <a:noFill/>
          </a:ln>
        </p:spPr>
      </p:pic>
      <p:pic>
        <p:nvPicPr>
          <p:cNvPr id="2" name="Image 9" descr=""/>
          <p:cNvPicPr/>
          <p:nvPr/>
        </p:nvPicPr>
        <p:blipFill>
          <a:blip r:embed="rId4"/>
          <a:stretch/>
        </p:blipFill>
        <p:spPr>
          <a:xfrm>
            <a:off x="405000" y="234000"/>
            <a:ext cx="5281920" cy="8150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78800" y="479520"/>
            <a:ext cx="8185680" cy="646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CA" sz="1800" spc="-1" strike="noStrike">
                <a:latin typeface="Arial"/>
              </a:rPr>
              <a:t>Cliquez pour éditer le format du texte-titre</a:t>
            </a:r>
            <a:endParaRPr b="0" lang="fr-CA" sz="18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A" sz="3200" spc="-1" strike="noStrike">
                <a:latin typeface="Arial"/>
              </a:rPr>
              <a:t>Cliquez pour éditer le format du plan de texte</a:t>
            </a:r>
            <a:endParaRPr b="0" lang="fr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A" sz="2800" spc="-1" strike="noStrike">
                <a:latin typeface="Arial"/>
              </a:rPr>
              <a:t>Second niveau de plan</a:t>
            </a:r>
            <a:endParaRPr b="0" lang="fr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A" sz="2400" spc="-1" strike="noStrike">
                <a:latin typeface="Arial"/>
              </a:rPr>
              <a:t>Troisième niveau de plan</a:t>
            </a:r>
            <a:endParaRPr b="0" lang="fr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A" sz="2000" spc="-1" strike="noStrike">
                <a:latin typeface="Arial"/>
              </a:rPr>
              <a:t>Quatrième niveau de plan</a:t>
            </a:r>
            <a:endParaRPr b="0" lang="fr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A" sz="2000" spc="-1" strike="noStrike">
                <a:latin typeface="Arial"/>
              </a:rPr>
              <a:t>Cinquième niveau de plan</a:t>
            </a:r>
            <a:endParaRPr b="0" lang="fr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A" sz="2000" spc="-1" strike="noStrike">
                <a:latin typeface="Arial"/>
              </a:rPr>
              <a:t>Sixième niveau de plan</a:t>
            </a:r>
            <a:endParaRPr b="0" lang="fr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A" sz="2000" spc="-1" strike="noStrike">
                <a:latin typeface="Arial"/>
              </a:rPr>
              <a:t>Septième niveau de plan</a:t>
            </a:r>
            <a:endParaRPr b="0" lang="fr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6" descr=""/>
          <p:cNvPicPr/>
          <p:nvPr/>
        </p:nvPicPr>
        <p:blipFill>
          <a:blip r:embed="rId2"/>
          <a:stretch/>
        </p:blipFill>
        <p:spPr>
          <a:xfrm>
            <a:off x="7192440" y="5032080"/>
            <a:ext cx="1539360" cy="212040"/>
          </a:xfrm>
          <a:prstGeom prst="rect">
            <a:avLst/>
          </a:prstGeom>
          <a:ln w="0">
            <a:noFill/>
          </a:ln>
        </p:spPr>
      </p:pic>
      <p:sp>
        <p:nvSpPr>
          <p:cNvPr id="42" name="TextBox 6"/>
          <p:cNvSpPr/>
          <p:nvPr/>
        </p:nvSpPr>
        <p:spPr>
          <a:xfrm>
            <a:off x="345960" y="4765680"/>
            <a:ext cx="91368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CA" sz="4400" spc="-1" strike="noStrike">
                <a:latin typeface="Arial"/>
              </a:rPr>
              <a:t>Cliquez pour éditer le format du texte-titre</a:t>
            </a:r>
            <a:endParaRPr b="0" lang="fr-CA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A" sz="3200" spc="-1" strike="noStrike">
                <a:latin typeface="Arial"/>
              </a:rPr>
              <a:t>Cliquez pour éditer le format du plan de texte</a:t>
            </a:r>
            <a:endParaRPr b="0" lang="fr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A" sz="2800" spc="-1" strike="noStrike">
                <a:latin typeface="Arial"/>
              </a:rPr>
              <a:t>Second niveau de plan</a:t>
            </a:r>
            <a:endParaRPr b="0" lang="fr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A" sz="2400" spc="-1" strike="noStrike">
                <a:latin typeface="Arial"/>
              </a:rPr>
              <a:t>Troisième niveau de plan</a:t>
            </a:r>
            <a:endParaRPr b="0" lang="fr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A" sz="2000" spc="-1" strike="noStrike">
                <a:latin typeface="Arial"/>
              </a:rPr>
              <a:t>Quatrième niveau de plan</a:t>
            </a:r>
            <a:endParaRPr b="0" lang="fr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A" sz="2000" spc="-1" strike="noStrike">
                <a:latin typeface="Arial"/>
              </a:rPr>
              <a:t>Cinquième niveau de plan</a:t>
            </a:r>
            <a:endParaRPr b="0" lang="fr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A" sz="2000" spc="-1" strike="noStrike">
                <a:latin typeface="Arial"/>
              </a:rPr>
              <a:t>Sixième niveau de plan</a:t>
            </a:r>
            <a:endParaRPr b="0" lang="fr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A" sz="2000" spc="-1" strike="noStrike">
                <a:latin typeface="Arial"/>
              </a:rPr>
              <a:t>Septième niveau de plan</a:t>
            </a:r>
            <a:endParaRPr b="0" lang="fr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oleObject" Target="../embeddings/oleObject1.bin"/><Relationship Id="rId3" Type="http://schemas.openxmlformats.org/officeDocument/2006/relationships/image" Target="../media/image18.w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19.wmf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chart" Target="../charts/chart3.xm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9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re 9"/>
          <p:cNvSpPr/>
          <p:nvPr/>
        </p:nvSpPr>
        <p:spPr>
          <a:xfrm>
            <a:off x="478800" y="1429200"/>
            <a:ext cx="5273280" cy="1457280"/>
          </a:xfrm>
          <a:prstGeom prst="rect">
            <a:avLst/>
          </a:prstGeom>
          <a:solidFill>
            <a:srgbClr val="003c71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72000" anchor="ctr">
            <a:normAutofit fontScale="80000"/>
          </a:bodyPr>
          <a:p>
            <a:pPr>
              <a:lnSpc>
                <a:spcPct val="100000"/>
              </a:lnSpc>
            </a:pPr>
            <a:r>
              <a:rPr b="1" lang="fr-CA" sz="3600" spc="-1" strike="noStrike">
                <a:solidFill>
                  <a:srgbClr val="009fdf"/>
                </a:solidFill>
                <a:latin typeface="Arial"/>
              </a:rPr>
              <a:t>Analyse multidimensionnelle appliquée</a:t>
            </a:r>
            <a:endParaRPr b="0" lang="fr-CA" sz="3600" spc="-1" strike="noStrike">
              <a:latin typeface="Arial"/>
            </a:endParaRPr>
          </a:p>
        </p:txBody>
      </p:sp>
      <p:sp>
        <p:nvSpPr>
          <p:cNvPr id="88" name="Sous-titre 10"/>
          <p:cNvSpPr/>
          <p:nvPr/>
        </p:nvSpPr>
        <p:spPr>
          <a:xfrm>
            <a:off x="478800" y="2962800"/>
            <a:ext cx="5266080" cy="401760"/>
          </a:xfrm>
          <a:prstGeom prst="rect">
            <a:avLst/>
          </a:prstGeom>
          <a:solidFill>
            <a:srgbClr val="003c71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fr-CA" sz="2000" spc="-1" strike="noStrike">
                <a:solidFill>
                  <a:srgbClr val="009fdf"/>
                </a:solidFill>
                <a:latin typeface="Arial"/>
              </a:rPr>
              <a:t>Régression logistique</a:t>
            </a:r>
            <a:endParaRPr b="0" lang="fr-CA" sz="2000" spc="-1" strike="noStrike">
              <a:latin typeface="Arial"/>
            </a:endParaRPr>
          </a:p>
        </p:txBody>
      </p:sp>
      <p:sp>
        <p:nvSpPr>
          <p:cNvPr id="89" name="Slide Number Placeholder 3"/>
          <p:cNvSpPr/>
          <p:nvPr/>
        </p:nvSpPr>
        <p:spPr>
          <a:xfrm>
            <a:off x="8200800" y="5385600"/>
            <a:ext cx="46368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14CDC5E-BACB-4478-AF94-7BF22186DA38}" type="slidenum">
              <a:rPr b="0" lang="en-US" sz="670" spc="-1" strike="noStrike">
                <a:solidFill>
                  <a:srgbClr val="003c71"/>
                </a:solidFill>
                <a:latin typeface="Arial"/>
              </a:rPr>
              <a:t>1</a:t>
            </a:fld>
            <a:endParaRPr b="0" lang="fr-CA" sz="670" spc="-1" strike="noStrike">
              <a:latin typeface="Arial"/>
            </a:endParaRPr>
          </a:p>
        </p:txBody>
      </p:sp>
      <p:sp>
        <p:nvSpPr>
          <p:cNvPr id="90" name="Date Placeholder 5"/>
          <p:cNvSpPr/>
          <p:nvPr/>
        </p:nvSpPr>
        <p:spPr>
          <a:xfrm>
            <a:off x="489600" y="5384880"/>
            <a:ext cx="21330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015D9FE3-D83C-412C-83FF-F3216A7C376D}" type="datetime3">
              <a:rPr b="0" lang="fr-CA" sz="670" spc="-1" strike="noStrike">
                <a:solidFill>
                  <a:srgbClr val="003c71"/>
                </a:solidFill>
                <a:latin typeface="Arial"/>
              </a:rPr>
              <a:t>3 mars 2021</a:t>
            </a:fld>
            <a:endParaRPr b="0" lang="fr-CA" sz="6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re 1"/>
          <p:cNvSpPr/>
          <p:nvPr/>
        </p:nvSpPr>
        <p:spPr>
          <a:xfrm>
            <a:off x="478800" y="479520"/>
            <a:ext cx="8185680" cy="646560"/>
          </a:xfrm>
          <a:prstGeom prst="rect">
            <a:avLst/>
          </a:prstGeom>
          <a:solidFill>
            <a:srgbClr val="009f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fr-CA" sz="2600" spc="-1" strike="noStrike">
                <a:solidFill>
                  <a:srgbClr val="ffffff"/>
                </a:solidFill>
                <a:latin typeface="Arial"/>
              </a:rPr>
              <a:t>4.4.5 Test du rapport de vraisemblance</a:t>
            </a:r>
            <a:endParaRPr b="0" lang="fr-CA" sz="2600" spc="-1" strike="noStrike">
              <a:latin typeface="Arial"/>
            </a:endParaRPr>
          </a:p>
        </p:txBody>
      </p:sp>
      <p:sp>
        <p:nvSpPr>
          <p:cNvPr id="167" name="Espace réservé du contenu 2"/>
          <p:cNvSpPr/>
          <p:nvPr/>
        </p:nvSpPr>
        <p:spPr>
          <a:xfrm>
            <a:off x="478800" y="1329120"/>
            <a:ext cx="8185680" cy="34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54800" indent="-15408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fr-CA" sz="1600" spc="-1" strike="noStrike">
                <a:solidFill>
                  <a:srgbClr val="000000"/>
                </a:solidFill>
                <a:latin typeface="Arial"/>
              </a:rPr>
              <a:t>Modèle complet : X1 X2 X3 X5 X5 </a:t>
            </a:r>
            <a:r>
              <a:rPr b="1" lang="fr-CA" sz="1600" spc="-1" strike="noStrike">
                <a:solidFill>
                  <a:srgbClr val="009fdf"/>
                </a:solidFill>
                <a:latin typeface="Arial"/>
              </a:rPr>
              <a:t>X6</a:t>
            </a:r>
            <a:endParaRPr b="0" lang="fr-CA" sz="160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fr-CA" sz="160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fr-CA" sz="160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fr-CA" sz="160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fr-CA" sz="160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fr-CA" sz="160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fr-CA" sz="160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fr-CA" sz="1600" spc="-1" strike="noStrike">
                <a:solidFill>
                  <a:srgbClr val="000000"/>
                </a:solidFill>
                <a:latin typeface="Arial"/>
              </a:rPr>
              <a:t>Modèle partiel : X1 X2 X3 X5 X5 </a:t>
            </a:r>
            <a:endParaRPr b="0" lang="fr-CA" sz="1600" spc="-1" strike="noStrike">
              <a:latin typeface="Arial"/>
            </a:endParaRPr>
          </a:p>
        </p:txBody>
      </p:sp>
      <p:sp>
        <p:nvSpPr>
          <p:cNvPr id="168" name="Espace réservé de la date 3"/>
          <p:cNvSpPr/>
          <p:nvPr/>
        </p:nvSpPr>
        <p:spPr>
          <a:xfrm>
            <a:off x="489600" y="5384880"/>
            <a:ext cx="21330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2621D692-55B1-4667-ACF9-ED8ACADFB715}" type="datetime3">
              <a:rPr b="0" lang="fr-CA" sz="670" spc="-1" strike="noStrike">
                <a:solidFill>
                  <a:srgbClr val="003c71"/>
                </a:solidFill>
                <a:latin typeface="Arial"/>
              </a:rPr>
              <a:t>3 mars 2021</a:t>
            </a:fld>
            <a:endParaRPr b="0" lang="fr-CA" sz="670" spc="-1" strike="noStrike">
              <a:latin typeface="Arial"/>
            </a:endParaRPr>
          </a:p>
        </p:txBody>
      </p:sp>
      <p:sp>
        <p:nvSpPr>
          <p:cNvPr id="169" name="Espace réservé du pied de page 4"/>
          <p:cNvSpPr/>
          <p:nvPr/>
        </p:nvSpPr>
        <p:spPr>
          <a:xfrm>
            <a:off x="3124080" y="5384880"/>
            <a:ext cx="289476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Espace réservé du numéro de diapositive 5"/>
          <p:cNvSpPr/>
          <p:nvPr/>
        </p:nvSpPr>
        <p:spPr>
          <a:xfrm>
            <a:off x="8200800" y="5384880"/>
            <a:ext cx="46368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A349D76-9A2A-4D3B-B688-85347C1B412F}" type="slidenum">
              <a:rPr b="0" lang="fr-CA" sz="670" spc="-1" strike="noStrike">
                <a:solidFill>
                  <a:srgbClr val="003c71"/>
                </a:solidFill>
                <a:latin typeface="Arial"/>
              </a:rPr>
              <a:t>10</a:t>
            </a:fld>
            <a:endParaRPr b="0" lang="fr-CA" sz="670" spc="-1" strike="noStrike">
              <a:latin typeface="Arial"/>
            </a:endParaRPr>
          </a:p>
        </p:txBody>
      </p:sp>
      <p:pic>
        <p:nvPicPr>
          <p:cNvPr id="171" name="Picture 2" descr=""/>
          <p:cNvPicPr/>
          <p:nvPr/>
        </p:nvPicPr>
        <p:blipFill>
          <a:blip r:embed="rId1"/>
          <a:stretch/>
        </p:blipFill>
        <p:spPr>
          <a:xfrm>
            <a:off x="815760" y="1626840"/>
            <a:ext cx="2599560" cy="1561320"/>
          </a:xfrm>
          <a:prstGeom prst="rect">
            <a:avLst/>
          </a:prstGeom>
          <a:ln w="9525">
            <a:noFill/>
          </a:ln>
        </p:spPr>
      </p:pic>
      <p:pic>
        <p:nvPicPr>
          <p:cNvPr id="172" name="Picture 3" descr=""/>
          <p:cNvPicPr/>
          <p:nvPr/>
        </p:nvPicPr>
        <p:blipFill>
          <a:blip r:embed="rId2"/>
          <a:stretch/>
        </p:blipFill>
        <p:spPr>
          <a:xfrm>
            <a:off x="807120" y="3698640"/>
            <a:ext cx="2618640" cy="1571040"/>
          </a:xfrm>
          <a:prstGeom prst="rect">
            <a:avLst/>
          </a:prstGeom>
          <a:ln w="9525">
            <a:noFill/>
          </a:ln>
        </p:spPr>
      </p:pic>
      <p:sp>
        <p:nvSpPr>
          <p:cNvPr id="173" name="Rectangle 8"/>
          <p:cNvSpPr/>
          <p:nvPr/>
        </p:nvSpPr>
        <p:spPr>
          <a:xfrm>
            <a:off x="2623320" y="2870640"/>
            <a:ext cx="802800" cy="317520"/>
          </a:xfrm>
          <a:prstGeom prst="rect">
            <a:avLst/>
          </a:prstGeom>
          <a:noFill/>
          <a:ln>
            <a:solidFill>
              <a:srgbClr val="d40f7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Rectangle 9"/>
          <p:cNvSpPr/>
          <p:nvPr/>
        </p:nvSpPr>
        <p:spPr>
          <a:xfrm>
            <a:off x="2612520" y="4952160"/>
            <a:ext cx="802800" cy="317520"/>
          </a:xfrm>
          <a:prstGeom prst="rect">
            <a:avLst/>
          </a:prstGeom>
          <a:noFill/>
          <a:ln>
            <a:solidFill>
              <a:srgbClr val="d40f7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ZoneTexte 10"/>
          <p:cNvSpPr/>
          <p:nvPr/>
        </p:nvSpPr>
        <p:spPr>
          <a:xfrm>
            <a:off x="4731480" y="2849400"/>
            <a:ext cx="3933000" cy="165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54800" indent="-154080">
              <a:lnSpc>
                <a:spcPct val="100000"/>
              </a:lnSpc>
              <a:tabLst>
                <a:tab algn="l" pos="0"/>
              </a:tabLst>
            </a:pPr>
            <a:r>
              <a:rPr b="1" lang="fr-CA" sz="1600" spc="-1" strike="noStrike">
                <a:solidFill>
                  <a:srgbClr val="d40f7d"/>
                </a:solidFill>
                <a:latin typeface="Arial"/>
                <a:ea typeface="DejaVu Sans"/>
              </a:rPr>
              <a:t>566.447 – 516.196 = 49.487</a:t>
            </a:r>
            <a:endParaRPr b="0" lang="fr-CA" sz="160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tabLst>
                <a:tab algn="l" pos="0"/>
              </a:tabLst>
            </a:pPr>
            <a:endParaRPr b="0" lang="fr-CA" sz="160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tabLst>
                <a:tab algn="l" pos="0"/>
              </a:tabLst>
            </a:pPr>
            <a:r>
              <a:rPr b="0" lang="fr-CA" sz="1600" spc="-1" strike="noStrike">
                <a:solidFill>
                  <a:srgbClr val="d40f7d"/>
                </a:solidFill>
                <a:latin typeface="Arial"/>
                <a:ea typeface="DejaVu Sans"/>
              </a:rPr>
              <a:t>Nombre de degrés de liberté = 2</a:t>
            </a:r>
            <a:endParaRPr b="0" lang="fr-CA" sz="160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buClr>
                <a:srgbClr val="003c71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fr-CA" sz="1600" spc="-1" strike="noStrike">
                <a:solidFill>
                  <a:srgbClr val="000000"/>
                </a:solidFill>
                <a:latin typeface="Arial"/>
                <a:ea typeface="DejaVu Sans"/>
              </a:rPr>
              <a:t>Il s’agit du nombre de paramètres de plus qui sont estimés dans le modèle complet par rapport au modèle partiel.</a:t>
            </a:r>
            <a:endParaRPr b="0" lang="fr-CA" sz="1600" spc="-1" strike="noStrike">
              <a:latin typeface="Arial"/>
            </a:endParaRPr>
          </a:p>
        </p:txBody>
      </p:sp>
      <p:sp>
        <p:nvSpPr>
          <p:cNvPr id="176" name="Connecteur droit avec flèche 12"/>
          <p:cNvSpPr/>
          <p:nvPr/>
        </p:nvSpPr>
        <p:spPr>
          <a:xfrm flipV="1">
            <a:off x="3426840" y="2996280"/>
            <a:ext cx="1303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40f7d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onnecteur droit avec flèche 14"/>
          <p:cNvSpPr/>
          <p:nvPr/>
        </p:nvSpPr>
        <p:spPr>
          <a:xfrm flipV="1">
            <a:off x="3416040" y="3028320"/>
            <a:ext cx="1314720" cy="208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40f7d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re 1"/>
          <p:cNvSpPr/>
          <p:nvPr/>
        </p:nvSpPr>
        <p:spPr>
          <a:xfrm>
            <a:off x="478800" y="479520"/>
            <a:ext cx="8185680" cy="646560"/>
          </a:xfrm>
          <a:prstGeom prst="rect">
            <a:avLst/>
          </a:prstGeom>
          <a:solidFill>
            <a:srgbClr val="009f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fr-CA" sz="2600" spc="-1" strike="noStrike">
                <a:solidFill>
                  <a:srgbClr val="ffffff"/>
                </a:solidFill>
                <a:latin typeface="Arial"/>
              </a:rPr>
              <a:t>4.5 Classification (prévision)</a:t>
            </a:r>
            <a:endParaRPr b="0" lang="fr-CA" sz="2600" spc="-1" strike="noStrike">
              <a:latin typeface="Arial"/>
            </a:endParaRPr>
          </a:p>
        </p:txBody>
      </p:sp>
      <p:sp>
        <p:nvSpPr>
          <p:cNvPr id="179" name="Espace réservé du contenu 2"/>
          <p:cNvSpPr/>
          <p:nvPr/>
        </p:nvSpPr>
        <p:spPr>
          <a:xfrm>
            <a:off x="478800" y="1329120"/>
            <a:ext cx="8185680" cy="34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54800" indent="-154080">
              <a:lnSpc>
                <a:spcPct val="100000"/>
              </a:lnSpc>
              <a:spcBef>
                <a:spcPts val="334"/>
              </a:spcBef>
              <a:buClr>
                <a:srgbClr val="003c71"/>
              </a:buClr>
              <a:buSzPct val="125000"/>
              <a:buFont typeface="Arial"/>
              <a:buChar char="•"/>
            </a:pPr>
            <a:r>
              <a:rPr b="0" lang="fr-CA" sz="1670" spc="-1" strike="noStrike">
                <a:solidFill>
                  <a:srgbClr val="000000"/>
                </a:solidFill>
                <a:latin typeface="Arial"/>
              </a:rPr>
              <a:t>Pour classifier des observations, il suffit de choisir un point de coupure (souvent 0,5 mais pas toujours).</a:t>
            </a:r>
            <a:endParaRPr b="0" lang="fr-CA" sz="1670" spc="-1" strike="noStrike">
              <a:latin typeface="Arial"/>
            </a:endParaRPr>
          </a:p>
        </p:txBody>
      </p:sp>
      <p:sp>
        <p:nvSpPr>
          <p:cNvPr id="180" name="Espace réservé de la date 3"/>
          <p:cNvSpPr/>
          <p:nvPr/>
        </p:nvSpPr>
        <p:spPr>
          <a:xfrm>
            <a:off x="489600" y="5384880"/>
            <a:ext cx="21330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9F8AF77E-2976-4291-9AFB-3BB42B4845CE}" type="datetime3">
              <a:rPr b="0" lang="fr-CA" sz="670" spc="-1" strike="noStrike">
                <a:solidFill>
                  <a:srgbClr val="003c71"/>
                </a:solidFill>
                <a:latin typeface="Arial"/>
              </a:rPr>
              <a:t>3 mars 2021</a:t>
            </a:fld>
            <a:endParaRPr b="0" lang="fr-CA" sz="670" spc="-1" strike="noStrike">
              <a:latin typeface="Arial"/>
            </a:endParaRPr>
          </a:p>
        </p:txBody>
      </p:sp>
      <p:sp>
        <p:nvSpPr>
          <p:cNvPr id="181" name="Espace réservé du pied de page 4"/>
          <p:cNvSpPr/>
          <p:nvPr/>
        </p:nvSpPr>
        <p:spPr>
          <a:xfrm>
            <a:off x="3124080" y="5384880"/>
            <a:ext cx="289476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Espace réservé du numéro de diapositive 5"/>
          <p:cNvSpPr/>
          <p:nvPr/>
        </p:nvSpPr>
        <p:spPr>
          <a:xfrm>
            <a:off x="8200800" y="5384880"/>
            <a:ext cx="46368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DAB76FA-8413-42FC-867A-1B525B9A4F14}" type="slidenum">
              <a:rPr b="0" lang="fr-CA" sz="670" spc="-1" strike="noStrike">
                <a:solidFill>
                  <a:srgbClr val="003c71"/>
                </a:solidFill>
                <a:latin typeface="Arial"/>
              </a:rPr>
              <a:t>&lt;numéro&gt;</a:t>
            </a:fld>
            <a:endParaRPr b="0" lang="fr-CA" sz="670" spc="-1" strike="noStrike">
              <a:latin typeface="Arial"/>
            </a:endParaRPr>
          </a:p>
        </p:txBody>
      </p:sp>
      <p:pic>
        <p:nvPicPr>
          <p:cNvPr id="183" name="Picture 2" descr=""/>
          <p:cNvPicPr/>
          <p:nvPr/>
        </p:nvPicPr>
        <p:blipFill>
          <a:blip r:embed="rId1"/>
          <a:srcRect l="0" t="0" r="0" b="21510"/>
          <a:stretch/>
        </p:blipFill>
        <p:spPr>
          <a:xfrm>
            <a:off x="679320" y="2007000"/>
            <a:ext cx="3361680" cy="2757960"/>
          </a:xfrm>
          <a:prstGeom prst="rect">
            <a:avLst/>
          </a:prstGeom>
          <a:ln w="9525">
            <a:noFill/>
          </a:ln>
        </p:spPr>
      </p:pic>
      <p:sp>
        <p:nvSpPr>
          <p:cNvPr id="184" name="Rectangle 7"/>
          <p:cNvSpPr/>
          <p:nvPr/>
        </p:nvSpPr>
        <p:spPr>
          <a:xfrm>
            <a:off x="1031400" y="2445480"/>
            <a:ext cx="3188880" cy="190800"/>
          </a:xfrm>
          <a:prstGeom prst="rect">
            <a:avLst/>
          </a:prstGeom>
          <a:noFill/>
          <a:ln>
            <a:solidFill>
              <a:srgbClr val="d40f7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Rectangle 8"/>
          <p:cNvSpPr/>
          <p:nvPr/>
        </p:nvSpPr>
        <p:spPr>
          <a:xfrm>
            <a:off x="1035000" y="3097800"/>
            <a:ext cx="3188880" cy="190800"/>
          </a:xfrm>
          <a:prstGeom prst="rect">
            <a:avLst/>
          </a:prstGeom>
          <a:noFill/>
          <a:ln>
            <a:solidFill>
              <a:srgbClr val="d40f7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86" name="Object 10"/>
          <p:cNvGraphicFramePr/>
          <p:nvPr/>
        </p:nvGraphicFramePr>
        <p:xfrm>
          <a:off x="4425120" y="2338560"/>
          <a:ext cx="2250360" cy="364320"/>
        </p:xfrm>
        <a:graphic>
          <a:graphicData uri="http://schemas.openxmlformats.org/presentationml/2006/ole">
            <p:oleObj progId="Equation.3" r:id="rId2" spid="">
              <p:embed/>
              <p:pic>
                <p:nvPicPr>
                  <p:cNvPr id="187" name="Object 10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4425120" y="2338560"/>
                    <a:ext cx="2250360" cy="3643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88" name="Object 10"/>
          <p:cNvGraphicFramePr/>
          <p:nvPr/>
        </p:nvGraphicFramePr>
        <p:xfrm>
          <a:off x="4390920" y="3011040"/>
          <a:ext cx="2305800" cy="364320"/>
        </p:xfrm>
        <a:graphic>
          <a:graphicData uri="http://schemas.openxmlformats.org/presentationml/2006/ole">
            <p:oleObj progId="Equation.3" r:id="rId4" spid="">
              <p:embed/>
              <p:pic>
                <p:nvPicPr>
                  <p:cNvPr id="189" name="Object 10" descr=""/>
                  <p:cNvPicPr/>
                  <p:nvPr/>
                </p:nvPicPr>
                <p:blipFill>
                  <a:blip r:embed="rId5"/>
                  <a:stretch/>
                </p:blipFill>
                <p:spPr>
                  <a:xfrm>
                    <a:off x="4390920" y="3011040"/>
                    <a:ext cx="2305800" cy="3643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90" name="Connecteur droit avec flèche 12"/>
          <p:cNvSpPr/>
          <p:nvPr/>
        </p:nvSpPr>
        <p:spPr>
          <a:xfrm>
            <a:off x="4221000" y="2541240"/>
            <a:ext cx="275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40f7d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onnecteur droit avec flèche 13"/>
          <p:cNvSpPr/>
          <p:nvPr/>
        </p:nvSpPr>
        <p:spPr>
          <a:xfrm>
            <a:off x="4213440" y="3183480"/>
            <a:ext cx="275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40f7d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Graphique 15"/>
          <p:cNvGraphicFramePr/>
          <p:nvPr/>
        </p:nvGraphicFramePr>
        <p:xfrm>
          <a:off x="467640" y="2188080"/>
          <a:ext cx="4199040" cy="2538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93" name="Titre 1"/>
          <p:cNvSpPr/>
          <p:nvPr/>
        </p:nvSpPr>
        <p:spPr>
          <a:xfrm>
            <a:off x="478800" y="479520"/>
            <a:ext cx="8185680" cy="646560"/>
          </a:xfrm>
          <a:prstGeom prst="rect">
            <a:avLst/>
          </a:prstGeom>
          <a:solidFill>
            <a:srgbClr val="009f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fr-CA" sz="2600" spc="-1" strike="noStrike">
                <a:solidFill>
                  <a:srgbClr val="ffffff"/>
                </a:solidFill>
                <a:latin typeface="Arial"/>
              </a:rPr>
              <a:t>4.5 Classification (prévision)</a:t>
            </a:r>
            <a:endParaRPr b="0" lang="fr-CA" sz="2600" spc="-1" strike="noStrike">
              <a:latin typeface="Arial"/>
            </a:endParaRPr>
          </a:p>
        </p:txBody>
      </p:sp>
      <p:sp>
        <p:nvSpPr>
          <p:cNvPr id="194" name="Espace réservé du contenu 2"/>
          <p:cNvSpPr/>
          <p:nvPr/>
        </p:nvSpPr>
        <p:spPr>
          <a:xfrm>
            <a:off x="478800" y="1329120"/>
            <a:ext cx="8185680" cy="34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54800" indent="-154080">
              <a:lnSpc>
                <a:spcPct val="100000"/>
              </a:lnSpc>
              <a:spcBef>
                <a:spcPts val="334"/>
              </a:spcBef>
              <a:buClr>
                <a:srgbClr val="003c71"/>
              </a:buClr>
              <a:buSzPct val="125000"/>
              <a:buFont typeface="Arial"/>
              <a:buChar char="•"/>
            </a:pPr>
            <a:r>
              <a:rPr b="0" lang="fr-CA" sz="1670" spc="-1" strike="noStrike">
                <a:solidFill>
                  <a:srgbClr val="000000"/>
                </a:solidFill>
                <a:latin typeface="Arial"/>
              </a:rPr>
              <a:t>Taux de bons classements</a:t>
            </a:r>
            <a:endParaRPr b="0" lang="fr-CA" sz="1670" spc="-1" strike="noStrike">
              <a:latin typeface="Arial"/>
            </a:endParaRPr>
          </a:p>
        </p:txBody>
      </p:sp>
      <p:sp>
        <p:nvSpPr>
          <p:cNvPr id="195" name="Espace réservé de la date 3"/>
          <p:cNvSpPr/>
          <p:nvPr/>
        </p:nvSpPr>
        <p:spPr>
          <a:xfrm>
            <a:off x="489600" y="5384880"/>
            <a:ext cx="21330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670" spc="-1" strike="noStrike">
                <a:solidFill>
                  <a:srgbClr val="003c71"/>
                </a:solidFill>
                <a:latin typeface="Arial"/>
              </a:rPr>
              <a:t>HEC</a:t>
            </a:r>
            <a:endParaRPr b="0" lang="fr-CA" sz="670" spc="-1" strike="noStrike">
              <a:latin typeface="Arial"/>
            </a:endParaRPr>
          </a:p>
        </p:txBody>
      </p:sp>
      <p:sp>
        <p:nvSpPr>
          <p:cNvPr id="196" name="Espace réservé du pied de page 4"/>
          <p:cNvSpPr/>
          <p:nvPr/>
        </p:nvSpPr>
        <p:spPr>
          <a:xfrm>
            <a:off x="3124080" y="5384880"/>
            <a:ext cx="289476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A" sz="670" spc="-1" strike="noStrike">
                <a:solidFill>
                  <a:srgbClr val="003c71"/>
                </a:solidFill>
                <a:latin typeface="Arial"/>
              </a:rPr>
              <a:t>Régression logistique</a:t>
            </a:r>
            <a:endParaRPr b="0" lang="fr-CA" sz="670" spc="-1" strike="noStrike">
              <a:latin typeface="Arial"/>
            </a:endParaRPr>
          </a:p>
        </p:txBody>
      </p:sp>
      <p:sp>
        <p:nvSpPr>
          <p:cNvPr id="197" name="Espace réservé du numéro de diapositive 5"/>
          <p:cNvSpPr/>
          <p:nvPr/>
        </p:nvSpPr>
        <p:spPr>
          <a:xfrm>
            <a:off x="8200800" y="5384880"/>
            <a:ext cx="46368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120974F-AE50-4963-A948-8FB9F237692E}" type="slidenum">
              <a:rPr b="0" lang="fr-CA" sz="670" spc="-1" strike="noStrike">
                <a:solidFill>
                  <a:srgbClr val="003c71"/>
                </a:solidFill>
                <a:latin typeface="Arial"/>
              </a:rPr>
              <a:t>&lt;numéro&gt;</a:t>
            </a:fld>
            <a:endParaRPr b="0" lang="fr-CA" sz="670" spc="-1" strike="noStrike">
              <a:latin typeface="Arial"/>
            </a:endParaRPr>
          </a:p>
        </p:txBody>
      </p:sp>
      <p:sp>
        <p:nvSpPr>
          <p:cNvPr id="198" name="ZoneTexte 11"/>
          <p:cNvSpPr/>
          <p:nvPr/>
        </p:nvSpPr>
        <p:spPr>
          <a:xfrm>
            <a:off x="489240" y="1796400"/>
            <a:ext cx="44143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CA" sz="1600" spc="-1" strike="noStrike">
                <a:solidFill>
                  <a:srgbClr val="009fdf"/>
                </a:solidFill>
                <a:latin typeface="Arial"/>
                <a:ea typeface="DejaVu Sans"/>
              </a:rPr>
              <a:t>Discrimination parfaite (impossible en pratique)</a:t>
            </a:r>
            <a:endParaRPr b="0" lang="fr-CA" sz="1600" spc="-1" strike="noStrike">
              <a:latin typeface="Arial"/>
            </a:endParaRPr>
          </a:p>
        </p:txBody>
      </p:sp>
      <p:sp>
        <p:nvSpPr>
          <p:cNvPr id="199" name="ZoneTexte 12"/>
          <p:cNvSpPr/>
          <p:nvPr/>
        </p:nvSpPr>
        <p:spPr>
          <a:xfrm>
            <a:off x="6039720" y="1817640"/>
            <a:ext cx="186336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CA" sz="1600" spc="-1" strike="noStrike">
                <a:solidFill>
                  <a:srgbClr val="009fdf"/>
                </a:solidFill>
                <a:latin typeface="Arial"/>
                <a:ea typeface="DejaVu Sans"/>
              </a:rPr>
              <a:t>Situation observée</a:t>
            </a:r>
            <a:endParaRPr b="0" lang="fr-CA" sz="1600" spc="-1" strike="noStrike">
              <a:latin typeface="Arial"/>
            </a:endParaRPr>
          </a:p>
        </p:txBody>
      </p:sp>
      <p:graphicFrame>
        <p:nvGraphicFramePr>
          <p:cNvPr id="200" name="Graphique 14"/>
          <p:cNvGraphicFramePr/>
          <p:nvPr/>
        </p:nvGraphicFramePr>
        <p:xfrm>
          <a:off x="4925880" y="2198880"/>
          <a:ext cx="4079160" cy="256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1" name="Connecteur droit 9"/>
          <p:cNvSpPr/>
          <p:nvPr/>
        </p:nvSpPr>
        <p:spPr>
          <a:xfrm>
            <a:off x="2934360" y="2198520"/>
            <a:ext cx="0" cy="1544040"/>
          </a:xfrm>
          <a:prstGeom prst="line">
            <a:avLst/>
          </a:prstGeom>
          <a:ln w="57150">
            <a:solidFill>
              <a:srgbClr val="d40f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onnecteur droit 10"/>
          <p:cNvSpPr/>
          <p:nvPr/>
        </p:nvSpPr>
        <p:spPr>
          <a:xfrm>
            <a:off x="7336440" y="2220120"/>
            <a:ext cx="0" cy="1543680"/>
          </a:xfrm>
          <a:prstGeom prst="line">
            <a:avLst/>
          </a:prstGeom>
          <a:ln w="57150">
            <a:solidFill>
              <a:srgbClr val="d40f7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re 1"/>
          <p:cNvSpPr/>
          <p:nvPr/>
        </p:nvSpPr>
        <p:spPr>
          <a:xfrm>
            <a:off x="478800" y="479520"/>
            <a:ext cx="8185680" cy="646560"/>
          </a:xfrm>
          <a:prstGeom prst="rect">
            <a:avLst/>
          </a:prstGeom>
          <a:solidFill>
            <a:srgbClr val="009f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fr-CA" sz="2600" spc="-1" strike="noStrike">
                <a:solidFill>
                  <a:srgbClr val="ffffff"/>
                </a:solidFill>
                <a:latin typeface="Arial"/>
              </a:rPr>
              <a:t>Contenu</a:t>
            </a:r>
            <a:endParaRPr b="0" lang="fr-CA" sz="2600" spc="-1" strike="noStrike">
              <a:latin typeface="Arial"/>
            </a:endParaRPr>
          </a:p>
        </p:txBody>
      </p:sp>
      <p:sp>
        <p:nvSpPr>
          <p:cNvPr id="92" name="Espace réservé du contenu 2"/>
          <p:cNvSpPr/>
          <p:nvPr/>
        </p:nvSpPr>
        <p:spPr>
          <a:xfrm>
            <a:off x="478800" y="1329120"/>
            <a:ext cx="8185680" cy="34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34"/>
              </a:spcBef>
            </a:pPr>
            <a:endParaRPr b="0" lang="fr-CA" sz="180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34"/>
              </a:spcBef>
              <a:buClr>
                <a:srgbClr val="003c71"/>
              </a:buClr>
              <a:buSzPct val="125000"/>
              <a:buFont typeface="Arial"/>
              <a:buChar char="•"/>
            </a:pPr>
            <a:r>
              <a:rPr b="0" lang="fr-FR" sz="1670" spc="-1" strike="noStrike">
                <a:solidFill>
                  <a:srgbClr val="000000"/>
                </a:solidFill>
                <a:latin typeface="Arial"/>
              </a:rPr>
              <a:t>Mise en contexte</a:t>
            </a:r>
            <a:endParaRPr b="0" lang="fr-CA" sz="16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endParaRPr b="0" lang="fr-CA" sz="167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34"/>
              </a:spcBef>
              <a:buClr>
                <a:srgbClr val="003c71"/>
              </a:buClr>
              <a:buSzPct val="125000"/>
              <a:buFont typeface="Arial"/>
              <a:buChar char="•"/>
            </a:pPr>
            <a:r>
              <a:rPr b="0" lang="fr-FR" sz="1670" spc="-1" strike="noStrike">
                <a:solidFill>
                  <a:srgbClr val="000000"/>
                </a:solidFill>
                <a:latin typeface="Arial"/>
              </a:rPr>
              <a:t>Modèle de régression logistique</a:t>
            </a:r>
            <a:endParaRPr b="0" lang="fr-CA" sz="16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endParaRPr b="0" lang="fr-CA" sz="167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34"/>
              </a:spcBef>
              <a:buClr>
                <a:srgbClr val="003c71"/>
              </a:buClr>
              <a:buSzPct val="125000"/>
              <a:buFont typeface="Arial"/>
              <a:buChar char="•"/>
            </a:pPr>
            <a:r>
              <a:rPr b="0" lang="fr-FR" sz="1670" spc="-1" strike="noStrike">
                <a:solidFill>
                  <a:srgbClr val="000000"/>
                </a:solidFill>
                <a:latin typeface="Arial"/>
              </a:rPr>
              <a:t>Interprétation des paramètres</a:t>
            </a:r>
            <a:endParaRPr b="0" lang="fr-CA" sz="16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endParaRPr b="0" lang="fr-CA" sz="167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34"/>
              </a:spcBef>
              <a:buClr>
                <a:srgbClr val="003c71"/>
              </a:buClr>
              <a:buSzPct val="125000"/>
              <a:buFont typeface="Arial"/>
              <a:buChar char="•"/>
            </a:pPr>
            <a:r>
              <a:rPr b="0" lang="fr-FR" sz="1670" spc="-1" strike="noStrike">
                <a:solidFill>
                  <a:srgbClr val="000000"/>
                </a:solidFill>
                <a:latin typeface="Arial"/>
              </a:rPr>
              <a:t>Tests d’hypothèses</a:t>
            </a:r>
            <a:endParaRPr b="0" lang="fr-CA" sz="16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endParaRPr b="0" lang="fr-CA" sz="167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34"/>
              </a:spcBef>
              <a:buClr>
                <a:srgbClr val="003c71"/>
              </a:buClr>
              <a:buSzPct val="125000"/>
              <a:buFont typeface="Arial"/>
              <a:buChar char="•"/>
            </a:pPr>
            <a:r>
              <a:rPr b="0" lang="fr-FR" sz="1670" spc="-1" strike="noStrike">
                <a:solidFill>
                  <a:srgbClr val="000000"/>
                </a:solidFill>
                <a:latin typeface="Arial"/>
              </a:rPr>
              <a:t>Calcul de prévision</a:t>
            </a:r>
            <a:endParaRPr b="0" lang="fr-CA" sz="1670" spc="-1" strike="noStrike">
              <a:latin typeface="Arial"/>
            </a:endParaRPr>
          </a:p>
        </p:txBody>
      </p:sp>
      <p:sp>
        <p:nvSpPr>
          <p:cNvPr id="93" name="Espace réservé de la date 3"/>
          <p:cNvSpPr/>
          <p:nvPr/>
        </p:nvSpPr>
        <p:spPr>
          <a:xfrm>
            <a:off x="489600" y="5384880"/>
            <a:ext cx="21330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B24AC714-3EBB-4D74-90DC-5796A0263212}" type="datetime3">
              <a:rPr b="0" lang="fr-CA" sz="670" spc="-1" strike="noStrike">
                <a:solidFill>
                  <a:srgbClr val="003c71"/>
                </a:solidFill>
                <a:latin typeface="Arial"/>
              </a:rPr>
              <a:t>3 mars 2021</a:t>
            </a:fld>
            <a:endParaRPr b="0" lang="fr-CA" sz="670" spc="-1" strike="noStrike">
              <a:latin typeface="Arial"/>
            </a:endParaRPr>
          </a:p>
        </p:txBody>
      </p:sp>
      <p:sp>
        <p:nvSpPr>
          <p:cNvPr id="94" name="Espace réservé du pied de page 4"/>
          <p:cNvSpPr/>
          <p:nvPr/>
        </p:nvSpPr>
        <p:spPr>
          <a:xfrm>
            <a:off x="3124080" y="5384880"/>
            <a:ext cx="289476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Espace réservé du numéro de diapositive 5"/>
          <p:cNvSpPr/>
          <p:nvPr/>
        </p:nvSpPr>
        <p:spPr>
          <a:xfrm>
            <a:off x="8200800" y="5384880"/>
            <a:ext cx="46368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5B4F948-6655-4694-A491-E1D6075CE4CD}" type="slidenum">
              <a:rPr b="0" lang="fr-CA" sz="670" spc="-1" strike="noStrike">
                <a:solidFill>
                  <a:srgbClr val="003c71"/>
                </a:solidFill>
                <a:latin typeface="Arial"/>
              </a:rPr>
              <a:t>1</a:t>
            </a:fld>
            <a:endParaRPr b="0" lang="fr-CA" sz="670" spc="-1" strike="noStrike">
              <a:latin typeface="Arial"/>
            </a:endParaRPr>
          </a:p>
        </p:txBody>
      </p:sp>
      <p:pic>
        <p:nvPicPr>
          <p:cNvPr id="96" name="Picture 1" descr=""/>
          <p:cNvPicPr/>
          <p:nvPr/>
        </p:nvPicPr>
        <p:blipFill>
          <a:blip r:embed="rId1"/>
          <a:stretch/>
        </p:blipFill>
        <p:spPr>
          <a:xfrm>
            <a:off x="3873960" y="1329120"/>
            <a:ext cx="4790520" cy="3677760"/>
          </a:xfrm>
          <a:prstGeom prst="rect">
            <a:avLst/>
          </a:prstGeom>
          <a:ln w="9525">
            <a:noFill/>
          </a:ln>
        </p:spPr>
      </p:pic>
      <p:sp>
        <p:nvSpPr>
          <p:cNvPr id="97" name="Rectangle 7"/>
          <p:cNvSpPr/>
          <p:nvPr/>
        </p:nvSpPr>
        <p:spPr>
          <a:xfrm>
            <a:off x="4604040" y="2424240"/>
            <a:ext cx="4060440" cy="254520"/>
          </a:xfrm>
          <a:prstGeom prst="rect">
            <a:avLst/>
          </a:prstGeom>
          <a:noFill/>
          <a:ln>
            <a:solidFill>
              <a:srgbClr val="d40f7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re 1"/>
          <p:cNvSpPr/>
          <p:nvPr/>
        </p:nvSpPr>
        <p:spPr>
          <a:xfrm>
            <a:off x="478800" y="479520"/>
            <a:ext cx="8185680" cy="646560"/>
          </a:xfrm>
          <a:prstGeom prst="rect">
            <a:avLst/>
          </a:prstGeom>
          <a:solidFill>
            <a:srgbClr val="009f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fr-CA" sz="2600" spc="-1" strike="noStrike">
                <a:solidFill>
                  <a:srgbClr val="ffffff"/>
                </a:solidFill>
                <a:latin typeface="Arial"/>
              </a:rPr>
              <a:t>4.1 Introduction</a:t>
            </a:r>
            <a:endParaRPr b="0" lang="fr-CA" sz="2600" spc="-1" strike="noStrike">
              <a:latin typeface="Arial"/>
            </a:endParaRPr>
          </a:p>
        </p:txBody>
      </p:sp>
      <p:sp>
        <p:nvSpPr>
          <p:cNvPr id="99" name="Espace réservé du contenu 2"/>
          <p:cNvSpPr/>
          <p:nvPr/>
        </p:nvSpPr>
        <p:spPr>
          <a:xfrm>
            <a:off x="478800" y="1329120"/>
            <a:ext cx="8185680" cy="34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54800" indent="-154080">
              <a:lnSpc>
                <a:spcPct val="100000"/>
              </a:lnSpc>
              <a:spcBef>
                <a:spcPts val="334"/>
              </a:spcBef>
              <a:tabLst>
                <a:tab algn="l" pos="0"/>
              </a:tabLst>
            </a:pPr>
            <a:r>
              <a:rPr b="1" lang="fr-CA" sz="1670" spc="-1" strike="noStrike">
                <a:solidFill>
                  <a:srgbClr val="009fdf"/>
                </a:solidFill>
                <a:latin typeface="Arial"/>
              </a:rPr>
              <a:t>Mise en contexte : L’exemple d’une pharmacie</a:t>
            </a:r>
            <a:endParaRPr b="0" lang="fr-CA" sz="1670" spc="-1" strike="noStrike">
              <a:latin typeface="Arial"/>
            </a:endParaRPr>
          </a:p>
        </p:txBody>
      </p:sp>
      <p:sp>
        <p:nvSpPr>
          <p:cNvPr id="100" name="Espace réservé de la date 3"/>
          <p:cNvSpPr/>
          <p:nvPr/>
        </p:nvSpPr>
        <p:spPr>
          <a:xfrm>
            <a:off x="489600" y="5384880"/>
            <a:ext cx="21330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2E1EEF69-9FBA-4821-B3C8-8E15E4D13C64}" type="datetime3">
              <a:rPr b="0" lang="fr-CA" sz="670" spc="-1" strike="noStrike">
                <a:solidFill>
                  <a:srgbClr val="003c71"/>
                </a:solidFill>
                <a:latin typeface="Arial"/>
              </a:rPr>
              <a:t>3 mars 2021</a:t>
            </a:fld>
            <a:endParaRPr b="0" lang="fr-CA" sz="670" spc="-1" strike="noStrike">
              <a:latin typeface="Arial"/>
            </a:endParaRPr>
          </a:p>
        </p:txBody>
      </p:sp>
      <p:sp>
        <p:nvSpPr>
          <p:cNvPr id="101" name="Espace réservé du pied de page 4"/>
          <p:cNvSpPr/>
          <p:nvPr/>
        </p:nvSpPr>
        <p:spPr>
          <a:xfrm>
            <a:off x="3124080" y="5384880"/>
            <a:ext cx="289476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Espace réservé du numéro de diapositive 5"/>
          <p:cNvSpPr/>
          <p:nvPr/>
        </p:nvSpPr>
        <p:spPr>
          <a:xfrm>
            <a:off x="8200800" y="5384880"/>
            <a:ext cx="46368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A8D6070-29AA-4C5C-A16E-AD0A0CE52A40}" type="slidenum">
              <a:rPr b="0" lang="fr-CA" sz="670" spc="-1" strike="noStrike">
                <a:solidFill>
                  <a:srgbClr val="003c71"/>
                </a:solidFill>
                <a:latin typeface="Arial"/>
              </a:rPr>
              <a:t>&lt;numéro&gt;</a:t>
            </a:fld>
            <a:endParaRPr b="0" lang="fr-CA" sz="670" spc="-1" strike="noStrike">
              <a:latin typeface="Arial"/>
            </a:endParaRPr>
          </a:p>
        </p:txBody>
      </p:sp>
      <p:pic>
        <p:nvPicPr>
          <p:cNvPr id="103" name="Picture 2" descr="RÃ©sultats de recherche d'images pour Â«Â carte de fidÃ©litÃ© pharmacieÂ Â»"/>
          <p:cNvPicPr/>
          <p:nvPr/>
        </p:nvPicPr>
        <p:blipFill>
          <a:blip r:embed="rId1"/>
          <a:stretch/>
        </p:blipFill>
        <p:spPr>
          <a:xfrm>
            <a:off x="986040" y="2116440"/>
            <a:ext cx="3273840" cy="18828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159471257"/>
              </p:ext>
            </p:extLst>
          </p:nvPr>
        </p:nvGraphicFramePr>
        <p:xfrm>
          <a:off x="4663800" y="1754280"/>
          <a:ext cx="4131720" cy="277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4" name="Flèche droite 8"/>
          <p:cNvSpPr/>
          <p:nvPr/>
        </p:nvSpPr>
        <p:spPr>
          <a:xfrm>
            <a:off x="4465800" y="2647440"/>
            <a:ext cx="902880" cy="456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Espace réservé du contenu 2"/>
          <p:cNvSpPr/>
          <p:nvPr/>
        </p:nvSpPr>
        <p:spPr>
          <a:xfrm>
            <a:off x="478800" y="1329120"/>
            <a:ext cx="8185680" cy="34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54800" indent="-154080">
              <a:lnSpc>
                <a:spcPct val="100000"/>
              </a:lnSpc>
              <a:spcBef>
                <a:spcPts val="334"/>
              </a:spcBef>
              <a:tabLst>
                <a:tab algn="l" pos="0"/>
              </a:tabLst>
            </a:pPr>
            <a:r>
              <a:rPr b="1" lang="fr-CA" sz="1670" spc="-1" strike="noStrike">
                <a:solidFill>
                  <a:srgbClr val="009fdf"/>
                </a:solidFill>
                <a:latin typeface="Arial"/>
              </a:rPr>
              <a:t>Post-campagne sur les cosmétiques </a:t>
            </a:r>
            <a:endParaRPr b="0" lang="fr-CA" sz="167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34"/>
              </a:spcBef>
              <a:tabLst>
                <a:tab algn="l" pos="0"/>
              </a:tabLst>
            </a:pPr>
            <a:endParaRPr b="0" lang="fr-CA" sz="167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34"/>
              </a:spcBef>
              <a:tabLst>
                <a:tab algn="l" pos="0"/>
              </a:tabLst>
            </a:pPr>
            <a:endParaRPr b="0" lang="fr-CA" sz="167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34"/>
              </a:spcBef>
              <a:tabLst>
                <a:tab algn="l" pos="0"/>
              </a:tabLst>
            </a:pPr>
            <a:endParaRPr b="0" lang="fr-CA" sz="167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34"/>
              </a:spcBef>
              <a:tabLst>
                <a:tab algn="l" pos="0"/>
              </a:tabLst>
            </a:pPr>
            <a:endParaRPr b="0" lang="fr-CA" sz="167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34"/>
              </a:spcBef>
              <a:tabLst>
                <a:tab algn="l" pos="0"/>
              </a:tabLst>
            </a:pPr>
            <a:endParaRPr b="0" lang="fr-CA" sz="167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34"/>
              </a:spcBef>
              <a:tabLst>
                <a:tab algn="l" pos="0"/>
              </a:tabLst>
            </a:pPr>
            <a:endParaRPr b="0" lang="fr-CA" sz="167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34"/>
              </a:spcBef>
              <a:tabLst>
                <a:tab algn="l" pos="0"/>
              </a:tabLst>
            </a:pPr>
            <a:endParaRPr b="0" lang="fr-CA" sz="167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34"/>
              </a:spcBef>
              <a:tabLst>
                <a:tab algn="l" pos="0"/>
              </a:tabLst>
            </a:pPr>
            <a:endParaRPr b="0" lang="fr-CA" sz="167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34"/>
              </a:spcBef>
              <a:tabLst>
                <a:tab algn="l" pos="0"/>
              </a:tabLst>
            </a:pPr>
            <a:endParaRPr b="0" lang="fr-CA" sz="167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fr-CA" sz="3200" spc="-1" strike="noStrike">
                <a:solidFill>
                  <a:srgbClr val="009fdf"/>
                </a:solidFill>
                <a:latin typeface="Arial"/>
              </a:rPr>
              <a:t>             </a:t>
            </a:r>
            <a:r>
              <a:rPr b="1" lang="fr-CA" sz="3200" spc="-1" strike="noStrike">
                <a:solidFill>
                  <a:srgbClr val="000000"/>
                </a:solidFill>
                <a:latin typeface="Arial"/>
              </a:rPr>
              <a:t>Explicatif?           Prédictif?</a:t>
            </a:r>
            <a:endParaRPr b="0" lang="fr-CA" sz="3200" spc="-1" strike="noStrike"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805739500"/>
              </p:ext>
            </p:extLst>
          </p:nvPr>
        </p:nvGraphicFramePr>
        <p:xfrm>
          <a:off x="478800" y="825480"/>
          <a:ext cx="8185680" cy="4063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6" name="Titre 1"/>
          <p:cNvSpPr/>
          <p:nvPr/>
        </p:nvSpPr>
        <p:spPr>
          <a:xfrm>
            <a:off x="478800" y="479520"/>
            <a:ext cx="8185680" cy="646560"/>
          </a:xfrm>
          <a:prstGeom prst="rect">
            <a:avLst/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 w="0">
            <a:noFill/>
          </a:ln>
        </p:spPr>
        <p:style>
          <a:lnRef idx="2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fr-CA" sz="2600" spc="-1" strike="noStrike">
                <a:solidFill>
                  <a:srgbClr val="ffffff"/>
                </a:solidFill>
                <a:latin typeface="Arial"/>
              </a:rPr>
              <a:t>4.1 Introduction</a:t>
            </a:r>
            <a:endParaRPr b="0" lang="fr-CA" sz="2600" spc="-1" strike="noStrike">
              <a:latin typeface="Arial"/>
            </a:endParaRPr>
          </a:p>
        </p:txBody>
      </p:sp>
      <p:sp>
        <p:nvSpPr>
          <p:cNvPr id="107" name="Espace réservé de la date 3"/>
          <p:cNvSpPr/>
          <p:nvPr/>
        </p:nvSpPr>
        <p:spPr>
          <a:xfrm>
            <a:off x="489600" y="5384880"/>
            <a:ext cx="21330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13239602-3C00-4491-BF7F-D9C056A25815}" type="datetime3">
              <a:rPr b="0" lang="fr-CA" sz="670" spc="-1" strike="noStrike">
                <a:solidFill>
                  <a:srgbClr val="003c71"/>
                </a:solidFill>
                <a:latin typeface="Arial"/>
              </a:rPr>
              <a:t>3 mars 2021</a:t>
            </a:fld>
            <a:endParaRPr b="0" lang="fr-CA" sz="670" spc="-1" strike="noStrike">
              <a:latin typeface="Arial"/>
            </a:endParaRPr>
          </a:p>
        </p:txBody>
      </p:sp>
      <p:sp>
        <p:nvSpPr>
          <p:cNvPr id="108" name="Espace réservé du pied de page 4"/>
          <p:cNvSpPr/>
          <p:nvPr/>
        </p:nvSpPr>
        <p:spPr>
          <a:xfrm>
            <a:off x="3124080" y="5384880"/>
            <a:ext cx="289476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Espace réservé du numéro de diapositive 5"/>
          <p:cNvSpPr/>
          <p:nvPr/>
        </p:nvSpPr>
        <p:spPr>
          <a:xfrm>
            <a:off x="8200800" y="5384880"/>
            <a:ext cx="46368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3E22DA0-DCBF-4E67-8D7F-C6ECD90BACD6}" type="slidenum">
              <a:rPr b="0" lang="fr-CA" sz="670" spc="-1" strike="noStrike">
                <a:solidFill>
                  <a:srgbClr val="003c71"/>
                </a:solidFill>
                <a:latin typeface="Arial"/>
              </a:rPr>
              <a:t>4</a:t>
            </a:fld>
            <a:endParaRPr b="0" lang="fr-CA" sz="6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3148037464"/>
              </p:ext>
            </p:extLst>
          </p:nvPr>
        </p:nvGraphicFramePr>
        <p:xfrm>
          <a:off x="234000" y="479520"/>
          <a:ext cx="8686080" cy="4063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10" name="Titre 1"/>
          <p:cNvSpPr/>
          <p:nvPr/>
        </p:nvSpPr>
        <p:spPr>
          <a:xfrm>
            <a:off x="478800" y="479520"/>
            <a:ext cx="8185680" cy="646560"/>
          </a:xfrm>
          <a:prstGeom prst="rect">
            <a:avLst/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 w="0">
            <a:noFill/>
          </a:ln>
        </p:spPr>
        <p:style>
          <a:lnRef idx="2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fr-CA" sz="2600" spc="-1" strike="noStrike">
                <a:solidFill>
                  <a:srgbClr val="ffffff"/>
                </a:solidFill>
                <a:latin typeface="Arial"/>
              </a:rPr>
              <a:t>4.1 Introduction</a:t>
            </a:r>
            <a:endParaRPr b="0" lang="fr-CA" sz="2600" spc="-1" strike="noStrike">
              <a:latin typeface="Arial"/>
            </a:endParaRPr>
          </a:p>
        </p:txBody>
      </p:sp>
      <p:sp>
        <p:nvSpPr>
          <p:cNvPr id="111" name="Espace réservé de la date 3"/>
          <p:cNvSpPr/>
          <p:nvPr/>
        </p:nvSpPr>
        <p:spPr>
          <a:xfrm>
            <a:off x="489600" y="5384880"/>
            <a:ext cx="21330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17F65C57-1146-4943-B612-9268AB372C8A}" type="datetime3">
              <a:rPr b="0" lang="fr-CA" sz="670" spc="-1" strike="noStrike">
                <a:solidFill>
                  <a:srgbClr val="003c71"/>
                </a:solidFill>
                <a:latin typeface="Arial"/>
              </a:rPr>
              <a:t>3 mars 2021</a:t>
            </a:fld>
            <a:endParaRPr b="0" lang="fr-CA" sz="670" spc="-1" strike="noStrike">
              <a:latin typeface="Arial"/>
            </a:endParaRPr>
          </a:p>
        </p:txBody>
      </p:sp>
      <p:sp>
        <p:nvSpPr>
          <p:cNvPr id="112" name="Espace réservé du pied de page 4"/>
          <p:cNvSpPr/>
          <p:nvPr/>
        </p:nvSpPr>
        <p:spPr>
          <a:xfrm>
            <a:off x="3124080" y="5384880"/>
            <a:ext cx="289476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Espace réservé du numéro de diapositive 5"/>
          <p:cNvSpPr/>
          <p:nvPr/>
        </p:nvSpPr>
        <p:spPr>
          <a:xfrm>
            <a:off x="8200800" y="5384880"/>
            <a:ext cx="46368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C5A66FE-5C0B-4CF4-9522-7099462A4BA9}" type="slidenum">
              <a:rPr b="0" lang="fr-CA" sz="670" spc="-1" strike="noStrike">
                <a:solidFill>
                  <a:srgbClr val="003c71"/>
                </a:solidFill>
                <a:latin typeface="Arial"/>
              </a:rPr>
              <a:t>4</a:t>
            </a:fld>
            <a:endParaRPr b="0" lang="fr-CA" sz="670" spc="-1" strike="noStrike">
              <a:latin typeface="Arial"/>
            </a:endParaRPr>
          </a:p>
        </p:txBody>
      </p:sp>
      <p:pic>
        <p:nvPicPr>
          <p:cNvPr id="114" name="Picture 2" descr="Image associÃ©e"/>
          <p:cNvPicPr/>
          <p:nvPr/>
        </p:nvPicPr>
        <p:blipFill>
          <a:blip r:embed="rId6"/>
          <a:stretch/>
        </p:blipFill>
        <p:spPr>
          <a:xfrm>
            <a:off x="1767600" y="3403800"/>
            <a:ext cx="1710720" cy="1282680"/>
          </a:xfrm>
          <a:prstGeom prst="rect">
            <a:avLst/>
          </a:prstGeom>
          <a:ln w="0">
            <a:noFill/>
          </a:ln>
        </p:spPr>
      </p:pic>
      <p:pic>
        <p:nvPicPr>
          <p:cNvPr id="115" name="Picture 4" descr="RÃ©sultats de recherche d'images pour Â«Â produits mÃ©nagersÂ Â»"/>
          <p:cNvPicPr/>
          <p:nvPr/>
        </p:nvPicPr>
        <p:blipFill>
          <a:blip r:embed="rId7"/>
          <a:stretch/>
        </p:blipFill>
        <p:spPr>
          <a:xfrm>
            <a:off x="3607920" y="3462120"/>
            <a:ext cx="1835280" cy="1222560"/>
          </a:xfrm>
          <a:prstGeom prst="rect">
            <a:avLst/>
          </a:prstGeom>
          <a:ln w="0">
            <a:noFill/>
          </a:ln>
        </p:spPr>
      </p:pic>
      <p:pic>
        <p:nvPicPr>
          <p:cNvPr id="116" name="Picture 6" descr="RÃ©sultats de recherche d'images pour Â«Â couches, biberon et crÃ¨me pour bÃ©bÃ©Â Â»"/>
          <p:cNvPicPr/>
          <p:nvPr/>
        </p:nvPicPr>
        <p:blipFill>
          <a:blip r:embed="rId8"/>
          <a:stretch/>
        </p:blipFill>
        <p:spPr>
          <a:xfrm>
            <a:off x="720" y="3340080"/>
            <a:ext cx="1712880" cy="1275840"/>
          </a:xfrm>
          <a:prstGeom prst="rect">
            <a:avLst/>
          </a:prstGeom>
          <a:ln w="0">
            <a:noFill/>
          </a:ln>
        </p:spPr>
      </p:pic>
      <p:sp>
        <p:nvSpPr>
          <p:cNvPr id="117" name="ZoneTexte 10"/>
          <p:cNvSpPr/>
          <p:nvPr/>
        </p:nvSpPr>
        <p:spPr>
          <a:xfrm>
            <a:off x="286920" y="4521240"/>
            <a:ext cx="1190160" cy="660960"/>
          </a:xfrm>
          <a:prstGeom prst="rect">
            <a:avLst/>
          </a:prstGeom>
          <a:noFill/>
          <a:ln w="0">
            <a:noFill/>
          </a:ln>
        </p:spPr>
        <p:style>
          <a:lnRef idx="2"/>
          <a:fillRef idx="0"/>
          <a:effectRef idx="0"/>
          <a:fontRef idx="minor"/>
        </p:style>
        <p:txBody>
          <a:bodyPr wrap="none" lIns="90000" rIns="90000" tIns="45000" bIns="45000">
            <a:normAutofit/>
          </a:bodyPr>
          <a:p>
            <a:pPr marL="154800" indent="-154080" algn="ctr">
              <a:lnSpc>
                <a:spcPct val="100000"/>
              </a:lnSpc>
              <a:tabLst>
                <a:tab algn="l" pos="0"/>
              </a:tabLst>
            </a:pPr>
            <a:r>
              <a:rPr b="1" lang="fr-CA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Produits </a:t>
            </a:r>
            <a:endParaRPr b="0" lang="fr-CA" sz="1400" spc="-1" strike="noStrike">
              <a:latin typeface="Arial"/>
            </a:endParaRPr>
          </a:p>
          <a:p>
            <a:pPr marL="154800" indent="-154080" algn="ctr">
              <a:lnSpc>
                <a:spcPct val="100000"/>
              </a:lnSpc>
              <a:tabLst>
                <a:tab algn="l" pos="0"/>
              </a:tabLst>
            </a:pPr>
            <a:r>
              <a:rPr b="1" lang="fr-CA" sz="1400" spc="-1" strike="noStrike">
                <a:solidFill>
                  <a:srgbClr val="000000"/>
                </a:solidFill>
                <a:latin typeface="Arial"/>
                <a:ea typeface="DejaVu Sans"/>
              </a:rPr>
              <a:t>pour bébé</a:t>
            </a:r>
            <a:endParaRPr b="0" lang="fr-CA" sz="1400" spc="-1" strike="noStrike">
              <a:latin typeface="Arial"/>
            </a:endParaRPr>
          </a:p>
        </p:txBody>
      </p:sp>
      <p:sp>
        <p:nvSpPr>
          <p:cNvPr id="118" name="ZoneTexte 11"/>
          <p:cNvSpPr/>
          <p:nvPr/>
        </p:nvSpPr>
        <p:spPr>
          <a:xfrm>
            <a:off x="2091600" y="4574160"/>
            <a:ext cx="1190160" cy="66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rmAutofit/>
          </a:bodyPr>
          <a:p>
            <a:pPr marL="154800" indent="-154080" algn="ctr">
              <a:lnSpc>
                <a:spcPct val="100000"/>
              </a:lnSpc>
              <a:tabLst>
                <a:tab algn="l" pos="0"/>
              </a:tabLst>
            </a:pPr>
            <a:r>
              <a:rPr b="1" lang="fr-CA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Cosmétiques</a:t>
            </a:r>
            <a:endParaRPr b="0" lang="fr-CA" sz="1400" spc="-1" strike="noStrike">
              <a:latin typeface="Arial"/>
            </a:endParaRPr>
          </a:p>
        </p:txBody>
      </p:sp>
      <p:sp>
        <p:nvSpPr>
          <p:cNvPr id="119" name="ZoneTexte 12"/>
          <p:cNvSpPr/>
          <p:nvPr/>
        </p:nvSpPr>
        <p:spPr>
          <a:xfrm>
            <a:off x="3895200" y="4521240"/>
            <a:ext cx="1190160" cy="66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rmAutofit/>
          </a:bodyPr>
          <a:p>
            <a:pPr marL="154800" indent="-154080" algn="ctr">
              <a:lnSpc>
                <a:spcPct val="100000"/>
              </a:lnSpc>
              <a:tabLst>
                <a:tab algn="l" pos="0"/>
              </a:tabLst>
            </a:pPr>
            <a:r>
              <a:rPr b="1" lang="fr-CA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Produits </a:t>
            </a:r>
            <a:endParaRPr b="0" lang="fr-CA" sz="1400" spc="-1" strike="noStrike">
              <a:latin typeface="Arial"/>
            </a:endParaRPr>
          </a:p>
          <a:p>
            <a:pPr marL="154800" indent="-154080" algn="ctr">
              <a:lnSpc>
                <a:spcPct val="100000"/>
              </a:lnSpc>
              <a:tabLst>
                <a:tab algn="l" pos="0"/>
              </a:tabLst>
            </a:pPr>
            <a:r>
              <a:rPr b="1" lang="fr-CA" sz="1400" spc="-1" strike="noStrike">
                <a:solidFill>
                  <a:srgbClr val="000000"/>
                </a:solidFill>
                <a:latin typeface="Arial"/>
                <a:ea typeface="DejaVu Sans"/>
              </a:rPr>
              <a:t>nettoyants</a:t>
            </a:r>
            <a:endParaRPr b="0" lang="fr-CA" sz="1400" spc="-1" strike="noStrike">
              <a:latin typeface="Arial"/>
            </a:endParaRPr>
          </a:p>
        </p:txBody>
      </p:sp>
      <p:sp>
        <p:nvSpPr>
          <p:cNvPr id="120" name="Espace réservé du contenu 2"/>
          <p:cNvSpPr/>
          <p:nvPr/>
        </p:nvSpPr>
        <p:spPr>
          <a:xfrm>
            <a:off x="478800" y="1329120"/>
            <a:ext cx="8185680" cy="34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7000"/>
          </a:bodyPr>
          <a:p>
            <a:pPr marL="154800" indent="-154080">
              <a:lnSpc>
                <a:spcPct val="100000"/>
              </a:lnSpc>
              <a:spcBef>
                <a:spcPts val="334"/>
              </a:spcBef>
              <a:tabLst>
                <a:tab algn="l" pos="0"/>
              </a:tabLst>
            </a:pPr>
            <a:r>
              <a:rPr b="1" lang="fr-CA" sz="1670" spc="-1" strike="noStrike">
                <a:solidFill>
                  <a:srgbClr val="009fdf"/>
                </a:solidFill>
                <a:latin typeface="Arial"/>
              </a:rPr>
              <a:t>Déterminer la meilleure offre pour un client</a:t>
            </a:r>
            <a:endParaRPr b="0" lang="fr-CA" sz="167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34"/>
              </a:spcBef>
              <a:tabLst>
                <a:tab algn="l" pos="0"/>
              </a:tabLst>
            </a:pPr>
            <a:endParaRPr b="0" lang="fr-CA" sz="167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34"/>
              </a:spcBef>
              <a:tabLst>
                <a:tab algn="l" pos="0"/>
              </a:tabLst>
            </a:pPr>
            <a:endParaRPr b="0" lang="fr-CA" sz="167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34"/>
              </a:spcBef>
              <a:tabLst>
                <a:tab algn="l" pos="0"/>
              </a:tabLst>
            </a:pPr>
            <a:endParaRPr b="0" lang="fr-CA" sz="167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34"/>
              </a:spcBef>
              <a:tabLst>
                <a:tab algn="l" pos="0"/>
              </a:tabLst>
            </a:pPr>
            <a:endParaRPr b="0" lang="fr-CA" sz="167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34"/>
              </a:spcBef>
              <a:tabLst>
                <a:tab algn="l" pos="0"/>
              </a:tabLst>
            </a:pPr>
            <a:endParaRPr b="0" lang="fr-CA" sz="167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34"/>
              </a:spcBef>
              <a:tabLst>
                <a:tab algn="l" pos="0"/>
              </a:tabLst>
            </a:pPr>
            <a:endParaRPr b="0" lang="fr-CA" sz="167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34"/>
              </a:spcBef>
              <a:tabLst>
                <a:tab algn="l" pos="0"/>
              </a:tabLst>
            </a:pPr>
            <a:endParaRPr b="0" lang="fr-CA" sz="167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34"/>
              </a:spcBef>
              <a:tabLst>
                <a:tab algn="l" pos="0"/>
              </a:tabLst>
            </a:pPr>
            <a:endParaRPr b="0" lang="fr-CA" sz="167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34"/>
              </a:spcBef>
              <a:tabLst>
                <a:tab algn="l" pos="0"/>
              </a:tabLst>
            </a:pPr>
            <a:endParaRPr b="0" lang="fr-CA" sz="167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fr-CA" sz="3200" spc="-1" strike="noStrike">
                <a:solidFill>
                  <a:srgbClr val="009fdf"/>
                </a:solidFill>
                <a:latin typeface="Arial"/>
              </a:rPr>
              <a:t>                                                         </a:t>
            </a:r>
            <a:r>
              <a:rPr b="1" lang="fr-CA" sz="3200" spc="-1" strike="noStrike">
                <a:solidFill>
                  <a:srgbClr val="000000"/>
                </a:solidFill>
                <a:latin typeface="Arial"/>
              </a:rPr>
              <a:t>Explicatif?                      </a:t>
            </a:r>
            <a:endParaRPr b="0" lang="fr-CA" sz="320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fr-CA" sz="3200" spc="-1" strike="noStrike">
                <a:solidFill>
                  <a:srgbClr val="000000"/>
                </a:solidFill>
                <a:latin typeface="Arial"/>
              </a:rPr>
              <a:t>                                                         </a:t>
            </a:r>
            <a:r>
              <a:rPr b="1" lang="fr-CA" sz="3200" spc="-1" strike="noStrike">
                <a:solidFill>
                  <a:srgbClr val="000000"/>
                </a:solidFill>
                <a:latin typeface="Arial"/>
              </a:rPr>
              <a:t>Prédictif?</a:t>
            </a:r>
            <a:endParaRPr b="0" lang="fr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re 1"/>
          <p:cNvSpPr/>
          <p:nvPr/>
        </p:nvSpPr>
        <p:spPr>
          <a:xfrm>
            <a:off x="478800" y="479520"/>
            <a:ext cx="8185680" cy="646560"/>
          </a:xfrm>
          <a:prstGeom prst="rect">
            <a:avLst/>
          </a:prstGeom>
          <a:solidFill>
            <a:srgbClr val="009f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fr-CA" sz="2600" spc="-1" strike="noStrike">
                <a:solidFill>
                  <a:srgbClr val="ffffff"/>
                </a:solidFill>
                <a:latin typeface="Arial"/>
              </a:rPr>
              <a:t>4.2 Modèle de régression logistique</a:t>
            </a:r>
            <a:endParaRPr b="0" lang="fr-CA" sz="2600" spc="-1" strike="noStrike">
              <a:latin typeface="Arial"/>
            </a:endParaRPr>
          </a:p>
        </p:txBody>
      </p:sp>
      <p:sp>
        <p:nvSpPr>
          <p:cNvPr id="122" name="Espace réservé du contenu 2"/>
          <p:cNvSpPr/>
          <p:nvPr/>
        </p:nvSpPr>
        <p:spPr>
          <a:xfrm>
            <a:off x="467640" y="1224360"/>
            <a:ext cx="5112000" cy="40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54800" indent="-154080">
              <a:lnSpc>
                <a:spcPct val="100000"/>
              </a:lnSpc>
              <a:spcBef>
                <a:spcPts val="334"/>
              </a:spcBef>
              <a:tabLst>
                <a:tab algn="l" pos="0"/>
              </a:tabLst>
            </a:pPr>
            <a:r>
              <a:rPr b="0" lang="fr-CA" sz="1670" spc="-1" strike="noStrike">
                <a:solidFill>
                  <a:srgbClr val="000000"/>
                </a:solidFill>
                <a:latin typeface="Arial"/>
              </a:rPr>
              <a:t>Rappel : Régression linéaire</a:t>
            </a:r>
            <a:endParaRPr b="0" lang="fr-CA" sz="1670" spc="-1" strike="noStrike">
              <a:latin typeface="Arial"/>
            </a:endParaRPr>
          </a:p>
        </p:txBody>
      </p:sp>
      <p:sp>
        <p:nvSpPr>
          <p:cNvPr id="123" name="Espace réservé de la date 3"/>
          <p:cNvSpPr/>
          <p:nvPr/>
        </p:nvSpPr>
        <p:spPr>
          <a:xfrm>
            <a:off x="489600" y="5384880"/>
            <a:ext cx="21330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670" spc="-1" strike="noStrike">
                <a:solidFill>
                  <a:srgbClr val="003c71"/>
                </a:solidFill>
                <a:latin typeface="Arial"/>
              </a:rPr>
              <a:t>HEC</a:t>
            </a:r>
            <a:endParaRPr b="0" lang="fr-CA" sz="670" spc="-1" strike="noStrike">
              <a:latin typeface="Arial"/>
            </a:endParaRPr>
          </a:p>
        </p:txBody>
      </p:sp>
      <p:sp>
        <p:nvSpPr>
          <p:cNvPr id="124" name="Espace réservé du pied de page 4"/>
          <p:cNvSpPr/>
          <p:nvPr/>
        </p:nvSpPr>
        <p:spPr>
          <a:xfrm>
            <a:off x="3124080" y="5384880"/>
            <a:ext cx="289476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A" sz="670" spc="-1" strike="noStrike">
                <a:solidFill>
                  <a:srgbClr val="003c71"/>
                </a:solidFill>
                <a:latin typeface="Arial"/>
              </a:rPr>
              <a:t>Régression logistique</a:t>
            </a:r>
            <a:endParaRPr b="0" lang="fr-CA" sz="670" spc="-1" strike="noStrike">
              <a:latin typeface="Arial"/>
            </a:endParaRPr>
          </a:p>
        </p:txBody>
      </p:sp>
      <p:sp>
        <p:nvSpPr>
          <p:cNvPr id="125" name="Espace réservé du numéro de diapositive 5"/>
          <p:cNvSpPr/>
          <p:nvPr/>
        </p:nvSpPr>
        <p:spPr>
          <a:xfrm>
            <a:off x="8200800" y="5384880"/>
            <a:ext cx="46368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B45CB18-E2D5-4CBD-B138-448ABE844D33}" type="slidenum">
              <a:rPr b="0" lang="fr-CA" sz="670" spc="-1" strike="noStrike">
                <a:solidFill>
                  <a:srgbClr val="003c71"/>
                </a:solidFill>
                <a:latin typeface="Arial"/>
              </a:rPr>
              <a:t>5</a:t>
            </a:fld>
            <a:endParaRPr b="0" lang="fr-CA" sz="670" spc="-1" strike="noStrike">
              <a:latin typeface="Arial"/>
            </a:endParaRPr>
          </a:p>
        </p:txBody>
      </p:sp>
      <p:graphicFrame>
        <p:nvGraphicFramePr>
          <p:cNvPr id="126" name="Graphique 6"/>
          <p:cNvGraphicFramePr/>
          <p:nvPr/>
        </p:nvGraphicFramePr>
        <p:xfrm>
          <a:off x="179640" y="1644480"/>
          <a:ext cx="5438160" cy="2618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27" name="Espace réservé du contenu 2"/>
          <p:cNvSpPr/>
          <p:nvPr/>
        </p:nvSpPr>
        <p:spPr>
          <a:xfrm>
            <a:off x="5530320" y="1764360"/>
            <a:ext cx="3419280" cy="2399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fr-CA" sz="1600" spc="-1" strike="noStrike">
                <a:solidFill>
                  <a:srgbClr val="000000"/>
                </a:solidFill>
                <a:latin typeface="Arial"/>
                <a:ea typeface="DejaVu Sans"/>
              </a:rPr>
              <a:t>Caractéristiques :</a:t>
            </a:r>
            <a:endParaRPr b="0" lang="fr-CA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CA" sz="1600" spc="-1" strike="noStrike">
                <a:solidFill>
                  <a:srgbClr val="000000"/>
                </a:solidFill>
                <a:latin typeface="Arial"/>
                <a:ea typeface="DejaVu Sans"/>
              </a:rPr>
              <a:t>La formule de la régression est l’équation d’une droite linéaire.</a:t>
            </a:r>
            <a:endParaRPr b="0" lang="fr-CA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CA" sz="1600" spc="-1" strike="noStrike">
                <a:solidFill>
                  <a:srgbClr val="000000"/>
                </a:solidFill>
                <a:latin typeface="Arial"/>
                <a:ea typeface="DejaVu Sans"/>
              </a:rPr>
              <a:t>Cette droite varie entre -l’infini et +l’infini </a:t>
            </a:r>
            <a:endParaRPr b="0" lang="fr-CA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CA" sz="1600" spc="-1" strike="noStrike">
                <a:solidFill>
                  <a:srgbClr val="000000"/>
                </a:solidFill>
                <a:latin typeface="Arial"/>
                <a:ea typeface="DejaVu Sans"/>
              </a:rPr>
              <a:t>Cette méthode est appropriée pour modéliser une variable sur une échelle continue.</a:t>
            </a:r>
            <a:endParaRPr b="0" lang="fr-CA" sz="1600" spc="-1" strike="noStrike">
              <a:latin typeface="Arial"/>
            </a:endParaRPr>
          </a:p>
        </p:txBody>
      </p:sp>
      <p:sp>
        <p:nvSpPr>
          <p:cNvPr id="128" name="ZoneTexte 8"/>
          <p:cNvSpPr/>
          <p:nvPr/>
        </p:nvSpPr>
        <p:spPr>
          <a:xfrm>
            <a:off x="790200" y="4477680"/>
            <a:ext cx="81039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CA" sz="1800" spc="-1" strike="noStrike">
                <a:solidFill>
                  <a:srgbClr val="009fdf"/>
                </a:solidFill>
                <a:latin typeface="Arial"/>
                <a:ea typeface="DejaVu Sans"/>
              </a:rPr>
              <a:t>Que se passe-t-il si notre cible est plutôt une variable binaire (oui / non)?</a:t>
            </a:r>
            <a:endParaRPr b="0" lang="fr-CA" sz="1800" spc="-1" strike="noStrike">
              <a:latin typeface="Arial"/>
            </a:endParaRPr>
          </a:p>
        </p:txBody>
      </p:sp>
      <p:sp>
        <p:nvSpPr>
          <p:cNvPr id="129" name="Ellipse 12"/>
          <p:cNvSpPr/>
          <p:nvPr/>
        </p:nvSpPr>
        <p:spPr>
          <a:xfrm>
            <a:off x="264600" y="1903320"/>
            <a:ext cx="1043280" cy="2051280"/>
          </a:xfrm>
          <a:prstGeom prst="ellipse">
            <a:avLst/>
          </a:prstGeom>
          <a:noFill/>
          <a:ln w="38100">
            <a:solidFill>
              <a:srgbClr val="009fd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Ellipse 13"/>
          <p:cNvSpPr/>
          <p:nvPr/>
        </p:nvSpPr>
        <p:spPr>
          <a:xfrm>
            <a:off x="1259640" y="2964600"/>
            <a:ext cx="503280" cy="324000"/>
          </a:xfrm>
          <a:prstGeom prst="ellipse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Flèche courbée vers la gauche 14"/>
          <p:cNvSpPr/>
          <p:nvPr/>
        </p:nvSpPr>
        <p:spPr>
          <a:xfrm rot="5400000">
            <a:off x="3222360" y="1488600"/>
            <a:ext cx="467280" cy="53992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>
            <a:solidFill>
              <a:srgbClr val="009fd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Rectangle 2"/>
          <p:cNvSpPr/>
          <p:nvPr/>
        </p:nvSpPr>
        <p:spPr>
          <a:xfrm>
            <a:off x="0" y="5760"/>
            <a:ext cx="183960" cy="368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Picture 1" descr=""/>
          <p:cNvPicPr/>
          <p:nvPr/>
        </p:nvPicPr>
        <p:blipFill>
          <a:blip r:embed="rId2"/>
          <a:stretch/>
        </p:blipFill>
        <p:spPr>
          <a:xfrm rot="52800">
            <a:off x="4321080" y="3932640"/>
            <a:ext cx="729000" cy="20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re 1"/>
          <p:cNvSpPr/>
          <p:nvPr/>
        </p:nvSpPr>
        <p:spPr>
          <a:xfrm>
            <a:off x="478800" y="479520"/>
            <a:ext cx="8185680" cy="646560"/>
          </a:xfrm>
          <a:prstGeom prst="rect">
            <a:avLst/>
          </a:prstGeom>
          <a:solidFill>
            <a:srgbClr val="009f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fr-CA" sz="2600" spc="-1" strike="noStrike">
                <a:solidFill>
                  <a:srgbClr val="ffffff"/>
                </a:solidFill>
                <a:latin typeface="Arial"/>
              </a:rPr>
              <a:t>4.2 Modèle de régression logistique</a:t>
            </a:r>
            <a:endParaRPr b="0" lang="fr-CA" sz="2600" spc="-1" strike="noStrike">
              <a:latin typeface="Arial"/>
            </a:endParaRPr>
          </a:p>
        </p:txBody>
      </p:sp>
      <p:graphicFrame>
        <p:nvGraphicFramePr>
          <p:cNvPr id="135" name="Espace réservé du contenu 6"/>
          <p:cNvGraphicFramePr/>
          <p:nvPr/>
        </p:nvGraphicFramePr>
        <p:xfrm>
          <a:off x="539640" y="2066760"/>
          <a:ext cx="4618080" cy="1853640"/>
        </p:xfrm>
        <a:graphic>
          <a:graphicData uri="http://schemas.openxmlformats.org/drawingml/2006/table">
            <a:tbl>
              <a:tblPr/>
              <a:tblGrid>
                <a:gridCol w="1154520"/>
                <a:gridCol w="1154520"/>
                <a:gridCol w="1154520"/>
                <a:gridCol w="1154880"/>
              </a:tblGrid>
              <a:tr h="3088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ID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9fd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Sexe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9fd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CA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Age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9fdf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Intérêt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9fdf"/>
                    </a:solidFill>
                  </a:tcPr>
                </a:tc>
              </a:tr>
              <a:tr h="3088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f2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CA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Femme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f2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f2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oui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f2"/>
                    </a:solidFill>
                  </a:tcPr>
                </a:tc>
              </a:tr>
              <a:tr h="3088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9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CA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Femme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9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43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9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oui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9"/>
                    </a:solidFill>
                  </a:tcPr>
                </a:tc>
              </a:tr>
              <a:tr h="3088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f2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CA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Homme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f2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f2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non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f2"/>
                    </a:solidFill>
                  </a:tcPr>
                </a:tc>
              </a:tr>
              <a:tr h="3088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9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CA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Homme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9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62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9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non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9"/>
                    </a:solidFill>
                  </a:tcPr>
                </a:tc>
              </a:tr>
              <a:tr h="30960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f2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CA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Homme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f2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46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f2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oui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f2"/>
                    </a:solidFill>
                  </a:tcPr>
                </a:tc>
              </a:tr>
            </a:tbl>
          </a:graphicData>
        </a:graphic>
      </p:graphicFrame>
      <p:sp>
        <p:nvSpPr>
          <p:cNvPr id="136" name="Espace réservé de la date 3"/>
          <p:cNvSpPr/>
          <p:nvPr/>
        </p:nvSpPr>
        <p:spPr>
          <a:xfrm>
            <a:off x="489600" y="5384880"/>
            <a:ext cx="21330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670" spc="-1" strike="noStrike">
                <a:solidFill>
                  <a:srgbClr val="003c71"/>
                </a:solidFill>
                <a:latin typeface="Arial"/>
              </a:rPr>
              <a:t>HEC</a:t>
            </a:r>
            <a:endParaRPr b="0" lang="fr-CA" sz="670" spc="-1" strike="noStrike">
              <a:latin typeface="Arial"/>
            </a:endParaRPr>
          </a:p>
        </p:txBody>
      </p:sp>
      <p:sp>
        <p:nvSpPr>
          <p:cNvPr id="137" name="Espace réservé du pied de page 4"/>
          <p:cNvSpPr/>
          <p:nvPr/>
        </p:nvSpPr>
        <p:spPr>
          <a:xfrm>
            <a:off x="3124080" y="5384880"/>
            <a:ext cx="289476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A" sz="670" spc="-1" strike="noStrike">
                <a:solidFill>
                  <a:srgbClr val="003c71"/>
                </a:solidFill>
                <a:latin typeface="Arial"/>
              </a:rPr>
              <a:t>Régression logistique</a:t>
            </a:r>
            <a:endParaRPr b="0" lang="fr-CA" sz="670" spc="-1" strike="noStrike">
              <a:latin typeface="Arial"/>
            </a:endParaRPr>
          </a:p>
        </p:txBody>
      </p:sp>
      <p:sp>
        <p:nvSpPr>
          <p:cNvPr id="138" name="Espace réservé du numéro de diapositive 5"/>
          <p:cNvSpPr/>
          <p:nvPr/>
        </p:nvSpPr>
        <p:spPr>
          <a:xfrm>
            <a:off x="8200800" y="5384880"/>
            <a:ext cx="46368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333FF44-CCFC-436E-8D7B-2F2F54F61DA9}" type="slidenum">
              <a:rPr b="0" lang="fr-CA" sz="670" spc="-1" strike="noStrike">
                <a:solidFill>
                  <a:srgbClr val="003c71"/>
                </a:solidFill>
                <a:latin typeface="Arial"/>
              </a:rPr>
              <a:t>&lt;numéro&gt;</a:t>
            </a:fld>
            <a:endParaRPr b="0" lang="fr-CA" sz="670" spc="-1" strike="noStrike">
              <a:latin typeface="Arial"/>
            </a:endParaRPr>
          </a:p>
        </p:txBody>
      </p:sp>
      <p:sp>
        <p:nvSpPr>
          <p:cNvPr id="139" name="ZoneTexte 7"/>
          <p:cNvSpPr/>
          <p:nvPr/>
        </p:nvSpPr>
        <p:spPr>
          <a:xfrm>
            <a:off x="4144680" y="1597320"/>
            <a:ext cx="92592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CA" sz="2400" spc="-1" strike="noStrike">
                <a:solidFill>
                  <a:srgbClr val="d40f7d"/>
                </a:solidFill>
                <a:latin typeface="Arial"/>
                <a:ea typeface="DejaVu Sans"/>
              </a:rPr>
              <a:t>Cible</a:t>
            </a:r>
            <a:endParaRPr b="0" lang="fr-CA" sz="2400" spc="-1" strike="noStrike">
              <a:latin typeface="Arial"/>
            </a:endParaRPr>
          </a:p>
        </p:txBody>
      </p:sp>
      <p:sp>
        <p:nvSpPr>
          <p:cNvPr id="140" name="Rectangle 8"/>
          <p:cNvSpPr/>
          <p:nvPr/>
        </p:nvSpPr>
        <p:spPr>
          <a:xfrm>
            <a:off x="3996000" y="2006640"/>
            <a:ext cx="1151280" cy="1979280"/>
          </a:xfrm>
          <a:prstGeom prst="rect">
            <a:avLst/>
          </a:prstGeom>
          <a:noFill/>
          <a:ln w="28575">
            <a:solidFill>
              <a:srgbClr val="d40f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41" name="Tableau 9"/>
          <p:cNvGraphicFramePr/>
          <p:nvPr/>
        </p:nvGraphicFramePr>
        <p:xfrm>
          <a:off x="6372360" y="2066760"/>
          <a:ext cx="2015640" cy="1853640"/>
        </p:xfrm>
        <a:graphic>
          <a:graphicData uri="http://schemas.openxmlformats.org/drawingml/2006/table">
            <a:tbl>
              <a:tblPr/>
              <a:tblGrid>
                <a:gridCol w="2016000"/>
              </a:tblGrid>
              <a:tr h="3088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Probabilité de quitter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9fdf"/>
                    </a:solidFill>
                  </a:tcPr>
                </a:tc>
              </a:tr>
              <a:tr h="3088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40%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f2"/>
                    </a:solidFill>
                  </a:tcPr>
                </a:tc>
              </a:tr>
              <a:tr h="3088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9"/>
                    </a:solidFill>
                  </a:tcPr>
                </a:tc>
              </a:tr>
              <a:tr h="3088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30%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f2"/>
                    </a:solidFill>
                  </a:tcPr>
                </a:tc>
              </a:tr>
              <a:tr h="30888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70%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9"/>
                    </a:solidFill>
                  </a:tcPr>
                </a:tc>
              </a:tr>
              <a:tr h="30960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40%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f2"/>
                    </a:solidFill>
                  </a:tcPr>
                </a:tc>
              </a:tr>
            </a:tbl>
          </a:graphicData>
        </a:graphic>
      </p:graphicFrame>
      <p:sp>
        <p:nvSpPr>
          <p:cNvPr id="142" name="Flèche droite 10"/>
          <p:cNvSpPr/>
          <p:nvPr/>
        </p:nvSpPr>
        <p:spPr>
          <a:xfrm>
            <a:off x="5220000" y="2606760"/>
            <a:ext cx="1187280" cy="457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rgbClr val="eff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Espace réservé du contenu 2"/>
          <p:cNvSpPr/>
          <p:nvPr/>
        </p:nvSpPr>
        <p:spPr>
          <a:xfrm>
            <a:off x="539640" y="4178520"/>
            <a:ext cx="5760000" cy="900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fr-CA" sz="1600" spc="-1" strike="noStrike">
                <a:solidFill>
                  <a:srgbClr val="000000"/>
                </a:solidFill>
                <a:latin typeface="Arial"/>
                <a:ea typeface="DejaVu Sans"/>
              </a:rPr>
              <a:t>Le but est de pouvoir modéliser p en fonction de plusieurs variables indépendantes X</a:t>
            </a:r>
            <a:r>
              <a:rPr b="0" lang="fr-CA" sz="16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fr-CA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fr-CA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fr-CA" sz="1600" spc="-1" strike="noStrike">
                <a:solidFill>
                  <a:srgbClr val="000000"/>
                </a:solidFill>
                <a:latin typeface="Arial"/>
                <a:ea typeface="DejaVu Sans"/>
              </a:rPr>
              <a:t>Cependant, </a:t>
            </a:r>
            <a:r>
              <a:rPr b="0" i="1" lang="fr-CA" sz="16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fr-CA" sz="1600" spc="-1" strike="noStrike">
                <a:solidFill>
                  <a:srgbClr val="000000"/>
                </a:solidFill>
                <a:latin typeface="Arial"/>
                <a:ea typeface="DejaVu Sans"/>
              </a:rPr>
              <a:t> varie entre 0 et 1.</a:t>
            </a:r>
            <a:endParaRPr b="0" lang="fr-CA" sz="1600" spc="-1" strike="noStrike">
              <a:latin typeface="Arial"/>
            </a:endParaRPr>
          </a:p>
        </p:txBody>
      </p:sp>
      <p:sp>
        <p:nvSpPr>
          <p:cNvPr id="144" name="Espace réservé du contenu 2"/>
          <p:cNvSpPr/>
          <p:nvPr/>
        </p:nvSpPr>
        <p:spPr>
          <a:xfrm>
            <a:off x="539640" y="1275840"/>
            <a:ext cx="7992000" cy="1040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fr-CA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Comment modéliser une variable cible binaire?</a:t>
            </a:r>
            <a:endParaRPr b="0" lang="fr-CA" sz="1600" spc="-1" strike="noStrike">
              <a:latin typeface="Arial"/>
            </a:endParaRPr>
          </a:p>
        </p:txBody>
      </p:sp>
      <p:sp>
        <p:nvSpPr>
          <p:cNvPr id="145" name="ZoneTexte 13"/>
          <p:cNvSpPr/>
          <p:nvPr/>
        </p:nvSpPr>
        <p:spPr>
          <a:xfrm>
            <a:off x="6316560" y="3897360"/>
            <a:ext cx="208764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fr-CA" sz="1800" spc="-1" strike="noStrike">
                <a:solidFill>
                  <a:srgbClr val="d40f7d"/>
                </a:solidFill>
                <a:latin typeface="Arial"/>
                <a:ea typeface="DejaVu Sans"/>
              </a:rPr>
              <a:t>La probabilité (</a:t>
            </a:r>
            <a:r>
              <a:rPr b="1" i="1" lang="fr-CA" sz="1800" spc="-1" strike="noStrike">
                <a:solidFill>
                  <a:srgbClr val="d40f7d"/>
                </a:solidFill>
                <a:latin typeface="Arial"/>
                <a:ea typeface="DejaVu Sans"/>
              </a:rPr>
              <a:t>p</a:t>
            </a:r>
            <a:r>
              <a:rPr b="1" lang="fr-CA" sz="1800" spc="-1" strike="noStrike">
                <a:solidFill>
                  <a:srgbClr val="d40f7d"/>
                </a:solidFill>
                <a:latin typeface="Arial"/>
                <a:ea typeface="DejaVu Sans"/>
              </a:rPr>
              <a:t>) varie entre 0 et 1</a:t>
            </a:r>
            <a:endParaRPr b="0" lang="fr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re 1"/>
          <p:cNvSpPr/>
          <p:nvPr/>
        </p:nvSpPr>
        <p:spPr>
          <a:xfrm>
            <a:off x="478800" y="479520"/>
            <a:ext cx="8185680" cy="646560"/>
          </a:xfrm>
          <a:prstGeom prst="rect">
            <a:avLst/>
          </a:prstGeom>
          <a:solidFill>
            <a:srgbClr val="009f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fr-CA" sz="2600" spc="-1" strike="noStrike">
                <a:solidFill>
                  <a:srgbClr val="ffffff"/>
                </a:solidFill>
                <a:latin typeface="Arial"/>
              </a:rPr>
              <a:t>4.4 Exemple du PRCA</a:t>
            </a:r>
            <a:endParaRPr b="0" lang="fr-CA" sz="2600" spc="-1" strike="noStrike">
              <a:latin typeface="Arial"/>
            </a:endParaRPr>
          </a:p>
        </p:txBody>
      </p:sp>
      <p:sp>
        <p:nvSpPr>
          <p:cNvPr id="147" name="Espace réservé du contenu 2"/>
          <p:cNvSpPr/>
          <p:nvPr/>
        </p:nvSpPr>
        <p:spPr>
          <a:xfrm>
            <a:off x="478800" y="1329120"/>
            <a:ext cx="8185680" cy="381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54800" indent="-154080">
              <a:lnSpc>
                <a:spcPct val="100000"/>
              </a:lnSpc>
              <a:spcBef>
                <a:spcPts val="334"/>
              </a:spcBef>
              <a:buClr>
                <a:srgbClr val="003c71"/>
              </a:buClr>
              <a:buSzPct val="125000"/>
              <a:buFont typeface="Arial"/>
              <a:buChar char="•"/>
            </a:pPr>
            <a:r>
              <a:rPr b="0" lang="fr-CA" sz="1670" spc="-1" strike="noStrike">
                <a:solidFill>
                  <a:srgbClr val="000000"/>
                </a:solidFill>
                <a:latin typeface="Arial"/>
              </a:rPr>
              <a:t>Choix de la catégorie de référence :</a:t>
            </a:r>
            <a:endParaRPr b="0" lang="fr-CA" sz="16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endParaRPr b="0" lang="fr-CA" sz="16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endParaRPr b="0" lang="fr-CA" sz="16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endParaRPr b="0" lang="fr-CA" sz="16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endParaRPr b="0" lang="fr-CA" sz="16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endParaRPr b="0" lang="fr-CA" sz="16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endParaRPr b="0" lang="fr-CA" sz="16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endParaRPr b="0" lang="fr-CA" sz="16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endParaRPr b="0" lang="fr-CA" sz="16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endParaRPr b="0" lang="fr-CA" sz="167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fr-CA" sz="1600" spc="-1" strike="noStrike">
                <a:solidFill>
                  <a:srgbClr val="009fdf"/>
                </a:solidFill>
                <a:latin typeface="Arial"/>
              </a:rPr>
              <a:t>La catégorie de référence est</a:t>
            </a:r>
            <a:endParaRPr b="0" lang="fr-CA" sz="160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fr-CA" sz="1600" spc="-1" strike="noStrike">
                <a:solidFill>
                  <a:srgbClr val="009fdf"/>
                </a:solidFill>
                <a:latin typeface="Arial"/>
              </a:rPr>
              <a:t>5= agriculture/ferme</a:t>
            </a:r>
            <a:endParaRPr b="0" lang="fr-CA" sz="1600" spc="-1" strike="noStrike">
              <a:latin typeface="Arial"/>
            </a:endParaRPr>
          </a:p>
        </p:txBody>
      </p:sp>
      <p:sp>
        <p:nvSpPr>
          <p:cNvPr id="148" name="Espace réservé de la date 3"/>
          <p:cNvSpPr/>
          <p:nvPr/>
        </p:nvSpPr>
        <p:spPr>
          <a:xfrm>
            <a:off x="489600" y="5384880"/>
            <a:ext cx="21330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2C2BF952-C5F5-4E9B-A25A-0CBF57B78BB8}" type="datetime3">
              <a:rPr b="0" lang="fr-CA" sz="670" spc="-1" strike="noStrike">
                <a:solidFill>
                  <a:srgbClr val="003c71"/>
                </a:solidFill>
                <a:latin typeface="Arial"/>
              </a:rPr>
              <a:t>3 mars 2021</a:t>
            </a:fld>
            <a:endParaRPr b="0" lang="fr-CA" sz="670" spc="-1" strike="noStrike">
              <a:latin typeface="Arial"/>
            </a:endParaRPr>
          </a:p>
        </p:txBody>
      </p:sp>
      <p:sp>
        <p:nvSpPr>
          <p:cNvPr id="149" name="Espace réservé du pied de page 4"/>
          <p:cNvSpPr/>
          <p:nvPr/>
        </p:nvSpPr>
        <p:spPr>
          <a:xfrm>
            <a:off x="3124080" y="5384880"/>
            <a:ext cx="289476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Espace réservé du numéro de diapositive 5"/>
          <p:cNvSpPr/>
          <p:nvPr/>
        </p:nvSpPr>
        <p:spPr>
          <a:xfrm>
            <a:off x="8200800" y="5384880"/>
            <a:ext cx="46368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611BC59-D327-439F-9B39-2C35C141D49A}" type="slidenum">
              <a:rPr b="0" lang="fr-CA" sz="670" spc="-1" strike="noStrike">
                <a:solidFill>
                  <a:srgbClr val="003c71"/>
                </a:solidFill>
                <a:latin typeface="Arial"/>
              </a:rPr>
              <a:t>8</a:t>
            </a:fld>
            <a:endParaRPr b="0" lang="fr-CA" sz="670" spc="-1" strike="noStrike">
              <a:latin typeface="Arial"/>
            </a:endParaRPr>
          </a:p>
        </p:txBody>
      </p:sp>
      <p:graphicFrame>
        <p:nvGraphicFramePr>
          <p:cNvPr id="151" name="Tableau 6"/>
          <p:cNvGraphicFramePr/>
          <p:nvPr/>
        </p:nvGraphicFramePr>
        <p:xfrm>
          <a:off x="4483080" y="1235880"/>
          <a:ext cx="3072600" cy="1666080"/>
        </p:xfrm>
        <a:graphic>
          <a:graphicData uri="http://schemas.openxmlformats.org/drawingml/2006/table">
            <a:tbl>
              <a:tblPr/>
              <a:tblGrid>
                <a:gridCol w="1917360"/>
                <a:gridCol w="1155600"/>
              </a:tblGrid>
              <a:tr h="4759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X1:Quel genre d'emploi occupez-vous?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9fdf"/>
                      </a:solidFill>
                    </a:lnL>
                    <a:lnR w="12240">
                      <a:solidFill>
                        <a:srgbClr val="009fdf"/>
                      </a:solidFill>
                    </a:lnR>
                    <a:lnT w="12240">
                      <a:solidFill>
                        <a:srgbClr val="009fdf"/>
                      </a:solidFill>
                    </a:lnT>
                    <a:lnB w="12240">
                      <a:solidFill>
                        <a:srgbClr val="009fdf"/>
                      </a:solidFill>
                    </a:lnB>
                    <a:solidFill>
                      <a:srgbClr val="009fd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Proportion de y=1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9fdf"/>
                      </a:solidFill>
                    </a:lnL>
                    <a:lnR w="12240">
                      <a:solidFill>
                        <a:srgbClr val="009fdf"/>
                      </a:solidFill>
                    </a:lnR>
                    <a:lnT w="12240">
                      <a:solidFill>
                        <a:srgbClr val="009fdf"/>
                      </a:solidFill>
                    </a:lnT>
                    <a:lnB w="12240">
                      <a:solidFill>
                        <a:srgbClr val="009fdf"/>
                      </a:solidFill>
                    </a:lnB>
                    <a:solidFill>
                      <a:srgbClr val="009fdf"/>
                    </a:solidFill>
                  </a:tcPr>
                </a:tc>
              </a:tr>
              <a:tr h="237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1=à la maison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9fdf"/>
                      </a:solidFill>
                    </a:lnL>
                    <a:lnR w="12240">
                      <a:solidFill>
                        <a:srgbClr val="009fdf"/>
                      </a:solidFill>
                    </a:lnR>
                    <a:lnT w="12240">
                      <a:solidFill>
                        <a:srgbClr val="009fdf"/>
                      </a:solidFill>
                    </a:lnT>
                    <a:lnB w="12240">
                      <a:solidFill>
                        <a:srgbClr val="009fd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59%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9fdf"/>
                      </a:solidFill>
                    </a:lnL>
                    <a:lnR w="12240">
                      <a:solidFill>
                        <a:srgbClr val="009fdf"/>
                      </a:solidFill>
                    </a:lnR>
                    <a:lnT w="12240">
                      <a:solidFill>
                        <a:srgbClr val="009fdf"/>
                      </a:solidFill>
                    </a:lnT>
                    <a:lnB w="12240">
                      <a:solidFill>
                        <a:srgbClr val="009fdf"/>
                      </a:solidFill>
                    </a:lnB>
                    <a:noFill/>
                  </a:tcPr>
                </a:tc>
              </a:tr>
              <a:tr h="237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2=employé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9fdf"/>
                      </a:solidFill>
                    </a:lnL>
                    <a:lnR w="12240">
                      <a:solidFill>
                        <a:srgbClr val="009fdf"/>
                      </a:solidFill>
                    </a:lnR>
                    <a:lnT w="12240">
                      <a:solidFill>
                        <a:srgbClr val="009fdf"/>
                      </a:solidFill>
                    </a:lnT>
                    <a:lnB w="12240">
                      <a:solidFill>
                        <a:srgbClr val="009fd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9fdf"/>
                      </a:solidFill>
                    </a:lnL>
                    <a:lnR w="12240">
                      <a:solidFill>
                        <a:srgbClr val="009fdf"/>
                      </a:solidFill>
                    </a:lnR>
                    <a:lnT w="12240">
                      <a:solidFill>
                        <a:srgbClr val="009fdf"/>
                      </a:solidFill>
                    </a:lnT>
                    <a:lnB w="12240">
                      <a:solidFill>
                        <a:srgbClr val="009fdf"/>
                      </a:solidFill>
                    </a:lnB>
                    <a:noFill/>
                  </a:tcPr>
                </a:tc>
              </a:tr>
              <a:tr h="237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3=ventes/services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9fdf"/>
                      </a:solidFill>
                    </a:lnL>
                    <a:lnR w="12240">
                      <a:solidFill>
                        <a:srgbClr val="009fdf"/>
                      </a:solidFill>
                    </a:lnR>
                    <a:lnT w="12240">
                      <a:solidFill>
                        <a:srgbClr val="009fdf"/>
                      </a:solidFill>
                    </a:lnT>
                    <a:lnB w="12240">
                      <a:solidFill>
                        <a:srgbClr val="009fd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51%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9fdf"/>
                      </a:solidFill>
                    </a:lnL>
                    <a:lnR w="12240">
                      <a:solidFill>
                        <a:srgbClr val="009fdf"/>
                      </a:solidFill>
                    </a:lnR>
                    <a:lnT w="12240">
                      <a:solidFill>
                        <a:srgbClr val="009fdf"/>
                      </a:solidFill>
                    </a:lnT>
                    <a:lnB w="12240">
                      <a:solidFill>
                        <a:srgbClr val="009fdf"/>
                      </a:solidFill>
                    </a:lnB>
                    <a:noFill/>
                  </a:tcPr>
                </a:tc>
              </a:tr>
              <a:tr h="237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4=professionnel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9fdf"/>
                      </a:solidFill>
                    </a:lnL>
                    <a:lnR w="12240">
                      <a:solidFill>
                        <a:srgbClr val="009fdf"/>
                      </a:solidFill>
                    </a:lnR>
                    <a:lnT w="12240">
                      <a:solidFill>
                        <a:srgbClr val="009fdf"/>
                      </a:solidFill>
                    </a:lnT>
                    <a:lnB w="12240">
                      <a:solidFill>
                        <a:srgbClr val="009fd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33%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9fdf"/>
                      </a:solidFill>
                    </a:lnL>
                    <a:lnR w="12240">
                      <a:solidFill>
                        <a:srgbClr val="009fdf"/>
                      </a:solidFill>
                    </a:lnR>
                    <a:lnT w="12240">
                      <a:solidFill>
                        <a:srgbClr val="009fdf"/>
                      </a:solidFill>
                    </a:lnT>
                    <a:lnB w="12240">
                      <a:solidFill>
                        <a:srgbClr val="009fdf"/>
                      </a:solidFill>
                    </a:lnB>
                    <a:noFill/>
                  </a:tcPr>
                </a:tc>
              </a:tr>
              <a:tr h="238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5=agriculture/ferme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9fdf"/>
                      </a:solidFill>
                    </a:lnL>
                    <a:lnR w="12240">
                      <a:solidFill>
                        <a:srgbClr val="009fdf"/>
                      </a:solidFill>
                    </a:lnR>
                    <a:lnT w="12240">
                      <a:solidFill>
                        <a:srgbClr val="009fdf"/>
                      </a:solidFill>
                    </a:lnT>
                    <a:lnB w="12240">
                      <a:solidFill>
                        <a:srgbClr val="009fd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56%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9fdf"/>
                      </a:solidFill>
                    </a:lnL>
                    <a:lnR w="12240">
                      <a:solidFill>
                        <a:srgbClr val="009fdf"/>
                      </a:solidFill>
                    </a:lnR>
                    <a:lnT w="12240">
                      <a:solidFill>
                        <a:srgbClr val="009fdf"/>
                      </a:solidFill>
                    </a:lnT>
                    <a:lnB w="12240">
                      <a:solidFill>
                        <a:srgbClr val="009fd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2" name="Rectangle 7"/>
          <p:cNvSpPr/>
          <p:nvPr/>
        </p:nvSpPr>
        <p:spPr>
          <a:xfrm>
            <a:off x="4210920" y="2456280"/>
            <a:ext cx="3617280" cy="215280"/>
          </a:xfrm>
          <a:prstGeom prst="rect">
            <a:avLst/>
          </a:prstGeom>
          <a:noFill/>
          <a:ln>
            <a:solidFill>
              <a:srgbClr val="d40f7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3" name="Picture 2" descr=""/>
          <p:cNvPicPr/>
          <p:nvPr/>
        </p:nvPicPr>
        <p:blipFill>
          <a:blip r:embed="rId1"/>
          <a:stretch/>
        </p:blipFill>
        <p:spPr>
          <a:xfrm>
            <a:off x="0" y="3508920"/>
            <a:ext cx="4352040" cy="666000"/>
          </a:xfrm>
          <a:prstGeom prst="rect">
            <a:avLst/>
          </a:prstGeom>
          <a:ln w="9525">
            <a:noFill/>
          </a:ln>
        </p:spPr>
      </p:pic>
      <p:pic>
        <p:nvPicPr>
          <p:cNvPr id="154" name="Picture 1" descr=""/>
          <p:cNvPicPr/>
          <p:nvPr/>
        </p:nvPicPr>
        <p:blipFill>
          <a:blip r:embed="rId2"/>
          <a:stretch/>
        </p:blipFill>
        <p:spPr>
          <a:xfrm>
            <a:off x="4093920" y="3299040"/>
            <a:ext cx="4761720" cy="2085120"/>
          </a:xfrm>
          <a:prstGeom prst="rect">
            <a:avLst/>
          </a:prstGeom>
          <a:ln w="9525">
            <a:noFill/>
          </a:ln>
        </p:spPr>
      </p:pic>
      <p:sp>
        <p:nvSpPr>
          <p:cNvPr id="155" name="Rectangle 10"/>
          <p:cNvSpPr/>
          <p:nvPr/>
        </p:nvSpPr>
        <p:spPr>
          <a:xfrm>
            <a:off x="8200800" y="4327560"/>
            <a:ext cx="654840" cy="1056960"/>
          </a:xfrm>
          <a:prstGeom prst="rect">
            <a:avLst/>
          </a:prstGeom>
          <a:noFill/>
          <a:ln>
            <a:solidFill>
              <a:srgbClr val="d40f7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re 1"/>
          <p:cNvSpPr/>
          <p:nvPr/>
        </p:nvSpPr>
        <p:spPr>
          <a:xfrm>
            <a:off x="478800" y="479520"/>
            <a:ext cx="8185680" cy="646560"/>
          </a:xfrm>
          <a:prstGeom prst="rect">
            <a:avLst/>
          </a:prstGeom>
          <a:solidFill>
            <a:srgbClr val="009f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fr-CA" sz="2600" spc="-1" strike="noStrike">
                <a:solidFill>
                  <a:srgbClr val="ffffff"/>
                </a:solidFill>
                <a:latin typeface="Arial"/>
              </a:rPr>
              <a:t>4.4 Exemple du PRCA</a:t>
            </a:r>
            <a:endParaRPr b="0" lang="fr-CA" sz="2600" spc="-1" strike="noStrike">
              <a:latin typeface="Arial"/>
            </a:endParaRPr>
          </a:p>
        </p:txBody>
      </p:sp>
      <p:sp>
        <p:nvSpPr>
          <p:cNvPr id="157" name="Espace réservé du contenu 2"/>
          <p:cNvSpPr/>
          <p:nvPr/>
        </p:nvSpPr>
        <p:spPr>
          <a:xfrm>
            <a:off x="478800" y="1329120"/>
            <a:ext cx="8185680" cy="381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54800" indent="-154080">
              <a:lnSpc>
                <a:spcPct val="100000"/>
              </a:lnSpc>
              <a:spcBef>
                <a:spcPts val="334"/>
              </a:spcBef>
              <a:buClr>
                <a:srgbClr val="003c71"/>
              </a:buClr>
              <a:buSzPct val="125000"/>
              <a:buFont typeface="Arial"/>
              <a:buChar char="•"/>
            </a:pPr>
            <a:r>
              <a:rPr b="0" lang="fr-CA" sz="1670" spc="-1" strike="noStrike">
                <a:solidFill>
                  <a:srgbClr val="000000"/>
                </a:solidFill>
                <a:latin typeface="Arial"/>
              </a:rPr>
              <a:t>Choix de la catégorie de référence :</a:t>
            </a:r>
            <a:endParaRPr b="0" lang="fr-CA" sz="16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endParaRPr b="0" lang="fr-CA" sz="16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endParaRPr b="0" lang="fr-CA" sz="16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endParaRPr b="0" lang="fr-CA" sz="16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endParaRPr b="0" lang="fr-CA" sz="16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endParaRPr b="0" lang="fr-CA" sz="16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endParaRPr b="0" lang="fr-CA" sz="16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endParaRPr b="0" lang="fr-CA" sz="16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endParaRPr b="0" lang="fr-CA" sz="16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endParaRPr b="0" lang="fr-CA" sz="167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fr-CA" sz="1600" spc="-1" strike="noStrike">
                <a:solidFill>
                  <a:srgbClr val="009fdf"/>
                </a:solidFill>
                <a:latin typeface="Arial"/>
              </a:rPr>
              <a:t>La catégorie de référence est</a:t>
            </a:r>
            <a:endParaRPr b="0" lang="fr-CA" sz="1600" spc="-1" strike="noStrike">
              <a:latin typeface="Arial"/>
            </a:endParaRPr>
          </a:p>
          <a:p>
            <a:pPr marL="154800" indent="-15408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fr-CA" sz="1600" spc="-1" strike="noStrike">
                <a:solidFill>
                  <a:srgbClr val="009fdf"/>
                </a:solidFill>
                <a:latin typeface="Arial"/>
              </a:rPr>
              <a:t>4= professionnel</a:t>
            </a:r>
            <a:endParaRPr b="0" lang="fr-CA" sz="1600" spc="-1" strike="noStrike">
              <a:latin typeface="Arial"/>
            </a:endParaRPr>
          </a:p>
        </p:txBody>
      </p:sp>
      <p:sp>
        <p:nvSpPr>
          <p:cNvPr id="158" name="Espace réservé de la date 3"/>
          <p:cNvSpPr/>
          <p:nvPr/>
        </p:nvSpPr>
        <p:spPr>
          <a:xfrm>
            <a:off x="489600" y="5384880"/>
            <a:ext cx="21330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B89EB4F2-230F-4F4E-9043-0F7DF3F67149}" type="datetime3">
              <a:rPr b="0" lang="fr-CA" sz="670" spc="-1" strike="noStrike">
                <a:solidFill>
                  <a:srgbClr val="003c71"/>
                </a:solidFill>
                <a:latin typeface="Arial"/>
              </a:rPr>
              <a:t>3 mars 2021</a:t>
            </a:fld>
            <a:endParaRPr b="0" lang="fr-CA" sz="670" spc="-1" strike="noStrike">
              <a:latin typeface="Arial"/>
            </a:endParaRPr>
          </a:p>
        </p:txBody>
      </p:sp>
      <p:sp>
        <p:nvSpPr>
          <p:cNvPr id="159" name="Espace réservé du pied de page 4"/>
          <p:cNvSpPr/>
          <p:nvPr/>
        </p:nvSpPr>
        <p:spPr>
          <a:xfrm>
            <a:off x="3124080" y="5384880"/>
            <a:ext cx="289476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Espace réservé du numéro de diapositive 5"/>
          <p:cNvSpPr/>
          <p:nvPr/>
        </p:nvSpPr>
        <p:spPr>
          <a:xfrm>
            <a:off x="8200800" y="5384880"/>
            <a:ext cx="46368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5D3C251-B150-4EFF-B435-886F565498F2}" type="slidenum">
              <a:rPr b="0" lang="fr-CA" sz="670" spc="-1" strike="noStrike">
                <a:solidFill>
                  <a:srgbClr val="003c71"/>
                </a:solidFill>
                <a:latin typeface="Arial"/>
              </a:rPr>
              <a:t>9</a:t>
            </a:fld>
            <a:endParaRPr b="0" lang="fr-CA" sz="670" spc="-1" strike="noStrike">
              <a:latin typeface="Arial"/>
            </a:endParaRPr>
          </a:p>
        </p:txBody>
      </p:sp>
      <p:graphicFrame>
        <p:nvGraphicFramePr>
          <p:cNvPr id="161" name="Tableau 6"/>
          <p:cNvGraphicFramePr/>
          <p:nvPr/>
        </p:nvGraphicFramePr>
        <p:xfrm>
          <a:off x="4483080" y="1235880"/>
          <a:ext cx="3072600" cy="1666080"/>
        </p:xfrm>
        <a:graphic>
          <a:graphicData uri="http://schemas.openxmlformats.org/drawingml/2006/table">
            <a:tbl>
              <a:tblPr/>
              <a:tblGrid>
                <a:gridCol w="1917360"/>
                <a:gridCol w="1155600"/>
              </a:tblGrid>
              <a:tr h="4759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X1:Quel genre d'emploi occupez-vous?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9fdf"/>
                      </a:solidFill>
                    </a:lnL>
                    <a:lnR w="12240">
                      <a:solidFill>
                        <a:srgbClr val="009fdf"/>
                      </a:solidFill>
                    </a:lnR>
                    <a:lnT w="12240">
                      <a:solidFill>
                        <a:srgbClr val="009fdf"/>
                      </a:solidFill>
                    </a:lnT>
                    <a:lnB w="12240">
                      <a:solidFill>
                        <a:srgbClr val="009fdf"/>
                      </a:solidFill>
                    </a:lnB>
                    <a:solidFill>
                      <a:srgbClr val="009fd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Proportion de y=1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9fdf"/>
                      </a:solidFill>
                    </a:lnL>
                    <a:lnR w="12240">
                      <a:solidFill>
                        <a:srgbClr val="009fdf"/>
                      </a:solidFill>
                    </a:lnR>
                    <a:lnT w="12240">
                      <a:solidFill>
                        <a:srgbClr val="009fdf"/>
                      </a:solidFill>
                    </a:lnT>
                    <a:lnB w="12240">
                      <a:solidFill>
                        <a:srgbClr val="009fdf"/>
                      </a:solidFill>
                    </a:lnB>
                    <a:solidFill>
                      <a:srgbClr val="009fdf"/>
                    </a:solidFill>
                  </a:tcPr>
                </a:tc>
              </a:tr>
              <a:tr h="237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1=à la maison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9fdf"/>
                      </a:solidFill>
                    </a:lnL>
                    <a:lnR w="12240">
                      <a:solidFill>
                        <a:srgbClr val="009fdf"/>
                      </a:solidFill>
                    </a:lnR>
                    <a:lnT w="12240">
                      <a:solidFill>
                        <a:srgbClr val="009fdf"/>
                      </a:solidFill>
                    </a:lnT>
                    <a:lnB w="12240">
                      <a:solidFill>
                        <a:srgbClr val="009fd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59%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9fdf"/>
                      </a:solidFill>
                    </a:lnL>
                    <a:lnR w="12240">
                      <a:solidFill>
                        <a:srgbClr val="009fdf"/>
                      </a:solidFill>
                    </a:lnR>
                    <a:lnT w="12240">
                      <a:solidFill>
                        <a:srgbClr val="009fdf"/>
                      </a:solidFill>
                    </a:lnT>
                    <a:lnB w="12240">
                      <a:solidFill>
                        <a:srgbClr val="009fdf"/>
                      </a:solidFill>
                    </a:lnB>
                    <a:noFill/>
                  </a:tcPr>
                </a:tc>
              </a:tr>
              <a:tr h="237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2=employé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9fdf"/>
                      </a:solidFill>
                    </a:lnL>
                    <a:lnR w="12240">
                      <a:solidFill>
                        <a:srgbClr val="009fdf"/>
                      </a:solidFill>
                    </a:lnR>
                    <a:lnT w="12240">
                      <a:solidFill>
                        <a:srgbClr val="009fdf"/>
                      </a:solidFill>
                    </a:lnT>
                    <a:lnB w="12240">
                      <a:solidFill>
                        <a:srgbClr val="009fd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9fdf"/>
                      </a:solidFill>
                    </a:lnL>
                    <a:lnR w="12240">
                      <a:solidFill>
                        <a:srgbClr val="009fdf"/>
                      </a:solidFill>
                    </a:lnR>
                    <a:lnT w="12240">
                      <a:solidFill>
                        <a:srgbClr val="009fdf"/>
                      </a:solidFill>
                    </a:lnT>
                    <a:lnB w="12240">
                      <a:solidFill>
                        <a:srgbClr val="009fdf"/>
                      </a:solidFill>
                    </a:lnB>
                    <a:noFill/>
                  </a:tcPr>
                </a:tc>
              </a:tr>
              <a:tr h="237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3=ventes/services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9fdf"/>
                      </a:solidFill>
                    </a:lnL>
                    <a:lnR w="12240">
                      <a:solidFill>
                        <a:srgbClr val="009fdf"/>
                      </a:solidFill>
                    </a:lnR>
                    <a:lnT w="12240">
                      <a:solidFill>
                        <a:srgbClr val="009fdf"/>
                      </a:solidFill>
                    </a:lnT>
                    <a:lnB w="12240">
                      <a:solidFill>
                        <a:srgbClr val="009fd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51%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9fdf"/>
                      </a:solidFill>
                    </a:lnL>
                    <a:lnR w="12240">
                      <a:solidFill>
                        <a:srgbClr val="009fdf"/>
                      </a:solidFill>
                    </a:lnR>
                    <a:lnT w="12240">
                      <a:solidFill>
                        <a:srgbClr val="009fdf"/>
                      </a:solidFill>
                    </a:lnT>
                    <a:lnB w="12240">
                      <a:solidFill>
                        <a:srgbClr val="009fdf"/>
                      </a:solidFill>
                    </a:lnB>
                    <a:noFill/>
                  </a:tcPr>
                </a:tc>
              </a:tr>
              <a:tr h="237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4=professionnel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9fdf"/>
                      </a:solidFill>
                    </a:lnL>
                    <a:lnR w="12240">
                      <a:solidFill>
                        <a:srgbClr val="009fdf"/>
                      </a:solidFill>
                    </a:lnR>
                    <a:lnT w="12240">
                      <a:solidFill>
                        <a:srgbClr val="009fdf"/>
                      </a:solidFill>
                    </a:lnT>
                    <a:lnB w="12240">
                      <a:solidFill>
                        <a:srgbClr val="009fd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33%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9fdf"/>
                      </a:solidFill>
                    </a:lnL>
                    <a:lnR w="12240">
                      <a:solidFill>
                        <a:srgbClr val="009fdf"/>
                      </a:solidFill>
                    </a:lnR>
                    <a:lnT w="12240">
                      <a:solidFill>
                        <a:srgbClr val="009fdf"/>
                      </a:solidFill>
                    </a:lnT>
                    <a:lnB w="12240">
                      <a:solidFill>
                        <a:srgbClr val="009fdf"/>
                      </a:solidFill>
                    </a:lnB>
                    <a:noFill/>
                  </a:tcPr>
                </a:tc>
              </a:tr>
              <a:tr h="238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5=agriculture/ferme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9fdf"/>
                      </a:solidFill>
                    </a:lnL>
                    <a:lnR w="12240">
                      <a:solidFill>
                        <a:srgbClr val="009fdf"/>
                      </a:solidFill>
                    </a:lnR>
                    <a:lnT w="12240">
                      <a:solidFill>
                        <a:srgbClr val="009fdf"/>
                      </a:solidFill>
                    </a:lnT>
                    <a:lnB w="12240">
                      <a:solidFill>
                        <a:srgbClr val="009fd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56%</a:t>
                      </a:r>
                      <a:endParaRPr b="0" lang="fr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9fdf"/>
                      </a:solidFill>
                    </a:lnL>
                    <a:lnR w="12240">
                      <a:solidFill>
                        <a:srgbClr val="009fdf"/>
                      </a:solidFill>
                    </a:lnR>
                    <a:lnT w="12240">
                      <a:solidFill>
                        <a:srgbClr val="009fdf"/>
                      </a:solidFill>
                    </a:lnT>
                    <a:lnB w="12240">
                      <a:solidFill>
                        <a:srgbClr val="009fd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2" name="Rectangle 7"/>
          <p:cNvSpPr/>
          <p:nvPr/>
        </p:nvSpPr>
        <p:spPr>
          <a:xfrm>
            <a:off x="4210920" y="2456280"/>
            <a:ext cx="3617280" cy="215280"/>
          </a:xfrm>
          <a:prstGeom prst="rect">
            <a:avLst/>
          </a:prstGeom>
          <a:noFill/>
          <a:ln>
            <a:solidFill>
              <a:srgbClr val="d40f7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3" name="Picture 2" descr=""/>
          <p:cNvPicPr/>
          <p:nvPr/>
        </p:nvPicPr>
        <p:blipFill>
          <a:blip r:embed="rId1"/>
          <a:stretch/>
        </p:blipFill>
        <p:spPr>
          <a:xfrm>
            <a:off x="124560" y="3565440"/>
            <a:ext cx="4085640" cy="761400"/>
          </a:xfrm>
          <a:prstGeom prst="rect">
            <a:avLst/>
          </a:prstGeom>
          <a:ln w="9525">
            <a:noFill/>
          </a:ln>
        </p:spPr>
      </p:pic>
      <p:pic>
        <p:nvPicPr>
          <p:cNvPr id="164" name="Picture 3" descr=""/>
          <p:cNvPicPr/>
          <p:nvPr/>
        </p:nvPicPr>
        <p:blipFill>
          <a:blip r:embed="rId2"/>
          <a:stretch/>
        </p:blipFill>
        <p:spPr>
          <a:xfrm>
            <a:off x="4113000" y="3251160"/>
            <a:ext cx="4742640" cy="2152080"/>
          </a:xfrm>
          <a:prstGeom prst="rect">
            <a:avLst/>
          </a:prstGeom>
          <a:ln w="9525">
            <a:noFill/>
          </a:ln>
        </p:spPr>
      </p:pic>
      <p:sp>
        <p:nvSpPr>
          <p:cNvPr id="165" name="Rectangle 10"/>
          <p:cNvSpPr/>
          <p:nvPr/>
        </p:nvSpPr>
        <p:spPr>
          <a:xfrm>
            <a:off x="8200800" y="4327560"/>
            <a:ext cx="654840" cy="1056960"/>
          </a:xfrm>
          <a:prstGeom prst="rect">
            <a:avLst/>
          </a:prstGeom>
          <a:noFill/>
          <a:ln>
            <a:solidFill>
              <a:srgbClr val="d40f7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7999b"/>
      </a:dk2>
      <a:lt2>
        <a:srgbClr val="eff0f0"/>
      </a:lt2>
      <a:accent1>
        <a:srgbClr val="009fdf"/>
      </a:accent1>
      <a:accent2>
        <a:srgbClr val="003c71"/>
      </a:accent2>
      <a:accent3>
        <a:srgbClr val="d40f7d"/>
      </a:accent3>
      <a:accent4>
        <a:srgbClr val="fe5000"/>
      </a:accent4>
      <a:accent5>
        <a:srgbClr val="00c1d5"/>
      </a:accent5>
      <a:accent6>
        <a:srgbClr val="005eb8"/>
      </a:accent6>
      <a:hlink>
        <a:srgbClr val="003c71"/>
      </a:hlink>
      <a:folHlink>
        <a:srgbClr val="9678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7999b"/>
      </a:dk2>
      <a:lt2>
        <a:srgbClr val="eff0f0"/>
      </a:lt2>
      <a:accent1>
        <a:srgbClr val="009fdf"/>
      </a:accent1>
      <a:accent2>
        <a:srgbClr val="003c71"/>
      </a:accent2>
      <a:accent3>
        <a:srgbClr val="d40f7d"/>
      </a:accent3>
      <a:accent4>
        <a:srgbClr val="fe5000"/>
      </a:accent4>
      <a:accent5>
        <a:srgbClr val="00c1d5"/>
      </a:accent5>
      <a:accent6>
        <a:srgbClr val="005eb8"/>
      </a:accent6>
      <a:hlink>
        <a:srgbClr val="003c71"/>
      </a:hlink>
      <a:folHlink>
        <a:srgbClr val="9678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7999b"/>
      </a:dk2>
      <a:lt2>
        <a:srgbClr val="eff0f0"/>
      </a:lt2>
      <a:accent1>
        <a:srgbClr val="009fdf"/>
      </a:accent1>
      <a:accent2>
        <a:srgbClr val="003c71"/>
      </a:accent2>
      <a:accent3>
        <a:srgbClr val="d40f7d"/>
      </a:accent3>
      <a:accent4>
        <a:srgbClr val="fe5000"/>
      </a:accent4>
      <a:accent5>
        <a:srgbClr val="00c1d5"/>
      </a:accent5>
      <a:accent6>
        <a:srgbClr val="005eb8"/>
      </a:accent6>
      <a:hlink>
        <a:srgbClr val="003c71"/>
      </a:hlink>
      <a:folHlink>
        <a:srgbClr val="9678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HEC_presentation2015_C</Template>
  <TotalTime>2312</TotalTime>
  <Application>LibreOffice/7.1.0.3$Linux_X86_64 LibreOffice_project/10$Build-3</Application>
  <AppVersion>15.0000</AppVersion>
  <Words>627</Words>
  <Paragraphs>235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2015-12-21T22:42:53Z</dcterms:created>
  <dc:creator>julie meloche</dc:creator>
  <dc:description/>
  <dc:language>fr-CA</dc:language>
  <cp:lastModifiedBy/>
  <dcterms:modified xsi:type="dcterms:W3CDTF">2021-03-03T15:33:03Z</dcterms:modified>
  <cp:revision>62</cp:revision>
  <dc:subject/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Affichage à l'écran (16:10)</vt:lpwstr>
  </property>
  <property fmtid="{D5CDD505-2E9C-101B-9397-08002B2CF9AE}" pid="4" name="Slides">
    <vt:i4>13</vt:i4>
  </property>
</Properties>
</file>