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0" r:id="rId5"/>
    <p:sldId id="263" r:id="rId6"/>
    <p:sldId id="262" r:id="rId7"/>
    <p:sldId id="264" r:id="rId8"/>
    <p:sldId id="265" r:id="rId9"/>
    <p:sldId id="266" r:id="rId10"/>
    <p:sldId id="267" r:id="rId11"/>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AR"/>
          </a:p>
        </p:txBody>
      </p:sp>
      <p:sp>
        <p:nvSpPr>
          <p:cNvPr id="4" name="Marcador de fecha 3"/>
          <p:cNvSpPr>
            <a:spLocks noGrp="1"/>
          </p:cNvSpPr>
          <p:nvPr>
            <p:ph type="dt" sz="half" idx="10"/>
          </p:nvPr>
        </p:nvSpPr>
        <p:spPr/>
        <p:txBody>
          <a:bodyPr/>
          <a:lstStyle/>
          <a:p>
            <a:fld id="{880942DB-3AED-4EC5-828F-CD896F80FF61}" type="datetimeFigureOut">
              <a:rPr lang="es-AR" smtClean="0"/>
              <a:t>2/1/2023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9D3E941F-61BF-4E16-B323-8E34FB04ECFB}" type="slidenum">
              <a:rPr lang="es-AR" smtClean="0"/>
              <a:t>‹Nº›</a:t>
            </a:fld>
            <a:endParaRPr lang="es-AR"/>
          </a:p>
        </p:txBody>
      </p:sp>
    </p:spTree>
    <p:extLst>
      <p:ext uri="{BB962C8B-B14F-4D97-AF65-F5344CB8AC3E}">
        <p14:creationId xmlns:p14="http://schemas.microsoft.com/office/powerpoint/2010/main" val="2563279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880942DB-3AED-4EC5-828F-CD896F80FF61}" type="datetimeFigureOut">
              <a:rPr lang="es-AR" smtClean="0"/>
              <a:t>2/1/2023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9D3E941F-61BF-4E16-B323-8E34FB04ECFB}" type="slidenum">
              <a:rPr lang="es-AR" smtClean="0"/>
              <a:t>‹Nº›</a:t>
            </a:fld>
            <a:endParaRPr lang="es-AR"/>
          </a:p>
        </p:txBody>
      </p:sp>
    </p:spTree>
    <p:extLst>
      <p:ext uri="{BB962C8B-B14F-4D97-AF65-F5344CB8AC3E}">
        <p14:creationId xmlns:p14="http://schemas.microsoft.com/office/powerpoint/2010/main" val="1379822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880942DB-3AED-4EC5-828F-CD896F80FF61}" type="datetimeFigureOut">
              <a:rPr lang="es-AR" smtClean="0"/>
              <a:t>2/1/2023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9D3E941F-61BF-4E16-B323-8E34FB04ECFB}" type="slidenum">
              <a:rPr lang="es-AR" smtClean="0"/>
              <a:t>‹Nº›</a:t>
            </a:fld>
            <a:endParaRPr lang="es-AR"/>
          </a:p>
        </p:txBody>
      </p:sp>
    </p:spTree>
    <p:extLst>
      <p:ext uri="{BB962C8B-B14F-4D97-AF65-F5344CB8AC3E}">
        <p14:creationId xmlns:p14="http://schemas.microsoft.com/office/powerpoint/2010/main" val="2661421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880942DB-3AED-4EC5-828F-CD896F80FF61}" type="datetimeFigureOut">
              <a:rPr lang="es-AR" smtClean="0"/>
              <a:t>2/1/2023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9D3E941F-61BF-4E16-B323-8E34FB04ECFB}" type="slidenum">
              <a:rPr lang="es-AR" smtClean="0"/>
              <a:t>‹Nº›</a:t>
            </a:fld>
            <a:endParaRPr lang="es-AR"/>
          </a:p>
        </p:txBody>
      </p:sp>
    </p:spTree>
    <p:extLst>
      <p:ext uri="{BB962C8B-B14F-4D97-AF65-F5344CB8AC3E}">
        <p14:creationId xmlns:p14="http://schemas.microsoft.com/office/powerpoint/2010/main" val="2580252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880942DB-3AED-4EC5-828F-CD896F80FF61}" type="datetimeFigureOut">
              <a:rPr lang="es-AR" smtClean="0"/>
              <a:t>2/1/2023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9D3E941F-61BF-4E16-B323-8E34FB04ECFB}" type="slidenum">
              <a:rPr lang="es-AR" smtClean="0"/>
              <a:t>‹Nº›</a:t>
            </a:fld>
            <a:endParaRPr lang="es-AR"/>
          </a:p>
        </p:txBody>
      </p:sp>
    </p:spTree>
    <p:extLst>
      <p:ext uri="{BB962C8B-B14F-4D97-AF65-F5344CB8AC3E}">
        <p14:creationId xmlns:p14="http://schemas.microsoft.com/office/powerpoint/2010/main" val="329572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fecha 4"/>
          <p:cNvSpPr>
            <a:spLocks noGrp="1"/>
          </p:cNvSpPr>
          <p:nvPr>
            <p:ph type="dt" sz="half" idx="10"/>
          </p:nvPr>
        </p:nvSpPr>
        <p:spPr/>
        <p:txBody>
          <a:bodyPr/>
          <a:lstStyle/>
          <a:p>
            <a:fld id="{880942DB-3AED-4EC5-828F-CD896F80FF61}" type="datetimeFigureOut">
              <a:rPr lang="es-AR" smtClean="0"/>
              <a:t>2/1/2023</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9D3E941F-61BF-4E16-B323-8E34FB04ECFB}" type="slidenum">
              <a:rPr lang="es-AR" smtClean="0"/>
              <a:t>‹Nº›</a:t>
            </a:fld>
            <a:endParaRPr lang="es-AR"/>
          </a:p>
        </p:txBody>
      </p:sp>
    </p:spTree>
    <p:extLst>
      <p:ext uri="{BB962C8B-B14F-4D97-AF65-F5344CB8AC3E}">
        <p14:creationId xmlns:p14="http://schemas.microsoft.com/office/powerpoint/2010/main" val="4279004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Marcador de fecha 6"/>
          <p:cNvSpPr>
            <a:spLocks noGrp="1"/>
          </p:cNvSpPr>
          <p:nvPr>
            <p:ph type="dt" sz="half" idx="10"/>
          </p:nvPr>
        </p:nvSpPr>
        <p:spPr/>
        <p:txBody>
          <a:bodyPr/>
          <a:lstStyle/>
          <a:p>
            <a:fld id="{880942DB-3AED-4EC5-828F-CD896F80FF61}" type="datetimeFigureOut">
              <a:rPr lang="es-AR" smtClean="0"/>
              <a:t>2/1/2023</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9D3E941F-61BF-4E16-B323-8E34FB04ECFB}" type="slidenum">
              <a:rPr lang="es-AR" smtClean="0"/>
              <a:t>‹Nº›</a:t>
            </a:fld>
            <a:endParaRPr lang="es-AR"/>
          </a:p>
        </p:txBody>
      </p:sp>
    </p:spTree>
    <p:extLst>
      <p:ext uri="{BB962C8B-B14F-4D97-AF65-F5344CB8AC3E}">
        <p14:creationId xmlns:p14="http://schemas.microsoft.com/office/powerpoint/2010/main" val="2506813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fecha 2"/>
          <p:cNvSpPr>
            <a:spLocks noGrp="1"/>
          </p:cNvSpPr>
          <p:nvPr>
            <p:ph type="dt" sz="half" idx="10"/>
          </p:nvPr>
        </p:nvSpPr>
        <p:spPr/>
        <p:txBody>
          <a:bodyPr/>
          <a:lstStyle/>
          <a:p>
            <a:fld id="{880942DB-3AED-4EC5-828F-CD896F80FF61}" type="datetimeFigureOut">
              <a:rPr lang="es-AR" smtClean="0"/>
              <a:t>2/1/2023</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9D3E941F-61BF-4E16-B323-8E34FB04ECFB}" type="slidenum">
              <a:rPr lang="es-AR" smtClean="0"/>
              <a:t>‹Nº›</a:t>
            </a:fld>
            <a:endParaRPr lang="es-AR"/>
          </a:p>
        </p:txBody>
      </p:sp>
    </p:spTree>
    <p:extLst>
      <p:ext uri="{BB962C8B-B14F-4D97-AF65-F5344CB8AC3E}">
        <p14:creationId xmlns:p14="http://schemas.microsoft.com/office/powerpoint/2010/main" val="3258760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80942DB-3AED-4EC5-828F-CD896F80FF61}" type="datetimeFigureOut">
              <a:rPr lang="es-AR" smtClean="0"/>
              <a:t>2/1/2023</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9D3E941F-61BF-4E16-B323-8E34FB04ECFB}" type="slidenum">
              <a:rPr lang="es-AR" smtClean="0"/>
              <a:t>‹Nº›</a:t>
            </a:fld>
            <a:endParaRPr lang="es-AR"/>
          </a:p>
        </p:txBody>
      </p:sp>
    </p:spTree>
    <p:extLst>
      <p:ext uri="{BB962C8B-B14F-4D97-AF65-F5344CB8AC3E}">
        <p14:creationId xmlns:p14="http://schemas.microsoft.com/office/powerpoint/2010/main" val="819383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80942DB-3AED-4EC5-828F-CD896F80FF61}" type="datetimeFigureOut">
              <a:rPr lang="es-AR" smtClean="0"/>
              <a:t>2/1/2023</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9D3E941F-61BF-4E16-B323-8E34FB04ECFB}" type="slidenum">
              <a:rPr lang="es-AR" smtClean="0"/>
              <a:t>‹Nº›</a:t>
            </a:fld>
            <a:endParaRPr lang="es-AR"/>
          </a:p>
        </p:txBody>
      </p:sp>
    </p:spTree>
    <p:extLst>
      <p:ext uri="{BB962C8B-B14F-4D97-AF65-F5344CB8AC3E}">
        <p14:creationId xmlns:p14="http://schemas.microsoft.com/office/powerpoint/2010/main" val="974832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80942DB-3AED-4EC5-828F-CD896F80FF61}" type="datetimeFigureOut">
              <a:rPr lang="es-AR" smtClean="0"/>
              <a:t>2/1/2023</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9D3E941F-61BF-4E16-B323-8E34FB04ECFB}" type="slidenum">
              <a:rPr lang="es-AR" smtClean="0"/>
              <a:t>‹Nº›</a:t>
            </a:fld>
            <a:endParaRPr lang="es-AR"/>
          </a:p>
        </p:txBody>
      </p:sp>
    </p:spTree>
    <p:extLst>
      <p:ext uri="{BB962C8B-B14F-4D97-AF65-F5344CB8AC3E}">
        <p14:creationId xmlns:p14="http://schemas.microsoft.com/office/powerpoint/2010/main" val="1074623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0942DB-3AED-4EC5-828F-CD896F80FF61}" type="datetimeFigureOut">
              <a:rPr lang="es-AR" smtClean="0"/>
              <a:t>2/1/2023</a:t>
            </a:fld>
            <a:endParaRPr lang="es-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E941F-61BF-4E16-B323-8E34FB04ECFB}" type="slidenum">
              <a:rPr lang="es-AR" smtClean="0"/>
              <a:t>‹Nº›</a:t>
            </a:fld>
            <a:endParaRPr lang="es-AR"/>
          </a:p>
        </p:txBody>
      </p:sp>
    </p:spTree>
    <p:extLst>
      <p:ext uri="{BB962C8B-B14F-4D97-AF65-F5344CB8AC3E}">
        <p14:creationId xmlns:p14="http://schemas.microsoft.com/office/powerpoint/2010/main" val="1790212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lbenav90/fymdentalSQL/blob/ac464f341bdef3450f2acb8ecc745e6df3cb82cc/fymdental.sql"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lbenav90/fymdentalSQL/blob/ac464f341bdef3450f2acb8ecc745e6df3cb82cc/fymdental.sql"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lbenav90/fymdentalSQL/blob/ac464f341bdef3450f2acb8ecc745e6df3cb82cc/fymdental.sql"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lbenav90/fymdentalSQL/blob/ac464f341bdef3450f2acb8ecc745e6df3cb82cc/fymdental.sql"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lbenav90/fymdentalSQL/blob/ac464f341bdef3450f2acb8ecc745e6df3cb82cc/fymdental.sql"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lbenav90/fymdentalSQL/blob/ac464f341bdef3450f2acb8ecc745e6df3cb82cc/fymdental.sql"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lbenav90/fymdentalSQL/blob/ac464f341bdef3450f2acb8ecc745e6df3cb82cc/fymdental.sql"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2353342" y="2393294"/>
            <a:ext cx="7717970" cy="707886"/>
          </a:xfrm>
          <a:prstGeom prst="rect">
            <a:avLst/>
          </a:prstGeom>
          <a:noFill/>
        </p:spPr>
        <p:txBody>
          <a:bodyPr wrap="square" rtlCol="0">
            <a:spAutoFit/>
          </a:bodyPr>
          <a:lstStyle/>
          <a:p>
            <a:pPr algn="ctr"/>
            <a:r>
              <a:rPr lang="es-AR" sz="4000" dirty="0" smtClean="0">
                <a:latin typeface="Arial" panose="020B0604020202020204" pitchFamily="34" charset="0"/>
                <a:cs typeface="Arial" panose="020B0604020202020204" pitchFamily="34" charset="0"/>
              </a:rPr>
              <a:t>Curso  SQL – Comisión 45230</a:t>
            </a:r>
            <a:endParaRPr lang="es-AR" sz="4000" dirty="0">
              <a:latin typeface="Arial" panose="020B0604020202020204" pitchFamily="34" charset="0"/>
              <a:cs typeface="Arial" panose="020B0604020202020204" pitchFamily="34" charset="0"/>
            </a:endParaRPr>
          </a:p>
        </p:txBody>
      </p:sp>
      <p:sp>
        <p:nvSpPr>
          <p:cNvPr id="6" name="CuadroTexto 5"/>
          <p:cNvSpPr txBox="1"/>
          <p:nvPr/>
        </p:nvSpPr>
        <p:spPr>
          <a:xfrm>
            <a:off x="3265714" y="4721589"/>
            <a:ext cx="5608320" cy="461665"/>
          </a:xfrm>
          <a:prstGeom prst="rect">
            <a:avLst/>
          </a:prstGeom>
          <a:noFill/>
        </p:spPr>
        <p:txBody>
          <a:bodyPr wrap="square" rtlCol="0">
            <a:spAutoFit/>
          </a:bodyPr>
          <a:lstStyle/>
          <a:p>
            <a:pPr algn="ctr"/>
            <a:r>
              <a:rPr lang="es-AR" sz="2400" dirty="0" smtClean="0">
                <a:latin typeface="Arial" panose="020B0604020202020204" pitchFamily="34" charset="0"/>
                <a:cs typeface="Arial" panose="020B0604020202020204" pitchFamily="34" charset="0"/>
              </a:rPr>
              <a:t>Segunda entrega </a:t>
            </a:r>
            <a:r>
              <a:rPr lang="es-AR" sz="2400" dirty="0" smtClean="0">
                <a:latin typeface="Arial" panose="020B0604020202020204" pitchFamily="34" charset="0"/>
                <a:cs typeface="Arial" panose="020B0604020202020204" pitchFamily="34" charset="0"/>
              </a:rPr>
              <a:t>del proyecto final</a:t>
            </a:r>
            <a:endParaRPr lang="es-AR" sz="2400" dirty="0">
              <a:latin typeface="Arial" panose="020B0604020202020204" pitchFamily="34" charset="0"/>
              <a:cs typeface="Arial" panose="020B0604020202020204" pitchFamily="34" charset="0"/>
            </a:endParaRPr>
          </a:p>
        </p:txBody>
      </p:sp>
      <p:sp>
        <p:nvSpPr>
          <p:cNvPr id="7" name="CuadroTexto 6"/>
          <p:cNvSpPr txBox="1"/>
          <p:nvPr/>
        </p:nvSpPr>
        <p:spPr>
          <a:xfrm>
            <a:off x="4983678" y="5900056"/>
            <a:ext cx="2172390" cy="369332"/>
          </a:xfrm>
          <a:prstGeom prst="rect">
            <a:avLst/>
          </a:prstGeom>
          <a:noFill/>
        </p:spPr>
        <p:txBody>
          <a:bodyPr wrap="none" rtlCol="0">
            <a:spAutoFit/>
          </a:bodyPr>
          <a:lstStyle/>
          <a:p>
            <a:pPr algn="ctr"/>
            <a:r>
              <a:rPr lang="es-AR" dirty="0" smtClean="0">
                <a:latin typeface="Arial" panose="020B0604020202020204" pitchFamily="34" charset="0"/>
                <a:cs typeface="Arial" panose="020B0604020202020204" pitchFamily="34" charset="0"/>
              </a:rPr>
              <a:t>Leandro Benavides</a:t>
            </a:r>
            <a:endParaRPr lang="es-AR" dirty="0">
              <a:latin typeface="Arial" panose="020B0604020202020204" pitchFamily="34" charset="0"/>
              <a:cs typeface="Arial" panose="020B0604020202020204" pitchFamily="34" charset="0"/>
            </a:endParaRPr>
          </a:p>
        </p:txBody>
      </p:sp>
      <p:pic>
        <p:nvPicPr>
          <p:cNvPr id="1026" name="Picture 2" descr="Club Movistar | Beneficios y descuentos | Coderhouse - 20% extra en cursos  y carreras del Plan Coder Beca"/>
          <p:cNvPicPr>
            <a:picLocks noChangeAspect="1" noChangeArrowheads="1"/>
          </p:cNvPicPr>
          <p:nvPr/>
        </p:nvPicPr>
        <p:blipFill rotWithShape="1">
          <a:blip r:embed="rId2">
            <a:extLst>
              <a:ext uri="{28A0092B-C50C-407E-A947-70E740481C1C}">
                <a14:useLocalDpi xmlns:a14="http://schemas.microsoft.com/office/drawing/2010/main" val="0"/>
              </a:ext>
            </a:extLst>
          </a:blip>
          <a:srcRect l="9683" t="37420" r="7509" b="39070"/>
          <a:stretch/>
        </p:blipFill>
        <p:spPr bwMode="auto">
          <a:xfrm>
            <a:off x="4319451" y="608835"/>
            <a:ext cx="3500846" cy="993931"/>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p:cNvSpPr txBox="1"/>
          <p:nvPr/>
        </p:nvSpPr>
        <p:spPr>
          <a:xfrm>
            <a:off x="1952186" y="3568542"/>
            <a:ext cx="8520281" cy="646331"/>
          </a:xfrm>
          <a:prstGeom prst="rect">
            <a:avLst/>
          </a:prstGeom>
          <a:noFill/>
        </p:spPr>
        <p:txBody>
          <a:bodyPr wrap="none" rtlCol="0">
            <a:spAutoFit/>
          </a:bodyPr>
          <a:lstStyle/>
          <a:p>
            <a:pPr algn="ctr"/>
            <a:r>
              <a:rPr lang="es-AR" sz="3600" u="sng" dirty="0" smtClean="0">
                <a:latin typeface="Arial" panose="020B0604020202020204" pitchFamily="34" charset="0"/>
                <a:cs typeface="Arial" panose="020B0604020202020204" pitchFamily="34" charset="0"/>
              </a:rPr>
              <a:t>Gestión de clínica odontológica pequeña</a:t>
            </a:r>
            <a:endParaRPr lang="es-AR" sz="3600"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8055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lub Movistar | Beneficios y descuentos | Coderhouse - 20% extra en cursos  y carreras del Plan Coder Beca"/>
          <p:cNvPicPr>
            <a:picLocks noChangeAspect="1" noChangeArrowheads="1"/>
          </p:cNvPicPr>
          <p:nvPr/>
        </p:nvPicPr>
        <p:blipFill rotWithShape="1">
          <a:blip r:embed="rId2">
            <a:extLst>
              <a:ext uri="{28A0092B-C50C-407E-A947-70E740481C1C}">
                <a14:useLocalDpi xmlns:a14="http://schemas.microsoft.com/office/drawing/2010/main" val="0"/>
              </a:ext>
            </a:extLst>
          </a:blip>
          <a:srcRect l="9683" t="37420" r="7509" b="39070"/>
          <a:stretch/>
        </p:blipFill>
        <p:spPr bwMode="auto">
          <a:xfrm>
            <a:off x="4319451" y="608835"/>
            <a:ext cx="3500846" cy="993931"/>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505097" y="2203269"/>
            <a:ext cx="9927718" cy="461665"/>
          </a:xfrm>
          <a:prstGeom prst="rect">
            <a:avLst/>
          </a:prstGeom>
          <a:noFill/>
        </p:spPr>
        <p:txBody>
          <a:bodyPr wrap="none" rtlCol="0">
            <a:spAutoFit/>
          </a:bodyPr>
          <a:lstStyle/>
          <a:p>
            <a:r>
              <a:rPr lang="es-AR" sz="2400" u="sng" dirty="0" smtClean="0">
                <a:latin typeface="Arial" panose="020B0604020202020204" pitchFamily="34" charset="0"/>
                <a:cs typeface="Arial" panose="020B0604020202020204" pitchFamily="34" charset="0"/>
              </a:rPr>
              <a:t>Gestión de clínica odontológica </a:t>
            </a:r>
            <a:r>
              <a:rPr lang="es-AR" sz="2400" u="sng" dirty="0" smtClean="0">
                <a:latin typeface="Arial" panose="020B0604020202020204" pitchFamily="34" charset="0"/>
                <a:cs typeface="Arial" panose="020B0604020202020204" pitchFamily="34" charset="0"/>
              </a:rPr>
              <a:t>pequeña – Objetos de la base de datos</a:t>
            </a:r>
            <a:endParaRPr lang="es-AR" sz="2400" u="sng" dirty="0">
              <a:latin typeface="Arial" panose="020B0604020202020204" pitchFamily="34" charset="0"/>
              <a:cs typeface="Arial" panose="020B0604020202020204" pitchFamily="34" charset="0"/>
            </a:endParaRPr>
          </a:p>
        </p:txBody>
      </p:sp>
      <p:sp>
        <p:nvSpPr>
          <p:cNvPr id="5" name="CuadroTexto 4"/>
          <p:cNvSpPr txBox="1"/>
          <p:nvPr/>
        </p:nvSpPr>
        <p:spPr>
          <a:xfrm>
            <a:off x="3361509" y="2664934"/>
            <a:ext cx="184731" cy="369332"/>
          </a:xfrm>
          <a:prstGeom prst="rect">
            <a:avLst/>
          </a:prstGeom>
          <a:noFill/>
        </p:spPr>
        <p:txBody>
          <a:bodyPr wrap="none" rtlCol="0">
            <a:spAutoFit/>
          </a:bodyPr>
          <a:lstStyle/>
          <a:p>
            <a:endParaRPr lang="es-AR" dirty="0"/>
          </a:p>
        </p:txBody>
      </p:sp>
      <p:sp>
        <p:nvSpPr>
          <p:cNvPr id="6" name="CuadroTexto 5"/>
          <p:cNvSpPr txBox="1"/>
          <p:nvPr/>
        </p:nvSpPr>
        <p:spPr>
          <a:xfrm>
            <a:off x="261257" y="2934511"/>
            <a:ext cx="11817531" cy="2616101"/>
          </a:xfrm>
          <a:prstGeom prst="rect">
            <a:avLst/>
          </a:prstGeom>
          <a:noFill/>
        </p:spPr>
        <p:txBody>
          <a:bodyPr wrap="square" rtlCol="0">
            <a:spAutoFit/>
          </a:bodyPr>
          <a:lstStyle/>
          <a:p>
            <a:r>
              <a:rPr lang="es-AR" dirty="0" smtClean="0">
                <a:latin typeface="Arial" panose="020B0604020202020204" pitchFamily="34" charset="0"/>
                <a:cs typeface="Arial" panose="020B0604020202020204" pitchFamily="34" charset="0"/>
              </a:rPr>
              <a:t>Vistas:</a:t>
            </a:r>
            <a:endParaRPr lang="es-AR" dirty="0" smtClean="0">
              <a:latin typeface="Arial" panose="020B0604020202020204" pitchFamily="34" charset="0"/>
              <a:cs typeface="Arial" panose="020B0604020202020204" pitchFamily="34" charset="0"/>
            </a:endParaRPr>
          </a:p>
          <a:p>
            <a:endParaRPr lang="es-AR"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AR" sz="1600" dirty="0" smtClean="0">
                <a:latin typeface="Arial" panose="020B0604020202020204" pitchFamily="34" charset="0"/>
                <a:cs typeface="Arial" panose="020B0604020202020204" pitchFamily="34" charset="0"/>
              </a:rPr>
              <a:t>performance: Me permite ver cuantos tratamientos realiza un odontólogo de cada tipo, de manera de evaluar su performance en un determinado período. También se puede obtener la performance de la clínica entera, para encontrar falencias.</a:t>
            </a:r>
          </a:p>
          <a:p>
            <a:pPr marL="285750" indent="-285750">
              <a:buFont typeface="Arial" panose="020B0604020202020204" pitchFamily="34" charset="0"/>
              <a:buChar char="•"/>
            </a:pPr>
            <a:endParaRPr lang="es-AR"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AR" sz="1600" dirty="0" err="1" smtClean="0">
                <a:latin typeface="Arial" panose="020B0604020202020204" pitchFamily="34" charset="0"/>
                <a:cs typeface="Arial" panose="020B0604020202020204" pitchFamily="34" charset="0"/>
              </a:rPr>
              <a:t>facturacion_clinica</a:t>
            </a:r>
            <a:r>
              <a:rPr lang="es-AR" sz="1600" dirty="0" smtClean="0">
                <a:latin typeface="Arial" panose="020B0604020202020204" pitchFamily="34" charset="0"/>
                <a:cs typeface="Arial" panose="020B0604020202020204" pitchFamily="34" charset="0"/>
              </a:rPr>
              <a:t>: Permite obtener la facturación de la clínica, separada por el modo de pago que utilizan los clientes, en un período de tiempo en particular.</a:t>
            </a:r>
          </a:p>
          <a:p>
            <a:pPr marL="285750" indent="-285750">
              <a:buFont typeface="Arial" panose="020B0604020202020204" pitchFamily="34" charset="0"/>
              <a:buChar char="•"/>
            </a:pPr>
            <a:endParaRPr lang="es-AR"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AR" sz="1600" dirty="0" err="1" smtClean="0">
                <a:latin typeface="Arial" panose="020B0604020202020204" pitchFamily="34" charset="0"/>
                <a:cs typeface="Arial" panose="020B0604020202020204" pitchFamily="34" charset="0"/>
              </a:rPr>
              <a:t>facturacion_odontologo</a:t>
            </a:r>
            <a:r>
              <a:rPr lang="es-AR" sz="1600" dirty="0" smtClean="0">
                <a:latin typeface="Arial" panose="020B0604020202020204" pitchFamily="34" charset="0"/>
                <a:cs typeface="Arial" panose="020B0604020202020204" pitchFamily="34" charset="0"/>
              </a:rPr>
              <a:t>: Permite obtener la facturación de un odontólogo, discriminada por los distintos tratamiento </a:t>
            </a:r>
            <a:r>
              <a:rPr lang="es-AR" sz="1600" smtClean="0">
                <a:latin typeface="Arial" panose="020B0604020202020204" pitchFamily="34" charset="0"/>
                <a:cs typeface="Arial" panose="020B0604020202020204" pitchFamily="34" charset="0"/>
              </a:rPr>
              <a:t>que realiza.</a:t>
            </a:r>
            <a:endParaRPr lang="es-AR" sz="1600" dirty="0" smtClean="0">
              <a:latin typeface="Arial" panose="020B0604020202020204" pitchFamily="34" charset="0"/>
              <a:cs typeface="Arial" panose="020B0604020202020204" pitchFamily="34" charset="0"/>
            </a:endParaRPr>
          </a:p>
        </p:txBody>
      </p:sp>
      <p:sp>
        <p:nvSpPr>
          <p:cNvPr id="7" name="CuadroTexto 6"/>
          <p:cNvSpPr txBox="1"/>
          <p:nvPr/>
        </p:nvSpPr>
        <p:spPr>
          <a:xfrm>
            <a:off x="261257" y="6066410"/>
            <a:ext cx="11930743" cy="646331"/>
          </a:xfrm>
          <a:prstGeom prst="rect">
            <a:avLst/>
          </a:prstGeom>
          <a:noFill/>
        </p:spPr>
        <p:txBody>
          <a:bodyPr wrap="square" rtlCol="0">
            <a:spAutoFit/>
          </a:bodyPr>
          <a:lstStyle/>
          <a:p>
            <a:pPr algn="ctr"/>
            <a:r>
              <a:rPr lang="es-AR" dirty="0" smtClean="0">
                <a:latin typeface="Arial" panose="020B0604020202020204" pitchFamily="34" charset="0"/>
                <a:cs typeface="Arial" panose="020B0604020202020204" pitchFamily="34" charset="0"/>
              </a:rPr>
              <a:t>Link a archivo </a:t>
            </a:r>
            <a:r>
              <a:rPr lang="es-AR" dirty="0" smtClean="0">
                <a:latin typeface="Arial" panose="020B0604020202020204" pitchFamily="34" charset="0"/>
                <a:cs typeface="Arial" panose="020B0604020202020204" pitchFamily="34" charset="0"/>
              </a:rPr>
              <a:t>.</a:t>
            </a:r>
            <a:r>
              <a:rPr lang="es-AR" dirty="0" err="1" smtClean="0">
                <a:latin typeface="Arial" panose="020B0604020202020204" pitchFamily="34" charset="0"/>
                <a:cs typeface="Arial" panose="020B0604020202020204" pitchFamily="34" charset="0"/>
              </a:rPr>
              <a:t>sql</a:t>
            </a:r>
            <a:r>
              <a:rPr lang="es-AR" dirty="0" smtClean="0">
                <a:latin typeface="Arial" panose="020B0604020202020204" pitchFamily="34" charset="0"/>
                <a:cs typeface="Arial" panose="020B0604020202020204" pitchFamily="34" charset="0"/>
              </a:rPr>
              <a:t>:</a:t>
            </a:r>
          </a:p>
          <a:p>
            <a:pPr algn="ctr"/>
            <a:r>
              <a:rPr lang="es-AR" dirty="0">
                <a:latin typeface="Arial" panose="020B0604020202020204" pitchFamily="34" charset="0"/>
                <a:cs typeface="Arial" panose="020B0604020202020204" pitchFamily="34" charset="0"/>
                <a:hlinkClick r:id="rId3"/>
              </a:rPr>
              <a:t>https://</a:t>
            </a:r>
            <a:r>
              <a:rPr lang="es-AR" dirty="0" smtClean="0">
                <a:latin typeface="Arial" panose="020B0604020202020204" pitchFamily="34" charset="0"/>
                <a:cs typeface="Arial" panose="020B0604020202020204" pitchFamily="34" charset="0"/>
                <a:hlinkClick r:id="rId3"/>
              </a:rPr>
              <a:t>github.com/lbenav90/fymdentalSQL/blob/ac464f341bdef3450f2acb8ecc745e6df3cb82cc/fymdental.sql</a:t>
            </a:r>
            <a:endParaRPr lang="es-AR"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7834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lub Movistar | Beneficios y descuentos | Coderhouse - 20% extra en cursos  y carreras del Plan Coder Beca"/>
          <p:cNvPicPr>
            <a:picLocks noChangeAspect="1" noChangeArrowheads="1"/>
          </p:cNvPicPr>
          <p:nvPr/>
        </p:nvPicPr>
        <p:blipFill rotWithShape="1">
          <a:blip r:embed="rId2">
            <a:extLst>
              <a:ext uri="{28A0092B-C50C-407E-A947-70E740481C1C}">
                <a14:useLocalDpi xmlns:a14="http://schemas.microsoft.com/office/drawing/2010/main" val="0"/>
              </a:ext>
            </a:extLst>
          </a:blip>
          <a:srcRect l="9683" t="37420" r="7509" b="39070"/>
          <a:stretch/>
        </p:blipFill>
        <p:spPr bwMode="auto">
          <a:xfrm>
            <a:off x="4319451" y="608835"/>
            <a:ext cx="3500846" cy="993931"/>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p:cNvSpPr txBox="1"/>
          <p:nvPr/>
        </p:nvSpPr>
        <p:spPr>
          <a:xfrm>
            <a:off x="1297576" y="3008083"/>
            <a:ext cx="9518470" cy="923330"/>
          </a:xfrm>
          <a:prstGeom prst="rect">
            <a:avLst/>
          </a:prstGeom>
          <a:noFill/>
        </p:spPr>
        <p:txBody>
          <a:bodyPr wrap="square" rtlCol="0">
            <a:spAutoFit/>
          </a:bodyPr>
          <a:lstStyle/>
          <a:p>
            <a:r>
              <a:rPr lang="es-AR" dirty="0" smtClean="0">
                <a:latin typeface="Arial" panose="020B0604020202020204" pitchFamily="34" charset="0"/>
                <a:cs typeface="Arial" panose="020B0604020202020204" pitchFamily="34" charset="0"/>
              </a:rPr>
              <a:t>Consiste en una clínica odontológica de 5 consultorios y equipos de imágenes. Debido a que los odontólogos no trabajan solo en un lugar, esos 5 consultorios pueden alojar a muchos mas odontólogos.</a:t>
            </a:r>
          </a:p>
        </p:txBody>
      </p:sp>
      <p:sp>
        <p:nvSpPr>
          <p:cNvPr id="7" name="CuadroTexto 6"/>
          <p:cNvSpPr txBox="1"/>
          <p:nvPr/>
        </p:nvSpPr>
        <p:spPr>
          <a:xfrm>
            <a:off x="1297576" y="4166323"/>
            <a:ext cx="9518470" cy="646331"/>
          </a:xfrm>
          <a:prstGeom prst="rect">
            <a:avLst/>
          </a:prstGeom>
          <a:noFill/>
        </p:spPr>
        <p:txBody>
          <a:bodyPr wrap="square" rtlCol="0">
            <a:spAutoFit/>
          </a:bodyPr>
          <a:lstStyle/>
          <a:p>
            <a:r>
              <a:rPr lang="es-AR" dirty="0" smtClean="0">
                <a:latin typeface="Arial" panose="020B0604020202020204" pitchFamily="34" charset="0"/>
                <a:cs typeface="Arial" panose="020B0604020202020204" pitchFamily="34" charset="0"/>
              </a:rPr>
              <a:t>También contempla que los socios gerentes de la clínica son odontólogos que trabajan en el centro.</a:t>
            </a:r>
          </a:p>
        </p:txBody>
      </p:sp>
      <p:sp>
        <p:nvSpPr>
          <p:cNvPr id="9" name="CuadroTexto 8"/>
          <p:cNvSpPr txBox="1"/>
          <p:nvPr/>
        </p:nvSpPr>
        <p:spPr>
          <a:xfrm>
            <a:off x="1297576" y="5047564"/>
            <a:ext cx="9518470" cy="1200329"/>
          </a:xfrm>
          <a:prstGeom prst="rect">
            <a:avLst/>
          </a:prstGeom>
          <a:noFill/>
        </p:spPr>
        <p:txBody>
          <a:bodyPr wrap="square" rtlCol="0">
            <a:spAutoFit/>
          </a:bodyPr>
          <a:lstStyle/>
          <a:p>
            <a:r>
              <a:rPr lang="es-AR" dirty="0" smtClean="0">
                <a:latin typeface="Arial" panose="020B0604020202020204" pitchFamily="34" charset="0"/>
                <a:cs typeface="Arial" panose="020B0604020202020204" pitchFamily="34" charset="0"/>
              </a:rPr>
              <a:t>Lo anterior surge de una clínica real que esta actualmente funcionando, donde mi pareja es una socia gerente. Están utilizando actualmente un sistema de este estilo pero tienen dificultades para modificarlo a nuevas problemáticas y necesidades, por lo que me puse a la tarea de generarlo nuevamente</a:t>
            </a:r>
          </a:p>
        </p:txBody>
      </p:sp>
      <p:sp>
        <p:nvSpPr>
          <p:cNvPr id="10" name="CuadroTexto 9"/>
          <p:cNvSpPr txBox="1"/>
          <p:nvPr/>
        </p:nvSpPr>
        <p:spPr>
          <a:xfrm>
            <a:off x="505097" y="2203269"/>
            <a:ext cx="5751896" cy="461665"/>
          </a:xfrm>
          <a:prstGeom prst="rect">
            <a:avLst/>
          </a:prstGeom>
          <a:noFill/>
        </p:spPr>
        <p:txBody>
          <a:bodyPr wrap="none" rtlCol="0">
            <a:spAutoFit/>
          </a:bodyPr>
          <a:lstStyle/>
          <a:p>
            <a:r>
              <a:rPr lang="es-AR" sz="2400" u="sng" dirty="0" smtClean="0">
                <a:latin typeface="Arial" panose="020B0604020202020204" pitchFamily="34" charset="0"/>
                <a:cs typeface="Arial" panose="020B0604020202020204" pitchFamily="34" charset="0"/>
              </a:rPr>
              <a:t>Gestión de clínica odontológica pequeña</a:t>
            </a:r>
            <a:endParaRPr lang="es-AR" sz="2400"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8659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lub Movistar | Beneficios y descuentos | Coderhouse - 20% extra en cursos  y carreras del Plan Coder Beca"/>
          <p:cNvPicPr>
            <a:picLocks noChangeAspect="1" noChangeArrowheads="1"/>
          </p:cNvPicPr>
          <p:nvPr/>
        </p:nvPicPr>
        <p:blipFill rotWithShape="1">
          <a:blip r:embed="rId2">
            <a:extLst>
              <a:ext uri="{28A0092B-C50C-407E-A947-70E740481C1C}">
                <a14:useLocalDpi xmlns:a14="http://schemas.microsoft.com/office/drawing/2010/main" val="0"/>
              </a:ext>
            </a:extLst>
          </a:blip>
          <a:srcRect l="9683" t="37420" r="7509" b="39070"/>
          <a:stretch/>
        </p:blipFill>
        <p:spPr bwMode="auto">
          <a:xfrm>
            <a:off x="4319451" y="608835"/>
            <a:ext cx="3500846" cy="993931"/>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1297576" y="2934511"/>
            <a:ext cx="7384870" cy="2308324"/>
          </a:xfrm>
          <a:prstGeom prst="rect">
            <a:avLst/>
          </a:prstGeom>
          <a:noFill/>
        </p:spPr>
        <p:txBody>
          <a:bodyPr wrap="square" rtlCol="0">
            <a:spAutoFit/>
          </a:bodyPr>
          <a:lstStyle/>
          <a:p>
            <a:r>
              <a:rPr lang="es-AR" dirty="0" smtClean="0">
                <a:latin typeface="Arial" panose="020B0604020202020204" pitchFamily="34" charset="0"/>
                <a:cs typeface="Arial" panose="020B0604020202020204" pitchFamily="34" charset="0"/>
              </a:rPr>
              <a:t>Incluye funcionalidades distintas de la clínica, por ejemplo:</a:t>
            </a:r>
          </a:p>
          <a:p>
            <a:endParaRPr lang="es-AR" dirty="0">
              <a:latin typeface="Arial" panose="020B0604020202020204" pitchFamily="34" charset="0"/>
              <a:cs typeface="Arial" panose="020B0604020202020204" pitchFamily="34" charset="0"/>
            </a:endParaRPr>
          </a:p>
          <a:p>
            <a:pPr marL="1200150" lvl="2" indent="-285750">
              <a:buFont typeface="Arial" panose="020B0604020202020204" pitchFamily="34" charset="0"/>
              <a:buChar char="•"/>
            </a:pPr>
            <a:r>
              <a:rPr lang="es-AR" dirty="0" smtClean="0">
                <a:latin typeface="Arial" panose="020B0604020202020204" pitchFamily="34" charset="0"/>
                <a:cs typeface="Arial" panose="020B0604020202020204" pitchFamily="34" charset="0"/>
              </a:rPr>
              <a:t>Sistema de turnos</a:t>
            </a:r>
          </a:p>
          <a:p>
            <a:pPr marL="1200150" lvl="2" indent="-285750">
              <a:buFont typeface="Arial" panose="020B0604020202020204" pitchFamily="34" charset="0"/>
              <a:buChar char="•"/>
            </a:pPr>
            <a:r>
              <a:rPr lang="es-AR" dirty="0" smtClean="0">
                <a:latin typeface="Arial" panose="020B0604020202020204" pitchFamily="34" charset="0"/>
                <a:cs typeface="Arial" panose="020B0604020202020204" pitchFamily="34" charset="0"/>
              </a:rPr>
              <a:t>Calendario de odontólogos</a:t>
            </a:r>
          </a:p>
          <a:p>
            <a:pPr marL="1200150" lvl="2" indent="-285750">
              <a:buFont typeface="Arial" panose="020B0604020202020204" pitchFamily="34" charset="0"/>
              <a:buChar char="•"/>
            </a:pPr>
            <a:r>
              <a:rPr lang="es-AR" dirty="0" smtClean="0">
                <a:latin typeface="Arial" panose="020B0604020202020204" pitchFamily="34" charset="0"/>
                <a:cs typeface="Arial" panose="020B0604020202020204" pitchFamily="34" charset="0"/>
              </a:rPr>
              <a:t>Historias clínicas</a:t>
            </a:r>
          </a:p>
          <a:p>
            <a:pPr marL="1200150" lvl="2" indent="-285750">
              <a:buFont typeface="Arial" panose="020B0604020202020204" pitchFamily="34" charset="0"/>
              <a:buChar char="•"/>
            </a:pPr>
            <a:r>
              <a:rPr lang="es-AR" dirty="0" smtClean="0">
                <a:latin typeface="Arial" panose="020B0604020202020204" pitchFamily="34" charset="0"/>
                <a:cs typeface="Arial" panose="020B0604020202020204" pitchFamily="34" charset="0"/>
              </a:rPr>
              <a:t>Trabajos de laboratorios externos</a:t>
            </a:r>
          </a:p>
          <a:p>
            <a:pPr marL="1200150" lvl="2" indent="-285750">
              <a:buFont typeface="Arial" panose="020B0604020202020204" pitchFamily="34" charset="0"/>
              <a:buChar char="•"/>
            </a:pPr>
            <a:r>
              <a:rPr lang="es-AR" dirty="0" smtClean="0">
                <a:latin typeface="Arial" panose="020B0604020202020204" pitchFamily="34" charset="0"/>
                <a:cs typeface="Arial" panose="020B0604020202020204" pitchFamily="34" charset="0"/>
              </a:rPr>
              <a:t>Facturación y pagos de clientes</a:t>
            </a:r>
          </a:p>
          <a:p>
            <a:pPr marL="1200150" lvl="2" indent="-285750">
              <a:buFont typeface="Arial" panose="020B0604020202020204" pitchFamily="34" charset="0"/>
              <a:buChar char="•"/>
            </a:pPr>
            <a:r>
              <a:rPr lang="es-AR" dirty="0" smtClean="0">
                <a:latin typeface="Arial" panose="020B0604020202020204" pitchFamily="34" charset="0"/>
                <a:cs typeface="Arial" panose="020B0604020202020204" pitchFamily="34" charset="0"/>
              </a:rPr>
              <a:t>Facturación mensual de odontólogos integrada</a:t>
            </a:r>
          </a:p>
        </p:txBody>
      </p:sp>
      <p:sp>
        <p:nvSpPr>
          <p:cNvPr id="4" name="CuadroTexto 3"/>
          <p:cNvSpPr txBox="1"/>
          <p:nvPr/>
        </p:nvSpPr>
        <p:spPr>
          <a:xfrm>
            <a:off x="1297576" y="5374251"/>
            <a:ext cx="10067110" cy="923330"/>
          </a:xfrm>
          <a:prstGeom prst="rect">
            <a:avLst/>
          </a:prstGeom>
          <a:noFill/>
        </p:spPr>
        <p:txBody>
          <a:bodyPr wrap="square" rtlCol="0">
            <a:spAutoFit/>
          </a:bodyPr>
          <a:lstStyle/>
          <a:p>
            <a:r>
              <a:rPr lang="es-AR" dirty="0" smtClean="0">
                <a:latin typeface="Arial" panose="020B0604020202020204" pitchFamily="34" charset="0"/>
                <a:cs typeface="Arial" panose="020B0604020202020204" pitchFamily="34" charset="0"/>
              </a:rPr>
              <a:t>Algunas funcionalidades que voy a agregar </a:t>
            </a:r>
            <a:r>
              <a:rPr lang="es-AR" dirty="0" smtClean="0">
                <a:latin typeface="Arial" panose="020B0604020202020204" pitchFamily="34" charset="0"/>
                <a:cs typeface="Arial" panose="020B0604020202020204" pitchFamily="34" charset="0"/>
              </a:rPr>
              <a:t>incluyen</a:t>
            </a:r>
            <a:r>
              <a:rPr lang="es-AR" dirty="0" smtClean="0">
                <a:latin typeface="Arial" panose="020B0604020202020204" pitchFamily="34" charset="0"/>
                <a:cs typeface="Arial" panose="020B0604020202020204" pitchFamily="34" charset="0"/>
              </a:rPr>
              <a:t>: seguimiento de stock y proveedores, sistema de odontólogos externos para realizar pedidos al laboratorio odontológico interno, </a:t>
            </a:r>
            <a:r>
              <a:rPr lang="es-AR" dirty="0" smtClean="0">
                <a:latin typeface="Arial" panose="020B0604020202020204" pitchFamily="34" charset="0"/>
                <a:cs typeface="Arial" panose="020B0604020202020204" pitchFamily="34" charset="0"/>
              </a:rPr>
              <a:t>sistema </a:t>
            </a:r>
            <a:r>
              <a:rPr lang="es-AR" dirty="0" smtClean="0">
                <a:latin typeface="Arial" panose="020B0604020202020204" pitchFamily="34" charset="0"/>
                <a:cs typeface="Arial" panose="020B0604020202020204" pitchFamily="34" charset="0"/>
              </a:rPr>
              <a:t>de manejo de imágenes radiográficas virtual, etc.</a:t>
            </a:r>
            <a:endParaRPr lang="es-AR" dirty="0">
              <a:latin typeface="Arial" panose="020B0604020202020204" pitchFamily="34" charset="0"/>
              <a:cs typeface="Arial" panose="020B0604020202020204" pitchFamily="34" charset="0"/>
            </a:endParaRPr>
          </a:p>
        </p:txBody>
      </p:sp>
      <p:sp>
        <p:nvSpPr>
          <p:cNvPr id="9" name="CuadroTexto 8"/>
          <p:cNvSpPr txBox="1"/>
          <p:nvPr/>
        </p:nvSpPr>
        <p:spPr>
          <a:xfrm>
            <a:off x="505097" y="2203269"/>
            <a:ext cx="5751896" cy="461665"/>
          </a:xfrm>
          <a:prstGeom prst="rect">
            <a:avLst/>
          </a:prstGeom>
          <a:noFill/>
        </p:spPr>
        <p:txBody>
          <a:bodyPr wrap="none" rtlCol="0">
            <a:spAutoFit/>
          </a:bodyPr>
          <a:lstStyle/>
          <a:p>
            <a:r>
              <a:rPr lang="es-AR" sz="2400" u="sng" dirty="0" smtClean="0">
                <a:latin typeface="Arial" panose="020B0604020202020204" pitchFamily="34" charset="0"/>
                <a:cs typeface="Arial" panose="020B0604020202020204" pitchFamily="34" charset="0"/>
              </a:rPr>
              <a:t>Gestión de clínica odontológica pequeña</a:t>
            </a:r>
            <a:endParaRPr lang="es-AR" sz="2400"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991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lub Movistar | Beneficios y descuentos | Coderhouse - 20% extra en cursos  y carreras del Plan Coder Beca"/>
          <p:cNvPicPr>
            <a:picLocks noChangeAspect="1" noChangeArrowheads="1"/>
          </p:cNvPicPr>
          <p:nvPr/>
        </p:nvPicPr>
        <p:blipFill rotWithShape="1">
          <a:blip r:embed="rId2">
            <a:extLst>
              <a:ext uri="{28A0092B-C50C-407E-A947-70E740481C1C}">
                <a14:useLocalDpi xmlns:a14="http://schemas.microsoft.com/office/drawing/2010/main" val="0"/>
              </a:ext>
            </a:extLst>
          </a:blip>
          <a:srcRect l="9683" t="37420" r="7509" b="39070"/>
          <a:stretch/>
        </p:blipFill>
        <p:spPr bwMode="auto">
          <a:xfrm>
            <a:off x="4319451" y="608835"/>
            <a:ext cx="3500846" cy="993931"/>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505097" y="2203269"/>
            <a:ext cx="9927718" cy="461665"/>
          </a:xfrm>
          <a:prstGeom prst="rect">
            <a:avLst/>
          </a:prstGeom>
          <a:noFill/>
        </p:spPr>
        <p:txBody>
          <a:bodyPr wrap="none" rtlCol="0">
            <a:spAutoFit/>
          </a:bodyPr>
          <a:lstStyle/>
          <a:p>
            <a:r>
              <a:rPr lang="es-AR" sz="2400" u="sng" dirty="0" smtClean="0">
                <a:latin typeface="Arial" panose="020B0604020202020204" pitchFamily="34" charset="0"/>
                <a:cs typeface="Arial" panose="020B0604020202020204" pitchFamily="34" charset="0"/>
              </a:rPr>
              <a:t>Gestión de clínica odontológica </a:t>
            </a:r>
            <a:r>
              <a:rPr lang="es-AR" sz="2400" u="sng" dirty="0" smtClean="0">
                <a:latin typeface="Arial" panose="020B0604020202020204" pitchFamily="34" charset="0"/>
                <a:cs typeface="Arial" panose="020B0604020202020204" pitchFamily="34" charset="0"/>
              </a:rPr>
              <a:t>pequeña – Objetos de la base de datos</a:t>
            </a:r>
            <a:endParaRPr lang="es-AR" sz="2400" u="sng" dirty="0">
              <a:latin typeface="Arial" panose="020B0604020202020204" pitchFamily="34" charset="0"/>
              <a:cs typeface="Arial" panose="020B0604020202020204" pitchFamily="34" charset="0"/>
            </a:endParaRPr>
          </a:p>
        </p:txBody>
      </p:sp>
      <p:sp>
        <p:nvSpPr>
          <p:cNvPr id="5" name="CuadroTexto 4"/>
          <p:cNvSpPr txBox="1"/>
          <p:nvPr/>
        </p:nvSpPr>
        <p:spPr>
          <a:xfrm>
            <a:off x="3361509" y="2664934"/>
            <a:ext cx="184731" cy="369332"/>
          </a:xfrm>
          <a:prstGeom prst="rect">
            <a:avLst/>
          </a:prstGeom>
          <a:noFill/>
        </p:spPr>
        <p:txBody>
          <a:bodyPr wrap="none" rtlCol="0">
            <a:spAutoFit/>
          </a:bodyPr>
          <a:lstStyle/>
          <a:p>
            <a:endParaRPr lang="es-AR" dirty="0"/>
          </a:p>
        </p:txBody>
      </p:sp>
      <p:sp>
        <p:nvSpPr>
          <p:cNvPr id="6" name="CuadroTexto 5"/>
          <p:cNvSpPr txBox="1"/>
          <p:nvPr/>
        </p:nvSpPr>
        <p:spPr>
          <a:xfrm>
            <a:off x="261257" y="2934511"/>
            <a:ext cx="11817531" cy="2369880"/>
          </a:xfrm>
          <a:prstGeom prst="rect">
            <a:avLst/>
          </a:prstGeom>
          <a:noFill/>
        </p:spPr>
        <p:txBody>
          <a:bodyPr wrap="square" rtlCol="0">
            <a:spAutoFit/>
          </a:bodyPr>
          <a:lstStyle/>
          <a:p>
            <a:r>
              <a:rPr lang="es-AR" dirty="0" err="1" smtClean="0">
                <a:latin typeface="Arial" panose="020B0604020202020204" pitchFamily="34" charset="0"/>
                <a:cs typeface="Arial" panose="020B0604020202020204" pitchFamily="34" charset="0"/>
              </a:rPr>
              <a:t>Stored</a:t>
            </a:r>
            <a:r>
              <a:rPr lang="es-AR" dirty="0" smtClean="0">
                <a:latin typeface="Arial" panose="020B0604020202020204" pitchFamily="34" charset="0"/>
                <a:cs typeface="Arial" panose="020B0604020202020204" pitchFamily="34" charset="0"/>
              </a:rPr>
              <a:t> </a:t>
            </a:r>
            <a:r>
              <a:rPr lang="es-AR" dirty="0" err="1" smtClean="0">
                <a:latin typeface="Arial" panose="020B0604020202020204" pitchFamily="34" charset="0"/>
                <a:cs typeface="Arial" panose="020B0604020202020204" pitchFamily="34" charset="0"/>
              </a:rPr>
              <a:t>procedures</a:t>
            </a:r>
            <a:r>
              <a:rPr lang="es-AR" dirty="0" smtClean="0">
                <a:latin typeface="Arial" panose="020B0604020202020204" pitchFamily="34" charset="0"/>
                <a:cs typeface="Arial" panose="020B0604020202020204" pitchFamily="34" charset="0"/>
              </a:rPr>
              <a:t>:</a:t>
            </a:r>
            <a:endParaRPr lang="es-AR" dirty="0" smtClean="0">
              <a:latin typeface="Arial" panose="020B0604020202020204" pitchFamily="34" charset="0"/>
              <a:cs typeface="Arial" panose="020B0604020202020204" pitchFamily="34" charset="0"/>
            </a:endParaRPr>
          </a:p>
          <a:p>
            <a:endParaRPr lang="es-AR"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AR" sz="1600" dirty="0" err="1" smtClean="0">
                <a:latin typeface="Arial" panose="020B0604020202020204" pitchFamily="34" charset="0"/>
                <a:cs typeface="Arial" panose="020B0604020202020204" pitchFamily="34" charset="0"/>
              </a:rPr>
              <a:t>lista_emails</a:t>
            </a:r>
            <a:r>
              <a:rPr lang="es-AR" sz="1600" dirty="0" smtClean="0">
                <a:latin typeface="Arial" panose="020B0604020202020204" pitchFamily="34" charset="0"/>
                <a:cs typeface="Arial" panose="020B0604020202020204" pitchFamily="34" charset="0"/>
              </a:rPr>
              <a:t>: Es un </a:t>
            </a:r>
            <a:r>
              <a:rPr lang="es-AR" sz="1600" dirty="0" err="1" smtClean="0">
                <a:latin typeface="Arial" panose="020B0604020202020204" pitchFamily="34" charset="0"/>
                <a:cs typeface="Arial" panose="020B0604020202020204" pitchFamily="34" charset="0"/>
              </a:rPr>
              <a:t>stored</a:t>
            </a:r>
            <a:r>
              <a:rPr lang="es-AR" sz="1600" dirty="0" smtClean="0">
                <a:latin typeface="Arial" panose="020B0604020202020204" pitchFamily="34" charset="0"/>
                <a:cs typeface="Arial" panose="020B0604020202020204" pitchFamily="34" charset="0"/>
              </a:rPr>
              <a:t> </a:t>
            </a:r>
            <a:r>
              <a:rPr lang="es-AR" sz="1600" dirty="0" err="1" smtClean="0">
                <a:latin typeface="Arial" panose="020B0604020202020204" pitchFamily="34" charset="0"/>
                <a:cs typeface="Arial" panose="020B0604020202020204" pitchFamily="34" charset="0"/>
              </a:rPr>
              <a:t>procedure</a:t>
            </a:r>
            <a:r>
              <a:rPr lang="es-AR" sz="1600" dirty="0" smtClean="0">
                <a:latin typeface="Arial" panose="020B0604020202020204" pitchFamily="34" charset="0"/>
                <a:cs typeface="Arial" panose="020B0604020202020204" pitchFamily="34" charset="0"/>
              </a:rPr>
              <a:t> que permite obtener una lista de emails de los pacientes ordenada según la columna que se desee y ascendente o descendente.</a:t>
            </a:r>
            <a:r>
              <a:rPr lang="es-AR" sz="1600" dirty="0">
                <a:latin typeface="Arial" panose="020B0604020202020204" pitchFamily="34" charset="0"/>
                <a:cs typeface="Arial" panose="020B0604020202020204" pitchFamily="34" charset="0"/>
              </a:rPr>
              <a:t> </a:t>
            </a:r>
            <a:r>
              <a:rPr lang="es-AR" sz="1600" dirty="0" smtClean="0">
                <a:latin typeface="Arial" panose="020B0604020202020204" pitchFamily="34" charset="0"/>
                <a:cs typeface="Arial" panose="020B0604020202020204" pitchFamily="34" charset="0"/>
              </a:rPr>
              <a:t>Requiere dos parámetros, ‘</a:t>
            </a:r>
            <a:r>
              <a:rPr lang="es-AR" sz="1600" dirty="0" err="1" smtClean="0">
                <a:latin typeface="Arial" panose="020B0604020202020204" pitchFamily="34" charset="0"/>
                <a:cs typeface="Arial" panose="020B0604020202020204" pitchFamily="34" charset="0"/>
              </a:rPr>
              <a:t>order_column</a:t>
            </a:r>
            <a:r>
              <a:rPr lang="es-AR" sz="1600" dirty="0" smtClean="0">
                <a:latin typeface="Arial" panose="020B0604020202020204" pitchFamily="34" charset="0"/>
                <a:cs typeface="Arial" panose="020B0604020202020204" pitchFamily="34" charset="0"/>
              </a:rPr>
              <a:t>’, un VARCHAR con el nombre de la columna por la que se desea ordenar y ‘</a:t>
            </a:r>
            <a:r>
              <a:rPr lang="es-AR" sz="1600" dirty="0" err="1" smtClean="0">
                <a:latin typeface="Arial" panose="020B0604020202020204" pitchFamily="34" charset="0"/>
                <a:cs typeface="Arial" panose="020B0604020202020204" pitchFamily="34" charset="0"/>
              </a:rPr>
              <a:t>direction</a:t>
            </a:r>
            <a:r>
              <a:rPr lang="es-AR" sz="1600" dirty="0" smtClean="0">
                <a:latin typeface="Arial" panose="020B0604020202020204" pitchFamily="34" charset="0"/>
                <a:cs typeface="Arial" panose="020B0604020202020204" pitchFamily="34" charset="0"/>
              </a:rPr>
              <a:t>’, un VARCHAR que puede ser ‘ASC’ o ‘DESC’ según deseado.</a:t>
            </a:r>
          </a:p>
          <a:p>
            <a:pPr marL="285750" indent="-285750">
              <a:buFont typeface="Arial" panose="020B0604020202020204" pitchFamily="34" charset="0"/>
              <a:buChar char="•"/>
            </a:pPr>
            <a:endParaRPr lang="es-AR"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AR" sz="1600" dirty="0" err="1" smtClean="0">
                <a:latin typeface="Arial" panose="020B0604020202020204" pitchFamily="34" charset="0"/>
                <a:cs typeface="Arial" panose="020B0604020202020204" pitchFamily="34" charset="0"/>
              </a:rPr>
              <a:t>aumentar_precios</a:t>
            </a:r>
            <a:r>
              <a:rPr lang="es-AR" sz="1600" dirty="0" smtClean="0">
                <a:latin typeface="Arial" panose="020B0604020202020204" pitchFamily="34" charset="0"/>
                <a:cs typeface="Arial" panose="020B0604020202020204" pitchFamily="34" charset="0"/>
              </a:rPr>
              <a:t>: Esta rutina permite aplicar un porcentaje de aumento a todos los precios de los tratamientos de la base de datos. Posee dos parámetros, ‘</a:t>
            </a:r>
            <a:r>
              <a:rPr lang="es-AR" sz="1600" dirty="0" err="1" smtClean="0">
                <a:latin typeface="Arial" panose="020B0604020202020204" pitchFamily="34" charset="0"/>
                <a:cs typeface="Arial" panose="020B0604020202020204" pitchFamily="34" charset="0"/>
              </a:rPr>
              <a:t>porcentaje_aumento</a:t>
            </a:r>
            <a:r>
              <a:rPr lang="es-AR" sz="1600" dirty="0" smtClean="0">
                <a:latin typeface="Arial" panose="020B0604020202020204" pitchFamily="34" charset="0"/>
                <a:cs typeface="Arial" panose="020B0604020202020204" pitchFamily="34" charset="0"/>
              </a:rPr>
              <a:t>’, un INT entre 0 y 100 </a:t>
            </a:r>
            <a:r>
              <a:rPr lang="es-AR" sz="1600" dirty="0" err="1" smtClean="0">
                <a:latin typeface="Arial" panose="020B0604020202020204" pitchFamily="34" charset="0"/>
                <a:cs typeface="Arial" panose="020B0604020202020204" pitchFamily="34" charset="0"/>
              </a:rPr>
              <a:t>autoexplicativo</a:t>
            </a:r>
            <a:r>
              <a:rPr lang="es-AR" sz="1600" dirty="0">
                <a:latin typeface="Arial" panose="020B0604020202020204" pitchFamily="34" charset="0"/>
                <a:cs typeface="Arial" panose="020B0604020202020204" pitchFamily="34" charset="0"/>
              </a:rPr>
              <a:t> </a:t>
            </a:r>
            <a:r>
              <a:rPr lang="es-AR" sz="1600" dirty="0" smtClean="0">
                <a:latin typeface="Arial" panose="020B0604020202020204" pitchFamily="34" charset="0"/>
                <a:cs typeface="Arial" panose="020B0604020202020204" pitchFamily="34" charset="0"/>
              </a:rPr>
              <a:t>y ‘</a:t>
            </a:r>
            <a:r>
              <a:rPr lang="es-AR" sz="1600" dirty="0" err="1" smtClean="0">
                <a:latin typeface="Arial" panose="020B0604020202020204" pitchFamily="34" charset="0"/>
                <a:cs typeface="Arial" panose="020B0604020202020204" pitchFamily="34" charset="0"/>
              </a:rPr>
              <a:t>aplicar_a_monto_fijo</a:t>
            </a:r>
            <a:r>
              <a:rPr lang="es-AR" sz="1600" dirty="0" smtClean="0">
                <a:latin typeface="Arial" panose="020B0604020202020204" pitchFamily="34" charset="0"/>
                <a:cs typeface="Arial" panose="020B0604020202020204" pitchFamily="34" charset="0"/>
              </a:rPr>
              <a:t>’, un booleano expresado como 0 y 1 que refleja si se debe aplicar el aumento a los montos fijos que paga cada tratamiento.</a:t>
            </a:r>
          </a:p>
        </p:txBody>
      </p:sp>
      <p:sp>
        <p:nvSpPr>
          <p:cNvPr id="7" name="CuadroTexto 6"/>
          <p:cNvSpPr txBox="1"/>
          <p:nvPr/>
        </p:nvSpPr>
        <p:spPr>
          <a:xfrm>
            <a:off x="261257" y="6066410"/>
            <a:ext cx="11930743" cy="646331"/>
          </a:xfrm>
          <a:prstGeom prst="rect">
            <a:avLst/>
          </a:prstGeom>
          <a:noFill/>
        </p:spPr>
        <p:txBody>
          <a:bodyPr wrap="square" rtlCol="0">
            <a:spAutoFit/>
          </a:bodyPr>
          <a:lstStyle/>
          <a:p>
            <a:pPr algn="ctr"/>
            <a:r>
              <a:rPr lang="es-AR" dirty="0" smtClean="0">
                <a:latin typeface="Arial" panose="020B0604020202020204" pitchFamily="34" charset="0"/>
                <a:cs typeface="Arial" panose="020B0604020202020204" pitchFamily="34" charset="0"/>
              </a:rPr>
              <a:t>Link a archivo </a:t>
            </a:r>
            <a:r>
              <a:rPr lang="es-AR" dirty="0" smtClean="0">
                <a:latin typeface="Arial" panose="020B0604020202020204" pitchFamily="34" charset="0"/>
                <a:cs typeface="Arial" panose="020B0604020202020204" pitchFamily="34" charset="0"/>
              </a:rPr>
              <a:t>.</a:t>
            </a:r>
            <a:r>
              <a:rPr lang="es-AR" dirty="0" err="1" smtClean="0">
                <a:latin typeface="Arial" panose="020B0604020202020204" pitchFamily="34" charset="0"/>
                <a:cs typeface="Arial" panose="020B0604020202020204" pitchFamily="34" charset="0"/>
              </a:rPr>
              <a:t>sql</a:t>
            </a:r>
            <a:r>
              <a:rPr lang="es-AR" dirty="0" smtClean="0">
                <a:latin typeface="Arial" panose="020B0604020202020204" pitchFamily="34" charset="0"/>
                <a:cs typeface="Arial" panose="020B0604020202020204" pitchFamily="34" charset="0"/>
              </a:rPr>
              <a:t>:</a:t>
            </a:r>
          </a:p>
          <a:p>
            <a:pPr algn="ctr"/>
            <a:r>
              <a:rPr lang="es-AR" dirty="0">
                <a:latin typeface="Arial" panose="020B0604020202020204" pitchFamily="34" charset="0"/>
                <a:cs typeface="Arial" panose="020B0604020202020204" pitchFamily="34" charset="0"/>
                <a:hlinkClick r:id="rId3"/>
              </a:rPr>
              <a:t>https://</a:t>
            </a:r>
            <a:r>
              <a:rPr lang="es-AR" dirty="0" smtClean="0">
                <a:latin typeface="Arial" panose="020B0604020202020204" pitchFamily="34" charset="0"/>
                <a:cs typeface="Arial" panose="020B0604020202020204" pitchFamily="34" charset="0"/>
                <a:hlinkClick r:id="rId3"/>
              </a:rPr>
              <a:t>github.com/lbenav90/fymdentalSQL/blob/ac464f341bdef3450f2acb8ecc745e6df3cb82cc/fymdental.sql</a:t>
            </a:r>
            <a:endParaRPr lang="es-AR"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0220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lub Movistar | Beneficios y descuentos | Coderhouse - 20% extra en cursos  y carreras del Plan Coder Beca"/>
          <p:cNvPicPr>
            <a:picLocks noChangeAspect="1" noChangeArrowheads="1"/>
          </p:cNvPicPr>
          <p:nvPr/>
        </p:nvPicPr>
        <p:blipFill rotWithShape="1">
          <a:blip r:embed="rId2">
            <a:extLst>
              <a:ext uri="{28A0092B-C50C-407E-A947-70E740481C1C}">
                <a14:useLocalDpi xmlns:a14="http://schemas.microsoft.com/office/drawing/2010/main" val="0"/>
              </a:ext>
            </a:extLst>
          </a:blip>
          <a:srcRect l="9683" t="37420" r="7509" b="39070"/>
          <a:stretch/>
        </p:blipFill>
        <p:spPr bwMode="auto">
          <a:xfrm>
            <a:off x="4319451" y="608835"/>
            <a:ext cx="3500846" cy="993931"/>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505097" y="2203269"/>
            <a:ext cx="9927718" cy="461665"/>
          </a:xfrm>
          <a:prstGeom prst="rect">
            <a:avLst/>
          </a:prstGeom>
          <a:noFill/>
        </p:spPr>
        <p:txBody>
          <a:bodyPr wrap="none" rtlCol="0">
            <a:spAutoFit/>
          </a:bodyPr>
          <a:lstStyle/>
          <a:p>
            <a:r>
              <a:rPr lang="es-AR" sz="2400" u="sng" dirty="0" smtClean="0">
                <a:latin typeface="Arial" panose="020B0604020202020204" pitchFamily="34" charset="0"/>
                <a:cs typeface="Arial" panose="020B0604020202020204" pitchFamily="34" charset="0"/>
              </a:rPr>
              <a:t>Gestión de clínica odontológica </a:t>
            </a:r>
            <a:r>
              <a:rPr lang="es-AR" sz="2400" u="sng" dirty="0" smtClean="0">
                <a:latin typeface="Arial" panose="020B0604020202020204" pitchFamily="34" charset="0"/>
                <a:cs typeface="Arial" panose="020B0604020202020204" pitchFamily="34" charset="0"/>
              </a:rPr>
              <a:t>pequeña – Objetos de la base de datos</a:t>
            </a:r>
            <a:endParaRPr lang="es-AR" sz="2400" u="sng" dirty="0">
              <a:latin typeface="Arial" panose="020B0604020202020204" pitchFamily="34" charset="0"/>
              <a:cs typeface="Arial" panose="020B0604020202020204" pitchFamily="34" charset="0"/>
            </a:endParaRPr>
          </a:p>
        </p:txBody>
      </p:sp>
      <p:sp>
        <p:nvSpPr>
          <p:cNvPr id="5" name="CuadroTexto 4"/>
          <p:cNvSpPr txBox="1"/>
          <p:nvPr/>
        </p:nvSpPr>
        <p:spPr>
          <a:xfrm>
            <a:off x="3361509" y="2664934"/>
            <a:ext cx="184731" cy="369332"/>
          </a:xfrm>
          <a:prstGeom prst="rect">
            <a:avLst/>
          </a:prstGeom>
          <a:noFill/>
        </p:spPr>
        <p:txBody>
          <a:bodyPr wrap="none" rtlCol="0">
            <a:spAutoFit/>
          </a:bodyPr>
          <a:lstStyle/>
          <a:p>
            <a:endParaRPr lang="es-AR" dirty="0"/>
          </a:p>
        </p:txBody>
      </p:sp>
      <p:sp>
        <p:nvSpPr>
          <p:cNvPr id="6" name="CuadroTexto 5"/>
          <p:cNvSpPr txBox="1"/>
          <p:nvPr/>
        </p:nvSpPr>
        <p:spPr>
          <a:xfrm>
            <a:off x="261257" y="2934511"/>
            <a:ext cx="11817531" cy="2616101"/>
          </a:xfrm>
          <a:prstGeom prst="rect">
            <a:avLst/>
          </a:prstGeom>
          <a:noFill/>
        </p:spPr>
        <p:txBody>
          <a:bodyPr wrap="square" rtlCol="0">
            <a:spAutoFit/>
          </a:bodyPr>
          <a:lstStyle/>
          <a:p>
            <a:r>
              <a:rPr lang="es-AR" dirty="0" err="1" smtClean="0">
                <a:latin typeface="Arial" panose="020B0604020202020204" pitchFamily="34" charset="0"/>
                <a:cs typeface="Arial" panose="020B0604020202020204" pitchFamily="34" charset="0"/>
              </a:rPr>
              <a:t>Triggers</a:t>
            </a:r>
            <a:r>
              <a:rPr lang="es-AR" dirty="0" smtClean="0">
                <a:latin typeface="Arial" panose="020B0604020202020204" pitchFamily="34" charset="0"/>
                <a:cs typeface="Arial" panose="020B0604020202020204" pitchFamily="34" charset="0"/>
              </a:rPr>
              <a:t>:</a:t>
            </a:r>
            <a:endParaRPr lang="es-AR" dirty="0" smtClean="0">
              <a:latin typeface="Arial" panose="020B0604020202020204" pitchFamily="34" charset="0"/>
              <a:cs typeface="Arial" panose="020B0604020202020204" pitchFamily="34" charset="0"/>
            </a:endParaRPr>
          </a:p>
          <a:p>
            <a:endParaRPr lang="es-AR"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AR" sz="1600" dirty="0" smtClean="0">
                <a:latin typeface="Arial" panose="020B0604020202020204" pitchFamily="34" charset="0"/>
                <a:cs typeface="Arial" panose="020B0604020202020204" pitchFamily="34" charset="0"/>
              </a:rPr>
              <a:t>Generación de </a:t>
            </a:r>
            <a:r>
              <a:rPr lang="es-AR" sz="1600" dirty="0" err="1" smtClean="0">
                <a:latin typeface="Arial" panose="020B0604020202020204" pitchFamily="34" charset="0"/>
                <a:cs typeface="Arial" panose="020B0604020202020204" pitchFamily="34" charset="0"/>
              </a:rPr>
              <a:t>logs</a:t>
            </a:r>
            <a:r>
              <a:rPr lang="es-AR" sz="1600" dirty="0" smtClean="0">
                <a:latin typeface="Arial" panose="020B0604020202020204" pitchFamily="34" charset="0"/>
                <a:cs typeface="Arial" panose="020B0604020202020204" pitchFamily="34" charset="0"/>
              </a:rPr>
              <a:t>: Existen 4 </a:t>
            </a:r>
            <a:r>
              <a:rPr lang="es-AR" sz="1600" dirty="0" err="1" smtClean="0">
                <a:latin typeface="Arial" panose="020B0604020202020204" pitchFamily="34" charset="0"/>
                <a:cs typeface="Arial" panose="020B0604020202020204" pitchFamily="34" charset="0"/>
              </a:rPr>
              <a:t>triggers</a:t>
            </a:r>
            <a:r>
              <a:rPr lang="es-AR" sz="1600" dirty="0" smtClean="0">
                <a:latin typeface="Arial" panose="020B0604020202020204" pitchFamily="34" charset="0"/>
                <a:cs typeface="Arial" panose="020B0604020202020204" pitchFamily="34" charset="0"/>
              </a:rPr>
              <a:t> para generación de </a:t>
            </a:r>
            <a:r>
              <a:rPr lang="es-AR" sz="1600" dirty="0" err="1" smtClean="0">
                <a:latin typeface="Arial" panose="020B0604020202020204" pitchFamily="34" charset="0"/>
                <a:cs typeface="Arial" panose="020B0604020202020204" pitchFamily="34" charset="0"/>
              </a:rPr>
              <a:t>logs</a:t>
            </a:r>
            <a:r>
              <a:rPr lang="es-AR" sz="1600" dirty="0" smtClean="0">
                <a:latin typeface="Arial" panose="020B0604020202020204" pitchFamily="34" charset="0"/>
                <a:cs typeface="Arial" panose="020B0604020202020204" pitchFamily="34" charset="0"/>
              </a:rPr>
              <a:t> en las tablas </a:t>
            </a:r>
            <a:r>
              <a:rPr lang="es-AR" sz="1600" dirty="0" err="1" smtClean="0">
                <a:latin typeface="Arial" panose="020B0604020202020204" pitchFamily="34" charset="0"/>
                <a:cs typeface="Arial" panose="020B0604020202020204" pitchFamily="34" charset="0"/>
              </a:rPr>
              <a:t>log_pagos</a:t>
            </a:r>
            <a:r>
              <a:rPr lang="es-AR" sz="1600" dirty="0" smtClean="0">
                <a:latin typeface="Arial" panose="020B0604020202020204" pitchFamily="34" charset="0"/>
                <a:cs typeface="Arial" panose="020B0604020202020204" pitchFamily="34" charset="0"/>
              </a:rPr>
              <a:t> y </a:t>
            </a:r>
            <a:r>
              <a:rPr lang="es-AR" sz="1600" dirty="0" err="1" smtClean="0">
                <a:latin typeface="Arial" panose="020B0604020202020204" pitchFamily="34" charset="0"/>
                <a:cs typeface="Arial" panose="020B0604020202020204" pitchFamily="34" charset="0"/>
              </a:rPr>
              <a:t>log_evoluciones</a:t>
            </a:r>
            <a:r>
              <a:rPr lang="es-AR" sz="1600" dirty="0" smtClean="0">
                <a:latin typeface="Arial" panose="020B0604020202020204" pitchFamily="34" charset="0"/>
                <a:cs typeface="Arial" panose="020B0604020202020204" pitchFamily="34" charset="0"/>
              </a:rPr>
              <a:t>, dos sobre la tabla pagos y dos sobre la tabla evoluciones. Cada par de </a:t>
            </a:r>
            <a:r>
              <a:rPr lang="es-AR" sz="1600" dirty="0" err="1" smtClean="0">
                <a:latin typeface="Arial" panose="020B0604020202020204" pitchFamily="34" charset="0"/>
                <a:cs typeface="Arial" panose="020B0604020202020204" pitchFamily="34" charset="0"/>
              </a:rPr>
              <a:t>triggers</a:t>
            </a:r>
            <a:r>
              <a:rPr lang="es-AR" sz="1600" dirty="0" smtClean="0">
                <a:latin typeface="Arial" panose="020B0604020202020204" pitchFamily="34" charset="0"/>
                <a:cs typeface="Arial" panose="020B0604020202020204" pitchFamily="34" charset="0"/>
              </a:rPr>
              <a:t> son AFTER INSERT y AFTER UPDATE y generan </a:t>
            </a:r>
            <a:r>
              <a:rPr lang="es-AR" sz="1600" dirty="0" err="1" smtClean="0">
                <a:latin typeface="Arial" panose="020B0604020202020204" pitchFamily="34" charset="0"/>
                <a:cs typeface="Arial" panose="020B0604020202020204" pitchFamily="34" charset="0"/>
              </a:rPr>
              <a:t>logs</a:t>
            </a:r>
            <a:r>
              <a:rPr lang="es-AR" sz="1600" dirty="0" smtClean="0">
                <a:latin typeface="Arial" panose="020B0604020202020204" pitchFamily="34" charset="0"/>
                <a:cs typeface="Arial" panose="020B0604020202020204" pitchFamily="34" charset="0"/>
              </a:rPr>
              <a:t> del evento y en el caso de UPDATE también copian los datos viejos y nuevos en la tabla </a:t>
            </a:r>
            <a:r>
              <a:rPr lang="es-AR" sz="1600" dirty="0" err="1" smtClean="0">
                <a:latin typeface="Arial" panose="020B0604020202020204" pitchFamily="34" charset="0"/>
                <a:cs typeface="Arial" panose="020B0604020202020204" pitchFamily="34" charset="0"/>
              </a:rPr>
              <a:t>pagos_audit</a:t>
            </a:r>
            <a:r>
              <a:rPr lang="es-AR" sz="1600" dirty="0" smtClean="0">
                <a:latin typeface="Arial" panose="020B0604020202020204" pitchFamily="34" charset="0"/>
                <a:cs typeface="Arial" panose="020B0604020202020204" pitchFamily="34" charset="0"/>
              </a:rPr>
              <a:t> o </a:t>
            </a:r>
            <a:r>
              <a:rPr lang="es-AR" sz="1600" dirty="0" err="1" smtClean="0">
                <a:latin typeface="Arial" panose="020B0604020202020204" pitchFamily="34" charset="0"/>
                <a:cs typeface="Arial" panose="020B0604020202020204" pitchFamily="34" charset="0"/>
              </a:rPr>
              <a:t>evoluciones_audit</a:t>
            </a:r>
            <a:r>
              <a:rPr lang="es-AR"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s-AR"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AR" sz="1600" dirty="0" err="1" smtClean="0">
                <a:latin typeface="Arial" panose="020B0604020202020204" pitchFamily="34" charset="0"/>
                <a:cs typeface="Arial" panose="020B0604020202020204" pitchFamily="34" charset="0"/>
              </a:rPr>
              <a:t>new_lab_work</a:t>
            </a:r>
            <a:r>
              <a:rPr lang="es-AR" sz="1600" dirty="0" smtClean="0">
                <a:latin typeface="Arial" panose="020B0604020202020204" pitchFamily="34" charset="0"/>
                <a:cs typeface="Arial" panose="020B0604020202020204" pitchFamily="34" charset="0"/>
              </a:rPr>
              <a:t>: Frente a un INSERT en la tabla evoluciones, se dispara un BEFORE que chequea si el tratamiento que se ingresa necesita un trabajo se laboratorio. Si es así, lo crea en su correspondiente tabla y modifica la nueva fila para registrar este trabajo</a:t>
            </a:r>
          </a:p>
          <a:p>
            <a:pPr marL="285750" indent="-285750">
              <a:buFont typeface="Arial" panose="020B0604020202020204" pitchFamily="34" charset="0"/>
              <a:buChar char="•"/>
            </a:pPr>
            <a:endParaRPr lang="es-AR" sz="1600" dirty="0">
              <a:latin typeface="Arial" panose="020B0604020202020204" pitchFamily="34" charset="0"/>
              <a:cs typeface="Arial" panose="020B0604020202020204" pitchFamily="34" charset="0"/>
            </a:endParaRPr>
          </a:p>
        </p:txBody>
      </p:sp>
      <p:sp>
        <p:nvSpPr>
          <p:cNvPr id="7" name="CuadroTexto 6"/>
          <p:cNvSpPr txBox="1"/>
          <p:nvPr/>
        </p:nvSpPr>
        <p:spPr>
          <a:xfrm>
            <a:off x="261257" y="6066410"/>
            <a:ext cx="11930743" cy="646331"/>
          </a:xfrm>
          <a:prstGeom prst="rect">
            <a:avLst/>
          </a:prstGeom>
          <a:noFill/>
        </p:spPr>
        <p:txBody>
          <a:bodyPr wrap="square" rtlCol="0">
            <a:spAutoFit/>
          </a:bodyPr>
          <a:lstStyle/>
          <a:p>
            <a:pPr algn="ctr"/>
            <a:r>
              <a:rPr lang="es-AR" dirty="0" smtClean="0">
                <a:latin typeface="Arial" panose="020B0604020202020204" pitchFamily="34" charset="0"/>
                <a:cs typeface="Arial" panose="020B0604020202020204" pitchFamily="34" charset="0"/>
              </a:rPr>
              <a:t>Link a archivo </a:t>
            </a:r>
            <a:r>
              <a:rPr lang="es-AR" dirty="0" smtClean="0">
                <a:latin typeface="Arial" panose="020B0604020202020204" pitchFamily="34" charset="0"/>
                <a:cs typeface="Arial" panose="020B0604020202020204" pitchFamily="34" charset="0"/>
              </a:rPr>
              <a:t>.</a:t>
            </a:r>
            <a:r>
              <a:rPr lang="es-AR" dirty="0" err="1" smtClean="0">
                <a:latin typeface="Arial" panose="020B0604020202020204" pitchFamily="34" charset="0"/>
                <a:cs typeface="Arial" panose="020B0604020202020204" pitchFamily="34" charset="0"/>
              </a:rPr>
              <a:t>sql</a:t>
            </a:r>
            <a:r>
              <a:rPr lang="es-AR" dirty="0" smtClean="0">
                <a:latin typeface="Arial" panose="020B0604020202020204" pitchFamily="34" charset="0"/>
                <a:cs typeface="Arial" panose="020B0604020202020204" pitchFamily="34" charset="0"/>
              </a:rPr>
              <a:t>:</a:t>
            </a:r>
          </a:p>
          <a:p>
            <a:pPr algn="ctr"/>
            <a:r>
              <a:rPr lang="es-AR" dirty="0">
                <a:latin typeface="Arial" panose="020B0604020202020204" pitchFamily="34" charset="0"/>
                <a:cs typeface="Arial" panose="020B0604020202020204" pitchFamily="34" charset="0"/>
                <a:hlinkClick r:id="rId3"/>
              </a:rPr>
              <a:t>https://</a:t>
            </a:r>
            <a:r>
              <a:rPr lang="es-AR" dirty="0" smtClean="0">
                <a:latin typeface="Arial" panose="020B0604020202020204" pitchFamily="34" charset="0"/>
                <a:cs typeface="Arial" panose="020B0604020202020204" pitchFamily="34" charset="0"/>
                <a:hlinkClick r:id="rId3"/>
              </a:rPr>
              <a:t>github.com/lbenav90/fymdentalSQL/blob/ac464f341bdef3450f2acb8ecc745e6df3cb82cc/fymdental.sql</a:t>
            </a:r>
            <a:endParaRPr lang="es-AR"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348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lub Movistar | Beneficios y descuentos | Coderhouse - 20% extra en cursos  y carreras del Plan Coder Beca"/>
          <p:cNvPicPr>
            <a:picLocks noChangeAspect="1" noChangeArrowheads="1"/>
          </p:cNvPicPr>
          <p:nvPr/>
        </p:nvPicPr>
        <p:blipFill rotWithShape="1">
          <a:blip r:embed="rId2">
            <a:extLst>
              <a:ext uri="{28A0092B-C50C-407E-A947-70E740481C1C}">
                <a14:useLocalDpi xmlns:a14="http://schemas.microsoft.com/office/drawing/2010/main" val="0"/>
              </a:ext>
            </a:extLst>
          </a:blip>
          <a:srcRect l="9683" t="37420" r="7509" b="39070"/>
          <a:stretch/>
        </p:blipFill>
        <p:spPr bwMode="auto">
          <a:xfrm>
            <a:off x="4319451" y="608835"/>
            <a:ext cx="3500846" cy="993931"/>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505097" y="2203269"/>
            <a:ext cx="9927718" cy="461665"/>
          </a:xfrm>
          <a:prstGeom prst="rect">
            <a:avLst/>
          </a:prstGeom>
          <a:noFill/>
        </p:spPr>
        <p:txBody>
          <a:bodyPr wrap="none" rtlCol="0">
            <a:spAutoFit/>
          </a:bodyPr>
          <a:lstStyle/>
          <a:p>
            <a:r>
              <a:rPr lang="es-AR" sz="2400" u="sng" dirty="0" smtClean="0">
                <a:latin typeface="Arial" panose="020B0604020202020204" pitchFamily="34" charset="0"/>
                <a:cs typeface="Arial" panose="020B0604020202020204" pitchFamily="34" charset="0"/>
              </a:rPr>
              <a:t>Gestión de clínica odontológica </a:t>
            </a:r>
            <a:r>
              <a:rPr lang="es-AR" sz="2400" u="sng" dirty="0" smtClean="0">
                <a:latin typeface="Arial" panose="020B0604020202020204" pitchFamily="34" charset="0"/>
                <a:cs typeface="Arial" panose="020B0604020202020204" pitchFamily="34" charset="0"/>
              </a:rPr>
              <a:t>pequeña – Objetos de la base de datos</a:t>
            </a:r>
            <a:endParaRPr lang="es-AR" sz="2400" u="sng" dirty="0">
              <a:latin typeface="Arial" panose="020B0604020202020204" pitchFamily="34" charset="0"/>
              <a:cs typeface="Arial" panose="020B0604020202020204" pitchFamily="34" charset="0"/>
            </a:endParaRPr>
          </a:p>
        </p:txBody>
      </p:sp>
      <p:sp>
        <p:nvSpPr>
          <p:cNvPr id="5" name="CuadroTexto 4"/>
          <p:cNvSpPr txBox="1"/>
          <p:nvPr/>
        </p:nvSpPr>
        <p:spPr>
          <a:xfrm>
            <a:off x="3361509" y="2664934"/>
            <a:ext cx="184731" cy="369332"/>
          </a:xfrm>
          <a:prstGeom prst="rect">
            <a:avLst/>
          </a:prstGeom>
          <a:noFill/>
        </p:spPr>
        <p:txBody>
          <a:bodyPr wrap="none" rtlCol="0">
            <a:spAutoFit/>
          </a:bodyPr>
          <a:lstStyle/>
          <a:p>
            <a:endParaRPr lang="es-AR" dirty="0"/>
          </a:p>
        </p:txBody>
      </p:sp>
      <p:sp>
        <p:nvSpPr>
          <p:cNvPr id="6" name="CuadroTexto 5"/>
          <p:cNvSpPr txBox="1"/>
          <p:nvPr/>
        </p:nvSpPr>
        <p:spPr>
          <a:xfrm>
            <a:off x="261257" y="2934511"/>
            <a:ext cx="11817531" cy="2616101"/>
          </a:xfrm>
          <a:prstGeom prst="rect">
            <a:avLst/>
          </a:prstGeom>
          <a:noFill/>
        </p:spPr>
        <p:txBody>
          <a:bodyPr wrap="square" rtlCol="0">
            <a:spAutoFit/>
          </a:bodyPr>
          <a:lstStyle/>
          <a:p>
            <a:r>
              <a:rPr lang="es-AR" dirty="0" err="1" smtClean="0">
                <a:latin typeface="Arial" panose="020B0604020202020204" pitchFamily="34" charset="0"/>
                <a:cs typeface="Arial" panose="020B0604020202020204" pitchFamily="34" charset="0"/>
              </a:rPr>
              <a:t>Triggers</a:t>
            </a:r>
            <a:r>
              <a:rPr lang="es-AR" dirty="0" smtClean="0">
                <a:latin typeface="Arial" panose="020B0604020202020204" pitchFamily="34" charset="0"/>
                <a:cs typeface="Arial" panose="020B0604020202020204" pitchFamily="34" charset="0"/>
              </a:rPr>
              <a:t>:</a:t>
            </a:r>
            <a:endParaRPr lang="es-AR" dirty="0" smtClean="0">
              <a:latin typeface="Arial" panose="020B0604020202020204" pitchFamily="34" charset="0"/>
              <a:cs typeface="Arial" panose="020B0604020202020204" pitchFamily="34" charset="0"/>
            </a:endParaRPr>
          </a:p>
          <a:p>
            <a:endParaRPr lang="es-AR"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AR" sz="1600" dirty="0">
                <a:latin typeface="Arial" panose="020B0604020202020204" pitchFamily="34" charset="0"/>
                <a:cs typeface="Arial" panose="020B0604020202020204" pitchFamily="34" charset="0"/>
              </a:rPr>
              <a:t>Validación de datos: Hay 10 </a:t>
            </a:r>
            <a:r>
              <a:rPr lang="es-AR" sz="1600" dirty="0" err="1">
                <a:latin typeface="Arial" panose="020B0604020202020204" pitchFamily="34" charset="0"/>
                <a:cs typeface="Arial" panose="020B0604020202020204" pitchFamily="34" charset="0"/>
              </a:rPr>
              <a:t>triggers</a:t>
            </a:r>
            <a:r>
              <a:rPr lang="es-AR" sz="1600" dirty="0">
                <a:latin typeface="Arial" panose="020B0604020202020204" pitchFamily="34" charset="0"/>
                <a:cs typeface="Arial" panose="020B0604020202020204" pitchFamily="34" charset="0"/>
              </a:rPr>
              <a:t> aplicados sobre 5 tablas (pacientes, empleados, </a:t>
            </a:r>
            <a:r>
              <a:rPr lang="es-AR" sz="1600" dirty="0" err="1">
                <a:latin typeface="Arial" panose="020B0604020202020204" pitchFamily="34" charset="0"/>
                <a:cs typeface="Arial" panose="020B0604020202020204" pitchFamily="34" charset="0"/>
              </a:rPr>
              <a:t>tipo_de_empleado</a:t>
            </a:r>
            <a:r>
              <a:rPr lang="es-AR" sz="1600" dirty="0">
                <a:latin typeface="Arial" panose="020B0604020202020204" pitchFamily="34" charset="0"/>
                <a:cs typeface="Arial" panose="020B0604020202020204" pitchFamily="34" charset="0"/>
              </a:rPr>
              <a:t>, turnos y laboratorios), las que necesitan validación. Cada tabla tiene un </a:t>
            </a:r>
            <a:r>
              <a:rPr lang="es-AR" sz="1600" dirty="0" err="1">
                <a:latin typeface="Arial" panose="020B0604020202020204" pitchFamily="34" charset="0"/>
                <a:cs typeface="Arial" panose="020B0604020202020204" pitchFamily="34" charset="0"/>
              </a:rPr>
              <a:t>trigger</a:t>
            </a:r>
            <a:r>
              <a:rPr lang="es-AR" sz="1600" dirty="0">
                <a:latin typeface="Arial" panose="020B0604020202020204" pitchFamily="34" charset="0"/>
                <a:cs typeface="Arial" panose="020B0604020202020204" pitchFamily="34" charset="0"/>
              </a:rPr>
              <a:t> BEFORE INSERT y BEFORE UPDATE limpiando </a:t>
            </a:r>
            <a:r>
              <a:rPr lang="es-AR" sz="1600" dirty="0" err="1" smtClean="0">
                <a:latin typeface="Arial" panose="020B0604020202020204" pitchFamily="34" charset="0"/>
                <a:cs typeface="Arial" panose="020B0604020202020204" pitchFamily="34" charset="0"/>
              </a:rPr>
              <a:t>strings</a:t>
            </a:r>
            <a:r>
              <a:rPr lang="es-AR" sz="1600" dirty="0" smtClean="0">
                <a:latin typeface="Arial" panose="020B0604020202020204" pitchFamily="34" charset="0"/>
                <a:cs typeface="Arial" panose="020B0604020202020204" pitchFamily="34" charset="0"/>
              </a:rPr>
              <a:t>, </a:t>
            </a:r>
            <a:r>
              <a:rPr lang="es-AR" sz="1600" dirty="0">
                <a:latin typeface="Arial" panose="020B0604020202020204" pitchFamily="34" charset="0"/>
                <a:cs typeface="Arial" panose="020B0604020202020204" pitchFamily="34" charset="0"/>
              </a:rPr>
              <a:t>validando direcciones de </a:t>
            </a:r>
            <a:r>
              <a:rPr lang="es-AR" sz="1600" dirty="0" smtClean="0">
                <a:latin typeface="Arial" panose="020B0604020202020204" pitchFamily="34" charset="0"/>
                <a:cs typeface="Arial" panose="020B0604020202020204" pitchFamily="34" charset="0"/>
              </a:rPr>
              <a:t>email y chequeando requerimientos complejos de columnas (como necesitar que al menos una de dos columnas no sea NULL).</a:t>
            </a:r>
          </a:p>
          <a:p>
            <a:pPr marL="285750" indent="-285750">
              <a:buFont typeface="Arial" panose="020B0604020202020204" pitchFamily="34" charset="0"/>
              <a:buChar char="•"/>
            </a:pPr>
            <a:endParaRPr lang="es-AR"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AR" sz="1600" dirty="0" err="1" smtClean="0">
                <a:latin typeface="Arial" panose="020B0604020202020204" pitchFamily="34" charset="0"/>
                <a:cs typeface="Arial" panose="020B0604020202020204" pitchFamily="34" charset="0"/>
              </a:rPr>
              <a:t>asignar_laboratorio</a:t>
            </a:r>
            <a:r>
              <a:rPr lang="es-AR" sz="1600" dirty="0" smtClean="0">
                <a:latin typeface="Arial" panose="020B0604020202020204" pitchFamily="34" charset="0"/>
                <a:cs typeface="Arial" panose="020B0604020202020204" pitchFamily="34" charset="0"/>
              </a:rPr>
              <a:t>: Cuando se crea un trabajo de laboratorio automáticamente por el </a:t>
            </a:r>
            <a:r>
              <a:rPr lang="es-AR" sz="1600" dirty="0" err="1" smtClean="0">
                <a:latin typeface="Arial" panose="020B0604020202020204" pitchFamily="34" charset="0"/>
                <a:cs typeface="Arial" panose="020B0604020202020204" pitchFamily="34" charset="0"/>
              </a:rPr>
              <a:t>trigger</a:t>
            </a:r>
            <a:r>
              <a:rPr lang="es-AR" sz="1600" dirty="0" smtClean="0">
                <a:latin typeface="Arial" panose="020B0604020202020204" pitchFamily="34" charset="0"/>
                <a:cs typeface="Arial" panose="020B0604020202020204" pitchFamily="34" charset="0"/>
              </a:rPr>
              <a:t> </a:t>
            </a:r>
            <a:r>
              <a:rPr lang="es-AR" sz="1600" dirty="0" err="1" smtClean="0">
                <a:latin typeface="Arial" panose="020B0604020202020204" pitchFamily="34" charset="0"/>
                <a:cs typeface="Arial" panose="020B0604020202020204" pitchFamily="34" charset="0"/>
              </a:rPr>
              <a:t>new_lab_work</a:t>
            </a:r>
            <a:r>
              <a:rPr lang="es-AR" sz="1600" dirty="0" smtClean="0">
                <a:latin typeface="Arial" panose="020B0604020202020204" pitchFamily="34" charset="0"/>
                <a:cs typeface="Arial" panose="020B0604020202020204" pitchFamily="34" charset="0"/>
              </a:rPr>
              <a:t>, se le asigna un estado de ‘Iniciado’. Este </a:t>
            </a:r>
            <a:r>
              <a:rPr lang="es-AR" sz="1600" dirty="0" err="1" smtClean="0">
                <a:latin typeface="Arial" panose="020B0604020202020204" pitchFamily="34" charset="0"/>
                <a:cs typeface="Arial" panose="020B0604020202020204" pitchFamily="34" charset="0"/>
              </a:rPr>
              <a:t>trigger</a:t>
            </a:r>
            <a:r>
              <a:rPr lang="es-AR" sz="1600" dirty="0" smtClean="0">
                <a:latin typeface="Arial" panose="020B0604020202020204" pitchFamily="34" charset="0"/>
                <a:cs typeface="Arial" panose="020B0604020202020204" pitchFamily="34" charset="0"/>
              </a:rPr>
              <a:t> es un BEFORE UPDATE que al asignarle un laboratorio a un trabajo que no estaba asignado, cambia el estado de ‘Iniciado’ a ‘Asignado’.</a:t>
            </a:r>
            <a:endParaRPr lang="es-AR" sz="1600" dirty="0">
              <a:latin typeface="Arial" panose="020B0604020202020204" pitchFamily="34" charset="0"/>
              <a:cs typeface="Arial" panose="020B0604020202020204" pitchFamily="34" charset="0"/>
            </a:endParaRPr>
          </a:p>
        </p:txBody>
      </p:sp>
      <p:sp>
        <p:nvSpPr>
          <p:cNvPr id="7" name="CuadroTexto 6"/>
          <p:cNvSpPr txBox="1"/>
          <p:nvPr/>
        </p:nvSpPr>
        <p:spPr>
          <a:xfrm>
            <a:off x="261257" y="6066410"/>
            <a:ext cx="11930743" cy="646331"/>
          </a:xfrm>
          <a:prstGeom prst="rect">
            <a:avLst/>
          </a:prstGeom>
          <a:noFill/>
        </p:spPr>
        <p:txBody>
          <a:bodyPr wrap="square" rtlCol="0">
            <a:spAutoFit/>
          </a:bodyPr>
          <a:lstStyle/>
          <a:p>
            <a:pPr algn="ctr"/>
            <a:r>
              <a:rPr lang="es-AR" dirty="0" smtClean="0">
                <a:latin typeface="Arial" panose="020B0604020202020204" pitchFamily="34" charset="0"/>
                <a:cs typeface="Arial" panose="020B0604020202020204" pitchFamily="34" charset="0"/>
              </a:rPr>
              <a:t>Link a archivo </a:t>
            </a:r>
            <a:r>
              <a:rPr lang="es-AR" dirty="0" smtClean="0">
                <a:latin typeface="Arial" panose="020B0604020202020204" pitchFamily="34" charset="0"/>
                <a:cs typeface="Arial" panose="020B0604020202020204" pitchFamily="34" charset="0"/>
              </a:rPr>
              <a:t>.</a:t>
            </a:r>
            <a:r>
              <a:rPr lang="es-AR" dirty="0" err="1" smtClean="0">
                <a:latin typeface="Arial" panose="020B0604020202020204" pitchFamily="34" charset="0"/>
                <a:cs typeface="Arial" panose="020B0604020202020204" pitchFamily="34" charset="0"/>
              </a:rPr>
              <a:t>sql</a:t>
            </a:r>
            <a:r>
              <a:rPr lang="es-AR" dirty="0" smtClean="0">
                <a:latin typeface="Arial" panose="020B0604020202020204" pitchFamily="34" charset="0"/>
                <a:cs typeface="Arial" panose="020B0604020202020204" pitchFamily="34" charset="0"/>
              </a:rPr>
              <a:t>:</a:t>
            </a:r>
          </a:p>
          <a:p>
            <a:pPr algn="ctr"/>
            <a:r>
              <a:rPr lang="es-AR" dirty="0">
                <a:latin typeface="Arial" panose="020B0604020202020204" pitchFamily="34" charset="0"/>
                <a:cs typeface="Arial" panose="020B0604020202020204" pitchFamily="34" charset="0"/>
                <a:hlinkClick r:id="rId3"/>
              </a:rPr>
              <a:t>https://</a:t>
            </a:r>
            <a:r>
              <a:rPr lang="es-AR" dirty="0" smtClean="0">
                <a:latin typeface="Arial" panose="020B0604020202020204" pitchFamily="34" charset="0"/>
                <a:cs typeface="Arial" panose="020B0604020202020204" pitchFamily="34" charset="0"/>
                <a:hlinkClick r:id="rId3"/>
              </a:rPr>
              <a:t>github.com/lbenav90/fymdentalSQL/blob/ac464f341bdef3450f2acb8ecc745e6df3cb82cc/fymdental.sql</a:t>
            </a:r>
            <a:endParaRPr lang="es-AR"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8668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lub Movistar | Beneficios y descuentos | Coderhouse - 20% extra en cursos  y carreras del Plan Coder Beca"/>
          <p:cNvPicPr>
            <a:picLocks noChangeAspect="1" noChangeArrowheads="1"/>
          </p:cNvPicPr>
          <p:nvPr/>
        </p:nvPicPr>
        <p:blipFill rotWithShape="1">
          <a:blip r:embed="rId2">
            <a:extLst>
              <a:ext uri="{28A0092B-C50C-407E-A947-70E740481C1C}">
                <a14:useLocalDpi xmlns:a14="http://schemas.microsoft.com/office/drawing/2010/main" val="0"/>
              </a:ext>
            </a:extLst>
          </a:blip>
          <a:srcRect l="9683" t="37420" r="7509" b="39070"/>
          <a:stretch/>
        </p:blipFill>
        <p:spPr bwMode="auto">
          <a:xfrm>
            <a:off x="4319451" y="608835"/>
            <a:ext cx="3500846" cy="993931"/>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505097" y="2203269"/>
            <a:ext cx="9927718" cy="461665"/>
          </a:xfrm>
          <a:prstGeom prst="rect">
            <a:avLst/>
          </a:prstGeom>
          <a:noFill/>
        </p:spPr>
        <p:txBody>
          <a:bodyPr wrap="none" rtlCol="0">
            <a:spAutoFit/>
          </a:bodyPr>
          <a:lstStyle/>
          <a:p>
            <a:r>
              <a:rPr lang="es-AR" sz="2400" u="sng" dirty="0" smtClean="0">
                <a:latin typeface="Arial" panose="020B0604020202020204" pitchFamily="34" charset="0"/>
                <a:cs typeface="Arial" panose="020B0604020202020204" pitchFamily="34" charset="0"/>
              </a:rPr>
              <a:t>Gestión de clínica odontológica </a:t>
            </a:r>
            <a:r>
              <a:rPr lang="es-AR" sz="2400" u="sng" dirty="0" smtClean="0">
                <a:latin typeface="Arial" panose="020B0604020202020204" pitchFamily="34" charset="0"/>
                <a:cs typeface="Arial" panose="020B0604020202020204" pitchFamily="34" charset="0"/>
              </a:rPr>
              <a:t>pequeña – Objetos de la base de datos</a:t>
            </a:r>
            <a:endParaRPr lang="es-AR" sz="2400" u="sng" dirty="0">
              <a:latin typeface="Arial" panose="020B0604020202020204" pitchFamily="34" charset="0"/>
              <a:cs typeface="Arial" panose="020B0604020202020204" pitchFamily="34" charset="0"/>
            </a:endParaRPr>
          </a:p>
        </p:txBody>
      </p:sp>
      <p:sp>
        <p:nvSpPr>
          <p:cNvPr id="5" name="CuadroTexto 4"/>
          <p:cNvSpPr txBox="1"/>
          <p:nvPr/>
        </p:nvSpPr>
        <p:spPr>
          <a:xfrm>
            <a:off x="3361509" y="2664934"/>
            <a:ext cx="184731" cy="369332"/>
          </a:xfrm>
          <a:prstGeom prst="rect">
            <a:avLst/>
          </a:prstGeom>
          <a:noFill/>
        </p:spPr>
        <p:txBody>
          <a:bodyPr wrap="none" rtlCol="0">
            <a:spAutoFit/>
          </a:bodyPr>
          <a:lstStyle/>
          <a:p>
            <a:endParaRPr lang="es-AR" dirty="0"/>
          </a:p>
        </p:txBody>
      </p:sp>
      <p:sp>
        <p:nvSpPr>
          <p:cNvPr id="6" name="CuadroTexto 5"/>
          <p:cNvSpPr txBox="1"/>
          <p:nvPr/>
        </p:nvSpPr>
        <p:spPr>
          <a:xfrm>
            <a:off x="261257" y="2934511"/>
            <a:ext cx="11817531" cy="3108543"/>
          </a:xfrm>
          <a:prstGeom prst="rect">
            <a:avLst/>
          </a:prstGeom>
          <a:noFill/>
        </p:spPr>
        <p:txBody>
          <a:bodyPr wrap="square" rtlCol="0">
            <a:spAutoFit/>
          </a:bodyPr>
          <a:lstStyle/>
          <a:p>
            <a:r>
              <a:rPr lang="es-AR" dirty="0" smtClean="0">
                <a:latin typeface="Arial" panose="020B0604020202020204" pitchFamily="34" charset="0"/>
                <a:cs typeface="Arial" panose="020B0604020202020204" pitchFamily="34" charset="0"/>
              </a:rPr>
              <a:t>Funciones:</a:t>
            </a:r>
            <a:endParaRPr lang="es-AR" dirty="0" smtClean="0">
              <a:latin typeface="Arial" panose="020B0604020202020204" pitchFamily="34" charset="0"/>
              <a:cs typeface="Arial" panose="020B0604020202020204" pitchFamily="34" charset="0"/>
            </a:endParaRPr>
          </a:p>
          <a:p>
            <a:endParaRPr lang="es-AR"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AR" sz="1600" dirty="0" err="1" smtClean="0">
                <a:latin typeface="Arial" panose="020B0604020202020204" pitchFamily="34" charset="0"/>
                <a:cs typeface="Arial" panose="020B0604020202020204" pitchFamily="34" charset="0"/>
              </a:rPr>
              <a:t>honorarios_mensuales</a:t>
            </a:r>
            <a:r>
              <a:rPr lang="es-AR" sz="1600" dirty="0" smtClean="0">
                <a:latin typeface="Arial" panose="020B0604020202020204" pitchFamily="34" charset="0"/>
                <a:cs typeface="Arial" panose="020B0604020202020204" pitchFamily="34" charset="0"/>
              </a:rPr>
              <a:t>: Esta es una función que toma dos parámetros, ‘id’ es el valor de </a:t>
            </a:r>
            <a:r>
              <a:rPr lang="es-AR" sz="1600" dirty="0" err="1" smtClean="0">
                <a:latin typeface="Arial" panose="020B0604020202020204" pitchFamily="34" charset="0"/>
                <a:cs typeface="Arial" panose="020B0604020202020204" pitchFamily="34" charset="0"/>
              </a:rPr>
              <a:t>id_empleado</a:t>
            </a:r>
            <a:r>
              <a:rPr lang="es-AR" sz="1600" dirty="0" smtClean="0">
                <a:latin typeface="Arial" panose="020B0604020202020204" pitchFamily="34" charset="0"/>
                <a:cs typeface="Arial" panose="020B0604020202020204" pitchFamily="34" charset="0"/>
              </a:rPr>
              <a:t> del odontólogo para el cuál se desea calcular el honorario y ‘mes’ es la representación INT del mes para el cual se desea calcular el honorario. Suma todos los pagos realizados en el mes indicado que estén asignados el odontólogo </a:t>
            </a:r>
            <a:r>
              <a:rPr lang="es-AR" sz="1600" dirty="0" err="1" smtClean="0">
                <a:latin typeface="Arial" panose="020B0604020202020204" pitchFamily="34" charset="0"/>
                <a:cs typeface="Arial" panose="020B0604020202020204" pitchFamily="34" charset="0"/>
              </a:rPr>
              <a:t>ingreresado</a:t>
            </a:r>
            <a:r>
              <a:rPr lang="es-AR" sz="1600" dirty="0" smtClean="0">
                <a:latin typeface="Arial" panose="020B0604020202020204" pitchFamily="34" charset="0"/>
                <a:cs typeface="Arial" panose="020B0604020202020204" pitchFamily="34" charset="0"/>
              </a:rPr>
              <a:t> y le aplica el porcentaje indicado en la tabla </a:t>
            </a:r>
            <a:r>
              <a:rPr lang="es-AR" sz="1600" dirty="0" err="1" smtClean="0">
                <a:latin typeface="Arial" panose="020B0604020202020204" pitchFamily="34" charset="0"/>
                <a:cs typeface="Arial" panose="020B0604020202020204" pitchFamily="34" charset="0"/>
              </a:rPr>
              <a:t>tipo_de_empleado</a:t>
            </a:r>
            <a:r>
              <a:rPr lang="es-AR" sz="1600" dirty="0" smtClean="0">
                <a:latin typeface="Arial" panose="020B0604020202020204" pitchFamily="34" charset="0"/>
                <a:cs typeface="Arial" panose="020B0604020202020204" pitchFamily="34" charset="0"/>
              </a:rPr>
              <a:t>. Luego le resta los costos de los trabajos de laboratorio de esas evoluciones aplicándole el porcentaje indicado en la tabla </a:t>
            </a:r>
            <a:r>
              <a:rPr lang="es-AR" sz="1600" dirty="0" err="1" smtClean="0">
                <a:latin typeface="Arial" panose="020B0604020202020204" pitchFamily="34" charset="0"/>
                <a:cs typeface="Arial" panose="020B0604020202020204" pitchFamily="34" charset="0"/>
              </a:rPr>
              <a:t>tipo_de_empleado</a:t>
            </a:r>
            <a:r>
              <a:rPr lang="es-AR" sz="16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s-AR"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AR" sz="1600" dirty="0" err="1" smtClean="0">
                <a:latin typeface="Arial" panose="020B0604020202020204" pitchFamily="34" charset="0"/>
                <a:cs typeface="Arial" panose="020B0604020202020204" pitchFamily="34" charset="0"/>
              </a:rPr>
              <a:t>adicional_montos_fijos</a:t>
            </a:r>
            <a:r>
              <a:rPr lang="es-AR" sz="1600" dirty="0" smtClean="0">
                <a:latin typeface="Arial" panose="020B0604020202020204" pitchFamily="34" charset="0"/>
                <a:cs typeface="Arial" panose="020B0604020202020204" pitchFamily="34" charset="0"/>
              </a:rPr>
              <a:t>: Esta función trabaja muy similarmente a la anterior pero se aplica principalmente sobre secretarias y asistentes que realizan algunos trabajos, como radiografías. Tiene los mismos parámetros que la anterior pero no aplica ningún porcentaje. Suma los adicionales de los tratamientos asignados al empleado ingresado, lo que se suma al sueldo regular.</a:t>
            </a:r>
            <a:endParaRPr lang="es-AR" sz="1600" dirty="0">
              <a:latin typeface="Arial" panose="020B0604020202020204" pitchFamily="34" charset="0"/>
              <a:cs typeface="Arial" panose="020B0604020202020204" pitchFamily="34" charset="0"/>
            </a:endParaRPr>
          </a:p>
        </p:txBody>
      </p:sp>
      <p:sp>
        <p:nvSpPr>
          <p:cNvPr id="7" name="CuadroTexto 6"/>
          <p:cNvSpPr txBox="1"/>
          <p:nvPr/>
        </p:nvSpPr>
        <p:spPr>
          <a:xfrm>
            <a:off x="261257" y="6066410"/>
            <a:ext cx="11930743" cy="646331"/>
          </a:xfrm>
          <a:prstGeom prst="rect">
            <a:avLst/>
          </a:prstGeom>
          <a:noFill/>
        </p:spPr>
        <p:txBody>
          <a:bodyPr wrap="square" rtlCol="0">
            <a:spAutoFit/>
          </a:bodyPr>
          <a:lstStyle/>
          <a:p>
            <a:pPr algn="ctr"/>
            <a:r>
              <a:rPr lang="es-AR" dirty="0" smtClean="0">
                <a:latin typeface="Arial" panose="020B0604020202020204" pitchFamily="34" charset="0"/>
                <a:cs typeface="Arial" panose="020B0604020202020204" pitchFamily="34" charset="0"/>
              </a:rPr>
              <a:t>Link a archivo </a:t>
            </a:r>
            <a:r>
              <a:rPr lang="es-AR" dirty="0" smtClean="0">
                <a:latin typeface="Arial" panose="020B0604020202020204" pitchFamily="34" charset="0"/>
                <a:cs typeface="Arial" panose="020B0604020202020204" pitchFamily="34" charset="0"/>
              </a:rPr>
              <a:t>.</a:t>
            </a:r>
            <a:r>
              <a:rPr lang="es-AR" dirty="0" err="1" smtClean="0">
                <a:latin typeface="Arial" panose="020B0604020202020204" pitchFamily="34" charset="0"/>
                <a:cs typeface="Arial" panose="020B0604020202020204" pitchFamily="34" charset="0"/>
              </a:rPr>
              <a:t>sql</a:t>
            </a:r>
            <a:r>
              <a:rPr lang="es-AR" dirty="0" smtClean="0">
                <a:latin typeface="Arial" panose="020B0604020202020204" pitchFamily="34" charset="0"/>
                <a:cs typeface="Arial" panose="020B0604020202020204" pitchFamily="34" charset="0"/>
              </a:rPr>
              <a:t>:</a:t>
            </a:r>
          </a:p>
          <a:p>
            <a:pPr algn="ctr"/>
            <a:r>
              <a:rPr lang="es-AR" dirty="0">
                <a:latin typeface="Arial" panose="020B0604020202020204" pitchFamily="34" charset="0"/>
                <a:cs typeface="Arial" panose="020B0604020202020204" pitchFamily="34" charset="0"/>
                <a:hlinkClick r:id="rId3"/>
              </a:rPr>
              <a:t>https://</a:t>
            </a:r>
            <a:r>
              <a:rPr lang="es-AR" dirty="0" smtClean="0">
                <a:latin typeface="Arial" panose="020B0604020202020204" pitchFamily="34" charset="0"/>
                <a:cs typeface="Arial" panose="020B0604020202020204" pitchFamily="34" charset="0"/>
                <a:hlinkClick r:id="rId3"/>
              </a:rPr>
              <a:t>github.com/lbenav90/fymdentalSQL/blob/ac464f341bdef3450f2acb8ecc745e6df3cb82cc/fymdental.sql</a:t>
            </a:r>
            <a:endParaRPr lang="es-AR"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0527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lub Movistar | Beneficios y descuentos | Coderhouse - 20% extra en cursos  y carreras del Plan Coder Beca"/>
          <p:cNvPicPr>
            <a:picLocks noChangeAspect="1" noChangeArrowheads="1"/>
          </p:cNvPicPr>
          <p:nvPr/>
        </p:nvPicPr>
        <p:blipFill rotWithShape="1">
          <a:blip r:embed="rId2">
            <a:extLst>
              <a:ext uri="{28A0092B-C50C-407E-A947-70E740481C1C}">
                <a14:useLocalDpi xmlns:a14="http://schemas.microsoft.com/office/drawing/2010/main" val="0"/>
              </a:ext>
            </a:extLst>
          </a:blip>
          <a:srcRect l="9683" t="37420" r="7509" b="39070"/>
          <a:stretch/>
        </p:blipFill>
        <p:spPr bwMode="auto">
          <a:xfrm>
            <a:off x="4319451" y="608835"/>
            <a:ext cx="3500846" cy="993931"/>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505097" y="2203269"/>
            <a:ext cx="9927718" cy="461665"/>
          </a:xfrm>
          <a:prstGeom prst="rect">
            <a:avLst/>
          </a:prstGeom>
          <a:noFill/>
        </p:spPr>
        <p:txBody>
          <a:bodyPr wrap="none" rtlCol="0">
            <a:spAutoFit/>
          </a:bodyPr>
          <a:lstStyle/>
          <a:p>
            <a:r>
              <a:rPr lang="es-AR" sz="2400" u="sng" dirty="0" smtClean="0">
                <a:latin typeface="Arial" panose="020B0604020202020204" pitchFamily="34" charset="0"/>
                <a:cs typeface="Arial" panose="020B0604020202020204" pitchFamily="34" charset="0"/>
              </a:rPr>
              <a:t>Gestión de clínica odontológica </a:t>
            </a:r>
            <a:r>
              <a:rPr lang="es-AR" sz="2400" u="sng" dirty="0" smtClean="0">
                <a:latin typeface="Arial" panose="020B0604020202020204" pitchFamily="34" charset="0"/>
                <a:cs typeface="Arial" panose="020B0604020202020204" pitchFamily="34" charset="0"/>
              </a:rPr>
              <a:t>pequeña – Objetos de la base de datos</a:t>
            </a:r>
            <a:endParaRPr lang="es-AR" sz="2400" u="sng" dirty="0">
              <a:latin typeface="Arial" panose="020B0604020202020204" pitchFamily="34" charset="0"/>
              <a:cs typeface="Arial" panose="020B0604020202020204" pitchFamily="34" charset="0"/>
            </a:endParaRPr>
          </a:p>
        </p:txBody>
      </p:sp>
      <p:sp>
        <p:nvSpPr>
          <p:cNvPr id="5" name="CuadroTexto 4"/>
          <p:cNvSpPr txBox="1"/>
          <p:nvPr/>
        </p:nvSpPr>
        <p:spPr>
          <a:xfrm>
            <a:off x="3361509" y="2664934"/>
            <a:ext cx="184731" cy="369332"/>
          </a:xfrm>
          <a:prstGeom prst="rect">
            <a:avLst/>
          </a:prstGeom>
          <a:noFill/>
        </p:spPr>
        <p:txBody>
          <a:bodyPr wrap="none" rtlCol="0">
            <a:spAutoFit/>
          </a:bodyPr>
          <a:lstStyle/>
          <a:p>
            <a:endParaRPr lang="es-AR" dirty="0"/>
          </a:p>
        </p:txBody>
      </p:sp>
      <p:sp>
        <p:nvSpPr>
          <p:cNvPr id="6" name="CuadroTexto 5"/>
          <p:cNvSpPr txBox="1"/>
          <p:nvPr/>
        </p:nvSpPr>
        <p:spPr>
          <a:xfrm>
            <a:off x="261257" y="2934511"/>
            <a:ext cx="11817531" cy="2369880"/>
          </a:xfrm>
          <a:prstGeom prst="rect">
            <a:avLst/>
          </a:prstGeom>
          <a:noFill/>
        </p:spPr>
        <p:txBody>
          <a:bodyPr wrap="square" rtlCol="0">
            <a:spAutoFit/>
          </a:bodyPr>
          <a:lstStyle/>
          <a:p>
            <a:r>
              <a:rPr lang="es-AR" dirty="0" smtClean="0">
                <a:latin typeface="Arial" panose="020B0604020202020204" pitchFamily="34" charset="0"/>
                <a:cs typeface="Arial" panose="020B0604020202020204" pitchFamily="34" charset="0"/>
              </a:rPr>
              <a:t>Funciones:</a:t>
            </a:r>
            <a:endParaRPr lang="es-AR" dirty="0" smtClean="0">
              <a:latin typeface="Arial" panose="020B0604020202020204" pitchFamily="34" charset="0"/>
              <a:cs typeface="Arial" panose="020B0604020202020204" pitchFamily="34" charset="0"/>
            </a:endParaRPr>
          </a:p>
          <a:p>
            <a:endParaRPr lang="es-AR"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AR" sz="1600" dirty="0" err="1" smtClean="0">
                <a:latin typeface="Arial" panose="020B0604020202020204" pitchFamily="34" charset="0"/>
                <a:cs typeface="Arial" panose="020B0604020202020204" pitchFamily="34" charset="0"/>
              </a:rPr>
              <a:t>limpiar_string</a:t>
            </a:r>
            <a:r>
              <a:rPr lang="es-AR" sz="1600" dirty="0" smtClean="0">
                <a:latin typeface="Arial" panose="020B0604020202020204" pitchFamily="34" charset="0"/>
                <a:cs typeface="Arial" panose="020B0604020202020204" pitchFamily="34" charset="0"/>
              </a:rPr>
              <a:t>: Es una función que toma un </a:t>
            </a:r>
            <a:r>
              <a:rPr lang="es-AR" sz="1600" dirty="0" err="1" smtClean="0">
                <a:latin typeface="Arial" panose="020B0604020202020204" pitchFamily="34" charset="0"/>
                <a:cs typeface="Arial" panose="020B0604020202020204" pitchFamily="34" charset="0"/>
              </a:rPr>
              <a:t>string</a:t>
            </a:r>
            <a:r>
              <a:rPr lang="es-AR" sz="1600" dirty="0" smtClean="0">
                <a:latin typeface="Arial" panose="020B0604020202020204" pitchFamily="34" charset="0"/>
                <a:cs typeface="Arial" panose="020B0604020202020204" pitchFamily="34" charset="0"/>
              </a:rPr>
              <a:t> de entrada y lo devuelve sin símbolos ni espacios. Está pensada para limpiar datos de documentos o teléfonos que normalmente contienen puntos, guiones o espacios. Hace una única excepción, que el es símbolo ‘+’ como primer carácter, lo cual indica una característica internacional. Si esta en </a:t>
            </a:r>
            <a:r>
              <a:rPr lang="es-AR" sz="1600" dirty="0" err="1" smtClean="0">
                <a:latin typeface="Arial" panose="020B0604020202020204" pitchFamily="34" charset="0"/>
                <a:cs typeface="Arial" panose="020B0604020202020204" pitchFamily="34" charset="0"/>
              </a:rPr>
              <a:t>pimera</a:t>
            </a:r>
            <a:r>
              <a:rPr lang="es-AR" sz="1600" dirty="0" smtClean="0">
                <a:latin typeface="Arial" panose="020B0604020202020204" pitchFamily="34" charset="0"/>
                <a:cs typeface="Arial" panose="020B0604020202020204" pitchFamily="34" charset="0"/>
              </a:rPr>
              <a:t> posición, lo deja. Si no, lo saca.</a:t>
            </a:r>
          </a:p>
          <a:p>
            <a:pPr marL="285750" indent="-285750">
              <a:buFont typeface="Arial" panose="020B0604020202020204" pitchFamily="34" charset="0"/>
              <a:buChar char="•"/>
            </a:pPr>
            <a:endParaRPr lang="es-AR"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AR" sz="1600" dirty="0" err="1" smtClean="0">
                <a:latin typeface="Arial" panose="020B0604020202020204" pitchFamily="34" charset="0"/>
                <a:cs typeface="Arial" panose="020B0604020202020204" pitchFamily="34" charset="0"/>
              </a:rPr>
              <a:t>validar_email</a:t>
            </a:r>
            <a:r>
              <a:rPr lang="es-AR" sz="1600" dirty="0" smtClean="0">
                <a:latin typeface="Arial" panose="020B0604020202020204" pitchFamily="34" charset="0"/>
                <a:cs typeface="Arial" panose="020B0604020202020204" pitchFamily="34" charset="0"/>
              </a:rPr>
              <a:t>: Es una función que valida la estructura de un email utilizando REGEXP, que busqué de internet. Sigue las reglas de validez de emails actuales y se usa en los </a:t>
            </a:r>
            <a:r>
              <a:rPr lang="es-AR" sz="1600" dirty="0" err="1" smtClean="0">
                <a:latin typeface="Arial" panose="020B0604020202020204" pitchFamily="34" charset="0"/>
                <a:cs typeface="Arial" panose="020B0604020202020204" pitchFamily="34" charset="0"/>
              </a:rPr>
              <a:t>triggers</a:t>
            </a:r>
            <a:r>
              <a:rPr lang="es-AR" sz="1600" dirty="0" smtClean="0">
                <a:latin typeface="Arial" panose="020B0604020202020204" pitchFamily="34" charset="0"/>
                <a:cs typeface="Arial" panose="020B0604020202020204" pitchFamily="34" charset="0"/>
              </a:rPr>
              <a:t> de validación.</a:t>
            </a:r>
            <a:endParaRPr lang="es-AR" sz="1600" dirty="0">
              <a:latin typeface="Arial" panose="020B0604020202020204" pitchFamily="34" charset="0"/>
              <a:cs typeface="Arial" panose="020B0604020202020204" pitchFamily="34" charset="0"/>
            </a:endParaRPr>
          </a:p>
        </p:txBody>
      </p:sp>
      <p:sp>
        <p:nvSpPr>
          <p:cNvPr id="7" name="CuadroTexto 6"/>
          <p:cNvSpPr txBox="1"/>
          <p:nvPr/>
        </p:nvSpPr>
        <p:spPr>
          <a:xfrm>
            <a:off x="261257" y="6066410"/>
            <a:ext cx="11930743" cy="646331"/>
          </a:xfrm>
          <a:prstGeom prst="rect">
            <a:avLst/>
          </a:prstGeom>
          <a:noFill/>
        </p:spPr>
        <p:txBody>
          <a:bodyPr wrap="square" rtlCol="0">
            <a:spAutoFit/>
          </a:bodyPr>
          <a:lstStyle/>
          <a:p>
            <a:pPr algn="ctr"/>
            <a:r>
              <a:rPr lang="es-AR" dirty="0" smtClean="0">
                <a:latin typeface="Arial" panose="020B0604020202020204" pitchFamily="34" charset="0"/>
                <a:cs typeface="Arial" panose="020B0604020202020204" pitchFamily="34" charset="0"/>
              </a:rPr>
              <a:t>Link a archivo </a:t>
            </a:r>
            <a:r>
              <a:rPr lang="es-AR" dirty="0" smtClean="0">
                <a:latin typeface="Arial" panose="020B0604020202020204" pitchFamily="34" charset="0"/>
                <a:cs typeface="Arial" panose="020B0604020202020204" pitchFamily="34" charset="0"/>
              </a:rPr>
              <a:t>.</a:t>
            </a:r>
            <a:r>
              <a:rPr lang="es-AR" dirty="0" err="1" smtClean="0">
                <a:latin typeface="Arial" panose="020B0604020202020204" pitchFamily="34" charset="0"/>
                <a:cs typeface="Arial" panose="020B0604020202020204" pitchFamily="34" charset="0"/>
              </a:rPr>
              <a:t>sql</a:t>
            </a:r>
            <a:r>
              <a:rPr lang="es-AR" dirty="0" smtClean="0">
                <a:latin typeface="Arial" panose="020B0604020202020204" pitchFamily="34" charset="0"/>
                <a:cs typeface="Arial" panose="020B0604020202020204" pitchFamily="34" charset="0"/>
              </a:rPr>
              <a:t>:</a:t>
            </a:r>
          </a:p>
          <a:p>
            <a:pPr algn="ctr"/>
            <a:r>
              <a:rPr lang="es-AR" dirty="0">
                <a:latin typeface="Arial" panose="020B0604020202020204" pitchFamily="34" charset="0"/>
                <a:cs typeface="Arial" panose="020B0604020202020204" pitchFamily="34" charset="0"/>
                <a:hlinkClick r:id="rId3"/>
              </a:rPr>
              <a:t>https://</a:t>
            </a:r>
            <a:r>
              <a:rPr lang="es-AR" dirty="0" smtClean="0">
                <a:latin typeface="Arial" panose="020B0604020202020204" pitchFamily="34" charset="0"/>
                <a:cs typeface="Arial" panose="020B0604020202020204" pitchFamily="34" charset="0"/>
                <a:hlinkClick r:id="rId3"/>
              </a:rPr>
              <a:t>github.com/lbenav90/fymdentalSQL/blob/ac464f341bdef3450f2acb8ecc745e6df3cb82cc/fymdental.sql</a:t>
            </a:r>
            <a:endParaRPr lang="es-AR"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1659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lub Movistar | Beneficios y descuentos | Coderhouse - 20% extra en cursos  y carreras del Plan Coder Beca"/>
          <p:cNvPicPr>
            <a:picLocks noChangeAspect="1" noChangeArrowheads="1"/>
          </p:cNvPicPr>
          <p:nvPr/>
        </p:nvPicPr>
        <p:blipFill rotWithShape="1">
          <a:blip r:embed="rId2">
            <a:extLst>
              <a:ext uri="{28A0092B-C50C-407E-A947-70E740481C1C}">
                <a14:useLocalDpi xmlns:a14="http://schemas.microsoft.com/office/drawing/2010/main" val="0"/>
              </a:ext>
            </a:extLst>
          </a:blip>
          <a:srcRect l="9683" t="37420" r="7509" b="39070"/>
          <a:stretch/>
        </p:blipFill>
        <p:spPr bwMode="auto">
          <a:xfrm>
            <a:off x="4319451" y="608835"/>
            <a:ext cx="3500846" cy="993931"/>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505097" y="2203269"/>
            <a:ext cx="9927718" cy="461665"/>
          </a:xfrm>
          <a:prstGeom prst="rect">
            <a:avLst/>
          </a:prstGeom>
          <a:noFill/>
        </p:spPr>
        <p:txBody>
          <a:bodyPr wrap="none" rtlCol="0">
            <a:spAutoFit/>
          </a:bodyPr>
          <a:lstStyle/>
          <a:p>
            <a:r>
              <a:rPr lang="es-AR" sz="2400" u="sng" dirty="0" smtClean="0">
                <a:latin typeface="Arial" panose="020B0604020202020204" pitchFamily="34" charset="0"/>
                <a:cs typeface="Arial" panose="020B0604020202020204" pitchFamily="34" charset="0"/>
              </a:rPr>
              <a:t>Gestión de clínica odontológica </a:t>
            </a:r>
            <a:r>
              <a:rPr lang="es-AR" sz="2400" u="sng" dirty="0" smtClean="0">
                <a:latin typeface="Arial" panose="020B0604020202020204" pitchFamily="34" charset="0"/>
                <a:cs typeface="Arial" panose="020B0604020202020204" pitchFamily="34" charset="0"/>
              </a:rPr>
              <a:t>pequeña – Objetos de la base de datos</a:t>
            </a:r>
            <a:endParaRPr lang="es-AR" sz="2400" u="sng" dirty="0">
              <a:latin typeface="Arial" panose="020B0604020202020204" pitchFamily="34" charset="0"/>
              <a:cs typeface="Arial" panose="020B0604020202020204" pitchFamily="34" charset="0"/>
            </a:endParaRPr>
          </a:p>
        </p:txBody>
      </p:sp>
      <p:sp>
        <p:nvSpPr>
          <p:cNvPr id="5" name="CuadroTexto 4"/>
          <p:cNvSpPr txBox="1"/>
          <p:nvPr/>
        </p:nvSpPr>
        <p:spPr>
          <a:xfrm>
            <a:off x="3361509" y="2664934"/>
            <a:ext cx="184731" cy="369332"/>
          </a:xfrm>
          <a:prstGeom prst="rect">
            <a:avLst/>
          </a:prstGeom>
          <a:noFill/>
        </p:spPr>
        <p:txBody>
          <a:bodyPr wrap="none" rtlCol="0">
            <a:spAutoFit/>
          </a:bodyPr>
          <a:lstStyle/>
          <a:p>
            <a:endParaRPr lang="es-AR" dirty="0"/>
          </a:p>
        </p:txBody>
      </p:sp>
      <p:sp>
        <p:nvSpPr>
          <p:cNvPr id="6" name="CuadroTexto 5"/>
          <p:cNvSpPr txBox="1"/>
          <p:nvPr/>
        </p:nvSpPr>
        <p:spPr>
          <a:xfrm>
            <a:off x="261257" y="2934511"/>
            <a:ext cx="11817531" cy="2616101"/>
          </a:xfrm>
          <a:prstGeom prst="rect">
            <a:avLst/>
          </a:prstGeom>
          <a:noFill/>
        </p:spPr>
        <p:txBody>
          <a:bodyPr wrap="square" rtlCol="0">
            <a:spAutoFit/>
          </a:bodyPr>
          <a:lstStyle/>
          <a:p>
            <a:r>
              <a:rPr lang="es-AR" dirty="0" smtClean="0">
                <a:latin typeface="Arial" panose="020B0604020202020204" pitchFamily="34" charset="0"/>
                <a:cs typeface="Arial" panose="020B0604020202020204" pitchFamily="34" charset="0"/>
              </a:rPr>
              <a:t>Vistas:</a:t>
            </a:r>
            <a:endParaRPr lang="es-AR" dirty="0" smtClean="0">
              <a:latin typeface="Arial" panose="020B0604020202020204" pitchFamily="34" charset="0"/>
              <a:cs typeface="Arial" panose="020B0604020202020204" pitchFamily="34" charset="0"/>
            </a:endParaRPr>
          </a:p>
          <a:p>
            <a:endParaRPr lang="es-AR"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AR" sz="1600" dirty="0" err="1" smtClean="0">
                <a:latin typeface="Arial" panose="020B0604020202020204" pitchFamily="34" charset="0"/>
                <a:cs typeface="Arial" panose="020B0604020202020204" pitchFamily="34" charset="0"/>
              </a:rPr>
              <a:t>historia_clínica</a:t>
            </a:r>
            <a:r>
              <a:rPr lang="es-AR" sz="1600" dirty="0" smtClean="0">
                <a:latin typeface="Arial" panose="020B0604020202020204" pitchFamily="34" charset="0"/>
                <a:cs typeface="Arial" panose="020B0604020202020204" pitchFamily="34" charset="0"/>
              </a:rPr>
              <a:t>: Genera una vista de la historia clínica de todos los pacientes. Si se restringe por documento (por ejemplo) se obtiene la historia clínica de cada paciente.</a:t>
            </a:r>
          </a:p>
          <a:p>
            <a:pPr marL="285750" indent="-285750">
              <a:buFont typeface="Arial" panose="020B0604020202020204" pitchFamily="34" charset="0"/>
              <a:buChar char="•"/>
            </a:pPr>
            <a:endParaRPr lang="es-AR"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AR" sz="1600" dirty="0" smtClean="0">
                <a:latin typeface="Arial" panose="020B0604020202020204" pitchFamily="34" charset="0"/>
                <a:cs typeface="Arial" panose="020B0604020202020204" pitchFamily="34" charset="0"/>
              </a:rPr>
              <a:t>agenda: Esta vista permite extraer la agenda de turnos de la clínica. SI se restringe por nombre de profesional y día, </a:t>
            </a:r>
            <a:r>
              <a:rPr lang="es-AR" sz="1600" dirty="0" err="1" smtClean="0">
                <a:latin typeface="Arial" panose="020B0604020202020204" pitchFamily="34" charset="0"/>
                <a:cs typeface="Arial" panose="020B0604020202020204" pitchFamily="34" charset="0"/>
              </a:rPr>
              <a:t>tenés</a:t>
            </a:r>
            <a:r>
              <a:rPr lang="es-AR" sz="1600" dirty="0" smtClean="0">
                <a:latin typeface="Arial" panose="020B0604020202020204" pitchFamily="34" charset="0"/>
                <a:cs typeface="Arial" panose="020B0604020202020204" pitchFamily="34" charset="0"/>
              </a:rPr>
              <a:t> la agenda de un día para un odontólogo. O se puede extraer la agenda de una semana en particular.</a:t>
            </a:r>
          </a:p>
          <a:p>
            <a:pPr marL="285750" indent="-285750">
              <a:buFont typeface="Arial" panose="020B0604020202020204" pitchFamily="34" charset="0"/>
              <a:buChar char="•"/>
            </a:pPr>
            <a:endParaRPr lang="es-AR"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AR" sz="1600" dirty="0" err="1" smtClean="0">
                <a:latin typeface="Arial" panose="020B0604020202020204" pitchFamily="34" charset="0"/>
                <a:cs typeface="Arial" panose="020B0604020202020204" pitchFamily="34" charset="0"/>
              </a:rPr>
              <a:t>agenda_radiológica</a:t>
            </a:r>
            <a:r>
              <a:rPr lang="es-AR" sz="1600" dirty="0" smtClean="0">
                <a:latin typeface="Arial" panose="020B0604020202020204" pitchFamily="34" charset="0"/>
                <a:cs typeface="Arial" panose="020B0604020202020204" pitchFamily="34" charset="0"/>
              </a:rPr>
              <a:t>: Igual que la vista anterior pero limitada a los turnos asignados a estudios radiológicos, no realizados por odontólogos.</a:t>
            </a:r>
          </a:p>
        </p:txBody>
      </p:sp>
      <p:sp>
        <p:nvSpPr>
          <p:cNvPr id="7" name="CuadroTexto 6"/>
          <p:cNvSpPr txBox="1"/>
          <p:nvPr/>
        </p:nvSpPr>
        <p:spPr>
          <a:xfrm>
            <a:off x="261257" y="6066410"/>
            <a:ext cx="11930743" cy="646331"/>
          </a:xfrm>
          <a:prstGeom prst="rect">
            <a:avLst/>
          </a:prstGeom>
          <a:noFill/>
        </p:spPr>
        <p:txBody>
          <a:bodyPr wrap="square" rtlCol="0">
            <a:spAutoFit/>
          </a:bodyPr>
          <a:lstStyle/>
          <a:p>
            <a:pPr algn="ctr"/>
            <a:r>
              <a:rPr lang="es-AR" dirty="0" smtClean="0">
                <a:latin typeface="Arial" panose="020B0604020202020204" pitchFamily="34" charset="0"/>
                <a:cs typeface="Arial" panose="020B0604020202020204" pitchFamily="34" charset="0"/>
              </a:rPr>
              <a:t>Link a archivo </a:t>
            </a:r>
            <a:r>
              <a:rPr lang="es-AR" dirty="0" smtClean="0">
                <a:latin typeface="Arial" panose="020B0604020202020204" pitchFamily="34" charset="0"/>
                <a:cs typeface="Arial" panose="020B0604020202020204" pitchFamily="34" charset="0"/>
              </a:rPr>
              <a:t>.</a:t>
            </a:r>
            <a:r>
              <a:rPr lang="es-AR" dirty="0" err="1" smtClean="0">
                <a:latin typeface="Arial" panose="020B0604020202020204" pitchFamily="34" charset="0"/>
                <a:cs typeface="Arial" panose="020B0604020202020204" pitchFamily="34" charset="0"/>
              </a:rPr>
              <a:t>sql</a:t>
            </a:r>
            <a:r>
              <a:rPr lang="es-AR" dirty="0" smtClean="0">
                <a:latin typeface="Arial" panose="020B0604020202020204" pitchFamily="34" charset="0"/>
                <a:cs typeface="Arial" panose="020B0604020202020204" pitchFamily="34" charset="0"/>
              </a:rPr>
              <a:t>:</a:t>
            </a:r>
          </a:p>
          <a:p>
            <a:pPr algn="ctr"/>
            <a:r>
              <a:rPr lang="es-AR" dirty="0">
                <a:latin typeface="Arial" panose="020B0604020202020204" pitchFamily="34" charset="0"/>
                <a:cs typeface="Arial" panose="020B0604020202020204" pitchFamily="34" charset="0"/>
                <a:hlinkClick r:id="rId3"/>
              </a:rPr>
              <a:t>https://</a:t>
            </a:r>
            <a:r>
              <a:rPr lang="es-AR" dirty="0" smtClean="0">
                <a:latin typeface="Arial" panose="020B0604020202020204" pitchFamily="34" charset="0"/>
                <a:cs typeface="Arial" panose="020B0604020202020204" pitchFamily="34" charset="0"/>
                <a:hlinkClick r:id="rId3"/>
              </a:rPr>
              <a:t>github.com/lbenav90/fymdentalSQL/blob/ac464f341bdef3450f2acb8ecc745e6df3cb82cc/fymdental.sql</a:t>
            </a:r>
            <a:endParaRPr lang="es-AR"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043543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1174</Words>
  <Application>Microsoft Office PowerPoint</Application>
  <PresentationFormat>Panorámica</PresentationFormat>
  <Paragraphs>78</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LeoBena</dc:creator>
  <cp:lastModifiedBy>Cuenta Microsoft</cp:lastModifiedBy>
  <cp:revision>15</cp:revision>
  <dcterms:created xsi:type="dcterms:W3CDTF">2022-10-22T14:45:20Z</dcterms:created>
  <dcterms:modified xsi:type="dcterms:W3CDTF">2023-01-02T23:48:43Z</dcterms:modified>
</cp:coreProperties>
</file>