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4" r:id="rId6"/>
    <p:sldId id="265" r:id="rId7"/>
  </p:sldIdLst>
  <p:sldSz cx="18288000" cy="10287000"/>
  <p:notesSz cx="6858000" cy="9144000"/>
  <p:embeddedFontLst>
    <p:embeddedFont>
      <p:font typeface="Arimo" panose="020B0604020202020204" charset="0"/>
      <p:regular r:id="rId8"/>
    </p:embeddedFont>
    <p:embeddedFont>
      <p:font typeface="League Spartan" panose="020B0604020202020204"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22" autoAdjust="0"/>
  </p:normalViewPr>
  <p:slideViewPr>
    <p:cSldViewPr>
      <p:cViewPr varScale="1">
        <p:scale>
          <a:sx n="39" d="100"/>
          <a:sy n="39" d="100"/>
        </p:scale>
        <p:origin x="84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raham, Naod [US]" userId="fd4cf453-15d9-4180-925f-6c6e73737e62" providerId="ADAL" clId="{6BC12A0F-FEB2-40A6-B544-4C67A80A2744}"/>
    <pc:docChg chg="custSel modSld">
      <pc:chgData name="Abraham, Naod [US]" userId="fd4cf453-15d9-4180-925f-6c6e73737e62" providerId="ADAL" clId="{6BC12A0F-FEB2-40A6-B544-4C67A80A2744}" dt="2025-07-18T16:20:47.313" v="1" actId="478"/>
      <pc:docMkLst>
        <pc:docMk/>
      </pc:docMkLst>
      <pc:sldChg chg="modSp mod">
        <pc:chgData name="Abraham, Naod [US]" userId="fd4cf453-15d9-4180-925f-6c6e73737e62" providerId="ADAL" clId="{6BC12A0F-FEB2-40A6-B544-4C67A80A2744}" dt="2025-07-18T15:27:04.308" v="0" actId="20577"/>
        <pc:sldMkLst>
          <pc:docMk/>
          <pc:sldMk cId="0" sldId="257"/>
        </pc:sldMkLst>
        <pc:spChg chg="mod">
          <ac:chgData name="Abraham, Naod [US]" userId="fd4cf453-15d9-4180-925f-6c6e73737e62" providerId="ADAL" clId="{6BC12A0F-FEB2-40A6-B544-4C67A80A2744}" dt="2025-07-18T15:27:04.308" v="0" actId="20577"/>
          <ac:spMkLst>
            <pc:docMk/>
            <pc:sldMk cId="0" sldId="257"/>
            <ac:spMk id="10" creationId="{00000000-0000-0000-0000-000000000000}"/>
          </ac:spMkLst>
        </pc:spChg>
      </pc:sldChg>
      <pc:sldChg chg="delSp mod">
        <pc:chgData name="Abraham, Naod [US]" userId="fd4cf453-15d9-4180-925f-6c6e73737e62" providerId="ADAL" clId="{6BC12A0F-FEB2-40A6-B544-4C67A80A2744}" dt="2025-07-18T16:20:47.313" v="1" actId="478"/>
        <pc:sldMkLst>
          <pc:docMk/>
          <pc:sldMk cId="0" sldId="259"/>
        </pc:sldMkLst>
        <pc:picChg chg="del">
          <ac:chgData name="Abraham, Naod [US]" userId="fd4cf453-15d9-4180-925f-6c6e73737e62" providerId="ADAL" clId="{6BC12A0F-FEB2-40A6-B544-4C67A80A2744}" dt="2025-07-18T16:20:47.313" v="1" actId="478"/>
          <ac:picMkLst>
            <pc:docMk/>
            <pc:sldMk cId="0" sldId="259"/>
            <ac:picMk id="36" creationId="{02474419-9239-D7C2-1998-70990246A6C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microsoft.com/office/2007/relationships/hdphoto" Target="../media/hdphoto3.wdp"/><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6635353"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4"/>
            <a:stretch>
              <a:fillRect/>
            </a:stretch>
          </a:blipFill>
        </p:spPr>
        <p:txBody>
          <a:bodyPr/>
          <a:lstStyle/>
          <a:p>
            <a:endParaRPr lang="en-US" dirty="0"/>
          </a:p>
        </p:txBody>
      </p:sp>
      <p:sp>
        <p:nvSpPr>
          <p:cNvPr id="4" name="Freeform 4"/>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4"/>
            <a:stretch>
              <a:fillRect/>
            </a:stretch>
          </a:blipFill>
        </p:spPr>
        <p:txBody>
          <a:bodyPr/>
          <a:lstStyle/>
          <a:p>
            <a:endParaRPr lang="en-US"/>
          </a:p>
        </p:txBody>
      </p:sp>
      <p:sp>
        <p:nvSpPr>
          <p:cNvPr id="5" name="TextBox 5"/>
          <p:cNvSpPr txBox="1"/>
          <p:nvPr/>
        </p:nvSpPr>
        <p:spPr>
          <a:xfrm>
            <a:off x="2356792" y="4098641"/>
            <a:ext cx="13574416" cy="4669227"/>
          </a:xfrm>
          <a:prstGeom prst="rect">
            <a:avLst/>
          </a:prstGeom>
        </p:spPr>
        <p:txBody>
          <a:bodyPr lIns="0" tIns="0" rIns="0" bIns="0" rtlCol="0" anchor="t">
            <a:spAutoFit/>
          </a:bodyPr>
          <a:lstStyle/>
          <a:p>
            <a:pPr algn="ctr">
              <a:lnSpc>
                <a:spcPts val="12049"/>
              </a:lnSpc>
            </a:pPr>
            <a:r>
              <a:rPr lang="en-US" sz="8000" spc="1136" dirty="0">
                <a:solidFill>
                  <a:srgbClr val="FFFFFF"/>
                </a:solidFill>
                <a:latin typeface="League Spartan"/>
                <a:ea typeface="League Spartan"/>
                <a:cs typeface="League Spartan"/>
                <a:sym typeface="League Spartan"/>
              </a:rPr>
              <a:t>TRM Compliance Check</a:t>
            </a:r>
          </a:p>
          <a:p>
            <a:pPr algn="ctr">
              <a:lnSpc>
                <a:spcPts val="12049"/>
              </a:lnSpc>
            </a:pPr>
            <a:endParaRPr lang="en-US" sz="11367" spc="1136" dirty="0">
              <a:solidFill>
                <a:srgbClr val="FFFFFF"/>
              </a:solidFill>
              <a:latin typeface="League Spartan"/>
              <a:ea typeface="League Spartan"/>
              <a:cs typeface="League Spartan"/>
              <a:sym typeface="League Spartan"/>
            </a:endParaRPr>
          </a:p>
        </p:txBody>
      </p:sp>
      <p:sp>
        <p:nvSpPr>
          <p:cNvPr id="6" name="Freeform 6"/>
          <p:cNvSpPr/>
          <p:nvPr/>
        </p:nvSpPr>
        <p:spPr>
          <a:xfrm>
            <a:off x="12467517" y="6745731"/>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TextBox 8"/>
          <p:cNvSpPr txBox="1"/>
          <p:nvPr/>
        </p:nvSpPr>
        <p:spPr>
          <a:xfrm>
            <a:off x="5383481" y="7235539"/>
            <a:ext cx="8231859" cy="1188659"/>
          </a:xfrm>
          <a:prstGeom prst="rect">
            <a:avLst/>
          </a:prstGeom>
        </p:spPr>
        <p:txBody>
          <a:bodyPr lIns="0" tIns="0" rIns="0" bIns="0" rtlCol="0" anchor="t">
            <a:spAutoFit/>
          </a:bodyPr>
          <a:lstStyle/>
          <a:p>
            <a:pPr algn="ctr">
              <a:lnSpc>
                <a:spcPts val="4772"/>
              </a:lnSpc>
            </a:pPr>
            <a:r>
              <a:rPr lang="en-US" sz="3600" spc="1136" dirty="0">
                <a:solidFill>
                  <a:srgbClr val="FFFFFF"/>
                </a:solidFill>
                <a:latin typeface="League Spartan"/>
                <a:ea typeface="League Spartan"/>
                <a:cs typeface="League Spartan"/>
                <a:sym typeface="League Spartan"/>
              </a:rPr>
              <a:t>Naod Abraham</a:t>
            </a:r>
          </a:p>
          <a:p>
            <a:pPr algn="ctr">
              <a:lnSpc>
                <a:spcPts val="4772"/>
              </a:lnSpc>
            </a:pPr>
            <a:endParaRPr lang="en-US" sz="3818" spc="381" dirty="0">
              <a:solidFill>
                <a:srgbClr val="FFFFFF"/>
              </a:solidFill>
              <a:latin typeface="Arimo"/>
              <a:ea typeface="Arimo"/>
              <a:cs typeface="Arimo"/>
              <a:sym typeface="Arimo"/>
            </a:endParaRPr>
          </a:p>
        </p:txBody>
      </p:sp>
      <p:sp>
        <p:nvSpPr>
          <p:cNvPr id="9" name="Freeform 9"/>
          <p:cNvSpPr/>
          <p:nvPr/>
        </p:nvSpPr>
        <p:spPr>
          <a:xfrm>
            <a:off x="216243"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2058" name="Picture 10" descr="Python logo, png | PNGWing">
            <a:extLst>
              <a:ext uri="{FF2B5EF4-FFF2-40B4-BE49-F238E27FC236}">
                <a16:creationId xmlns:a16="http://schemas.microsoft.com/office/drawing/2014/main" id="{1330B635-A56E-58D1-D240-84A8AC8986B2}"/>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35978" y1="39844" x2="35978" y2="39844"/>
                      </a14:backgroundRemoval>
                    </a14:imgEffect>
                  </a14:imgLayer>
                </a14:imgProps>
              </a:ext>
              <a:ext uri="{28A0092B-C50C-407E-A947-70E740481C1C}">
                <a14:useLocalDpi xmlns:a14="http://schemas.microsoft.com/office/drawing/2010/main" val="0"/>
              </a:ext>
            </a:extLst>
          </a:blip>
          <a:srcRect/>
          <a:stretch>
            <a:fillRect/>
          </a:stretch>
        </p:blipFill>
        <p:spPr bwMode="auto">
          <a:xfrm>
            <a:off x="14004762" y="7129520"/>
            <a:ext cx="5497857" cy="305967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AIC Motor - Wikipedia">
            <a:extLst>
              <a:ext uri="{FF2B5EF4-FFF2-40B4-BE49-F238E27FC236}">
                <a16:creationId xmlns:a16="http://schemas.microsoft.com/office/drawing/2014/main" id="{EE9D1627-B6A7-ED24-4D82-695414E7041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91499" y="1028700"/>
            <a:ext cx="1905001" cy="1905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flipH="1">
            <a:off x="8788436" y="-316726"/>
            <a:ext cx="7886994" cy="10920453"/>
          </a:xfrm>
          <a:custGeom>
            <a:avLst/>
            <a:gdLst/>
            <a:ahLst/>
            <a:cxnLst/>
            <a:rect l="l" t="t" r="r" b="b"/>
            <a:pathLst>
              <a:path w="7886994" h="10920453">
                <a:moveTo>
                  <a:pt x="7886994" y="0"/>
                </a:moveTo>
                <a:lnTo>
                  <a:pt x="0" y="0"/>
                </a:lnTo>
                <a:lnTo>
                  <a:pt x="0" y="10920452"/>
                </a:lnTo>
                <a:lnTo>
                  <a:pt x="7886994" y="10920452"/>
                </a:lnTo>
                <a:lnTo>
                  <a:pt x="7886994" y="0"/>
                </a:lnTo>
                <a:close/>
              </a:path>
            </a:pathLst>
          </a:custGeom>
          <a:blipFill>
            <a:blip r:embed="rId2"/>
            <a:stretch>
              <a:fillRect/>
            </a:stretch>
          </a:blipFill>
        </p:spPr>
        <p:txBody>
          <a:bodyPr/>
          <a:lstStyle/>
          <a:p>
            <a:endParaRPr lang="en-US"/>
          </a:p>
        </p:txBody>
      </p:sp>
      <p:grpSp>
        <p:nvGrpSpPr>
          <p:cNvPr id="3" name="Group 3"/>
          <p:cNvGrpSpPr/>
          <p:nvPr/>
        </p:nvGrpSpPr>
        <p:grpSpPr>
          <a:xfrm>
            <a:off x="9144000" y="0"/>
            <a:ext cx="9144000" cy="10287000"/>
            <a:chOff x="0" y="0"/>
            <a:chExt cx="2408296" cy="2709333"/>
          </a:xfrm>
        </p:grpSpPr>
        <p:sp>
          <p:nvSpPr>
            <p:cNvPr id="4" name="Freeform 4"/>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FFFFFF"/>
            </a:solidFill>
          </p:spPr>
          <p:txBody>
            <a:bodyPr/>
            <a:lstStyle/>
            <a:p>
              <a:endParaRPr lang="en-US"/>
            </a:p>
          </p:txBody>
        </p:sp>
        <p:sp>
          <p:nvSpPr>
            <p:cNvPr id="5" name="TextBox 5"/>
            <p:cNvSpPr txBox="1"/>
            <p:nvPr/>
          </p:nvSpPr>
          <p:spPr>
            <a:xfrm>
              <a:off x="0" y="-47625"/>
              <a:ext cx="2408296" cy="2756958"/>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028700" y="3930106"/>
            <a:ext cx="8115300" cy="3622082"/>
          </a:xfrm>
          <a:prstGeom prst="rect">
            <a:avLst/>
          </a:prstGeom>
        </p:spPr>
        <p:txBody>
          <a:bodyPr lIns="0" tIns="0" rIns="0" bIns="0" rtlCol="0" anchor="t">
            <a:spAutoFit/>
          </a:bodyPr>
          <a:lstStyle/>
          <a:p>
            <a:pPr marL="824737" lvl="1" indent="-412369" algn="l">
              <a:lnSpc>
                <a:spcPts val="7296"/>
              </a:lnSpc>
              <a:buFont typeface="Arial"/>
              <a:buChar char="•"/>
            </a:pPr>
            <a:r>
              <a:rPr lang="en-US" sz="3819" spc="381" dirty="0">
                <a:solidFill>
                  <a:srgbClr val="FFFFFF"/>
                </a:solidFill>
                <a:latin typeface="Arimo"/>
                <a:ea typeface="Arimo"/>
                <a:cs typeface="Arimo"/>
                <a:sym typeface="Arimo"/>
              </a:rPr>
              <a:t>Introduction</a:t>
            </a:r>
          </a:p>
          <a:p>
            <a:pPr marL="824737" lvl="1" indent="-412369" algn="l">
              <a:lnSpc>
                <a:spcPts val="7296"/>
              </a:lnSpc>
              <a:buFont typeface="Arial"/>
              <a:buChar char="•"/>
            </a:pPr>
            <a:r>
              <a:rPr lang="en-US" sz="3819" spc="381" dirty="0">
                <a:solidFill>
                  <a:srgbClr val="FFFFFF"/>
                </a:solidFill>
                <a:latin typeface="Arimo"/>
                <a:ea typeface="Arimo"/>
                <a:cs typeface="Arimo"/>
                <a:sym typeface="Arimo"/>
              </a:rPr>
              <a:t>Key Features and Achievements</a:t>
            </a:r>
          </a:p>
          <a:p>
            <a:pPr marL="824737" lvl="1" indent="-412369" algn="l">
              <a:lnSpc>
                <a:spcPts val="7296"/>
              </a:lnSpc>
              <a:buFont typeface="Arial"/>
              <a:buChar char="•"/>
            </a:pPr>
            <a:r>
              <a:rPr lang="en-US" sz="3819" spc="381" dirty="0">
                <a:solidFill>
                  <a:srgbClr val="FFFFFF"/>
                </a:solidFill>
                <a:latin typeface="Arimo"/>
                <a:ea typeface="Arimo"/>
                <a:cs typeface="Arimo"/>
                <a:sym typeface="Arimo"/>
              </a:rPr>
              <a:t>Challenges and Learnings</a:t>
            </a:r>
          </a:p>
        </p:txBody>
      </p:sp>
      <p:sp>
        <p:nvSpPr>
          <p:cNvPr id="8" name="Freeform 8"/>
          <p:cNvSpPr/>
          <p:nvPr/>
        </p:nvSpPr>
        <p:spPr>
          <a:xfrm>
            <a:off x="8944127" y="8134952"/>
            <a:ext cx="6667707" cy="3145099"/>
          </a:xfrm>
          <a:custGeom>
            <a:avLst/>
            <a:gdLst/>
            <a:ahLst/>
            <a:cxnLst/>
            <a:rect l="l" t="t" r="r" b="b"/>
            <a:pathLst>
              <a:path w="6667707" h="3145099">
                <a:moveTo>
                  <a:pt x="0" y="0"/>
                </a:moveTo>
                <a:lnTo>
                  <a:pt x="6667707" y="0"/>
                </a:lnTo>
                <a:lnTo>
                  <a:pt x="6667707" y="3145098"/>
                </a:lnTo>
                <a:lnTo>
                  <a:pt x="0" y="31450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Freeform 9"/>
          <p:cNvSpPr/>
          <p:nvPr/>
        </p:nvSpPr>
        <p:spPr>
          <a:xfrm>
            <a:off x="14182621" y="8134952"/>
            <a:ext cx="6667707" cy="3145099"/>
          </a:xfrm>
          <a:custGeom>
            <a:avLst/>
            <a:gdLst/>
            <a:ahLst/>
            <a:cxnLst/>
            <a:rect l="l" t="t" r="r" b="b"/>
            <a:pathLst>
              <a:path w="6667707" h="3145099">
                <a:moveTo>
                  <a:pt x="0" y="0"/>
                </a:moveTo>
                <a:lnTo>
                  <a:pt x="6667708" y="0"/>
                </a:lnTo>
                <a:lnTo>
                  <a:pt x="6667708" y="3145098"/>
                </a:lnTo>
                <a:lnTo>
                  <a:pt x="0" y="31450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TextBox 10"/>
          <p:cNvSpPr txBox="1"/>
          <p:nvPr/>
        </p:nvSpPr>
        <p:spPr>
          <a:xfrm>
            <a:off x="1410120" y="1562100"/>
            <a:ext cx="7086415" cy="2266583"/>
          </a:xfrm>
          <a:prstGeom prst="rect">
            <a:avLst/>
          </a:prstGeom>
        </p:spPr>
        <p:txBody>
          <a:bodyPr lIns="0" tIns="0" rIns="0" bIns="0" rtlCol="0" anchor="t">
            <a:spAutoFit/>
          </a:bodyPr>
          <a:lstStyle/>
          <a:p>
            <a:pPr algn="l">
              <a:lnSpc>
                <a:spcPts val="8655"/>
              </a:lnSpc>
            </a:pPr>
            <a:r>
              <a:rPr lang="en-US" sz="8165" spc="816" dirty="0">
                <a:solidFill>
                  <a:srgbClr val="FFFFFF"/>
                </a:solidFill>
                <a:latin typeface="League Spartan"/>
                <a:ea typeface="League Spartan"/>
                <a:cs typeface="League Spartan"/>
                <a:sym typeface="League Spartan"/>
              </a:rPr>
              <a:t>TABLE OF 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Freeform 4"/>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txBody>
          <a:bodyPr/>
          <a:lstStyle/>
          <a:p>
            <a:endParaRPr lang="en-US"/>
          </a:p>
        </p:txBody>
      </p:sp>
      <p:sp>
        <p:nvSpPr>
          <p:cNvPr id="5" name="TextBox 5"/>
          <p:cNvSpPr txBox="1"/>
          <p:nvPr/>
        </p:nvSpPr>
        <p:spPr>
          <a:xfrm>
            <a:off x="1750541" y="2608153"/>
            <a:ext cx="14786917" cy="1135783"/>
          </a:xfrm>
          <a:prstGeom prst="rect">
            <a:avLst/>
          </a:prstGeom>
        </p:spPr>
        <p:txBody>
          <a:bodyPr lIns="0" tIns="0" rIns="0" bIns="0" rtlCol="0" anchor="t">
            <a:spAutoFit/>
          </a:bodyPr>
          <a:lstStyle/>
          <a:p>
            <a:pPr algn="ctr">
              <a:lnSpc>
                <a:spcPts val="8655"/>
              </a:lnSpc>
            </a:pPr>
            <a:r>
              <a:rPr lang="en-US" sz="8165" spc="816">
                <a:solidFill>
                  <a:srgbClr val="FFFFFF"/>
                </a:solidFill>
                <a:latin typeface="League Spartan"/>
                <a:ea typeface="League Spartan"/>
                <a:cs typeface="League Spartan"/>
                <a:sym typeface="League Spartan"/>
              </a:rPr>
              <a:t>INTRODUCTION</a:t>
            </a:r>
          </a:p>
        </p:txBody>
      </p:sp>
      <p:sp>
        <p:nvSpPr>
          <p:cNvPr id="7" name="Freeform 7"/>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txBody>
          <a:bodyPr/>
          <a:lstStyle/>
          <a:p>
            <a:endParaRPr lang="en-US"/>
          </a:p>
        </p:txBody>
      </p:sp>
      <p:sp>
        <p:nvSpPr>
          <p:cNvPr id="10" name="TextBox 9">
            <a:extLst>
              <a:ext uri="{FF2B5EF4-FFF2-40B4-BE49-F238E27FC236}">
                <a16:creationId xmlns:a16="http://schemas.microsoft.com/office/drawing/2014/main" id="{17E02229-C622-03ED-7B25-DB5D9CC9060E}"/>
              </a:ext>
            </a:extLst>
          </p:cNvPr>
          <p:cNvSpPr txBox="1"/>
          <p:nvPr/>
        </p:nvSpPr>
        <p:spPr>
          <a:xfrm>
            <a:off x="152401" y="5143500"/>
            <a:ext cx="6629400" cy="4170372"/>
          </a:xfrm>
          <a:prstGeom prst="rect">
            <a:avLst/>
          </a:prstGeom>
          <a:noFill/>
        </p:spPr>
        <p:txBody>
          <a:bodyPr wrap="square" rtlCol="0">
            <a:spAutoFit/>
          </a:bodyPr>
          <a:lstStyle/>
          <a:p>
            <a:r>
              <a:rPr lang="en-US" sz="3000" dirty="0">
                <a:solidFill>
                  <a:schemeClr val="bg1"/>
                </a:solidFill>
                <a:latin typeface="Arimo" panose="020B0604020202020204" charset="0"/>
                <a:ea typeface="Arimo" panose="020B0604020202020204" charset="0"/>
                <a:cs typeface="Arimo" panose="020B0604020202020204" charset="0"/>
              </a:rPr>
              <a:t>		Project Overview</a:t>
            </a:r>
          </a:p>
          <a:p>
            <a:endParaRPr lang="en-US" sz="3000" dirty="0">
              <a:solidFill>
                <a:schemeClr val="bg1"/>
              </a:solidFill>
              <a:latin typeface="Arimo" panose="020B0604020202020204" charset="0"/>
              <a:ea typeface="Arimo" panose="020B0604020202020204" charset="0"/>
              <a:cs typeface="Arimo" panose="020B0604020202020204" charset="0"/>
            </a:endParaRPr>
          </a:p>
          <a:p>
            <a:r>
              <a:rPr lang="en-US" sz="2500" dirty="0">
                <a:solidFill>
                  <a:schemeClr val="bg1"/>
                </a:solidFill>
                <a:latin typeface="Arimo" panose="020B0604020202020204" charset="0"/>
                <a:ea typeface="Arimo" panose="020B0604020202020204" charset="0"/>
                <a:cs typeface="Arimo" panose="020B0604020202020204" charset="0"/>
              </a:rPr>
              <a:t>My Project is a Python based automation tool designed to verify TRM Compliance. It reads the provided YAML file containing the entries and check each version against the TRM database. Then determines whether it’s InCompliance. The results are then rendered into a HTML report for easy review.</a:t>
            </a:r>
          </a:p>
          <a:p>
            <a:endParaRPr lang="en-US" sz="3000" dirty="0">
              <a:solidFill>
                <a:schemeClr val="bg1"/>
              </a:solidFill>
              <a:latin typeface="Arimo" panose="020B0604020202020204" charset="0"/>
              <a:ea typeface="Arimo" panose="020B0604020202020204" charset="0"/>
              <a:cs typeface="Arimo" panose="020B0604020202020204" charset="0"/>
            </a:endParaRPr>
          </a:p>
        </p:txBody>
      </p:sp>
      <p:sp>
        <p:nvSpPr>
          <p:cNvPr id="11" name="TextBox 10">
            <a:extLst>
              <a:ext uri="{FF2B5EF4-FFF2-40B4-BE49-F238E27FC236}">
                <a16:creationId xmlns:a16="http://schemas.microsoft.com/office/drawing/2014/main" id="{169E8D6E-B9EE-2038-5D0B-9A96F9DD00A7}"/>
              </a:ext>
            </a:extLst>
          </p:cNvPr>
          <p:cNvSpPr txBox="1"/>
          <p:nvPr/>
        </p:nvSpPr>
        <p:spPr>
          <a:xfrm>
            <a:off x="6896100" y="5159829"/>
            <a:ext cx="5562600" cy="4093428"/>
          </a:xfrm>
          <a:prstGeom prst="rect">
            <a:avLst/>
          </a:prstGeom>
          <a:noFill/>
        </p:spPr>
        <p:txBody>
          <a:bodyPr wrap="square" rtlCol="0">
            <a:spAutoFit/>
          </a:bodyPr>
          <a:lstStyle/>
          <a:p>
            <a:r>
              <a:rPr lang="en-US" sz="3000" dirty="0">
                <a:solidFill>
                  <a:schemeClr val="bg1"/>
                </a:solidFill>
                <a:latin typeface="Arimo" panose="020B0604020202020204" charset="0"/>
                <a:ea typeface="Arimo" panose="020B0604020202020204" charset="0"/>
                <a:cs typeface="Arimo" panose="020B0604020202020204" charset="0"/>
              </a:rPr>
              <a:t>		Objectives</a:t>
            </a:r>
          </a:p>
          <a:p>
            <a:endParaRPr lang="en-US" sz="2500" dirty="0">
              <a:solidFill>
                <a:schemeClr val="bg1"/>
              </a:solidFill>
              <a:latin typeface="Arimo" panose="020B0604020202020204" charset="0"/>
              <a:ea typeface="Arimo" panose="020B0604020202020204" charset="0"/>
              <a:cs typeface="Arimo" panose="020B0604020202020204" charset="0"/>
            </a:endParaRPr>
          </a:p>
          <a:p>
            <a:pPr marL="514350" indent="-514350">
              <a:buFont typeface="+mj-lt"/>
              <a:buAutoNum type="arabicPeriod"/>
            </a:pPr>
            <a:r>
              <a:rPr lang="en-US" sz="2500" dirty="0">
                <a:solidFill>
                  <a:schemeClr val="bg1"/>
                </a:solidFill>
                <a:latin typeface="Arimo" panose="020B0604020202020204" charset="0"/>
                <a:ea typeface="Arimo" panose="020B0604020202020204" charset="0"/>
                <a:cs typeface="Arimo" panose="020B0604020202020204" charset="0"/>
              </a:rPr>
              <a:t>Automate a repetitive and time-consuming compliance verification task</a:t>
            </a:r>
          </a:p>
          <a:p>
            <a:pPr marL="514350" indent="-514350">
              <a:buFont typeface="+mj-lt"/>
              <a:buAutoNum type="arabicPeriod"/>
            </a:pPr>
            <a:r>
              <a:rPr lang="en-US" sz="2500" dirty="0">
                <a:solidFill>
                  <a:schemeClr val="bg1"/>
                </a:solidFill>
                <a:latin typeface="Arimo" panose="020B0604020202020204" charset="0"/>
                <a:ea typeface="Arimo" panose="020B0604020202020204" charset="0"/>
                <a:cs typeface="Arimo" panose="020B0604020202020204" charset="0"/>
              </a:rPr>
              <a:t>Ensure consistent and accurate reporting of TRM status</a:t>
            </a:r>
          </a:p>
          <a:p>
            <a:pPr marL="514350" indent="-514350">
              <a:buFont typeface="+mj-lt"/>
              <a:buAutoNum type="arabicPeriod"/>
            </a:pPr>
            <a:r>
              <a:rPr lang="en-US" sz="2500" dirty="0">
                <a:solidFill>
                  <a:schemeClr val="bg1"/>
                </a:solidFill>
                <a:latin typeface="Arimo" panose="020B0604020202020204" charset="0"/>
                <a:ea typeface="Arimo" panose="020B0604020202020204" charset="0"/>
                <a:cs typeface="Arimo" panose="020B0604020202020204" charset="0"/>
              </a:rPr>
              <a:t>Provide a clear, shareable output that can be used by others</a:t>
            </a:r>
          </a:p>
          <a:p>
            <a:pPr marL="514350" indent="-514350">
              <a:buFont typeface="+mj-lt"/>
              <a:buAutoNum type="arabicPeriod"/>
            </a:pPr>
            <a:endParaRPr lang="en-US" sz="3000" dirty="0">
              <a:solidFill>
                <a:schemeClr val="bg1"/>
              </a:solidFill>
              <a:latin typeface="Arimo" panose="020B0604020202020204" charset="0"/>
              <a:ea typeface="Arimo" panose="020B0604020202020204" charset="0"/>
              <a:cs typeface="Arimo" panose="020B0604020202020204" charset="0"/>
            </a:endParaRPr>
          </a:p>
        </p:txBody>
      </p:sp>
      <p:sp>
        <p:nvSpPr>
          <p:cNvPr id="12" name="TextBox 11">
            <a:extLst>
              <a:ext uri="{FF2B5EF4-FFF2-40B4-BE49-F238E27FC236}">
                <a16:creationId xmlns:a16="http://schemas.microsoft.com/office/drawing/2014/main" id="{27FAAED1-DC4B-A34F-01F1-7215F902BE47}"/>
              </a:ext>
            </a:extLst>
          </p:cNvPr>
          <p:cNvSpPr txBox="1"/>
          <p:nvPr/>
        </p:nvSpPr>
        <p:spPr>
          <a:xfrm>
            <a:off x="12573000" y="5143500"/>
            <a:ext cx="5715000" cy="3708708"/>
          </a:xfrm>
          <a:prstGeom prst="rect">
            <a:avLst/>
          </a:prstGeom>
          <a:noFill/>
        </p:spPr>
        <p:txBody>
          <a:bodyPr wrap="square" rtlCol="0">
            <a:spAutoFit/>
          </a:bodyPr>
          <a:lstStyle/>
          <a:p>
            <a:r>
              <a:rPr lang="en-US" sz="3000" dirty="0">
                <a:solidFill>
                  <a:schemeClr val="bg1"/>
                </a:solidFill>
                <a:latin typeface="Arimo" panose="020B0604020202020204" charset="0"/>
                <a:ea typeface="Arimo" panose="020B0604020202020204" charset="0"/>
                <a:cs typeface="Arimo" panose="020B0604020202020204" charset="0"/>
              </a:rPr>
              <a:t>		Relevance</a:t>
            </a:r>
          </a:p>
          <a:p>
            <a:endParaRPr lang="en-US" sz="3000" dirty="0">
              <a:solidFill>
                <a:schemeClr val="bg1"/>
              </a:solidFill>
              <a:latin typeface="Arimo" panose="020B0604020202020204" charset="0"/>
              <a:ea typeface="Arimo" panose="020B0604020202020204" charset="0"/>
              <a:cs typeface="Arimo" panose="020B0604020202020204" charset="0"/>
            </a:endParaRPr>
          </a:p>
          <a:p>
            <a:r>
              <a:rPr lang="en-US" sz="2500" dirty="0">
                <a:solidFill>
                  <a:schemeClr val="bg1"/>
                </a:solidFill>
                <a:latin typeface="Arimo" panose="020B0604020202020204" charset="0"/>
                <a:ea typeface="Arimo" panose="020B0604020202020204" charset="0"/>
                <a:cs typeface="Arimo" panose="020B0604020202020204" charset="0"/>
              </a:rPr>
              <a:t>This tool streamlines a process that’s typically manual and error-prone. By automating the compliance check and generating a visual report, it saves time, reduces human error, and improves transparency across teams that rely on TRM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4" name="Group 4"/>
          <p:cNvGrpSpPr/>
          <p:nvPr/>
        </p:nvGrpSpPr>
        <p:grpSpPr>
          <a:xfrm>
            <a:off x="9484674" y="1133739"/>
            <a:ext cx="8990974" cy="2440091"/>
            <a:chOff x="0" y="-47625"/>
            <a:chExt cx="2186727" cy="593463"/>
          </a:xfrm>
        </p:grpSpPr>
        <p:sp>
          <p:nvSpPr>
            <p:cNvPr id="5" name="Freeform 5"/>
            <p:cNvSpPr/>
            <p:nvPr/>
          </p:nvSpPr>
          <p:spPr>
            <a:xfrm>
              <a:off x="0" y="0"/>
              <a:ext cx="2186727" cy="545838"/>
            </a:xfrm>
            <a:custGeom>
              <a:avLst/>
              <a:gdLst/>
              <a:ahLst/>
              <a:cxnLst/>
              <a:rect l="l" t="t" r="r" b="b"/>
              <a:pathLst>
                <a:path w="2186727" h="545838">
                  <a:moveTo>
                    <a:pt x="0" y="0"/>
                  </a:moveTo>
                  <a:lnTo>
                    <a:pt x="2186727" y="0"/>
                  </a:lnTo>
                  <a:lnTo>
                    <a:pt x="2186727" y="545838"/>
                  </a:lnTo>
                  <a:lnTo>
                    <a:pt x="0" y="545838"/>
                  </a:lnTo>
                  <a:close/>
                </a:path>
              </a:pathLst>
            </a:custGeom>
            <a:solidFill>
              <a:srgbClr val="FFFFFF"/>
            </a:solidFill>
          </p:spPr>
          <p:txBody>
            <a:bodyPr/>
            <a:lstStyle/>
            <a:p>
              <a:endParaRPr lang="en-US" dirty="0"/>
            </a:p>
          </p:txBody>
        </p:sp>
        <p:sp>
          <p:nvSpPr>
            <p:cNvPr id="6" name="TextBox 6"/>
            <p:cNvSpPr txBox="1"/>
            <p:nvPr/>
          </p:nvSpPr>
          <p:spPr>
            <a:xfrm>
              <a:off x="0" y="-47625"/>
              <a:ext cx="2186727" cy="593463"/>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9484674" y="4171790"/>
            <a:ext cx="8990974" cy="2244275"/>
            <a:chOff x="0" y="0"/>
            <a:chExt cx="2186727" cy="545838"/>
          </a:xfrm>
        </p:grpSpPr>
        <p:sp>
          <p:nvSpPr>
            <p:cNvPr id="8" name="Freeform 8"/>
            <p:cNvSpPr/>
            <p:nvPr/>
          </p:nvSpPr>
          <p:spPr>
            <a:xfrm>
              <a:off x="0" y="0"/>
              <a:ext cx="2186727" cy="545838"/>
            </a:xfrm>
            <a:custGeom>
              <a:avLst/>
              <a:gdLst/>
              <a:ahLst/>
              <a:cxnLst/>
              <a:rect l="l" t="t" r="r" b="b"/>
              <a:pathLst>
                <a:path w="2186727" h="545838">
                  <a:moveTo>
                    <a:pt x="0" y="0"/>
                  </a:moveTo>
                  <a:lnTo>
                    <a:pt x="2186727" y="0"/>
                  </a:lnTo>
                  <a:lnTo>
                    <a:pt x="2186727" y="545838"/>
                  </a:lnTo>
                  <a:lnTo>
                    <a:pt x="0" y="545838"/>
                  </a:lnTo>
                  <a:close/>
                </a:path>
              </a:pathLst>
            </a:custGeom>
            <a:solidFill>
              <a:srgbClr val="FFFFFF"/>
            </a:solidFill>
          </p:spPr>
          <p:txBody>
            <a:bodyPr/>
            <a:lstStyle/>
            <a:p>
              <a:endParaRPr lang="en-US" dirty="0"/>
            </a:p>
          </p:txBody>
        </p:sp>
        <p:sp>
          <p:nvSpPr>
            <p:cNvPr id="9" name="TextBox 9"/>
            <p:cNvSpPr txBox="1"/>
            <p:nvPr/>
          </p:nvSpPr>
          <p:spPr>
            <a:xfrm>
              <a:off x="0" y="-47625"/>
              <a:ext cx="2186727" cy="593463"/>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9484674" y="7014025"/>
            <a:ext cx="8990974" cy="2244275"/>
            <a:chOff x="0" y="0"/>
            <a:chExt cx="2186727" cy="545838"/>
          </a:xfrm>
        </p:grpSpPr>
        <p:sp>
          <p:nvSpPr>
            <p:cNvPr id="11" name="Freeform 11"/>
            <p:cNvSpPr/>
            <p:nvPr/>
          </p:nvSpPr>
          <p:spPr>
            <a:xfrm>
              <a:off x="0" y="0"/>
              <a:ext cx="2186727" cy="545838"/>
            </a:xfrm>
            <a:custGeom>
              <a:avLst/>
              <a:gdLst/>
              <a:ahLst/>
              <a:cxnLst/>
              <a:rect l="l" t="t" r="r" b="b"/>
              <a:pathLst>
                <a:path w="2186727" h="545838">
                  <a:moveTo>
                    <a:pt x="0" y="0"/>
                  </a:moveTo>
                  <a:lnTo>
                    <a:pt x="2186727" y="0"/>
                  </a:lnTo>
                  <a:lnTo>
                    <a:pt x="2186727" y="545838"/>
                  </a:lnTo>
                  <a:lnTo>
                    <a:pt x="0" y="545838"/>
                  </a:lnTo>
                  <a:close/>
                </a:path>
              </a:pathLst>
            </a:custGeom>
            <a:solidFill>
              <a:srgbClr val="FFFFFF"/>
            </a:solidFill>
          </p:spPr>
          <p:txBody>
            <a:bodyPr/>
            <a:lstStyle/>
            <a:p>
              <a:endParaRPr lang="en-US"/>
            </a:p>
          </p:txBody>
        </p:sp>
        <p:sp>
          <p:nvSpPr>
            <p:cNvPr id="12" name="TextBox 12"/>
            <p:cNvSpPr txBox="1"/>
            <p:nvPr/>
          </p:nvSpPr>
          <p:spPr>
            <a:xfrm>
              <a:off x="0" y="-47625"/>
              <a:ext cx="2186727" cy="593463"/>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9835180" y="1329333"/>
            <a:ext cx="2342742" cy="1769712"/>
          </a:xfrm>
          <a:custGeom>
            <a:avLst/>
            <a:gdLst/>
            <a:ahLst/>
            <a:cxnLst/>
            <a:rect l="l" t="t" r="r" b="b"/>
            <a:pathLst>
              <a:path w="569787" h="430418">
                <a:moveTo>
                  <a:pt x="0" y="0"/>
                </a:moveTo>
                <a:lnTo>
                  <a:pt x="569787" y="0"/>
                </a:lnTo>
                <a:lnTo>
                  <a:pt x="569787" y="430418"/>
                </a:lnTo>
                <a:lnTo>
                  <a:pt x="0" y="430418"/>
                </a:lnTo>
                <a:close/>
              </a:path>
            </a:pathLst>
          </a:custGeom>
          <a:gradFill rotWithShape="1">
            <a:gsLst>
              <a:gs pos="0">
                <a:srgbClr val="4874B0">
                  <a:alpha val="100000"/>
                </a:srgbClr>
              </a:gs>
              <a:gs pos="100000">
                <a:srgbClr val="053371">
                  <a:alpha val="100000"/>
                </a:srgbClr>
              </a:gs>
            </a:gsLst>
            <a:path path="circle">
              <a:fillToRect r="100000" b="100000"/>
            </a:path>
            <a:tileRect l="-100000" t="-100000"/>
          </a:gradFill>
        </p:spPr>
        <p:txBody>
          <a:bodyPr/>
          <a:lstStyle/>
          <a:p>
            <a:endParaRPr lang="en-US" dirty="0"/>
          </a:p>
        </p:txBody>
      </p:sp>
      <p:sp>
        <p:nvSpPr>
          <p:cNvPr id="15" name="TextBox 15"/>
          <p:cNvSpPr txBox="1"/>
          <p:nvPr/>
        </p:nvSpPr>
        <p:spPr>
          <a:xfrm>
            <a:off x="10950603" y="1535598"/>
            <a:ext cx="2342742" cy="1965527"/>
          </a:xfrm>
          <a:prstGeom prst="rect">
            <a:avLst/>
          </a:prstGeom>
        </p:spPr>
        <p:txBody>
          <a:bodyPr lIns="50800" tIns="50800" rIns="50800" bIns="50800" rtlCol="0" anchor="ctr"/>
          <a:lstStyle/>
          <a:p>
            <a:pPr algn="ctr">
              <a:lnSpc>
                <a:spcPts val="2659"/>
              </a:lnSpc>
            </a:pPr>
            <a:endParaRPr/>
          </a:p>
        </p:txBody>
      </p:sp>
      <p:sp>
        <p:nvSpPr>
          <p:cNvPr id="17" name="Freeform 17"/>
          <p:cNvSpPr/>
          <p:nvPr/>
        </p:nvSpPr>
        <p:spPr>
          <a:xfrm>
            <a:off x="9900247" y="4140249"/>
            <a:ext cx="2342742" cy="1769711"/>
          </a:xfrm>
          <a:custGeom>
            <a:avLst/>
            <a:gdLst/>
            <a:ahLst/>
            <a:cxnLst/>
            <a:rect l="l" t="t" r="r" b="b"/>
            <a:pathLst>
              <a:path w="569787" h="430418">
                <a:moveTo>
                  <a:pt x="0" y="0"/>
                </a:moveTo>
                <a:lnTo>
                  <a:pt x="569787" y="0"/>
                </a:lnTo>
                <a:lnTo>
                  <a:pt x="569787" y="430418"/>
                </a:lnTo>
                <a:lnTo>
                  <a:pt x="0" y="430418"/>
                </a:lnTo>
                <a:close/>
              </a:path>
            </a:pathLst>
          </a:custGeom>
          <a:gradFill rotWithShape="1">
            <a:gsLst>
              <a:gs pos="0">
                <a:srgbClr val="4874B0">
                  <a:alpha val="100000"/>
                </a:srgbClr>
              </a:gs>
              <a:gs pos="100000">
                <a:srgbClr val="053371">
                  <a:alpha val="100000"/>
                </a:srgbClr>
              </a:gs>
            </a:gsLst>
            <a:path path="circle">
              <a:fillToRect r="100000" b="100000"/>
            </a:path>
            <a:tileRect l="-100000" t="-100000"/>
          </a:gradFill>
        </p:spPr>
        <p:txBody>
          <a:bodyPr/>
          <a:lstStyle/>
          <a:p>
            <a:endParaRPr lang="en-US" dirty="0"/>
          </a:p>
        </p:txBody>
      </p:sp>
      <p:sp>
        <p:nvSpPr>
          <p:cNvPr id="18" name="TextBox 18"/>
          <p:cNvSpPr txBox="1"/>
          <p:nvPr/>
        </p:nvSpPr>
        <p:spPr>
          <a:xfrm>
            <a:off x="9819121" y="3975832"/>
            <a:ext cx="2342742" cy="1965526"/>
          </a:xfrm>
          <a:prstGeom prst="rect">
            <a:avLst/>
          </a:prstGeom>
        </p:spPr>
        <p:txBody>
          <a:bodyPr lIns="50800" tIns="50800" rIns="50800" bIns="50800" rtlCol="0" anchor="ctr"/>
          <a:lstStyle/>
          <a:p>
            <a:pPr algn="ctr">
              <a:lnSpc>
                <a:spcPts val="2659"/>
              </a:lnSpc>
            </a:pPr>
            <a:endParaRPr/>
          </a:p>
        </p:txBody>
      </p:sp>
      <p:sp>
        <p:nvSpPr>
          <p:cNvPr id="20" name="Freeform 20"/>
          <p:cNvSpPr/>
          <p:nvPr/>
        </p:nvSpPr>
        <p:spPr>
          <a:xfrm>
            <a:off x="9999976" y="7017395"/>
            <a:ext cx="2342742" cy="1769711"/>
          </a:xfrm>
          <a:custGeom>
            <a:avLst/>
            <a:gdLst/>
            <a:ahLst/>
            <a:cxnLst/>
            <a:rect l="l" t="t" r="r" b="b"/>
            <a:pathLst>
              <a:path w="569787" h="430418">
                <a:moveTo>
                  <a:pt x="0" y="0"/>
                </a:moveTo>
                <a:lnTo>
                  <a:pt x="569787" y="0"/>
                </a:lnTo>
                <a:lnTo>
                  <a:pt x="569787" y="430418"/>
                </a:lnTo>
                <a:lnTo>
                  <a:pt x="0" y="430418"/>
                </a:lnTo>
                <a:close/>
              </a:path>
            </a:pathLst>
          </a:custGeom>
          <a:gradFill rotWithShape="1">
            <a:gsLst>
              <a:gs pos="0">
                <a:srgbClr val="4874B0">
                  <a:alpha val="100000"/>
                </a:srgbClr>
              </a:gs>
              <a:gs pos="100000">
                <a:srgbClr val="053371">
                  <a:alpha val="100000"/>
                </a:srgbClr>
              </a:gs>
            </a:gsLst>
            <a:path path="circle">
              <a:fillToRect r="100000" b="100000"/>
            </a:path>
            <a:tileRect l="-100000" t="-100000"/>
          </a:gradFill>
        </p:spPr>
        <p:txBody>
          <a:bodyPr/>
          <a:lstStyle/>
          <a:p>
            <a:endParaRPr lang="en-US"/>
          </a:p>
        </p:txBody>
      </p:sp>
      <p:sp>
        <p:nvSpPr>
          <p:cNvPr id="21" name="TextBox 21"/>
          <p:cNvSpPr txBox="1"/>
          <p:nvPr/>
        </p:nvSpPr>
        <p:spPr>
          <a:xfrm>
            <a:off x="12858020" y="6890785"/>
            <a:ext cx="2342742" cy="1965526"/>
          </a:xfrm>
          <a:prstGeom prst="rect">
            <a:avLst/>
          </a:prstGeom>
        </p:spPr>
        <p:txBody>
          <a:bodyPr lIns="50800" tIns="50800" rIns="50800" bIns="50800" rtlCol="0" anchor="ctr"/>
          <a:lstStyle/>
          <a:p>
            <a:pPr algn="ctr">
              <a:lnSpc>
                <a:spcPts val="2659"/>
              </a:lnSpc>
            </a:pPr>
            <a:endParaRPr/>
          </a:p>
        </p:txBody>
      </p:sp>
      <p:sp>
        <p:nvSpPr>
          <p:cNvPr id="25" name="TextBox 25"/>
          <p:cNvSpPr txBox="1"/>
          <p:nvPr/>
        </p:nvSpPr>
        <p:spPr>
          <a:xfrm>
            <a:off x="1385237" y="7027142"/>
            <a:ext cx="8990974" cy="2231380"/>
          </a:xfrm>
          <a:prstGeom prst="rect">
            <a:avLst/>
          </a:prstGeom>
        </p:spPr>
        <p:txBody>
          <a:bodyPr wrap="square" lIns="0" tIns="0" rIns="0" bIns="0" rtlCol="0" anchor="t">
            <a:spAutoFit/>
          </a:bodyPr>
          <a:lstStyle/>
          <a:p>
            <a:pPr algn="l">
              <a:lnSpc>
                <a:spcPts val="8655"/>
              </a:lnSpc>
            </a:pPr>
            <a:r>
              <a:rPr lang="en-US" sz="6000" spc="816" dirty="0">
                <a:solidFill>
                  <a:srgbClr val="FFFFFF"/>
                </a:solidFill>
                <a:latin typeface="League Spartan"/>
                <a:ea typeface="League Spartan"/>
                <a:cs typeface="League Spartan"/>
                <a:sym typeface="League Spartan"/>
              </a:rPr>
              <a:t>Key Features &amp; Achievements</a:t>
            </a:r>
          </a:p>
        </p:txBody>
      </p:sp>
      <p:sp>
        <p:nvSpPr>
          <p:cNvPr id="26" name="TextBox 26"/>
          <p:cNvSpPr txBox="1"/>
          <p:nvPr/>
        </p:nvSpPr>
        <p:spPr>
          <a:xfrm>
            <a:off x="12528428" y="1491910"/>
            <a:ext cx="4953302" cy="1603003"/>
          </a:xfrm>
          <a:prstGeom prst="rect">
            <a:avLst/>
          </a:prstGeom>
        </p:spPr>
        <p:txBody>
          <a:bodyPr lIns="0" tIns="0" rIns="0" bIns="0" rtlCol="0" anchor="t">
            <a:spAutoFit/>
          </a:bodyPr>
          <a:lstStyle/>
          <a:p>
            <a:pPr algn="l">
              <a:lnSpc>
                <a:spcPts val="2486"/>
              </a:lnSpc>
              <a:spcBef>
                <a:spcPct val="0"/>
              </a:spcBef>
            </a:pPr>
            <a:r>
              <a:rPr lang="en-US" sz="2500" dirty="0">
                <a:solidFill>
                  <a:srgbClr val="194A8D"/>
                </a:solidFill>
                <a:latin typeface="Arimo"/>
                <a:ea typeface="Arimo"/>
                <a:cs typeface="Arimo"/>
                <a:sym typeface="Arimo"/>
              </a:rPr>
              <a:t>The program starts by reading a YAML file containing TRM entries. Each entry contains metadata such as a tool id and version which are used to verify compliance</a:t>
            </a:r>
          </a:p>
        </p:txBody>
      </p:sp>
      <p:pic>
        <p:nvPicPr>
          <p:cNvPr id="1030" name="Picture 6" descr="White document icon - Free white file icons">
            <a:extLst>
              <a:ext uri="{FF2B5EF4-FFF2-40B4-BE49-F238E27FC236}">
                <a16:creationId xmlns:a16="http://schemas.microsoft.com/office/drawing/2014/main" id="{5FA5E839-41C7-D8D1-1AFA-C81A1C52FA7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556" b="98667" l="9778" r="89778">
                        <a14:foregroundMark x1="42222" y1="5778" x2="42222" y2="5778"/>
                        <a14:foregroundMark x1="52444" y1="4444" x2="30222" y2="3556"/>
                        <a14:foregroundMark x1="31556" y1="43111" x2="31556" y2="43111"/>
                        <a14:foregroundMark x1="45778" y1="59556" x2="45778" y2="59556"/>
                        <a14:foregroundMark x1="31556" y1="98667" x2="31556" y2="98667"/>
                        <a14:foregroundMark x1="48444" y1="72889" x2="48444" y2="72889"/>
                        <a14:backgroundMark x1="48444" y1="80889" x2="48444" y2="80889"/>
                        <a14:backgroundMark x1="47556" y1="78667" x2="47556" y2="78667"/>
                        <a14:backgroundMark x1="48000" y1="78667" x2="48000" y2="78667"/>
                        <a14:backgroundMark x1="48000" y1="77778" x2="48000" y2="77778"/>
                        <a14:backgroundMark x1="47556" y1="78222" x2="50667" y2="78667"/>
                      </a14:backgroundRemoval>
                    </a14:imgEffect>
                  </a14:imgLayer>
                </a14:imgProps>
              </a:ext>
              <a:ext uri="{28A0092B-C50C-407E-A947-70E740481C1C}">
                <a14:useLocalDpi xmlns:a14="http://schemas.microsoft.com/office/drawing/2010/main" val="0"/>
              </a:ext>
            </a:extLst>
          </a:blip>
          <a:srcRect/>
          <a:stretch>
            <a:fillRect/>
          </a:stretch>
        </p:blipFill>
        <p:spPr bwMode="auto">
          <a:xfrm>
            <a:off x="10163629" y="1377026"/>
            <a:ext cx="1685843" cy="16858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EC095B3-2A9F-7D35-30D0-46FDEB736B0B}"/>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499" b="89831" l="10000" r="98958">
                        <a14:foregroundMark x1="61563" y1="40678" x2="61563" y2="40678"/>
                        <a14:foregroundMark x1="92813" y1="13759" x2="92813" y2="13759"/>
                        <a14:foregroundMark x1="95833" y1="10768" x2="95833" y2="10768"/>
                        <a14:foregroundMark x1="96563" y1="6780" x2="96563" y2="6780"/>
                        <a14:foregroundMark x1="96563" y1="6181" x2="98958" y2="499"/>
                        <a14:foregroundMark x1="71667" y1="62213" x2="71667" y2="62213"/>
                      </a14:backgroundRemoval>
                    </a14:imgEffect>
                  </a14:imgLayer>
                </a14:imgProps>
              </a:ext>
              <a:ext uri="{28A0092B-C50C-407E-A947-70E740481C1C}">
                <a14:useLocalDpi xmlns:a14="http://schemas.microsoft.com/office/drawing/2010/main" val="0"/>
              </a:ext>
            </a:extLst>
          </a:blip>
          <a:srcRect/>
          <a:stretch>
            <a:fillRect/>
          </a:stretch>
        </p:blipFill>
        <p:spPr bwMode="auto">
          <a:xfrm>
            <a:off x="10203722" y="4213091"/>
            <a:ext cx="1735791" cy="1813541"/>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26">
            <a:extLst>
              <a:ext uri="{FF2B5EF4-FFF2-40B4-BE49-F238E27FC236}">
                <a16:creationId xmlns:a16="http://schemas.microsoft.com/office/drawing/2014/main" id="{962EC11E-D211-4B5E-B5AD-DEFD04F77EB8}"/>
              </a:ext>
            </a:extLst>
          </p:cNvPr>
          <p:cNvSpPr txBox="1"/>
          <p:nvPr/>
        </p:nvSpPr>
        <p:spPr>
          <a:xfrm>
            <a:off x="12709435" y="4395314"/>
            <a:ext cx="4953302" cy="1923604"/>
          </a:xfrm>
          <a:prstGeom prst="rect">
            <a:avLst/>
          </a:prstGeom>
        </p:spPr>
        <p:txBody>
          <a:bodyPr lIns="0" tIns="0" rIns="0" bIns="0" rtlCol="0" anchor="t">
            <a:spAutoFit/>
          </a:bodyPr>
          <a:lstStyle/>
          <a:p>
            <a:pPr algn="l">
              <a:lnSpc>
                <a:spcPts val="2486"/>
              </a:lnSpc>
              <a:spcBef>
                <a:spcPct val="0"/>
              </a:spcBef>
            </a:pPr>
            <a:r>
              <a:rPr lang="en-US" sz="2500" dirty="0">
                <a:solidFill>
                  <a:srgbClr val="194A8D"/>
                </a:solidFill>
                <a:latin typeface="Arimo"/>
                <a:ea typeface="Arimo"/>
                <a:cs typeface="Arimo"/>
                <a:sym typeface="Arimo"/>
              </a:rPr>
              <a:t>Using Selenium WebDriver, the tool navigates each entry’s TRM webpage and scraps the compliance status directly from the site. Ensuring up-to-date and accurate results.</a:t>
            </a:r>
          </a:p>
        </p:txBody>
      </p:sp>
      <p:sp>
        <p:nvSpPr>
          <p:cNvPr id="38" name="TextBox 26">
            <a:extLst>
              <a:ext uri="{FF2B5EF4-FFF2-40B4-BE49-F238E27FC236}">
                <a16:creationId xmlns:a16="http://schemas.microsoft.com/office/drawing/2014/main" id="{DED32D52-7463-2520-10A0-407846A3ECC1}"/>
              </a:ext>
            </a:extLst>
          </p:cNvPr>
          <p:cNvSpPr txBox="1"/>
          <p:nvPr/>
        </p:nvSpPr>
        <p:spPr>
          <a:xfrm>
            <a:off x="12795938" y="7261049"/>
            <a:ext cx="4953302" cy="1923604"/>
          </a:xfrm>
          <a:prstGeom prst="rect">
            <a:avLst/>
          </a:prstGeom>
        </p:spPr>
        <p:txBody>
          <a:bodyPr lIns="0" tIns="0" rIns="0" bIns="0" rtlCol="0" anchor="t">
            <a:spAutoFit/>
          </a:bodyPr>
          <a:lstStyle/>
          <a:p>
            <a:pPr algn="l">
              <a:lnSpc>
                <a:spcPts val="2486"/>
              </a:lnSpc>
              <a:spcBef>
                <a:spcPct val="0"/>
              </a:spcBef>
            </a:pPr>
            <a:r>
              <a:rPr lang="en-US" sz="2500" dirty="0">
                <a:solidFill>
                  <a:srgbClr val="194A8D"/>
                </a:solidFill>
                <a:latin typeface="Arimo"/>
                <a:ea typeface="Arimo"/>
                <a:cs typeface="Arimo"/>
                <a:sym typeface="Arimo"/>
              </a:rPr>
              <a:t>My biggest achievement was completing this project a week before the program ended, even though I started late. This reflects my commitment and ability to quickly and efficient deliver results</a:t>
            </a:r>
          </a:p>
        </p:txBody>
      </p:sp>
      <p:pic>
        <p:nvPicPr>
          <p:cNvPr id="42" name="Picture 12" descr="reverse the black and white in the uploaded image">
            <a:extLst>
              <a:ext uri="{FF2B5EF4-FFF2-40B4-BE49-F238E27FC236}">
                <a16:creationId xmlns:a16="http://schemas.microsoft.com/office/drawing/2014/main" id="{FD11F54D-52C2-7BCD-E482-81348DBD88AA}"/>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7910" b="89844" l="9961" r="89844">
                        <a14:foregroundMark x1="16992" y1="13184" x2="16992" y2="13184"/>
                        <a14:foregroundMark x1="50195" y1="42480" x2="50195" y2="42480"/>
                        <a14:foregroundMark x1="65527" y1="64648" x2="65527" y2="64648"/>
                        <a14:foregroundMark x1="54199" y1="9180" x2="54199" y2="9180"/>
                        <a14:foregroundMark x1="40332" y1="8691" x2="40332" y2="8691"/>
                        <a14:foregroundMark x1="54395" y1="7910" x2="54395" y2="7910"/>
                      </a14:backgroundRemoval>
                    </a14:imgEffect>
                  </a14:imgLayer>
                </a14:imgProps>
              </a:ext>
              <a:ext uri="{28A0092B-C50C-407E-A947-70E740481C1C}">
                <a14:useLocalDpi xmlns:a14="http://schemas.microsoft.com/office/drawing/2010/main" val="0"/>
              </a:ext>
            </a:extLst>
          </a:blip>
          <a:srcRect/>
          <a:stretch>
            <a:fillRect/>
          </a:stretch>
        </p:blipFill>
        <p:spPr bwMode="auto">
          <a:xfrm>
            <a:off x="10268322" y="7013803"/>
            <a:ext cx="2131035" cy="2131035"/>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2E25D7B-A5A8-8736-6940-68F9B8F4A179}"/>
              </a:ext>
            </a:extLst>
          </p:cNvPr>
          <p:cNvSpPr txBox="1"/>
          <p:nvPr/>
        </p:nvSpPr>
        <p:spPr>
          <a:xfrm>
            <a:off x="9999976" y="5982659"/>
            <a:ext cx="2426151" cy="369332"/>
          </a:xfrm>
          <a:prstGeom prst="rect">
            <a:avLst/>
          </a:prstGeom>
          <a:noFill/>
        </p:spPr>
        <p:txBody>
          <a:bodyPr wrap="square" rtlCol="0">
            <a:spAutoFit/>
          </a:bodyPr>
          <a:lstStyle/>
          <a:p>
            <a:r>
              <a:rPr lang="en-US" dirty="0">
                <a:solidFill>
                  <a:srgbClr val="194A8D"/>
                </a:solidFill>
                <a:latin typeface="Arimo"/>
                <a:ea typeface="Arimo"/>
                <a:cs typeface="Arimo"/>
                <a:sym typeface="Arimo"/>
              </a:rPr>
              <a:t>Selenium Automation</a:t>
            </a:r>
            <a:endParaRPr lang="en-US" dirty="0"/>
          </a:p>
        </p:txBody>
      </p:sp>
      <p:sp>
        <p:nvSpPr>
          <p:cNvPr id="44" name="TextBox 43">
            <a:extLst>
              <a:ext uri="{FF2B5EF4-FFF2-40B4-BE49-F238E27FC236}">
                <a16:creationId xmlns:a16="http://schemas.microsoft.com/office/drawing/2014/main" id="{5D798AA3-A01C-D899-1D97-54175830D1F1}"/>
              </a:ext>
            </a:extLst>
          </p:cNvPr>
          <p:cNvSpPr txBox="1"/>
          <p:nvPr/>
        </p:nvSpPr>
        <p:spPr>
          <a:xfrm>
            <a:off x="10163629" y="3148128"/>
            <a:ext cx="2426151" cy="369332"/>
          </a:xfrm>
          <a:prstGeom prst="rect">
            <a:avLst/>
          </a:prstGeom>
          <a:noFill/>
        </p:spPr>
        <p:txBody>
          <a:bodyPr wrap="square" rtlCol="0">
            <a:spAutoFit/>
          </a:bodyPr>
          <a:lstStyle/>
          <a:p>
            <a:r>
              <a:rPr lang="en-US" dirty="0">
                <a:solidFill>
                  <a:srgbClr val="194A8D"/>
                </a:solidFill>
                <a:latin typeface="Arimo"/>
                <a:ea typeface="Arimo"/>
                <a:cs typeface="Arimo"/>
                <a:sym typeface="Arimo"/>
              </a:rPr>
              <a:t>YAML Parsing</a:t>
            </a:r>
            <a:endParaRPr lang="en-US" dirty="0"/>
          </a:p>
        </p:txBody>
      </p:sp>
      <p:sp>
        <p:nvSpPr>
          <p:cNvPr id="45" name="TextBox 44">
            <a:extLst>
              <a:ext uri="{FF2B5EF4-FFF2-40B4-BE49-F238E27FC236}">
                <a16:creationId xmlns:a16="http://schemas.microsoft.com/office/drawing/2014/main" id="{8F5C4434-5A55-F99C-FA7C-D49D0CE86FFD}"/>
              </a:ext>
            </a:extLst>
          </p:cNvPr>
          <p:cNvSpPr txBox="1"/>
          <p:nvPr/>
        </p:nvSpPr>
        <p:spPr>
          <a:xfrm>
            <a:off x="10180883" y="8860591"/>
            <a:ext cx="2426151" cy="369332"/>
          </a:xfrm>
          <a:prstGeom prst="rect">
            <a:avLst/>
          </a:prstGeom>
          <a:noFill/>
        </p:spPr>
        <p:txBody>
          <a:bodyPr wrap="square" rtlCol="0">
            <a:spAutoFit/>
          </a:bodyPr>
          <a:lstStyle/>
          <a:p>
            <a:r>
              <a:rPr lang="en-US" dirty="0">
                <a:solidFill>
                  <a:srgbClr val="194A8D"/>
                </a:solidFill>
                <a:latin typeface="Arimo"/>
                <a:ea typeface="Arimo"/>
                <a:cs typeface="Arimo"/>
                <a:sym typeface="Arimo"/>
              </a:rPr>
              <a:t>Early Completion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txBody>
          <a:bodyPr/>
          <a:lstStyle/>
          <a:p>
            <a:endParaRPr lang="en-US"/>
          </a:p>
        </p:txBody>
      </p:sp>
      <p:sp>
        <p:nvSpPr>
          <p:cNvPr id="3" name="TextBox 3"/>
          <p:cNvSpPr txBox="1"/>
          <p:nvPr/>
        </p:nvSpPr>
        <p:spPr>
          <a:xfrm>
            <a:off x="1750541" y="1465223"/>
            <a:ext cx="14786917" cy="2266583"/>
          </a:xfrm>
          <a:prstGeom prst="rect">
            <a:avLst/>
          </a:prstGeom>
        </p:spPr>
        <p:txBody>
          <a:bodyPr lIns="0" tIns="0" rIns="0" bIns="0" rtlCol="0" anchor="t">
            <a:spAutoFit/>
          </a:bodyPr>
          <a:lstStyle/>
          <a:p>
            <a:pPr algn="ctr">
              <a:lnSpc>
                <a:spcPts val="8655"/>
              </a:lnSpc>
            </a:pPr>
            <a:r>
              <a:rPr lang="en-US" sz="8165" spc="816" dirty="0">
                <a:solidFill>
                  <a:srgbClr val="FFFFFF"/>
                </a:solidFill>
                <a:latin typeface="League Spartan"/>
                <a:ea typeface="League Spartan"/>
                <a:cs typeface="League Spartan"/>
                <a:sym typeface="League Spartan"/>
              </a:rPr>
              <a:t>Challenges &amp; Learnings</a:t>
            </a:r>
          </a:p>
        </p:txBody>
      </p:sp>
      <p:sp>
        <p:nvSpPr>
          <p:cNvPr id="4" name="Freeform 4"/>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txBody>
          <a:bodyPr/>
          <a:lstStyle/>
          <a:p>
            <a:endParaRPr lang="en-US"/>
          </a:p>
        </p:txBody>
      </p:sp>
      <p:grpSp>
        <p:nvGrpSpPr>
          <p:cNvPr id="5" name="Group 5"/>
          <p:cNvGrpSpPr/>
          <p:nvPr/>
        </p:nvGrpSpPr>
        <p:grpSpPr>
          <a:xfrm>
            <a:off x="1378345" y="4597248"/>
            <a:ext cx="4920028" cy="7484343"/>
            <a:chOff x="0" y="0"/>
            <a:chExt cx="1295810" cy="1971185"/>
          </a:xfrm>
        </p:grpSpPr>
        <p:sp>
          <p:nvSpPr>
            <p:cNvPr id="6" name="Freeform 6"/>
            <p:cNvSpPr/>
            <p:nvPr/>
          </p:nvSpPr>
          <p:spPr>
            <a:xfrm>
              <a:off x="0" y="0"/>
              <a:ext cx="1295810" cy="1971185"/>
            </a:xfrm>
            <a:custGeom>
              <a:avLst/>
              <a:gdLst/>
              <a:ahLst/>
              <a:cxnLst/>
              <a:rect l="l" t="t" r="r" b="b"/>
              <a:pathLst>
                <a:path w="1295810" h="1971185">
                  <a:moveTo>
                    <a:pt x="0" y="0"/>
                  </a:moveTo>
                  <a:lnTo>
                    <a:pt x="1295810" y="0"/>
                  </a:lnTo>
                  <a:lnTo>
                    <a:pt x="1295810" y="1971185"/>
                  </a:lnTo>
                  <a:lnTo>
                    <a:pt x="0" y="1971185"/>
                  </a:lnTo>
                  <a:close/>
                </a:path>
              </a:pathLst>
            </a:custGeom>
            <a:solidFill>
              <a:srgbClr val="FFFFFF"/>
            </a:solidFill>
          </p:spPr>
          <p:txBody>
            <a:bodyPr/>
            <a:lstStyle/>
            <a:p>
              <a:endParaRPr lang="en-US" dirty="0"/>
            </a:p>
          </p:txBody>
        </p:sp>
        <p:sp>
          <p:nvSpPr>
            <p:cNvPr id="7" name="TextBox 7"/>
            <p:cNvSpPr txBox="1"/>
            <p:nvPr/>
          </p:nvSpPr>
          <p:spPr>
            <a:xfrm>
              <a:off x="0" y="-47625"/>
              <a:ext cx="1295810" cy="201881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845962" y="5414549"/>
            <a:ext cx="3984794" cy="1009892"/>
          </a:xfrm>
          <a:prstGeom prst="rect">
            <a:avLst/>
          </a:prstGeom>
        </p:spPr>
        <p:txBody>
          <a:bodyPr lIns="0" tIns="0" rIns="0" bIns="0" rtlCol="0" anchor="t">
            <a:spAutoFit/>
          </a:bodyPr>
          <a:lstStyle/>
          <a:p>
            <a:pPr algn="ctr">
              <a:lnSpc>
                <a:spcPts val="3900"/>
              </a:lnSpc>
            </a:pPr>
            <a:r>
              <a:rPr lang="en-US" sz="3500" spc="367" dirty="0">
                <a:solidFill>
                  <a:srgbClr val="194A8D"/>
                </a:solidFill>
                <a:latin typeface="League Spartan"/>
                <a:ea typeface="League Spartan"/>
                <a:cs typeface="League Spartan"/>
                <a:sym typeface="League Spartan"/>
              </a:rPr>
              <a:t>Python and HTML Skills</a:t>
            </a:r>
          </a:p>
        </p:txBody>
      </p:sp>
      <p:grpSp>
        <p:nvGrpSpPr>
          <p:cNvPr id="9" name="Group 9"/>
          <p:cNvGrpSpPr/>
          <p:nvPr/>
        </p:nvGrpSpPr>
        <p:grpSpPr>
          <a:xfrm>
            <a:off x="6683986" y="4597248"/>
            <a:ext cx="4920028" cy="7480143"/>
            <a:chOff x="0" y="0"/>
            <a:chExt cx="1295810" cy="1970079"/>
          </a:xfrm>
        </p:grpSpPr>
        <p:sp>
          <p:nvSpPr>
            <p:cNvPr id="10" name="Freeform 10"/>
            <p:cNvSpPr/>
            <p:nvPr/>
          </p:nvSpPr>
          <p:spPr>
            <a:xfrm>
              <a:off x="0" y="0"/>
              <a:ext cx="1295810" cy="1970079"/>
            </a:xfrm>
            <a:custGeom>
              <a:avLst/>
              <a:gdLst/>
              <a:ahLst/>
              <a:cxnLst/>
              <a:rect l="l" t="t" r="r" b="b"/>
              <a:pathLst>
                <a:path w="1295810" h="1970079">
                  <a:moveTo>
                    <a:pt x="0" y="0"/>
                  </a:moveTo>
                  <a:lnTo>
                    <a:pt x="1295810" y="0"/>
                  </a:lnTo>
                  <a:lnTo>
                    <a:pt x="1295810" y="1970079"/>
                  </a:lnTo>
                  <a:lnTo>
                    <a:pt x="0" y="1970079"/>
                  </a:lnTo>
                  <a:close/>
                </a:path>
              </a:pathLst>
            </a:custGeom>
            <a:solidFill>
              <a:srgbClr val="FFFFFF"/>
            </a:solidFill>
          </p:spPr>
          <p:txBody>
            <a:bodyPr/>
            <a:lstStyle/>
            <a:p>
              <a:endParaRPr lang="en-US" dirty="0"/>
            </a:p>
          </p:txBody>
        </p:sp>
        <p:sp>
          <p:nvSpPr>
            <p:cNvPr id="11" name="TextBox 11"/>
            <p:cNvSpPr txBox="1"/>
            <p:nvPr/>
          </p:nvSpPr>
          <p:spPr>
            <a:xfrm>
              <a:off x="0" y="-47625"/>
              <a:ext cx="1295810" cy="2017704"/>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6983512" y="5486399"/>
            <a:ext cx="4419841" cy="1016753"/>
          </a:xfrm>
          <a:prstGeom prst="rect">
            <a:avLst/>
          </a:prstGeom>
        </p:spPr>
        <p:txBody>
          <a:bodyPr wrap="square" lIns="0" tIns="0" rIns="0" bIns="0" rtlCol="0" anchor="t">
            <a:spAutoFit/>
          </a:bodyPr>
          <a:lstStyle/>
          <a:p>
            <a:pPr algn="ctr">
              <a:lnSpc>
                <a:spcPts val="3900"/>
              </a:lnSpc>
            </a:pPr>
            <a:r>
              <a:rPr lang="en-US" sz="3679" spc="367" dirty="0">
                <a:solidFill>
                  <a:srgbClr val="194A8D"/>
                </a:solidFill>
                <a:latin typeface="League Spartan"/>
                <a:ea typeface="League Spartan"/>
                <a:cs typeface="League Spartan"/>
                <a:sym typeface="League Spartan"/>
              </a:rPr>
              <a:t>Adapting to Full-Time Work</a:t>
            </a:r>
          </a:p>
        </p:txBody>
      </p:sp>
      <p:grpSp>
        <p:nvGrpSpPr>
          <p:cNvPr id="13" name="Group 13"/>
          <p:cNvGrpSpPr/>
          <p:nvPr/>
        </p:nvGrpSpPr>
        <p:grpSpPr>
          <a:xfrm>
            <a:off x="11989628" y="4597248"/>
            <a:ext cx="4920028" cy="7475943"/>
            <a:chOff x="0" y="0"/>
            <a:chExt cx="1295810" cy="1968973"/>
          </a:xfrm>
        </p:grpSpPr>
        <p:sp>
          <p:nvSpPr>
            <p:cNvPr id="14" name="Freeform 14"/>
            <p:cNvSpPr/>
            <p:nvPr/>
          </p:nvSpPr>
          <p:spPr>
            <a:xfrm>
              <a:off x="0" y="0"/>
              <a:ext cx="1295810" cy="1968973"/>
            </a:xfrm>
            <a:custGeom>
              <a:avLst/>
              <a:gdLst/>
              <a:ahLst/>
              <a:cxnLst/>
              <a:rect l="l" t="t" r="r" b="b"/>
              <a:pathLst>
                <a:path w="1295810" h="1968973">
                  <a:moveTo>
                    <a:pt x="0" y="0"/>
                  </a:moveTo>
                  <a:lnTo>
                    <a:pt x="1295810" y="0"/>
                  </a:lnTo>
                  <a:lnTo>
                    <a:pt x="1295810" y="1968973"/>
                  </a:lnTo>
                  <a:lnTo>
                    <a:pt x="0" y="1968973"/>
                  </a:lnTo>
                  <a:close/>
                </a:path>
              </a:pathLst>
            </a:custGeom>
            <a:solidFill>
              <a:srgbClr val="FFFFFF"/>
            </a:solidFill>
          </p:spPr>
          <p:txBody>
            <a:bodyPr/>
            <a:lstStyle/>
            <a:p>
              <a:endParaRPr lang="en-US"/>
            </a:p>
          </p:txBody>
        </p:sp>
        <p:sp>
          <p:nvSpPr>
            <p:cNvPr id="15" name="TextBox 15"/>
            <p:cNvSpPr txBox="1"/>
            <p:nvPr/>
          </p:nvSpPr>
          <p:spPr>
            <a:xfrm>
              <a:off x="0" y="-47625"/>
              <a:ext cx="1295810" cy="2016598"/>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2121745" y="5486400"/>
            <a:ext cx="4920028" cy="1016753"/>
          </a:xfrm>
          <a:prstGeom prst="rect">
            <a:avLst/>
          </a:prstGeom>
        </p:spPr>
        <p:txBody>
          <a:bodyPr wrap="square" lIns="0" tIns="0" rIns="0" bIns="0" rtlCol="0" anchor="t">
            <a:spAutoFit/>
          </a:bodyPr>
          <a:lstStyle/>
          <a:p>
            <a:pPr algn="ctr">
              <a:lnSpc>
                <a:spcPts val="3900"/>
              </a:lnSpc>
            </a:pPr>
            <a:r>
              <a:rPr lang="en-US" sz="3679" spc="367" dirty="0">
                <a:solidFill>
                  <a:srgbClr val="194A8D"/>
                </a:solidFill>
                <a:latin typeface="League Spartan"/>
                <a:ea typeface="League Spartan"/>
                <a:cs typeface="League Spartan"/>
                <a:sym typeface="League Spartan"/>
              </a:rPr>
              <a:t>In-Person Engagement</a:t>
            </a:r>
          </a:p>
        </p:txBody>
      </p:sp>
      <p:sp>
        <p:nvSpPr>
          <p:cNvPr id="18" name="TextBox 18"/>
          <p:cNvSpPr txBox="1"/>
          <p:nvPr/>
        </p:nvSpPr>
        <p:spPr>
          <a:xfrm>
            <a:off x="7151603" y="6729525"/>
            <a:ext cx="4083661" cy="2046394"/>
          </a:xfrm>
          <a:prstGeom prst="rect">
            <a:avLst/>
          </a:prstGeom>
        </p:spPr>
        <p:txBody>
          <a:bodyPr lIns="0" tIns="0" rIns="0" bIns="0" rtlCol="0" anchor="t">
            <a:spAutoFit/>
          </a:bodyPr>
          <a:lstStyle/>
          <a:p>
            <a:pPr algn="ctr">
              <a:lnSpc>
                <a:spcPts val="2659"/>
              </a:lnSpc>
              <a:spcBef>
                <a:spcPct val="0"/>
              </a:spcBef>
            </a:pPr>
            <a:r>
              <a:rPr lang="en-US" sz="1899" dirty="0">
                <a:solidFill>
                  <a:srgbClr val="194A8D"/>
                </a:solidFill>
                <a:latin typeface="Arimo"/>
                <a:ea typeface="Arimo"/>
                <a:cs typeface="Arimo"/>
                <a:sym typeface="Arimo"/>
              </a:rPr>
              <a:t>This was my first full time role, and it taught me a lot about how to structure my day, manage expectations, and contribute meaningfully. Over the six weeks, I learned how to balance productivity with communication</a:t>
            </a:r>
          </a:p>
        </p:txBody>
      </p:sp>
      <p:sp>
        <p:nvSpPr>
          <p:cNvPr id="19" name="TextBox 19"/>
          <p:cNvSpPr txBox="1"/>
          <p:nvPr/>
        </p:nvSpPr>
        <p:spPr>
          <a:xfrm>
            <a:off x="12407811" y="6729525"/>
            <a:ext cx="4083661" cy="2738891"/>
          </a:xfrm>
          <a:prstGeom prst="rect">
            <a:avLst/>
          </a:prstGeom>
        </p:spPr>
        <p:txBody>
          <a:bodyPr wrap="square" lIns="0" tIns="0" rIns="0" bIns="0" rtlCol="0" anchor="t">
            <a:spAutoFit/>
          </a:bodyPr>
          <a:lstStyle/>
          <a:p>
            <a:pPr algn="ctr">
              <a:lnSpc>
                <a:spcPts val="2659"/>
              </a:lnSpc>
              <a:spcBef>
                <a:spcPct val="0"/>
              </a:spcBef>
            </a:pPr>
            <a:r>
              <a:rPr lang="en-US" sz="1899" dirty="0">
                <a:solidFill>
                  <a:srgbClr val="194A8D"/>
                </a:solidFill>
                <a:latin typeface="Arimo"/>
                <a:ea typeface="Arimo"/>
                <a:cs typeface="Arimo"/>
                <a:sym typeface="Arimo"/>
              </a:rPr>
              <a:t>One of the biggest personal challenges was commuting to the office regularly. While I wanted to connect and network more in person. The long drive made it difficult to attend as much as I hoped. To stay engaged, I made and effort to connect remotely. </a:t>
            </a:r>
          </a:p>
        </p:txBody>
      </p:sp>
      <p:sp>
        <p:nvSpPr>
          <p:cNvPr id="20" name="TextBox 18">
            <a:extLst>
              <a:ext uri="{FF2B5EF4-FFF2-40B4-BE49-F238E27FC236}">
                <a16:creationId xmlns:a16="http://schemas.microsoft.com/office/drawing/2014/main" id="{FBBEDFA3-AAD2-4299-F52A-AE5878C7DB1D}"/>
              </a:ext>
            </a:extLst>
          </p:cNvPr>
          <p:cNvSpPr txBox="1"/>
          <p:nvPr/>
        </p:nvSpPr>
        <p:spPr>
          <a:xfrm>
            <a:off x="1796528" y="6729525"/>
            <a:ext cx="4083661" cy="2738891"/>
          </a:xfrm>
          <a:prstGeom prst="rect">
            <a:avLst/>
          </a:prstGeom>
        </p:spPr>
        <p:txBody>
          <a:bodyPr lIns="0" tIns="0" rIns="0" bIns="0" rtlCol="0" anchor="t">
            <a:spAutoFit/>
          </a:bodyPr>
          <a:lstStyle/>
          <a:p>
            <a:pPr algn="ctr">
              <a:lnSpc>
                <a:spcPts val="2659"/>
              </a:lnSpc>
              <a:spcBef>
                <a:spcPct val="0"/>
              </a:spcBef>
            </a:pPr>
            <a:r>
              <a:rPr lang="en-US" sz="1899" dirty="0">
                <a:solidFill>
                  <a:srgbClr val="194A8D"/>
                </a:solidFill>
                <a:latin typeface="Arimo"/>
                <a:ea typeface="Arimo"/>
                <a:cs typeface="Arimo"/>
                <a:sym typeface="Arimo"/>
              </a:rPr>
              <a:t>Although I came into this project with experience in Python and HTML. I encountered new challenges that pushed me to expand my skills. Debugging issues and optimizing my code led me to discover new libraries., methods, and practices I hadn’t used before.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6635353"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4"/>
            <a:stretch>
              <a:fillRect/>
            </a:stretch>
          </a:blipFill>
        </p:spPr>
        <p:txBody>
          <a:bodyPr/>
          <a:lstStyle/>
          <a:p>
            <a:endParaRPr lang="en-US"/>
          </a:p>
        </p:txBody>
      </p:sp>
      <p:sp>
        <p:nvSpPr>
          <p:cNvPr id="4" name="Freeform 4"/>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4"/>
            <a:stretch>
              <a:fillRect/>
            </a:stretch>
          </a:blipFill>
        </p:spPr>
        <p:txBody>
          <a:bodyPr/>
          <a:lstStyle/>
          <a:p>
            <a:endParaRPr lang="en-US"/>
          </a:p>
        </p:txBody>
      </p:sp>
      <p:sp>
        <p:nvSpPr>
          <p:cNvPr id="5" name="TextBox 5"/>
          <p:cNvSpPr txBox="1"/>
          <p:nvPr/>
        </p:nvSpPr>
        <p:spPr>
          <a:xfrm>
            <a:off x="4628749" y="3858064"/>
            <a:ext cx="9030502" cy="3440814"/>
          </a:xfrm>
          <a:prstGeom prst="rect">
            <a:avLst/>
          </a:prstGeom>
        </p:spPr>
        <p:txBody>
          <a:bodyPr lIns="0" tIns="0" rIns="0" bIns="0" rtlCol="0" anchor="t">
            <a:spAutoFit/>
          </a:bodyPr>
          <a:lstStyle/>
          <a:p>
            <a:pPr algn="ctr">
              <a:lnSpc>
                <a:spcPts val="13184"/>
              </a:lnSpc>
            </a:pPr>
            <a:r>
              <a:rPr lang="en-US" sz="12438" spc="1243" dirty="0">
                <a:solidFill>
                  <a:srgbClr val="FFFFFF"/>
                </a:solidFill>
                <a:latin typeface="League Spartan"/>
                <a:ea typeface="League Spartan"/>
                <a:cs typeface="League Spartan"/>
                <a:sym typeface="League Spartan"/>
              </a:rPr>
              <a:t>THANK YOU!</a:t>
            </a:r>
          </a:p>
        </p:txBody>
      </p:sp>
      <p:sp>
        <p:nvSpPr>
          <p:cNvPr id="6" name="Freeform 6"/>
          <p:cNvSpPr/>
          <p:nvPr/>
        </p:nvSpPr>
        <p:spPr>
          <a:xfrm>
            <a:off x="0"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3270706"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13" name="Picture 12" descr="SAIC Motor - Wikipedia">
            <a:extLst>
              <a:ext uri="{FF2B5EF4-FFF2-40B4-BE49-F238E27FC236}">
                <a16:creationId xmlns:a16="http://schemas.microsoft.com/office/drawing/2014/main" id="{F4277EE7-EFF0-12F0-5F0B-1719BBA932E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91499" y="1028700"/>
            <a:ext cx="1905001" cy="1905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1220</TotalTime>
  <Words>399</Words>
  <Application>Microsoft Office PowerPoint</Application>
  <PresentationFormat>Custom</PresentationFormat>
  <Paragraphs>33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Arimo</vt:lpstr>
      <vt:lpstr>Arial</vt:lpstr>
      <vt:lpstr>League Spartan</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Simple Business Plan Presentation</dc:title>
  <cp:lastModifiedBy>Abraham, Naod [US]</cp:lastModifiedBy>
  <cp:revision>2</cp:revision>
  <dcterms:created xsi:type="dcterms:W3CDTF">2006-08-16T00:00:00Z</dcterms:created>
  <dcterms:modified xsi:type="dcterms:W3CDTF">2025-07-18T16:20:58Z</dcterms:modified>
  <dc:identifier>DAGtc4LCzAY</dc:identifier>
</cp:coreProperties>
</file>