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Lst>
  <p:sldIdLst>
    <p:sldId id="256" r:id="rId5"/>
    <p:sldId id="261" r:id="rId6"/>
    <p:sldId id="262" r:id="rId7"/>
    <p:sldId id="263" r:id="rId8"/>
    <p:sldId id="272" r:id="rId9"/>
    <p:sldId id="288" r:id="rId10"/>
    <p:sldId id="264" r:id="rId11"/>
    <p:sldId id="284" r:id="rId12"/>
    <p:sldId id="285" r:id="rId13"/>
    <p:sldId id="273" r:id="rId14"/>
    <p:sldId id="290" r:id="rId15"/>
    <p:sldId id="289" r:id="rId16"/>
    <p:sldId id="287" r:id="rId17"/>
    <p:sldId id="266" r:id="rId18"/>
    <p:sldId id="274" r:id="rId19"/>
    <p:sldId id="302" r:id="rId20"/>
    <p:sldId id="313" r:id="rId21"/>
    <p:sldId id="314" r:id="rId22"/>
    <p:sldId id="315" r:id="rId23"/>
    <p:sldId id="316" r:id="rId24"/>
    <p:sldId id="317" r:id="rId25"/>
    <p:sldId id="318" r:id="rId26"/>
    <p:sldId id="267" r:id="rId27"/>
    <p:sldId id="309" r:id="rId28"/>
    <p:sldId id="293" r:id="rId29"/>
    <p:sldId id="278" r:id="rId30"/>
    <p:sldId id="279" r:id="rId31"/>
    <p:sldId id="294" r:id="rId32"/>
    <p:sldId id="295" r:id="rId33"/>
    <p:sldId id="280" r:id="rId34"/>
    <p:sldId id="296" r:id="rId35"/>
    <p:sldId id="310" r:id="rId36"/>
    <p:sldId id="304" r:id="rId37"/>
    <p:sldId id="268" r:id="rId38"/>
    <p:sldId id="283" r:id="rId39"/>
    <p:sldId id="282" r:id="rId40"/>
    <p:sldId id="281" r:id="rId41"/>
    <p:sldId id="275" r:id="rId42"/>
    <p:sldId id="311" r:id="rId43"/>
    <p:sldId id="312" r:id="rId44"/>
    <p:sldId id="271" r:id="rId45"/>
    <p:sldId id="292" r:id="rId46"/>
    <p:sldId id="269" r:id="rId47"/>
    <p:sldId id="299" r:id="rId48"/>
    <p:sldId id="301" r:id="rId49"/>
    <p:sldId id="307" r:id="rId50"/>
    <p:sldId id="306" r:id="rId51"/>
    <p:sldId id="298" r:id="rId52"/>
    <p:sldId id="308" r:id="rId53"/>
    <p:sldId id="265" r:id="rId54"/>
    <p:sldId id="305" r:id="rId55"/>
    <p:sldId id="300" r:id="rId56"/>
    <p:sldId id="291" r:id="rId57"/>
    <p:sldId id="270" r:id="rId58"/>
    <p:sldId id="286" r:id="rId59"/>
  </p:sldIdLst>
  <p:sldSz cx="24384000" cy="13716000"/>
  <p:notesSz cx="6858000" cy="9144000"/>
  <p:defaultTextStyle>
    <a:defPPr>
      <a:defRPr lang="en-US"/>
    </a:defPPr>
    <a:lvl1pPr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1pPr>
    <a:lvl2pPr marL="4572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2pPr>
    <a:lvl3pPr marL="9144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3pPr>
    <a:lvl4pPr marL="13716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4pPr>
    <a:lvl5pPr marL="1828800" algn="l" rtl="0" eaLnBrk="0" fontAlgn="base" hangingPunct="0">
      <a:spcBef>
        <a:spcPct val="0"/>
      </a:spcBef>
      <a:spcAft>
        <a:spcPct val="0"/>
      </a:spcAft>
      <a:defRPr sz="11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11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11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11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11200" kern="1200">
        <a:solidFill>
          <a:srgbClr val="000000"/>
        </a:solidFill>
        <a:latin typeface="Gill Sans" charset="0"/>
        <a:ea typeface="ヒラギノ角ゴ ProN W3" charset="-128"/>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B7B7"/>
    <a:srgbClr val="5E50A1"/>
    <a:srgbClr val="510C76"/>
    <a:srgbClr val="482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59" autoAdjust="0"/>
  </p:normalViewPr>
  <p:slideViewPr>
    <p:cSldViewPr>
      <p:cViewPr>
        <p:scale>
          <a:sx n="33" d="100"/>
          <a:sy n="33" d="100"/>
        </p:scale>
        <p:origin x="-828" y="-90"/>
      </p:cViewPr>
      <p:guideLst>
        <p:guide orient="horz" pos="4320"/>
        <p:guide pos="7680"/>
      </p:guideLst>
    </p:cSldViewPr>
  </p:slideViewPr>
  <p:outlineViewPr>
    <p:cViewPr>
      <p:scale>
        <a:sx n="33" d="100"/>
        <a:sy n="33" d="100"/>
      </p:scale>
      <p:origin x="0" y="10764"/>
    </p:cViewPr>
  </p:outlineViewPr>
  <p:notesTextViewPr>
    <p:cViewPr>
      <p:scale>
        <a:sx n="100" d="100"/>
        <a:sy n="100" d="100"/>
      </p:scale>
      <p:origin x="0" y="0"/>
    </p:cViewPr>
  </p:notesTextViewPr>
  <p:sorterViewPr>
    <p:cViewPr>
      <p:scale>
        <a:sx n="100" d="100"/>
        <a:sy n="100" d="100"/>
      </p:scale>
      <p:origin x="0" y="138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8138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7200"/>
            </a:lvl1pPr>
          </a:lstStyle>
          <a:p>
            <a:r>
              <a:rPr lang="en-US" smtClean="0"/>
              <a:t>Click to edit Master title style</a:t>
            </a:r>
            <a:endParaRPr lang="en-US"/>
          </a:p>
        </p:txBody>
      </p:sp>
      <p:sp>
        <p:nvSpPr>
          <p:cNvPr id="3" name="Content Placeholder 2"/>
          <p:cNvSpPr>
            <a:spLocks noGrp="1"/>
          </p:cNvSpPr>
          <p:nvPr>
            <p:ph idx="1"/>
          </p:nvPr>
        </p:nvSpPr>
        <p:spPr>
          <a:xfrm>
            <a:off x="617538" y="1676401"/>
            <a:ext cx="23134637" cy="10591799"/>
          </a:xfrm>
        </p:spPr>
        <p:txBody>
          <a:bodyPr/>
          <a:lstStyle>
            <a:lvl1pPr>
              <a:buClr>
                <a:srgbClr val="5E50A1"/>
              </a:buClr>
              <a:defRPr/>
            </a:lvl1pPr>
            <a:lvl2pPr>
              <a:buClr>
                <a:srgbClr val="5E50A1"/>
              </a:buClr>
              <a:defRPr/>
            </a:lvl2pPr>
            <a:lvl3pPr>
              <a:buClr>
                <a:srgbClr val="5E50A1"/>
              </a:buClr>
              <a:defRPr/>
            </a:lvl3pPr>
            <a:lvl4pPr>
              <a:buClr>
                <a:srgbClr val="5E50A1"/>
              </a:buClr>
              <a:defRPr/>
            </a:lvl4pPr>
            <a:lvl5pPr>
              <a:buClr>
                <a:srgbClr val="5E50A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49335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52780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778336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78800" y="0"/>
            <a:ext cx="15290800" cy="72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b" anchorCtr="0" compatLnSpc="1">
            <a:prstTxWarp prst="textNoShape">
              <a:avLst/>
            </a:prstTxWarp>
          </a:bodyPr>
          <a:lstStyle/>
          <a:p>
            <a:pPr lvl="0"/>
            <a:r>
              <a:rPr lang="en-US" smtClean="0">
                <a:sym typeface="Arial" pitchFamily="34" charset="0"/>
              </a:rPr>
              <a:t>Click to edit Master title style</a:t>
            </a:r>
          </a:p>
        </p:txBody>
      </p:sp>
      <p:sp>
        <p:nvSpPr>
          <p:cNvPr id="1027" name="Rectangle 2"/>
          <p:cNvSpPr>
            <a:spLocks noGrp="1" noChangeArrowheads="1"/>
          </p:cNvSpPr>
          <p:nvPr>
            <p:ph type="body" idx="1"/>
          </p:nvPr>
        </p:nvSpPr>
        <p:spPr bwMode="auto">
          <a:xfrm>
            <a:off x="8178800" y="7543800"/>
            <a:ext cx="15290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2" r:id="rId1"/>
  </p:sldLayoutIdLst>
  <p:transition/>
  <p:txStyles>
    <p:titleStyle>
      <a:lvl1pPr algn="ctr" rtl="0" eaLnBrk="0" fontAlgn="base" hangingPunct="0">
        <a:lnSpc>
          <a:spcPct val="90000"/>
        </a:lnSpc>
        <a:spcBef>
          <a:spcPct val="0"/>
        </a:spcBef>
        <a:spcAft>
          <a:spcPct val="0"/>
        </a:spcAft>
        <a:defRPr sz="8000" b="1">
          <a:solidFill>
            <a:srgbClr val="FFFFFF"/>
          </a:solidFill>
          <a:latin typeface="+mj-lt"/>
          <a:ea typeface="+mj-ea"/>
          <a:cs typeface="+mj-cs"/>
          <a:sym typeface="Arial" pitchFamily="34" charset="0"/>
        </a:defRPr>
      </a:lvl1pPr>
      <a:lvl2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2pPr>
      <a:lvl3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3pPr>
      <a:lvl4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4pPr>
      <a:lvl5pPr algn="ctr" rtl="0" eaLnBrk="0" fontAlgn="base" hangingPunct="0">
        <a:lnSpc>
          <a:spcPct val="90000"/>
        </a:lnSpc>
        <a:spcBef>
          <a:spcPct val="0"/>
        </a:spcBef>
        <a:spcAft>
          <a:spcPct val="0"/>
        </a:spcAft>
        <a:defRPr sz="8000" b="1">
          <a:solidFill>
            <a:srgbClr val="FFFFFF"/>
          </a:solidFill>
          <a:latin typeface="Arial" charset="0"/>
          <a:ea typeface="ヒラギノ角ゴ ProN W6" charset="0"/>
          <a:cs typeface="ヒラギノ角ゴ ProN W6" charset="0"/>
          <a:sym typeface="Arial" pitchFamily="34" charset="0"/>
        </a:defRPr>
      </a:lvl5pPr>
      <a:lvl6pPr marL="4572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6pPr>
      <a:lvl7pPr marL="9144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7pPr>
      <a:lvl8pPr marL="13716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8pPr>
      <a:lvl9pPr marL="1828800" algn="ctr" rtl="0" fontAlgn="base">
        <a:lnSpc>
          <a:spcPct val="90000"/>
        </a:lnSpc>
        <a:spcBef>
          <a:spcPct val="0"/>
        </a:spcBef>
        <a:spcAft>
          <a:spcPct val="0"/>
        </a:spcAft>
        <a:defRPr sz="10600" b="1">
          <a:solidFill>
            <a:srgbClr val="FFFFFF"/>
          </a:solidFill>
          <a:latin typeface="Arial" charset="0"/>
          <a:ea typeface="ヒラギノ角ゴ ProN W6" charset="0"/>
          <a:cs typeface="ヒラギノ角ゴ ProN W6" charset="0"/>
          <a:sym typeface="Arial" charset="0"/>
        </a:defRPr>
      </a:lvl9pPr>
    </p:titleStyle>
    <p:bodyStyle>
      <a:lvl1pPr marL="342900" indent="-342900" algn="ctr" rtl="0" eaLnBrk="0" fontAlgn="base" hangingPunct="0">
        <a:spcBef>
          <a:spcPts val="1900"/>
        </a:spcBef>
        <a:spcAft>
          <a:spcPct val="0"/>
        </a:spcAft>
        <a:buChar char="•"/>
        <a:defRPr sz="6000">
          <a:solidFill>
            <a:srgbClr val="FFFFFF"/>
          </a:solidFill>
          <a:latin typeface="+mn-lt"/>
          <a:ea typeface="+mn-ea"/>
          <a:cs typeface="+mn-cs"/>
          <a:sym typeface="Arial" pitchFamily="34" charset="0"/>
        </a:defRPr>
      </a:lvl1pPr>
      <a:lvl2pPr marL="742950" indent="-28575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2pPr>
      <a:lvl3pPr marL="1143000" indent="-22860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3pPr>
      <a:lvl4pPr marL="1600200" indent="-22860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4pPr>
      <a:lvl5pPr marL="2057400" indent="-228600" algn="ctr" rtl="0" eaLnBrk="0" fontAlgn="base" hangingPunct="0">
        <a:spcBef>
          <a:spcPct val="0"/>
        </a:spcBef>
        <a:spcAft>
          <a:spcPct val="0"/>
        </a:spcAft>
        <a:buChar char="»"/>
        <a:defRPr sz="6000">
          <a:solidFill>
            <a:srgbClr val="FFFFFF"/>
          </a:solidFill>
          <a:latin typeface="+mn-lt"/>
          <a:ea typeface="+mn-ea"/>
          <a:cs typeface="+mn-cs"/>
          <a:sym typeface="Arial" pitchFamily="34" charset="0"/>
        </a:defRPr>
      </a:lvl5pPr>
      <a:lvl6pPr marL="457200" algn="ctr" rtl="0" fontAlgn="base">
        <a:spcBef>
          <a:spcPct val="0"/>
        </a:spcBef>
        <a:spcAft>
          <a:spcPct val="0"/>
        </a:spcAft>
        <a:defRPr sz="5200">
          <a:solidFill>
            <a:srgbClr val="FFFFFF"/>
          </a:solidFill>
          <a:latin typeface="+mn-lt"/>
          <a:ea typeface="+mn-ea"/>
          <a:cs typeface="+mn-cs"/>
          <a:sym typeface="Arial" charset="0"/>
        </a:defRPr>
      </a:lvl6pPr>
      <a:lvl7pPr marL="914400" algn="ctr" rtl="0" fontAlgn="base">
        <a:spcBef>
          <a:spcPct val="0"/>
        </a:spcBef>
        <a:spcAft>
          <a:spcPct val="0"/>
        </a:spcAft>
        <a:defRPr sz="5200">
          <a:solidFill>
            <a:srgbClr val="FFFFFF"/>
          </a:solidFill>
          <a:latin typeface="+mn-lt"/>
          <a:ea typeface="+mn-ea"/>
          <a:cs typeface="+mn-cs"/>
          <a:sym typeface="Arial" charset="0"/>
        </a:defRPr>
      </a:lvl7pPr>
      <a:lvl8pPr marL="1371600" algn="ctr" rtl="0" fontAlgn="base">
        <a:spcBef>
          <a:spcPct val="0"/>
        </a:spcBef>
        <a:spcAft>
          <a:spcPct val="0"/>
        </a:spcAft>
        <a:defRPr sz="5200">
          <a:solidFill>
            <a:srgbClr val="FFFFFF"/>
          </a:solidFill>
          <a:latin typeface="+mn-lt"/>
          <a:ea typeface="+mn-ea"/>
          <a:cs typeface="+mn-cs"/>
          <a:sym typeface="Arial" charset="0"/>
        </a:defRPr>
      </a:lvl8pPr>
      <a:lvl9pPr marL="1828800" algn="ctr" rtl="0" fontAlgn="base">
        <a:spcBef>
          <a:spcPct val="0"/>
        </a:spcBef>
        <a:spcAft>
          <a:spcPct val="0"/>
        </a:spcAft>
        <a:defRPr sz="5200">
          <a:solidFill>
            <a:srgbClr val="FFFFFF"/>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17538" y="241300"/>
            <a:ext cx="231346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smtClean="0">
                <a:sym typeface="Arial" pitchFamily="34" charset="0"/>
              </a:rPr>
              <a:t>Click to edit Master title style</a:t>
            </a:r>
          </a:p>
        </p:txBody>
      </p:sp>
      <p:sp>
        <p:nvSpPr>
          <p:cNvPr id="2051" name="Rectangle 2"/>
          <p:cNvSpPr>
            <a:spLocks noGrp="1" noChangeArrowheads="1"/>
          </p:cNvSpPr>
          <p:nvPr>
            <p:ph type="body" idx="1"/>
          </p:nvPr>
        </p:nvSpPr>
        <p:spPr bwMode="auto">
          <a:xfrm>
            <a:off x="617538" y="1676400"/>
            <a:ext cx="23134637" cy="106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3" r:id="rId1"/>
  </p:sldLayoutIdLst>
  <p:transition/>
  <p:txStyles>
    <p:titleStyle>
      <a:lvl1pPr algn="l" rtl="0" eaLnBrk="0" fontAlgn="base" hangingPunct="0">
        <a:spcBef>
          <a:spcPct val="0"/>
        </a:spcBef>
        <a:spcAft>
          <a:spcPct val="0"/>
        </a:spcAft>
        <a:defRPr sz="7200" b="1">
          <a:solidFill>
            <a:srgbClr val="FFFFFF"/>
          </a:solidFill>
          <a:latin typeface="+mj-lt"/>
          <a:ea typeface="+mj-ea"/>
          <a:cs typeface="+mj-cs"/>
          <a:sym typeface="Arial" pitchFamily="34" charset="0"/>
        </a:defRPr>
      </a:lvl1pPr>
      <a:lvl2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2pPr>
      <a:lvl3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3pPr>
      <a:lvl4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4pPr>
      <a:lvl5pPr algn="l" rtl="0" eaLnBrk="0" fontAlgn="base" hangingPunct="0">
        <a:spcBef>
          <a:spcPct val="0"/>
        </a:spcBef>
        <a:spcAft>
          <a:spcPct val="0"/>
        </a:spcAft>
        <a:defRPr sz="7200" b="1">
          <a:solidFill>
            <a:srgbClr val="FFFFFF"/>
          </a:solidFill>
          <a:latin typeface="Arial" charset="0"/>
          <a:ea typeface="ヒラギノ角ゴ ProN W6" charset="0"/>
          <a:cs typeface="ヒラギノ角ゴ ProN W6" charset="0"/>
          <a:sym typeface="Arial" pitchFamily="34" charset="0"/>
        </a:defRPr>
      </a:lvl5pPr>
      <a:lvl6pPr marL="4572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6pPr>
      <a:lvl7pPr marL="9144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7pPr>
      <a:lvl8pPr marL="13716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8pPr>
      <a:lvl9pPr marL="1828800" algn="ctr" rtl="0" fontAlgn="base">
        <a:spcBef>
          <a:spcPct val="0"/>
        </a:spcBef>
        <a:spcAft>
          <a:spcPct val="0"/>
        </a:spcAft>
        <a:defRPr sz="9600" b="1">
          <a:solidFill>
            <a:srgbClr val="FFFFFF"/>
          </a:solidFill>
          <a:latin typeface="Arial" charset="0"/>
          <a:ea typeface="ヒラギノ角ゴ ProN W6" charset="0"/>
          <a:cs typeface="ヒラギノ角ゴ ProN W6" charset="0"/>
          <a:sym typeface="Arial" charset="0"/>
        </a:defRPr>
      </a:lvl9pPr>
    </p:titleStyle>
    <p:bodyStyle>
      <a:lvl1pPr marL="457200" indent="-457200" algn="l" rtl="0" eaLnBrk="0" fontAlgn="base" hangingPunct="0">
        <a:spcBef>
          <a:spcPts val="2100"/>
        </a:spcBef>
        <a:spcAft>
          <a:spcPct val="0"/>
        </a:spcAft>
        <a:buClr>
          <a:srgbClr val="510C76"/>
        </a:buClr>
        <a:buSzPct val="100000"/>
        <a:buFont typeface="Wingdings" pitchFamily="2" charset="2"/>
        <a:buChar char="§"/>
        <a:defRPr sz="4800">
          <a:solidFill>
            <a:srgbClr val="FFFFFF"/>
          </a:solidFill>
          <a:latin typeface="+mn-lt"/>
          <a:ea typeface="+mn-ea"/>
          <a:cs typeface="+mn-cs"/>
          <a:sym typeface="Arial" pitchFamily="34" charset="0"/>
        </a:defRPr>
      </a:lvl1pPr>
      <a:lvl2pPr marL="876300" indent="-457200" algn="l" rtl="0" eaLnBrk="0" fontAlgn="base" hangingPunct="0">
        <a:spcBef>
          <a:spcPts val="19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2pPr>
      <a:lvl3pPr marL="1562100" indent="-457200" algn="l" rtl="0" eaLnBrk="0" fontAlgn="base" hangingPunct="0">
        <a:spcBef>
          <a:spcPts val="16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3pPr>
      <a:lvl4pPr marL="2019300" indent="-457200" algn="l" rtl="0" eaLnBrk="0" fontAlgn="base" hangingPunct="0">
        <a:spcBef>
          <a:spcPts val="13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4pPr>
      <a:lvl5pPr marL="2476500" indent="-457200" algn="l" rtl="0" eaLnBrk="0" fontAlgn="base" hangingPunct="0">
        <a:spcBef>
          <a:spcPts val="1300"/>
        </a:spcBef>
        <a:spcAft>
          <a:spcPct val="0"/>
        </a:spcAft>
        <a:buClr>
          <a:srgbClr val="510C76"/>
        </a:buClr>
        <a:buSzPct val="100000"/>
        <a:buFont typeface="Arial" pitchFamily="34" charset="0"/>
        <a:buChar char="-"/>
        <a:defRPr sz="4800">
          <a:solidFill>
            <a:srgbClr val="FFFFFF"/>
          </a:solidFill>
          <a:latin typeface="+mn-lt"/>
          <a:ea typeface="+mn-ea"/>
          <a:cs typeface="+mn-cs"/>
          <a:sym typeface="Arial" pitchFamily="34" charset="0"/>
        </a:defRPr>
      </a:lvl5pPr>
      <a:lvl6pPr marL="29337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6pPr>
      <a:lvl7pPr marL="33909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7pPr>
      <a:lvl8pPr marL="38481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8pPr>
      <a:lvl9pPr marL="43053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178800" y="0"/>
            <a:ext cx="15290800" cy="72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b" anchorCtr="0" compatLnSpc="1">
            <a:prstTxWarp prst="textNoShape">
              <a:avLst/>
            </a:prstTxWarp>
          </a:bodyPr>
          <a:lstStyle/>
          <a:p>
            <a:pPr lvl="0"/>
            <a:r>
              <a:rPr lang="en-US" smtClean="0">
                <a:sym typeface="Arial" pitchFamily="34" charset="0"/>
              </a:rPr>
              <a:t>Click to edit Master title style</a:t>
            </a:r>
          </a:p>
        </p:txBody>
      </p:sp>
      <p:sp>
        <p:nvSpPr>
          <p:cNvPr id="3075" name="Rectangle 2"/>
          <p:cNvSpPr>
            <a:spLocks noGrp="1" noChangeArrowheads="1"/>
          </p:cNvSpPr>
          <p:nvPr>
            <p:ph type="body" idx="1"/>
          </p:nvPr>
        </p:nvSpPr>
        <p:spPr bwMode="auto">
          <a:xfrm>
            <a:off x="8178800" y="7467600"/>
            <a:ext cx="15290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4" r:id="rId1"/>
  </p:sldLayoutIdLst>
  <p:transition/>
  <p:txStyles>
    <p:titleStyle>
      <a:lvl1pPr algn="ctr" rtl="0" eaLnBrk="0" fontAlgn="base" hangingPunct="0">
        <a:lnSpc>
          <a:spcPct val="90000"/>
        </a:lnSpc>
        <a:spcBef>
          <a:spcPct val="0"/>
        </a:spcBef>
        <a:spcAft>
          <a:spcPct val="0"/>
        </a:spcAft>
        <a:defRPr sz="8000" b="1">
          <a:solidFill>
            <a:schemeClr val="tx1"/>
          </a:solidFill>
          <a:latin typeface="+mj-lt"/>
          <a:ea typeface="+mj-ea"/>
          <a:cs typeface="+mj-cs"/>
          <a:sym typeface="Arial" pitchFamily="34" charset="0"/>
        </a:defRPr>
      </a:lvl1pPr>
      <a:lvl2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2pPr>
      <a:lvl3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3pPr>
      <a:lvl4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4pPr>
      <a:lvl5pPr algn="ctr" rtl="0" eaLnBrk="0" fontAlgn="base" hangingPunct="0">
        <a:lnSpc>
          <a:spcPct val="90000"/>
        </a:lnSpc>
        <a:spcBef>
          <a:spcPct val="0"/>
        </a:spcBef>
        <a:spcAft>
          <a:spcPct val="0"/>
        </a:spcAft>
        <a:defRPr sz="8000" b="1">
          <a:solidFill>
            <a:schemeClr val="tx1"/>
          </a:solidFill>
          <a:latin typeface="Arial" charset="0"/>
          <a:ea typeface="ヒラギノ角ゴ ProN W6" charset="0"/>
          <a:cs typeface="ヒラギノ角ゴ ProN W6" charset="0"/>
          <a:sym typeface="Arial" pitchFamily="34" charset="0"/>
        </a:defRPr>
      </a:lvl5pPr>
      <a:lvl6pPr marL="4572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6pPr>
      <a:lvl7pPr marL="9144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7pPr>
      <a:lvl8pPr marL="13716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8pPr>
      <a:lvl9pPr marL="1828800" algn="ctr" rtl="0" fontAlgn="base">
        <a:lnSpc>
          <a:spcPct val="90000"/>
        </a:lnSpc>
        <a:spcBef>
          <a:spcPct val="0"/>
        </a:spcBef>
        <a:spcAft>
          <a:spcPct val="0"/>
        </a:spcAft>
        <a:defRPr sz="10600" b="1">
          <a:solidFill>
            <a:schemeClr val="tx1"/>
          </a:solidFill>
          <a:latin typeface="Arial" charset="0"/>
          <a:ea typeface="ヒラギノ角ゴ ProN W6" charset="0"/>
          <a:cs typeface="ヒラギノ角ゴ ProN W6" charset="0"/>
          <a:sym typeface="Arial" charset="0"/>
        </a:defRPr>
      </a:lvl9pPr>
    </p:titleStyle>
    <p:bodyStyle>
      <a:lvl1pPr marL="342900" indent="-3429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1pPr>
      <a:lvl2pPr marL="742950" indent="-28575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2pPr>
      <a:lvl3pPr marL="1143000" indent="-2286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3pPr>
      <a:lvl4pPr marL="1600200" indent="-2286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4pPr>
      <a:lvl5pPr marL="2057400" indent="-228600" algn="ctr" rtl="0" eaLnBrk="0" fontAlgn="base" hangingPunct="0">
        <a:spcBef>
          <a:spcPct val="0"/>
        </a:spcBef>
        <a:spcAft>
          <a:spcPct val="0"/>
        </a:spcAft>
        <a:buChar char="»"/>
        <a:defRPr sz="6000">
          <a:solidFill>
            <a:schemeClr val="tx1"/>
          </a:solidFill>
          <a:latin typeface="+mn-lt"/>
          <a:ea typeface="+mn-ea"/>
          <a:cs typeface="+mn-cs"/>
          <a:sym typeface="Arial" pitchFamily="34" charset="0"/>
        </a:defRPr>
      </a:lvl5pPr>
      <a:lvl6pPr marL="457200" algn="ctr" rtl="0" fontAlgn="base">
        <a:spcBef>
          <a:spcPct val="0"/>
        </a:spcBef>
        <a:spcAft>
          <a:spcPct val="0"/>
        </a:spcAft>
        <a:defRPr sz="5200">
          <a:solidFill>
            <a:schemeClr val="tx1"/>
          </a:solidFill>
          <a:latin typeface="+mn-lt"/>
          <a:ea typeface="+mn-ea"/>
          <a:cs typeface="+mn-cs"/>
          <a:sym typeface="Arial" charset="0"/>
        </a:defRPr>
      </a:lvl6pPr>
      <a:lvl7pPr marL="914400" algn="ctr" rtl="0" fontAlgn="base">
        <a:spcBef>
          <a:spcPct val="0"/>
        </a:spcBef>
        <a:spcAft>
          <a:spcPct val="0"/>
        </a:spcAft>
        <a:defRPr sz="5200">
          <a:solidFill>
            <a:schemeClr val="tx1"/>
          </a:solidFill>
          <a:latin typeface="+mn-lt"/>
          <a:ea typeface="+mn-ea"/>
          <a:cs typeface="+mn-cs"/>
          <a:sym typeface="Arial" charset="0"/>
        </a:defRPr>
      </a:lvl7pPr>
      <a:lvl8pPr marL="1371600" algn="ctr" rtl="0" fontAlgn="base">
        <a:spcBef>
          <a:spcPct val="0"/>
        </a:spcBef>
        <a:spcAft>
          <a:spcPct val="0"/>
        </a:spcAft>
        <a:defRPr sz="5200">
          <a:solidFill>
            <a:schemeClr val="tx1"/>
          </a:solidFill>
          <a:latin typeface="+mn-lt"/>
          <a:ea typeface="+mn-ea"/>
          <a:cs typeface="+mn-cs"/>
          <a:sym typeface="Arial" charset="0"/>
        </a:defRPr>
      </a:lvl8pPr>
      <a:lvl9pPr marL="1828800" algn="ctr" rtl="0" fontAlgn="base">
        <a:spcBef>
          <a:spcPct val="0"/>
        </a:spcBef>
        <a:spcAft>
          <a:spcPct val="0"/>
        </a:spcAft>
        <a:defRPr sz="52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17538" y="241300"/>
            <a:ext cx="231346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smtClean="0">
                <a:sym typeface="Arial" pitchFamily="34" charset="0"/>
              </a:rPr>
              <a:t>Click to edit Master title style</a:t>
            </a:r>
          </a:p>
        </p:txBody>
      </p:sp>
      <p:sp>
        <p:nvSpPr>
          <p:cNvPr id="4099" name="Rectangle 2"/>
          <p:cNvSpPr>
            <a:spLocks noGrp="1" noChangeArrowheads="1"/>
          </p:cNvSpPr>
          <p:nvPr>
            <p:ph type="body" idx="1"/>
          </p:nvPr>
        </p:nvSpPr>
        <p:spPr bwMode="auto">
          <a:xfrm>
            <a:off x="617538" y="1676400"/>
            <a:ext cx="23134637" cy="106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655" r:id="rId1"/>
  </p:sldLayoutIdLst>
  <p:transition/>
  <p:txStyles>
    <p:titleStyle>
      <a:lvl1pPr algn="l" rtl="0" eaLnBrk="0" fontAlgn="base" hangingPunct="0">
        <a:spcBef>
          <a:spcPct val="0"/>
        </a:spcBef>
        <a:spcAft>
          <a:spcPct val="0"/>
        </a:spcAft>
        <a:defRPr sz="7200" b="1">
          <a:solidFill>
            <a:schemeClr val="tx1"/>
          </a:solidFill>
          <a:latin typeface="+mj-lt"/>
          <a:ea typeface="+mj-ea"/>
          <a:cs typeface="+mj-cs"/>
          <a:sym typeface="Arial" pitchFamily="34" charset="0"/>
        </a:defRPr>
      </a:lvl1pPr>
      <a:lvl2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2pPr>
      <a:lvl3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3pPr>
      <a:lvl4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4pPr>
      <a:lvl5pPr algn="l" rtl="0" eaLnBrk="0" fontAlgn="base" hangingPunct="0">
        <a:spcBef>
          <a:spcPct val="0"/>
        </a:spcBef>
        <a:spcAft>
          <a:spcPct val="0"/>
        </a:spcAft>
        <a:defRPr sz="7200" b="1">
          <a:solidFill>
            <a:schemeClr val="tx1"/>
          </a:solidFill>
          <a:latin typeface="Arial" charset="0"/>
          <a:ea typeface="ヒラギノ角ゴ ProN W6" charset="0"/>
          <a:cs typeface="ヒラギノ角ゴ ProN W6" charset="0"/>
          <a:sym typeface="Arial" pitchFamily="34" charset="0"/>
        </a:defRPr>
      </a:lvl5pPr>
      <a:lvl6pPr marL="4572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6pPr>
      <a:lvl7pPr marL="9144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7pPr>
      <a:lvl8pPr marL="13716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8pPr>
      <a:lvl9pPr marL="1828800" algn="ctr" rtl="0" fontAlgn="base">
        <a:spcBef>
          <a:spcPct val="0"/>
        </a:spcBef>
        <a:spcAft>
          <a:spcPct val="0"/>
        </a:spcAft>
        <a:defRPr sz="9600" b="1">
          <a:solidFill>
            <a:schemeClr val="tx1"/>
          </a:solidFill>
          <a:latin typeface="Arial" charset="0"/>
          <a:ea typeface="ヒラギノ角ゴ ProN W6" charset="0"/>
          <a:cs typeface="ヒラギノ角ゴ ProN W6" charset="0"/>
          <a:sym typeface="Arial" charset="0"/>
        </a:defRPr>
      </a:lvl9pPr>
    </p:titleStyle>
    <p:bodyStyle>
      <a:lvl1pPr marL="457200" indent="-457200" algn="l" rtl="0" eaLnBrk="0" fontAlgn="base" hangingPunct="0">
        <a:lnSpc>
          <a:spcPct val="90000"/>
        </a:lnSpc>
        <a:spcBef>
          <a:spcPts val="2100"/>
        </a:spcBef>
        <a:spcAft>
          <a:spcPct val="0"/>
        </a:spcAft>
        <a:buClr>
          <a:srgbClr val="510C76"/>
        </a:buClr>
        <a:buSzPct val="100000"/>
        <a:buFont typeface="Wingdings" pitchFamily="2" charset="2"/>
        <a:buChar char="§"/>
        <a:defRPr sz="4000">
          <a:solidFill>
            <a:schemeClr val="tx1"/>
          </a:solidFill>
          <a:latin typeface="+mn-lt"/>
          <a:ea typeface="+mn-ea"/>
          <a:cs typeface="+mn-cs"/>
          <a:sym typeface="Arial" pitchFamily="34" charset="0"/>
        </a:defRPr>
      </a:lvl1pPr>
      <a:lvl2pPr marL="876300" indent="-457200" algn="l" rtl="0" eaLnBrk="0" fontAlgn="base" hangingPunct="0">
        <a:lnSpc>
          <a:spcPct val="90000"/>
        </a:lnSpc>
        <a:spcBef>
          <a:spcPts val="19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2pPr>
      <a:lvl3pPr marL="1333500" indent="-457200" algn="l" rtl="0" eaLnBrk="0" fontAlgn="base" hangingPunct="0">
        <a:lnSpc>
          <a:spcPct val="90000"/>
        </a:lnSpc>
        <a:spcBef>
          <a:spcPts val="16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3pPr>
      <a:lvl4pPr marL="1790700" indent="-457200" algn="l" rtl="0" eaLnBrk="0" fontAlgn="base" hangingPunct="0">
        <a:lnSpc>
          <a:spcPct val="90000"/>
        </a:lnSpc>
        <a:spcBef>
          <a:spcPts val="13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4pPr>
      <a:lvl5pPr marL="2247900" indent="-457200" algn="l" rtl="0" eaLnBrk="0" fontAlgn="base" hangingPunct="0">
        <a:lnSpc>
          <a:spcPct val="90000"/>
        </a:lnSpc>
        <a:spcBef>
          <a:spcPts val="1300"/>
        </a:spcBef>
        <a:spcAft>
          <a:spcPct val="0"/>
        </a:spcAft>
        <a:buClr>
          <a:srgbClr val="510C76"/>
        </a:buClr>
        <a:buSzPct val="100000"/>
        <a:buFont typeface="Arial" pitchFamily="34" charset="0"/>
        <a:buChar char="-"/>
        <a:defRPr sz="4000">
          <a:solidFill>
            <a:schemeClr val="tx1"/>
          </a:solidFill>
          <a:latin typeface="+mn-lt"/>
          <a:ea typeface="+mn-ea"/>
          <a:cs typeface="+mn-cs"/>
          <a:sym typeface="Arial" pitchFamily="34" charset="0"/>
        </a:defRPr>
      </a:lvl5pPr>
      <a:lvl6pPr marL="27051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6pPr>
      <a:lvl7pPr marL="31623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7pPr>
      <a:lvl8pPr marL="36195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8pPr>
      <a:lvl9pPr marL="4076700" indent="-457200" algn="l" rtl="0" fontAlgn="base">
        <a:spcBef>
          <a:spcPts val="1300"/>
        </a:spcBef>
        <a:spcAft>
          <a:spcPct val="0"/>
        </a:spcAft>
        <a:buClr>
          <a:srgbClr val="D3002D"/>
        </a:buClr>
        <a:buSzPct val="100000"/>
        <a:buFont typeface="Arial" charset="0"/>
        <a:buChar char="-"/>
        <a:defRPr sz="48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projects.spring.io/spring-integration/" TargetMode="External"/><Relationship Id="rId2" Type="http://schemas.openxmlformats.org/officeDocument/2006/relationships/hyperlink" Target="http://cloud.spring.io/spring-cloud-stream/" TargetMode="External"/><Relationship Id="rId1" Type="http://schemas.openxmlformats.org/officeDocument/2006/relationships/slideLayout" Target="../slideLayouts/slideLayout4.xml"/><Relationship Id="rId5" Type="http://schemas.openxmlformats.org/officeDocument/2006/relationships/hyperlink" Target="https://spring.io/blog/2016/05/10/spring-cloud-stream-1-0-0-release-is-available" TargetMode="External"/><Relationship Id="rId4" Type="http://schemas.openxmlformats.org/officeDocument/2006/relationships/hyperlink" Target="http://projects.spring.io/spring-boot/"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hibernate.org/orm/what-is-an-or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ackoverflow.com/questions/tagged/spring-cloud"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spring.io/guides/gs/accessing-data-jpa/" TargetMode="External"/><Relationship Id="rId2" Type="http://schemas.openxmlformats.org/officeDocument/2006/relationships/hyperlink" Target="https://spring.io/guides/gs/accessing-data-rest/"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blog.netgloo.com/2014/10/27/using-mysql-in-spring-boot-via-spring-data-jpa-and-hibernat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cloud/" TargetMode="External"/><Relationship Id="rId7" Type="http://schemas.openxmlformats.org/officeDocument/2006/relationships/hyperlink" Target="https://docs.docker.com/docker-hub/webhooks/" TargetMode="External"/><Relationship Id="rId2" Type="http://schemas.openxmlformats.org/officeDocument/2006/relationships/hyperlink" Target="https://hub.docker.com/" TargetMode="External"/><Relationship Id="rId1" Type="http://schemas.openxmlformats.org/officeDocument/2006/relationships/slideLayout" Target="../slideLayouts/slideLayout4.xml"/><Relationship Id="rId6" Type="http://schemas.openxmlformats.org/officeDocument/2006/relationships/hyperlink" Target="https://docs.docker.com/docker-hub/builds/" TargetMode="External"/><Relationship Id="rId5" Type="http://schemas.openxmlformats.org/officeDocument/2006/relationships/hyperlink" Target="https://docs.docker.com/docker-hub/repos/" TargetMode="External"/><Relationship Id="rId4" Type="http://schemas.openxmlformats.org/officeDocument/2006/relationships/hyperlink" Target="https://docs.docker.com/docker-hub/orgs/"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docs.docker.com/reference/commandline/push" TargetMode="External"/><Relationship Id="rId3" Type="http://schemas.openxmlformats.org/officeDocument/2006/relationships/hyperlink" Target="https://docs.docker.com/docker-hub/repos/" TargetMode="External"/><Relationship Id="rId7" Type="http://schemas.openxmlformats.org/officeDocument/2006/relationships/hyperlink" Target="http://docs.docker.com/reference/commandline/login" TargetMode="External"/><Relationship Id="rId2" Type="http://schemas.openxmlformats.org/officeDocument/2006/relationships/hyperlink" Target="http://hub.docker.com/explore/" TargetMode="External"/><Relationship Id="rId1" Type="http://schemas.openxmlformats.org/officeDocument/2006/relationships/slideLayout" Target="../slideLayouts/slideLayout4.xml"/><Relationship Id="rId6" Type="http://schemas.openxmlformats.org/officeDocument/2006/relationships/hyperlink" Target="http://docs.docker.com/reference/commandline/pull" TargetMode="External"/><Relationship Id="rId5" Type="http://schemas.openxmlformats.org/officeDocument/2006/relationships/hyperlink" Target="http://docs.docker.com/reference/commandline/search" TargetMode="External"/><Relationship Id="rId4" Type="http://schemas.openxmlformats.org/officeDocument/2006/relationships/hyperlink" Target="https://docs.docker.com/docker-hub/builds/"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wiki.jenkins-ci.org/"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microservices.io/patterns/data/database-per-service.html"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microservices.io/patterns/data/database-per-service.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pring-cloud/spring-cloud-zookeeper" TargetMode="External"/><Relationship Id="rId2" Type="http://schemas.openxmlformats.org/officeDocument/2006/relationships/hyperlink" Target="http://spring.io/projects/spring-xd"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pPr eaLnBrk="1" hangingPunct="1"/>
            <a:endParaRPr lang="it-IT" smtClean="0"/>
          </a:p>
        </p:txBody>
      </p:sp>
      <p:sp>
        <p:nvSpPr>
          <p:cNvPr id="5123" name="Rectangle 2"/>
          <p:cNvSpPr>
            <a:spLocks noGrp="1" noChangeArrowheads="1"/>
          </p:cNvSpPr>
          <p:nvPr>
            <p:ph type="body" idx="1"/>
          </p:nvPr>
        </p:nvSpPr>
        <p:spPr/>
        <p:txBody>
          <a:bodyPr/>
          <a:lstStyle/>
          <a:p>
            <a:pPr marL="914400" indent="-914400" eaLnBrk="1" hangingPunct="1">
              <a:buFontTx/>
              <a:buNone/>
            </a:pPr>
            <a:endParaRPr lang="it-IT"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dirty="0" smtClean="0"/>
              <a:t>Pattern: Database per service /MICROSERVICE : IMPLEMENTING THE DATABASE PER SERVICE PATTERN</a:t>
            </a:r>
            <a:endParaRPr lang="it-IT" sz="5400" dirty="0"/>
          </a:p>
        </p:txBody>
      </p:sp>
      <p:sp>
        <p:nvSpPr>
          <p:cNvPr id="3" name="Segnaposto contenuto 2"/>
          <p:cNvSpPr>
            <a:spLocks noGrp="1"/>
          </p:cNvSpPr>
          <p:nvPr>
            <p:ph idx="1"/>
          </p:nvPr>
        </p:nvSpPr>
        <p:spPr/>
        <p:txBody>
          <a:bodyPr/>
          <a:lstStyle/>
          <a:p>
            <a:r>
              <a:rPr lang="it-IT" sz="1800" dirty="0" err="1" smtClean="0"/>
              <a:t>Which</a:t>
            </a:r>
            <a:r>
              <a:rPr lang="it-IT" sz="1800" dirty="0" smtClean="0"/>
              <a:t> database </a:t>
            </a:r>
            <a:r>
              <a:rPr lang="it-IT" sz="1800" dirty="0" err="1" smtClean="0"/>
              <a:t>architecture</a:t>
            </a:r>
            <a:r>
              <a:rPr lang="it-IT" sz="1800" dirty="0" smtClean="0"/>
              <a:t> for a microservice design pattern: DATABASE PER SERVICE PATTERN</a:t>
            </a:r>
          </a:p>
          <a:p>
            <a:pPr lvl="1"/>
            <a:r>
              <a:rPr lang="it-IT" sz="1800" dirty="0" err="1" smtClean="0"/>
              <a:t>We</a:t>
            </a:r>
            <a:r>
              <a:rPr lang="it-IT" sz="1800" dirty="0" smtClean="0"/>
              <a:t> </a:t>
            </a:r>
            <a:r>
              <a:rPr lang="it-IT" sz="1800" dirty="0" err="1" smtClean="0"/>
              <a:t>want</a:t>
            </a:r>
            <a:r>
              <a:rPr lang="it-IT" sz="1800" dirty="0" smtClean="0"/>
              <a:t> to </a:t>
            </a:r>
            <a:r>
              <a:rPr lang="it-IT" sz="1800" dirty="0" err="1" smtClean="0"/>
              <a:t>realize</a:t>
            </a:r>
            <a:r>
              <a:rPr lang="it-IT" sz="1800" dirty="0" smtClean="0"/>
              <a:t>:</a:t>
            </a:r>
          </a:p>
          <a:p>
            <a:pPr lvl="2"/>
            <a:r>
              <a:rPr lang="it-IT" sz="1800" dirty="0" smtClean="0"/>
              <a:t>Services </a:t>
            </a:r>
            <a:r>
              <a:rPr lang="it-IT" sz="1800" dirty="0" err="1" smtClean="0"/>
              <a:t>loosely</a:t>
            </a:r>
            <a:r>
              <a:rPr lang="it-IT" sz="1800" dirty="0" smtClean="0"/>
              <a:t> </a:t>
            </a:r>
            <a:r>
              <a:rPr lang="it-IT" sz="1800" dirty="0" err="1" smtClean="0"/>
              <a:t>coupled</a:t>
            </a:r>
            <a:r>
              <a:rPr lang="it-IT" sz="1800" dirty="0" smtClean="0"/>
              <a:t> </a:t>
            </a:r>
            <a:r>
              <a:rPr lang="it-IT" sz="1800" dirty="0" err="1" smtClean="0"/>
              <a:t>that</a:t>
            </a:r>
            <a:r>
              <a:rPr lang="it-IT" sz="1800" dirty="0" smtClean="0"/>
              <a:t> can </a:t>
            </a:r>
            <a:r>
              <a:rPr lang="it-IT" sz="1800" dirty="0" err="1" smtClean="0"/>
              <a:t>develop</a:t>
            </a:r>
            <a:r>
              <a:rPr lang="it-IT" sz="1800" dirty="0" smtClean="0"/>
              <a:t>, </a:t>
            </a:r>
            <a:r>
              <a:rPr lang="it-IT" sz="1800" dirty="0" err="1" smtClean="0"/>
              <a:t>deployed</a:t>
            </a:r>
            <a:r>
              <a:rPr lang="it-IT" sz="1800" dirty="0" smtClean="0"/>
              <a:t> and </a:t>
            </a:r>
            <a:r>
              <a:rPr lang="it-IT" sz="1800" dirty="0" err="1" smtClean="0"/>
              <a:t>scaled</a:t>
            </a:r>
            <a:r>
              <a:rPr lang="it-IT" sz="1800" dirty="0" smtClean="0"/>
              <a:t> </a:t>
            </a:r>
            <a:r>
              <a:rPr lang="it-IT" sz="1800" dirty="0" err="1" smtClean="0"/>
              <a:t>indipendently</a:t>
            </a:r>
            <a:r>
              <a:rPr lang="it-IT" sz="1800" dirty="0" smtClean="0"/>
              <a:t> </a:t>
            </a:r>
          </a:p>
          <a:p>
            <a:pPr lvl="2"/>
            <a:r>
              <a:rPr lang="it-IT" sz="1800" dirty="0" smtClean="0"/>
              <a:t>Business </a:t>
            </a:r>
            <a:r>
              <a:rPr lang="it-IT" sz="1800" dirty="0" err="1" smtClean="0"/>
              <a:t>transactions</a:t>
            </a:r>
            <a:r>
              <a:rPr lang="it-IT" sz="1800" dirty="0" smtClean="0"/>
              <a:t> </a:t>
            </a:r>
            <a:r>
              <a:rPr lang="it-IT" sz="1800" dirty="0" err="1" smtClean="0"/>
              <a:t>that</a:t>
            </a:r>
            <a:r>
              <a:rPr lang="it-IT" sz="1800" dirty="0" smtClean="0"/>
              <a:t> </a:t>
            </a:r>
            <a:r>
              <a:rPr lang="it-IT" sz="1800" dirty="0" err="1" smtClean="0"/>
              <a:t>need</a:t>
            </a:r>
            <a:r>
              <a:rPr lang="it-IT" sz="1800" dirty="0" smtClean="0"/>
              <a:t> to update data </a:t>
            </a:r>
            <a:r>
              <a:rPr lang="it-IT" sz="1800" dirty="0" err="1" smtClean="0"/>
              <a:t>ownd</a:t>
            </a:r>
            <a:r>
              <a:rPr lang="it-IT" sz="1800" dirty="0" smtClean="0"/>
              <a:t> by multiple </a:t>
            </a:r>
            <a:r>
              <a:rPr lang="it-IT" sz="1800" dirty="0" err="1" smtClean="0"/>
              <a:t>services</a:t>
            </a:r>
            <a:endParaRPr lang="it-IT" sz="1800" dirty="0" smtClean="0"/>
          </a:p>
          <a:p>
            <a:pPr lvl="2"/>
            <a:r>
              <a:rPr lang="it-IT" sz="1800" dirty="0" smtClean="0"/>
              <a:t>Some </a:t>
            </a:r>
            <a:r>
              <a:rPr lang="it-IT" sz="1800" dirty="0" err="1" smtClean="0"/>
              <a:t>queriesmust</a:t>
            </a:r>
            <a:r>
              <a:rPr lang="it-IT" sz="1800" dirty="0" smtClean="0"/>
              <a:t> join data </a:t>
            </a:r>
            <a:r>
              <a:rPr lang="it-IT" sz="1800" dirty="0" err="1" smtClean="0"/>
              <a:t>owned</a:t>
            </a:r>
            <a:r>
              <a:rPr lang="it-IT" sz="1800" dirty="0" smtClean="0"/>
              <a:t> by multiple </a:t>
            </a:r>
            <a:r>
              <a:rPr lang="it-IT" sz="1800" dirty="0" err="1" smtClean="0"/>
              <a:t>services</a:t>
            </a:r>
            <a:endParaRPr lang="it-IT" sz="1800" dirty="0" smtClean="0"/>
          </a:p>
          <a:p>
            <a:pPr lvl="2"/>
            <a:r>
              <a:rPr lang="it-IT" sz="1800" dirty="0" err="1" smtClean="0"/>
              <a:t>Different</a:t>
            </a:r>
            <a:r>
              <a:rPr lang="it-IT" sz="1800" dirty="0" smtClean="0"/>
              <a:t> service </a:t>
            </a:r>
            <a:r>
              <a:rPr lang="it-IT" sz="1800" dirty="0" err="1" smtClean="0"/>
              <a:t>have</a:t>
            </a:r>
            <a:r>
              <a:rPr lang="it-IT" sz="1800" dirty="0" smtClean="0"/>
              <a:t> </a:t>
            </a:r>
            <a:r>
              <a:rPr lang="it-IT" sz="1800" dirty="0" err="1" smtClean="0"/>
              <a:t>different</a:t>
            </a:r>
            <a:r>
              <a:rPr lang="it-IT" sz="1800" dirty="0" smtClean="0"/>
              <a:t> data </a:t>
            </a:r>
            <a:r>
              <a:rPr lang="it-IT" sz="1800" dirty="0" err="1" smtClean="0"/>
              <a:t>store</a:t>
            </a:r>
            <a:r>
              <a:rPr lang="it-IT" sz="1800" dirty="0" smtClean="0"/>
              <a:t> </a:t>
            </a:r>
            <a:r>
              <a:rPr lang="it-IT" sz="1800" dirty="0" err="1" smtClean="0"/>
              <a:t>requirements</a:t>
            </a:r>
            <a:endParaRPr lang="it-IT" sz="1800" dirty="0" smtClean="0"/>
          </a:p>
          <a:p>
            <a:pPr lvl="1"/>
            <a:r>
              <a:rPr lang="it-IT" sz="1800" dirty="0" smtClean="0"/>
              <a:t>With a Database per service pattern </a:t>
            </a:r>
            <a:r>
              <a:rPr lang="it-IT" sz="1800" dirty="0" err="1" smtClean="0"/>
              <a:t>it</a:t>
            </a:r>
            <a:r>
              <a:rPr lang="it-IT" sz="1800" dirty="0" smtClean="0"/>
              <a:t> </a:t>
            </a:r>
            <a:r>
              <a:rPr lang="it-IT" sz="1800" dirty="0" err="1" smtClean="0"/>
              <a:t>is</a:t>
            </a:r>
            <a:r>
              <a:rPr lang="it-IT" sz="1800" dirty="0" smtClean="0"/>
              <a:t> </a:t>
            </a:r>
            <a:r>
              <a:rPr lang="it-IT" sz="1800" dirty="0" err="1" smtClean="0"/>
              <a:t>possible</a:t>
            </a:r>
            <a:r>
              <a:rPr lang="it-IT" sz="1800" dirty="0" smtClean="0"/>
              <a:t> to </a:t>
            </a:r>
            <a:r>
              <a:rPr lang="it-IT" sz="1800" dirty="0" err="1" smtClean="0"/>
              <a:t>achieve</a:t>
            </a:r>
            <a:r>
              <a:rPr lang="it-IT" sz="1800" dirty="0" smtClean="0"/>
              <a:t>:</a:t>
            </a:r>
          </a:p>
          <a:p>
            <a:pPr lvl="2"/>
            <a:r>
              <a:rPr lang="it-IT" sz="1800" dirty="0" err="1" smtClean="0"/>
              <a:t>Each</a:t>
            </a:r>
            <a:r>
              <a:rPr lang="it-IT" sz="1800" dirty="0" smtClean="0"/>
              <a:t> </a:t>
            </a:r>
            <a:r>
              <a:rPr lang="it-IT" sz="1800" dirty="0" err="1" smtClean="0"/>
              <a:t>microservice’s</a:t>
            </a:r>
            <a:r>
              <a:rPr lang="it-IT" sz="1800" dirty="0" smtClean="0"/>
              <a:t> </a:t>
            </a:r>
            <a:r>
              <a:rPr lang="it-IT" sz="1800" dirty="0" err="1" smtClean="0"/>
              <a:t>persistence</a:t>
            </a:r>
            <a:r>
              <a:rPr lang="it-IT" sz="1800" dirty="0" smtClean="0"/>
              <a:t> data private to </a:t>
            </a:r>
            <a:r>
              <a:rPr lang="it-IT" sz="1800" dirty="0" err="1" smtClean="0"/>
              <a:t>that</a:t>
            </a:r>
            <a:r>
              <a:rPr lang="it-IT" sz="1800" dirty="0" smtClean="0"/>
              <a:t> service </a:t>
            </a:r>
            <a:r>
              <a:rPr lang="it-IT" sz="1800" dirty="0" err="1" smtClean="0"/>
              <a:t>accessible</a:t>
            </a:r>
            <a:r>
              <a:rPr lang="it-IT" sz="1800" dirty="0" smtClean="0"/>
              <a:t> </a:t>
            </a:r>
            <a:r>
              <a:rPr lang="it-IT" sz="1800" dirty="0" err="1" smtClean="0"/>
              <a:t>only</a:t>
            </a:r>
            <a:r>
              <a:rPr lang="it-IT" sz="1800" dirty="0" smtClean="0"/>
              <a:t> via </a:t>
            </a:r>
            <a:r>
              <a:rPr lang="it-IT" sz="1800" dirty="0" err="1" smtClean="0"/>
              <a:t>its</a:t>
            </a:r>
            <a:r>
              <a:rPr lang="it-IT" sz="1800" dirty="0" smtClean="0"/>
              <a:t> API</a:t>
            </a:r>
          </a:p>
          <a:p>
            <a:pPr lvl="3"/>
            <a:r>
              <a:rPr lang="it-IT" sz="1800" dirty="0" smtClean="0"/>
              <a:t>To </a:t>
            </a:r>
            <a:r>
              <a:rPr lang="it-IT" sz="1800" dirty="0" err="1" smtClean="0"/>
              <a:t>keep</a:t>
            </a:r>
            <a:r>
              <a:rPr lang="it-IT" sz="1800" dirty="0" smtClean="0"/>
              <a:t> data private in case of </a:t>
            </a:r>
            <a:r>
              <a:rPr lang="it-IT" sz="1800" dirty="0" err="1" smtClean="0"/>
              <a:t>relational</a:t>
            </a:r>
            <a:r>
              <a:rPr lang="it-IT" sz="1800" dirty="0" smtClean="0"/>
              <a:t> database </a:t>
            </a:r>
            <a:r>
              <a:rPr lang="it-IT" sz="1800" dirty="0" err="1" smtClean="0"/>
              <a:t>such</a:t>
            </a:r>
            <a:r>
              <a:rPr lang="it-IT" sz="1800" dirty="0" smtClean="0"/>
              <a:t> are the option:</a:t>
            </a:r>
          </a:p>
          <a:p>
            <a:pPr lvl="4"/>
            <a:r>
              <a:rPr lang="it-IT" sz="1800" dirty="0" smtClean="0"/>
              <a:t>Private-</a:t>
            </a:r>
            <a:r>
              <a:rPr lang="it-IT" sz="1800" dirty="0" err="1" smtClean="0"/>
              <a:t>table</a:t>
            </a:r>
            <a:r>
              <a:rPr lang="it-IT" sz="1800" dirty="0" smtClean="0"/>
              <a:t>-per service (</a:t>
            </a:r>
            <a:r>
              <a:rPr lang="it-IT" sz="1800" dirty="0" err="1" smtClean="0"/>
              <a:t>lowest</a:t>
            </a:r>
            <a:r>
              <a:rPr lang="it-IT" sz="1800" dirty="0" smtClean="0"/>
              <a:t> overhead)</a:t>
            </a:r>
          </a:p>
          <a:p>
            <a:pPr lvl="4"/>
            <a:r>
              <a:rPr lang="it-IT" sz="1800" dirty="0" smtClean="0"/>
              <a:t>Schema-</a:t>
            </a:r>
            <a:r>
              <a:rPr lang="it-IT" sz="1800" dirty="0" err="1" smtClean="0"/>
              <a:t>per_service</a:t>
            </a:r>
            <a:r>
              <a:rPr lang="it-IT" sz="1800" dirty="0" smtClean="0"/>
              <a:t> (</a:t>
            </a:r>
            <a:r>
              <a:rPr lang="it-IT" sz="1800" dirty="0" err="1" smtClean="0"/>
              <a:t>makes</a:t>
            </a:r>
            <a:r>
              <a:rPr lang="it-IT" sz="1800" dirty="0" smtClean="0"/>
              <a:t> </a:t>
            </a:r>
            <a:r>
              <a:rPr lang="it-IT" sz="1800" dirty="0" err="1" smtClean="0"/>
              <a:t>clear</a:t>
            </a:r>
            <a:r>
              <a:rPr lang="it-IT" sz="1800" dirty="0" smtClean="0"/>
              <a:t> </a:t>
            </a:r>
            <a:r>
              <a:rPr lang="it-IT" sz="1800" dirty="0" err="1" smtClean="0"/>
              <a:t>ownership</a:t>
            </a:r>
            <a:r>
              <a:rPr lang="it-IT" sz="1800" dirty="0" smtClean="0"/>
              <a:t>)</a:t>
            </a:r>
          </a:p>
          <a:p>
            <a:pPr lvl="4"/>
            <a:r>
              <a:rPr lang="it-IT" sz="1800" dirty="0" smtClean="0"/>
              <a:t>Database-server-per-service (for </a:t>
            </a:r>
            <a:r>
              <a:rPr lang="it-IT" sz="1800" dirty="0" err="1" smtClean="0"/>
              <a:t>highly</a:t>
            </a:r>
            <a:r>
              <a:rPr lang="it-IT" sz="1800" dirty="0" smtClean="0"/>
              <a:t> </a:t>
            </a:r>
            <a:r>
              <a:rPr lang="it-IT" sz="1800" dirty="0" err="1" smtClean="0"/>
              <a:t>throughput</a:t>
            </a:r>
            <a:r>
              <a:rPr lang="it-IT" sz="1800" dirty="0" smtClean="0"/>
              <a:t> service – neo4j) </a:t>
            </a:r>
          </a:p>
          <a:p>
            <a:pPr lvl="3"/>
            <a:r>
              <a:rPr lang="it-IT" sz="1800" dirty="0" smtClean="0"/>
              <a:t>To </a:t>
            </a:r>
            <a:r>
              <a:rPr lang="it-IT" sz="1800" dirty="0" err="1" smtClean="0"/>
              <a:t>enforce</a:t>
            </a:r>
            <a:r>
              <a:rPr lang="it-IT" sz="1800" dirty="0" smtClean="0"/>
              <a:t> </a:t>
            </a:r>
            <a:r>
              <a:rPr lang="it-IT" sz="1800" dirty="0" err="1" smtClean="0"/>
              <a:t>encapsulation</a:t>
            </a:r>
            <a:r>
              <a:rPr lang="it-IT" sz="1800" dirty="0" smtClean="0"/>
              <a:t> with </a:t>
            </a:r>
            <a:r>
              <a:rPr lang="it-IT" sz="1800" dirty="0" err="1" smtClean="0"/>
              <a:t>different</a:t>
            </a:r>
            <a:r>
              <a:rPr lang="it-IT" sz="1800" dirty="0" smtClean="0"/>
              <a:t> database </a:t>
            </a:r>
            <a:r>
              <a:rPr lang="it-IT" sz="1800" dirty="0" err="1" smtClean="0"/>
              <a:t>user</a:t>
            </a:r>
            <a:r>
              <a:rPr lang="it-IT" sz="1800" dirty="0" smtClean="0"/>
              <a:t> id to </a:t>
            </a:r>
            <a:r>
              <a:rPr lang="it-IT" sz="1800" dirty="0" err="1" smtClean="0"/>
              <a:t>each</a:t>
            </a:r>
            <a:r>
              <a:rPr lang="it-IT" sz="1800" dirty="0" smtClean="0"/>
              <a:t> service so </a:t>
            </a:r>
            <a:r>
              <a:rPr lang="it-IT" sz="1800" dirty="0" err="1" smtClean="0"/>
              <a:t>developers</a:t>
            </a:r>
            <a:r>
              <a:rPr lang="it-IT" sz="1800" dirty="0" smtClean="0"/>
              <a:t> </a:t>
            </a:r>
            <a:r>
              <a:rPr lang="it-IT" sz="1800" dirty="0" err="1" smtClean="0"/>
              <a:t>wil</a:t>
            </a:r>
            <a:r>
              <a:rPr lang="it-IT" sz="1800" dirty="0" smtClean="0"/>
              <a:t> </a:t>
            </a:r>
            <a:r>
              <a:rPr lang="it-IT" sz="1800" dirty="0" err="1" smtClean="0"/>
              <a:t>not</a:t>
            </a:r>
            <a:r>
              <a:rPr lang="it-IT" sz="1800" dirty="0" smtClean="0"/>
              <a:t> </a:t>
            </a:r>
            <a:r>
              <a:rPr lang="it-IT" sz="1800" dirty="0" err="1" smtClean="0"/>
              <a:t>temped</a:t>
            </a:r>
            <a:r>
              <a:rPr lang="it-IT" sz="1800" dirty="0" smtClean="0"/>
              <a:t> to bypass a service api and </a:t>
            </a:r>
            <a:r>
              <a:rPr lang="it-IT" sz="1800" dirty="0" err="1" smtClean="0"/>
              <a:t>access</a:t>
            </a:r>
            <a:r>
              <a:rPr lang="it-IT" sz="1800" dirty="0" smtClean="0"/>
              <a:t> </a:t>
            </a:r>
            <a:r>
              <a:rPr lang="it-IT" sz="1800" dirty="0" err="1" smtClean="0"/>
              <a:t>it’s</a:t>
            </a:r>
            <a:r>
              <a:rPr lang="it-IT" sz="1800" dirty="0" smtClean="0"/>
              <a:t> data </a:t>
            </a:r>
            <a:r>
              <a:rPr lang="it-IT" sz="1800" dirty="0" err="1" smtClean="0"/>
              <a:t>directly</a:t>
            </a:r>
            <a:endParaRPr lang="it-IT" sz="1800" dirty="0" smtClean="0"/>
          </a:p>
          <a:p>
            <a:pPr lvl="3"/>
            <a:endParaRPr lang="it-IT" sz="1800" dirty="0"/>
          </a:p>
          <a:p>
            <a:pPr lvl="2"/>
            <a:r>
              <a:rPr lang="it-IT" sz="1800" dirty="0" smtClean="0"/>
              <a:t> </a:t>
            </a:r>
          </a:p>
          <a:p>
            <a:pPr lvl="3"/>
            <a:endParaRPr lang="it-IT" sz="2000" dirty="0" smtClean="0"/>
          </a:p>
          <a:p>
            <a:pPr lvl="2"/>
            <a:endParaRPr lang="it-IT" sz="2400" dirty="0"/>
          </a:p>
          <a:p>
            <a:pPr lvl="3"/>
            <a:endParaRPr lang="it-IT" sz="2400" dirty="0"/>
          </a:p>
        </p:txBody>
      </p:sp>
    </p:spTree>
    <p:extLst>
      <p:ext uri="{BB962C8B-B14F-4D97-AF65-F5344CB8AC3E}">
        <p14:creationId xmlns:p14="http://schemas.microsoft.com/office/powerpoint/2010/main" val="32336027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dirty="0" smtClean="0"/>
              <a:t>Pattern: Database per service /MICROSERVICE : IMPLEMENTING THE DATABASE PER SERVICE PATTERN</a:t>
            </a:r>
            <a:endParaRPr lang="it-IT" sz="5400" dirty="0"/>
          </a:p>
        </p:txBody>
      </p:sp>
      <p:sp>
        <p:nvSpPr>
          <p:cNvPr id="3" name="Segnaposto contenuto 2"/>
          <p:cNvSpPr>
            <a:spLocks noGrp="1"/>
          </p:cNvSpPr>
          <p:nvPr>
            <p:ph idx="1"/>
          </p:nvPr>
        </p:nvSpPr>
        <p:spPr/>
        <p:txBody>
          <a:bodyPr/>
          <a:lstStyle/>
          <a:p>
            <a:pPr lvl="3"/>
            <a:endParaRPr lang="it-IT" sz="1800" dirty="0"/>
          </a:p>
          <a:p>
            <a:pPr lvl="2"/>
            <a:r>
              <a:rPr lang="it-IT" sz="1800" dirty="0" smtClean="0"/>
              <a:t>Benefits of </a:t>
            </a:r>
            <a:r>
              <a:rPr lang="it-IT" sz="1800" dirty="0" err="1" smtClean="0"/>
              <a:t>this</a:t>
            </a:r>
            <a:r>
              <a:rPr lang="it-IT" sz="1800" dirty="0" smtClean="0"/>
              <a:t> pattern</a:t>
            </a:r>
          </a:p>
          <a:p>
            <a:pPr lvl="3"/>
            <a:r>
              <a:rPr lang="it-IT" sz="1800" dirty="0" err="1" smtClean="0"/>
              <a:t>Ensure</a:t>
            </a:r>
            <a:r>
              <a:rPr lang="it-IT" sz="1800" dirty="0" smtClean="0"/>
              <a:t> </a:t>
            </a:r>
            <a:r>
              <a:rPr lang="it-IT" sz="1800" dirty="0" err="1" smtClean="0"/>
              <a:t>that</a:t>
            </a:r>
            <a:r>
              <a:rPr lang="it-IT" sz="1800" dirty="0" smtClean="0"/>
              <a:t> the </a:t>
            </a:r>
            <a:r>
              <a:rPr lang="it-IT" sz="1800" dirty="0" err="1" smtClean="0"/>
              <a:t>servicesa</a:t>
            </a:r>
            <a:r>
              <a:rPr lang="it-IT" sz="1800" dirty="0" smtClean="0"/>
              <a:t> are </a:t>
            </a:r>
            <a:r>
              <a:rPr lang="it-IT" sz="1800" dirty="0" err="1" smtClean="0"/>
              <a:t>loosely</a:t>
            </a:r>
            <a:r>
              <a:rPr lang="it-IT" sz="1800" dirty="0" smtClean="0"/>
              <a:t> </a:t>
            </a:r>
            <a:r>
              <a:rPr lang="it-IT" sz="1800" dirty="0" err="1" smtClean="0"/>
              <a:t>couples</a:t>
            </a:r>
            <a:r>
              <a:rPr lang="it-IT" sz="1800" dirty="0" smtClean="0"/>
              <a:t> </a:t>
            </a:r>
            <a:r>
              <a:rPr lang="it-IT" sz="1800" dirty="0" err="1" smtClean="0"/>
              <a:t>changes</a:t>
            </a:r>
            <a:r>
              <a:rPr lang="it-IT" sz="1800" dirty="0" smtClean="0"/>
              <a:t> to </a:t>
            </a:r>
            <a:r>
              <a:rPr lang="it-IT" sz="1800" dirty="0" err="1" smtClean="0"/>
              <a:t>one</a:t>
            </a:r>
            <a:r>
              <a:rPr lang="it-IT" sz="1800" dirty="0" smtClean="0"/>
              <a:t> </a:t>
            </a:r>
            <a:r>
              <a:rPr lang="it-IT" sz="1800" dirty="0" err="1" smtClean="0"/>
              <a:t>service’s</a:t>
            </a:r>
            <a:r>
              <a:rPr lang="it-IT" sz="1800" dirty="0" smtClean="0"/>
              <a:t> database </a:t>
            </a:r>
            <a:r>
              <a:rPr lang="it-IT" sz="1800" dirty="0" err="1" smtClean="0"/>
              <a:t>dos</a:t>
            </a:r>
            <a:r>
              <a:rPr lang="it-IT" sz="1800" dirty="0" smtClean="0"/>
              <a:t> </a:t>
            </a:r>
            <a:r>
              <a:rPr lang="it-IT" sz="1800" dirty="0" err="1" smtClean="0"/>
              <a:t>not</a:t>
            </a:r>
            <a:r>
              <a:rPr lang="it-IT" sz="1800" dirty="0" smtClean="0"/>
              <a:t> impact </a:t>
            </a:r>
            <a:r>
              <a:rPr lang="it-IT" sz="1800" dirty="0" err="1" smtClean="0"/>
              <a:t>any</a:t>
            </a:r>
            <a:r>
              <a:rPr lang="it-IT" sz="1800" dirty="0" smtClean="0"/>
              <a:t> </a:t>
            </a:r>
            <a:r>
              <a:rPr lang="it-IT" sz="1800" dirty="0" err="1" smtClean="0"/>
              <a:t>other</a:t>
            </a:r>
            <a:r>
              <a:rPr lang="it-IT" sz="1800" dirty="0" smtClean="0"/>
              <a:t> </a:t>
            </a:r>
            <a:r>
              <a:rPr lang="it-IT" sz="1800" dirty="0" err="1" smtClean="0"/>
              <a:t>services</a:t>
            </a:r>
            <a:endParaRPr lang="it-IT" sz="1800" dirty="0" smtClean="0"/>
          </a:p>
          <a:p>
            <a:pPr lvl="3"/>
            <a:r>
              <a:rPr lang="it-IT" sz="1800" dirty="0" err="1" smtClean="0"/>
              <a:t>Each</a:t>
            </a:r>
            <a:r>
              <a:rPr lang="it-IT" sz="1800" dirty="0" smtClean="0"/>
              <a:t> service can use the </a:t>
            </a:r>
            <a:r>
              <a:rPr lang="it-IT" sz="1800" dirty="0" err="1" smtClean="0"/>
              <a:t>type</a:t>
            </a:r>
            <a:r>
              <a:rPr lang="it-IT" sz="1800" dirty="0" smtClean="0"/>
              <a:t> of database </a:t>
            </a:r>
            <a:r>
              <a:rPr lang="it-IT" sz="1800" dirty="0" err="1" smtClean="0"/>
              <a:t>that</a:t>
            </a:r>
            <a:r>
              <a:rPr lang="it-IT" sz="1800" dirty="0" smtClean="0"/>
              <a:t> </a:t>
            </a:r>
            <a:r>
              <a:rPr lang="it-IT" sz="1800" dirty="0" err="1" smtClean="0"/>
              <a:t>is</a:t>
            </a:r>
            <a:r>
              <a:rPr lang="it-IT" sz="1800" dirty="0" smtClean="0"/>
              <a:t> best </a:t>
            </a:r>
            <a:r>
              <a:rPr lang="it-IT" sz="1800" dirty="0" err="1" smtClean="0"/>
              <a:t>suited</a:t>
            </a:r>
            <a:r>
              <a:rPr lang="it-IT" sz="1800" dirty="0" smtClean="0"/>
              <a:t> to </a:t>
            </a:r>
            <a:r>
              <a:rPr lang="it-IT" sz="1800" dirty="0" err="1" smtClean="0"/>
              <a:t>its</a:t>
            </a:r>
            <a:r>
              <a:rPr lang="it-IT" sz="1800" dirty="0" smtClean="0"/>
              <a:t> </a:t>
            </a:r>
            <a:r>
              <a:rPr lang="it-IT" sz="1800" dirty="0" err="1" smtClean="0"/>
              <a:t>need</a:t>
            </a:r>
            <a:r>
              <a:rPr lang="it-IT" sz="1800" dirty="0" smtClean="0"/>
              <a:t> (neo4j social </a:t>
            </a:r>
            <a:r>
              <a:rPr lang="it-IT" sz="1800" dirty="0" err="1" smtClean="0"/>
              <a:t>graph</a:t>
            </a:r>
            <a:r>
              <a:rPr lang="it-IT" sz="1800" dirty="0" smtClean="0"/>
              <a:t>, </a:t>
            </a:r>
            <a:r>
              <a:rPr lang="it-IT" sz="1800" dirty="0" err="1" smtClean="0"/>
              <a:t>elasticsearch</a:t>
            </a:r>
            <a:r>
              <a:rPr lang="it-IT" sz="1800" dirty="0" smtClean="0"/>
              <a:t> for text </a:t>
            </a:r>
            <a:r>
              <a:rPr lang="it-IT" sz="1800" dirty="0" err="1" smtClean="0"/>
              <a:t>serches,etc</a:t>
            </a:r>
            <a:r>
              <a:rPr lang="it-IT" sz="1800" dirty="0" smtClean="0"/>
              <a:t>)</a:t>
            </a:r>
          </a:p>
          <a:p>
            <a:pPr lvl="2"/>
            <a:r>
              <a:rPr lang="it-IT" sz="1800" dirty="0" err="1" smtClean="0"/>
              <a:t>Drawbacks</a:t>
            </a:r>
            <a:endParaRPr lang="it-IT" sz="1800" dirty="0" smtClean="0"/>
          </a:p>
          <a:p>
            <a:pPr lvl="3"/>
            <a:r>
              <a:rPr lang="it-IT" sz="1800" dirty="0" smtClean="0"/>
              <a:t>Distributed business </a:t>
            </a:r>
            <a:r>
              <a:rPr lang="it-IT" sz="1800" dirty="0" err="1" smtClean="0"/>
              <a:t>transaction</a:t>
            </a:r>
            <a:r>
              <a:rPr lang="it-IT" sz="1800" dirty="0" smtClean="0"/>
              <a:t> </a:t>
            </a:r>
            <a:r>
              <a:rPr lang="it-IT" sz="1800" dirty="0" err="1" smtClean="0"/>
              <a:t>that</a:t>
            </a:r>
            <a:r>
              <a:rPr lang="it-IT" sz="1800" dirty="0" smtClean="0"/>
              <a:t> </a:t>
            </a:r>
            <a:r>
              <a:rPr lang="it-IT" sz="1800" dirty="0" err="1" smtClean="0"/>
              <a:t>span</a:t>
            </a:r>
            <a:r>
              <a:rPr lang="it-IT" sz="1800" dirty="0" smtClean="0"/>
              <a:t> multiple </a:t>
            </a:r>
            <a:r>
              <a:rPr lang="it-IT" sz="1800" dirty="0" err="1" smtClean="0"/>
              <a:t>services</a:t>
            </a:r>
            <a:r>
              <a:rPr lang="it-IT" sz="1800" dirty="0" smtClean="0"/>
              <a:t> </a:t>
            </a:r>
            <a:r>
              <a:rPr lang="it-IT" sz="1800" dirty="0" err="1" smtClean="0"/>
              <a:t>could</a:t>
            </a:r>
            <a:r>
              <a:rPr lang="it-IT" sz="1800" dirty="0" smtClean="0"/>
              <a:t> be </a:t>
            </a:r>
            <a:r>
              <a:rPr lang="it-IT" sz="1800" dirty="0" err="1" smtClean="0"/>
              <a:t>not</a:t>
            </a:r>
            <a:r>
              <a:rPr lang="it-IT" sz="1800" dirty="0" smtClean="0"/>
              <a:t> </a:t>
            </a:r>
            <a:r>
              <a:rPr lang="it-IT" sz="1800" dirty="0" err="1" smtClean="0"/>
              <a:t>implemented</a:t>
            </a:r>
            <a:r>
              <a:rPr lang="it-IT" sz="1800" dirty="0" smtClean="0"/>
              <a:t> (CAP </a:t>
            </a:r>
            <a:r>
              <a:rPr lang="it-IT" sz="1800" dirty="0" err="1" smtClean="0"/>
              <a:t>theorem</a:t>
            </a:r>
            <a:r>
              <a:rPr lang="it-IT" sz="1800" dirty="0" smtClean="0"/>
              <a:t> and </a:t>
            </a:r>
            <a:r>
              <a:rPr lang="it-IT" sz="1800" dirty="0" err="1" smtClean="0"/>
              <a:t>many</a:t>
            </a:r>
            <a:r>
              <a:rPr lang="it-IT" sz="1800" dirty="0" smtClean="0"/>
              <a:t> </a:t>
            </a:r>
            <a:r>
              <a:rPr lang="it-IT" sz="1800" dirty="0" err="1" smtClean="0"/>
              <a:t>modern</a:t>
            </a:r>
            <a:r>
              <a:rPr lang="it-IT" sz="1800" dirty="0" smtClean="0"/>
              <a:t> database </a:t>
            </a:r>
            <a:r>
              <a:rPr lang="it-IT" sz="1800" dirty="0" err="1" smtClean="0"/>
              <a:t>does</a:t>
            </a:r>
            <a:r>
              <a:rPr lang="it-IT" sz="1800" dirty="0" smtClean="0"/>
              <a:t> </a:t>
            </a:r>
            <a:r>
              <a:rPr lang="it-IT" sz="1800" dirty="0" err="1" smtClean="0"/>
              <a:t>not</a:t>
            </a:r>
            <a:r>
              <a:rPr lang="it-IT" sz="1800" dirty="0" smtClean="0"/>
              <a:t> </a:t>
            </a:r>
            <a:r>
              <a:rPr lang="it-IT" sz="1800" dirty="0" err="1" smtClean="0"/>
              <a:t>support</a:t>
            </a:r>
            <a:r>
              <a:rPr lang="it-IT" sz="1800" dirty="0" smtClean="0"/>
              <a:t> </a:t>
            </a:r>
            <a:r>
              <a:rPr lang="it-IT" sz="1800" dirty="0" err="1" smtClean="0"/>
              <a:t>them</a:t>
            </a:r>
            <a:r>
              <a:rPr lang="it-IT" sz="1800" dirty="0" smtClean="0"/>
              <a:t> </a:t>
            </a:r>
            <a:r>
              <a:rPr lang="it-IT" sz="1800" dirty="0" err="1" smtClean="0"/>
              <a:t>NoSql</a:t>
            </a:r>
            <a:r>
              <a:rPr lang="it-IT" sz="1800" dirty="0" smtClean="0"/>
              <a:t>)</a:t>
            </a:r>
          </a:p>
          <a:p>
            <a:pPr lvl="3"/>
            <a:r>
              <a:rPr lang="it-IT" sz="1800" dirty="0" err="1" smtClean="0"/>
              <a:t>Implementing</a:t>
            </a:r>
            <a:r>
              <a:rPr lang="it-IT" sz="1800" dirty="0" smtClean="0"/>
              <a:t> </a:t>
            </a:r>
            <a:r>
              <a:rPr lang="it-IT" sz="1800" dirty="0" err="1" smtClean="0"/>
              <a:t>queries</a:t>
            </a:r>
            <a:r>
              <a:rPr lang="it-IT" sz="1800" dirty="0" smtClean="0"/>
              <a:t> </a:t>
            </a:r>
            <a:r>
              <a:rPr lang="it-IT" sz="1800" dirty="0" err="1" smtClean="0"/>
              <a:t>that</a:t>
            </a:r>
            <a:r>
              <a:rPr lang="it-IT" sz="1800" dirty="0" smtClean="0"/>
              <a:t> join data </a:t>
            </a:r>
            <a:r>
              <a:rPr lang="it-IT" sz="1800" dirty="0" err="1" smtClean="0"/>
              <a:t>that</a:t>
            </a:r>
            <a:r>
              <a:rPr lang="it-IT" sz="1800" dirty="0" smtClean="0"/>
              <a:t> are </a:t>
            </a:r>
            <a:r>
              <a:rPr lang="it-IT" sz="1800" dirty="0" err="1" smtClean="0"/>
              <a:t>now</a:t>
            </a:r>
            <a:r>
              <a:rPr lang="it-IT" sz="1800" dirty="0" smtClean="0"/>
              <a:t> in multiple </a:t>
            </a:r>
            <a:r>
              <a:rPr lang="it-IT" sz="1800" dirty="0" err="1" smtClean="0"/>
              <a:t>datanìbase</a:t>
            </a:r>
            <a:r>
              <a:rPr lang="it-IT" sz="1800" dirty="0" smtClean="0"/>
              <a:t> </a:t>
            </a:r>
            <a:r>
              <a:rPr lang="it-IT" sz="1800" dirty="0" err="1" smtClean="0"/>
              <a:t>is</a:t>
            </a:r>
            <a:r>
              <a:rPr lang="it-IT" sz="1800" dirty="0" smtClean="0"/>
              <a:t> </a:t>
            </a:r>
            <a:r>
              <a:rPr lang="it-IT" sz="1800" dirty="0" err="1" smtClean="0"/>
              <a:t>challenging</a:t>
            </a:r>
            <a:r>
              <a:rPr lang="it-IT" sz="1800" dirty="0" smtClean="0"/>
              <a:t> </a:t>
            </a:r>
          </a:p>
          <a:p>
            <a:pPr lvl="3"/>
            <a:r>
              <a:rPr lang="it-IT" sz="1800" dirty="0" smtClean="0"/>
              <a:t>An </a:t>
            </a:r>
            <a:r>
              <a:rPr lang="it-IT" sz="1800" dirty="0" err="1" smtClean="0"/>
              <a:t>overall</a:t>
            </a:r>
            <a:r>
              <a:rPr lang="it-IT" sz="1800" dirty="0" smtClean="0"/>
              <a:t> more </a:t>
            </a:r>
            <a:r>
              <a:rPr lang="it-IT" sz="1800" dirty="0" err="1" smtClean="0"/>
              <a:t>complex</a:t>
            </a:r>
            <a:r>
              <a:rPr lang="it-IT" sz="1800" dirty="0" smtClean="0"/>
              <a:t> </a:t>
            </a:r>
            <a:r>
              <a:rPr lang="it-IT" sz="1800" dirty="0" err="1" smtClean="0"/>
              <a:t>programming</a:t>
            </a:r>
            <a:r>
              <a:rPr lang="it-IT" sz="1800" dirty="0" smtClean="0"/>
              <a:t> model</a:t>
            </a:r>
          </a:p>
          <a:p>
            <a:pPr lvl="2"/>
            <a:r>
              <a:rPr lang="it-IT" sz="1800" dirty="0" smtClean="0"/>
              <a:t>Solution to </a:t>
            </a:r>
            <a:r>
              <a:rPr lang="it-IT" sz="1800" dirty="0" err="1" smtClean="0"/>
              <a:t>drawbacks</a:t>
            </a:r>
            <a:r>
              <a:rPr lang="it-IT" sz="1800" dirty="0" smtClean="0"/>
              <a:t>:</a:t>
            </a:r>
          </a:p>
          <a:p>
            <a:pPr lvl="3"/>
            <a:r>
              <a:rPr lang="it-IT" sz="1800" dirty="0" smtClean="0"/>
              <a:t>Data </a:t>
            </a:r>
            <a:r>
              <a:rPr lang="it-IT" sz="1800" dirty="0" err="1" smtClean="0"/>
              <a:t>consistency</a:t>
            </a:r>
            <a:r>
              <a:rPr lang="it-IT" sz="1800" dirty="0" smtClean="0"/>
              <a:t> </a:t>
            </a:r>
            <a:r>
              <a:rPr lang="it-IT" sz="1800" dirty="0" err="1" smtClean="0"/>
              <a:t>across</a:t>
            </a:r>
            <a:r>
              <a:rPr lang="it-IT" sz="1800" dirty="0"/>
              <a:t> </a:t>
            </a:r>
            <a:r>
              <a:rPr lang="it-IT" sz="1800" dirty="0" smtClean="0"/>
              <a:t>multiple </a:t>
            </a:r>
            <a:r>
              <a:rPr lang="it-IT" sz="1800" dirty="0" err="1" smtClean="0"/>
              <a:t>services</a:t>
            </a:r>
            <a:r>
              <a:rPr lang="it-IT" sz="1800" dirty="0" smtClean="0"/>
              <a:t> </a:t>
            </a:r>
            <a:r>
              <a:rPr lang="it-IT" sz="1800" dirty="0" err="1" smtClean="0"/>
              <a:t>could</a:t>
            </a:r>
            <a:r>
              <a:rPr lang="it-IT" sz="1800" dirty="0" smtClean="0"/>
              <a:t> be </a:t>
            </a:r>
            <a:r>
              <a:rPr lang="it-IT" sz="1800" dirty="0" err="1" smtClean="0"/>
              <a:t>enabled</a:t>
            </a:r>
            <a:r>
              <a:rPr lang="it-IT" sz="1800" dirty="0" smtClean="0"/>
              <a:t> </a:t>
            </a:r>
            <a:r>
              <a:rPr lang="it-IT" sz="1800" dirty="0" err="1" smtClean="0"/>
              <a:t>without</a:t>
            </a:r>
            <a:r>
              <a:rPr lang="it-IT" sz="1800" dirty="0" smtClean="0"/>
              <a:t> </a:t>
            </a:r>
            <a:r>
              <a:rPr lang="it-IT" sz="1800" dirty="0" err="1" smtClean="0"/>
              <a:t>distributed</a:t>
            </a:r>
            <a:r>
              <a:rPr lang="it-IT" sz="1800" dirty="0" smtClean="0"/>
              <a:t> </a:t>
            </a:r>
            <a:r>
              <a:rPr lang="it-IT" sz="1800" dirty="0" err="1" smtClean="0"/>
              <a:t>transaction</a:t>
            </a:r>
            <a:r>
              <a:rPr lang="it-IT" sz="1800" dirty="0" smtClean="0"/>
              <a:t> with a </a:t>
            </a:r>
            <a:r>
              <a:rPr lang="it-IT" sz="1800" dirty="0" err="1" smtClean="0"/>
              <a:t>Event</a:t>
            </a:r>
            <a:r>
              <a:rPr lang="it-IT" sz="1800" dirty="0" smtClean="0"/>
              <a:t> </a:t>
            </a:r>
            <a:r>
              <a:rPr lang="it-IT" sz="1800" dirty="0" err="1" smtClean="0"/>
              <a:t>Driven</a:t>
            </a:r>
            <a:r>
              <a:rPr lang="it-IT" sz="1800" dirty="0" smtClean="0"/>
              <a:t> Architecture with </a:t>
            </a:r>
            <a:r>
              <a:rPr lang="it-IT" sz="1800" dirty="0" err="1" smtClean="0"/>
              <a:t>services</a:t>
            </a:r>
            <a:r>
              <a:rPr lang="it-IT" sz="1800" dirty="0" smtClean="0"/>
              <a:t> </a:t>
            </a:r>
            <a:r>
              <a:rPr lang="it-IT" sz="1800" dirty="0" err="1" smtClean="0"/>
              <a:t>that</a:t>
            </a:r>
            <a:r>
              <a:rPr lang="it-IT" sz="1800" dirty="0" smtClean="0"/>
              <a:t> </a:t>
            </a:r>
            <a:r>
              <a:rPr lang="it-IT" sz="1800" dirty="0" err="1" smtClean="0"/>
              <a:t>publish</a:t>
            </a:r>
            <a:r>
              <a:rPr lang="it-IT" sz="1800" dirty="0" smtClean="0"/>
              <a:t> </a:t>
            </a:r>
            <a:r>
              <a:rPr lang="it-IT" sz="1800" dirty="0" err="1" smtClean="0"/>
              <a:t>events</a:t>
            </a:r>
            <a:r>
              <a:rPr lang="it-IT" sz="1800" dirty="0" smtClean="0"/>
              <a:t> </a:t>
            </a:r>
            <a:r>
              <a:rPr lang="it-IT" sz="1800" dirty="0" err="1" smtClean="0"/>
              <a:t>when</a:t>
            </a:r>
            <a:r>
              <a:rPr lang="it-IT" sz="1800" dirty="0" smtClean="0"/>
              <a:t> update </a:t>
            </a:r>
            <a:r>
              <a:rPr lang="it-IT" sz="1800" dirty="0" err="1" smtClean="0"/>
              <a:t>their</a:t>
            </a:r>
            <a:r>
              <a:rPr lang="it-IT" sz="1800" dirty="0" smtClean="0"/>
              <a:t> data and </a:t>
            </a:r>
            <a:r>
              <a:rPr lang="it-IT" sz="1800" dirty="0" err="1" smtClean="0"/>
              <a:t>other</a:t>
            </a:r>
            <a:r>
              <a:rPr lang="it-IT" sz="1800" dirty="0" smtClean="0"/>
              <a:t> </a:t>
            </a:r>
            <a:r>
              <a:rPr lang="it-IT" sz="1800" dirty="0" err="1" smtClean="0"/>
              <a:t>services</a:t>
            </a:r>
            <a:r>
              <a:rPr lang="it-IT" sz="1800" dirty="0" smtClean="0"/>
              <a:t> </a:t>
            </a:r>
            <a:r>
              <a:rPr lang="it-IT" sz="1800" dirty="0" err="1" smtClean="0"/>
              <a:t>that</a:t>
            </a:r>
            <a:r>
              <a:rPr lang="it-IT" sz="1800" dirty="0" smtClean="0"/>
              <a:t> update </a:t>
            </a:r>
            <a:r>
              <a:rPr lang="it-IT" sz="1800" dirty="0" err="1" smtClean="0"/>
              <a:t>their</a:t>
            </a:r>
            <a:r>
              <a:rPr lang="it-IT" sz="1800" dirty="0" smtClean="0"/>
              <a:t> </a:t>
            </a:r>
            <a:r>
              <a:rPr lang="it-IT" sz="1800" dirty="0" err="1" smtClean="0"/>
              <a:t>own</a:t>
            </a:r>
            <a:r>
              <a:rPr lang="it-IT" sz="1800" dirty="0" smtClean="0"/>
              <a:t> data </a:t>
            </a:r>
            <a:r>
              <a:rPr lang="it-IT" sz="1800" dirty="0" err="1" smtClean="0"/>
              <a:t>subscribing</a:t>
            </a:r>
            <a:r>
              <a:rPr lang="it-IT" sz="1800" dirty="0" smtClean="0"/>
              <a:t> </a:t>
            </a:r>
            <a:r>
              <a:rPr lang="it-IT" sz="1800" dirty="0" err="1" smtClean="0"/>
              <a:t>these</a:t>
            </a:r>
            <a:r>
              <a:rPr lang="it-IT" sz="1800" dirty="0" smtClean="0"/>
              <a:t> </a:t>
            </a:r>
            <a:r>
              <a:rPr lang="it-IT" sz="1800" dirty="0" err="1" smtClean="0"/>
              <a:t>events</a:t>
            </a:r>
            <a:endParaRPr lang="it-IT" sz="1800" dirty="0" smtClean="0"/>
          </a:p>
          <a:p>
            <a:pPr lvl="3"/>
            <a:r>
              <a:rPr lang="it-IT" sz="1800" dirty="0" smtClean="0"/>
              <a:t>Application side join (</a:t>
            </a:r>
            <a:r>
              <a:rPr lang="it-IT" sz="1800" dirty="0" err="1" smtClean="0"/>
              <a:t>tha</a:t>
            </a:r>
            <a:r>
              <a:rPr lang="it-IT" sz="1800" dirty="0" smtClean="0"/>
              <a:t> </a:t>
            </a:r>
            <a:r>
              <a:rPr lang="it-IT" sz="1800" dirty="0" err="1" smtClean="0"/>
              <a:t>applicatyion</a:t>
            </a:r>
            <a:r>
              <a:rPr lang="it-IT" sz="1800" dirty="0" smtClean="0"/>
              <a:t> </a:t>
            </a:r>
            <a:r>
              <a:rPr lang="it-IT" sz="1800" dirty="0" err="1" smtClean="0"/>
              <a:t>perform</a:t>
            </a:r>
            <a:r>
              <a:rPr lang="it-IT" sz="1800" dirty="0" smtClean="0"/>
              <a:t> the join </a:t>
            </a:r>
            <a:r>
              <a:rPr lang="it-IT" sz="1800" dirty="0" err="1" smtClean="0"/>
              <a:t>rather</a:t>
            </a:r>
            <a:r>
              <a:rPr lang="it-IT" sz="1800" dirty="0" smtClean="0"/>
              <a:t> </a:t>
            </a:r>
            <a:r>
              <a:rPr lang="it-IT" sz="1800" dirty="0" err="1" smtClean="0"/>
              <a:t>than</a:t>
            </a:r>
            <a:r>
              <a:rPr lang="it-IT" sz="1800" dirty="0" smtClean="0"/>
              <a:t> database) CQRS </a:t>
            </a:r>
            <a:r>
              <a:rPr lang="it-IT" sz="1800" dirty="0" err="1" smtClean="0"/>
              <a:t>maintaining</a:t>
            </a:r>
            <a:r>
              <a:rPr lang="it-IT" sz="1800" dirty="0" smtClean="0"/>
              <a:t> </a:t>
            </a:r>
            <a:r>
              <a:rPr lang="it-IT" sz="1800" dirty="0" err="1" smtClean="0"/>
              <a:t>one</a:t>
            </a:r>
            <a:r>
              <a:rPr lang="it-IT" sz="1800" dirty="0" smtClean="0"/>
              <a:t> or more </a:t>
            </a:r>
            <a:r>
              <a:rPr lang="it-IT" sz="1800" dirty="0" err="1" smtClean="0"/>
              <a:t>materialized</a:t>
            </a:r>
            <a:r>
              <a:rPr lang="it-IT" sz="1800" dirty="0" smtClean="0"/>
              <a:t> </a:t>
            </a:r>
            <a:r>
              <a:rPr lang="it-IT" sz="1800" dirty="0" err="1" smtClean="0"/>
              <a:t>views</a:t>
            </a:r>
            <a:r>
              <a:rPr lang="it-IT" sz="1800" dirty="0" smtClean="0"/>
              <a:t> </a:t>
            </a:r>
            <a:r>
              <a:rPr lang="it-IT" sz="1800" dirty="0" err="1" smtClean="0"/>
              <a:t>that</a:t>
            </a:r>
            <a:r>
              <a:rPr lang="it-IT" sz="1800" dirty="0" smtClean="0"/>
              <a:t> </a:t>
            </a:r>
            <a:r>
              <a:rPr lang="it-IT" sz="1800" dirty="0" err="1" smtClean="0"/>
              <a:t>contain</a:t>
            </a:r>
            <a:r>
              <a:rPr lang="it-IT" sz="1800" dirty="0" smtClean="0"/>
              <a:t> data from multiple </a:t>
            </a:r>
            <a:r>
              <a:rPr lang="it-IT" sz="1800" dirty="0" err="1" smtClean="0"/>
              <a:t>services</a:t>
            </a:r>
            <a:r>
              <a:rPr lang="it-IT" sz="1800" dirty="0" smtClean="0"/>
              <a:t> </a:t>
            </a:r>
            <a:r>
              <a:rPr lang="it-IT" sz="1800" dirty="0" err="1" smtClean="0"/>
              <a:t>these</a:t>
            </a:r>
            <a:r>
              <a:rPr lang="it-IT" sz="1800" dirty="0" smtClean="0"/>
              <a:t> </a:t>
            </a:r>
            <a:r>
              <a:rPr lang="it-IT" sz="1800" dirty="0" err="1" smtClean="0"/>
              <a:t>views</a:t>
            </a:r>
            <a:r>
              <a:rPr lang="it-IT" sz="1800" dirty="0" smtClean="0"/>
              <a:t> are </a:t>
            </a:r>
            <a:r>
              <a:rPr lang="it-IT" sz="1800" dirty="0" err="1" smtClean="0"/>
              <a:t>kept</a:t>
            </a:r>
            <a:r>
              <a:rPr lang="it-IT" sz="1800" dirty="0" smtClean="0"/>
              <a:t> by </a:t>
            </a:r>
            <a:r>
              <a:rPr lang="it-IT" sz="1800" dirty="0" err="1" smtClean="0"/>
              <a:t>services</a:t>
            </a:r>
            <a:r>
              <a:rPr lang="it-IT" sz="1800" dirty="0" smtClean="0"/>
              <a:t>  </a:t>
            </a:r>
            <a:r>
              <a:rPr lang="it-IT" sz="1800" dirty="0" err="1" smtClean="0"/>
              <a:t>that</a:t>
            </a:r>
            <a:r>
              <a:rPr lang="it-IT" sz="1800" dirty="0" smtClean="0"/>
              <a:t> </a:t>
            </a:r>
            <a:r>
              <a:rPr lang="it-IT" sz="1800" dirty="0" err="1" smtClean="0"/>
              <a:t>subscribes</a:t>
            </a:r>
            <a:r>
              <a:rPr lang="it-IT" sz="1800" dirty="0" smtClean="0"/>
              <a:t> to </a:t>
            </a:r>
            <a:r>
              <a:rPr lang="it-IT" sz="1800" dirty="0" err="1" smtClean="0"/>
              <a:t>events</a:t>
            </a:r>
            <a:r>
              <a:rPr lang="it-IT" sz="1800" dirty="0" smtClean="0"/>
              <a:t> </a:t>
            </a:r>
            <a:r>
              <a:rPr lang="it-IT" sz="1800" dirty="0" err="1" smtClean="0"/>
              <a:t>that</a:t>
            </a:r>
            <a:r>
              <a:rPr lang="it-IT" sz="1800" dirty="0" smtClean="0"/>
              <a:t> </a:t>
            </a:r>
            <a:r>
              <a:rPr lang="it-IT" sz="1800" dirty="0" err="1" smtClean="0"/>
              <a:t>each</a:t>
            </a:r>
            <a:r>
              <a:rPr lang="it-IT" sz="1800" dirty="0" smtClean="0"/>
              <a:t> service </a:t>
            </a:r>
            <a:r>
              <a:rPr lang="it-IT" sz="1800" dirty="0" err="1" smtClean="0"/>
              <a:t>publish</a:t>
            </a:r>
            <a:r>
              <a:rPr lang="it-IT" sz="1800" dirty="0" smtClean="0"/>
              <a:t> </a:t>
            </a:r>
            <a:r>
              <a:rPr lang="it-IT" sz="1800" dirty="0" err="1" smtClean="0"/>
              <a:t>wheh</a:t>
            </a:r>
            <a:r>
              <a:rPr lang="it-IT" sz="1800" dirty="0" smtClean="0"/>
              <a:t> </a:t>
            </a:r>
            <a:r>
              <a:rPr lang="it-IT" sz="1800" dirty="0" err="1" smtClean="0"/>
              <a:t>it</a:t>
            </a:r>
            <a:r>
              <a:rPr lang="it-IT" sz="1800" dirty="0" smtClean="0"/>
              <a:t> update </a:t>
            </a:r>
            <a:r>
              <a:rPr lang="it-IT" sz="1800" dirty="0" err="1" smtClean="0"/>
              <a:t>its</a:t>
            </a:r>
            <a:r>
              <a:rPr lang="it-IT" sz="1800" dirty="0" smtClean="0"/>
              <a:t> data.</a:t>
            </a:r>
          </a:p>
          <a:p>
            <a:pPr lvl="2"/>
            <a:r>
              <a:rPr lang="it-IT" sz="1800" dirty="0" err="1" smtClean="0"/>
              <a:t>Related</a:t>
            </a:r>
            <a:r>
              <a:rPr lang="it-IT" sz="1800" dirty="0" smtClean="0"/>
              <a:t> </a:t>
            </a:r>
            <a:r>
              <a:rPr lang="it-IT" sz="1800" dirty="0" err="1" smtClean="0"/>
              <a:t>patterns</a:t>
            </a:r>
            <a:r>
              <a:rPr lang="it-IT" sz="1800" dirty="0" smtClean="0"/>
              <a:t> </a:t>
            </a:r>
            <a:r>
              <a:rPr lang="it-IT" sz="1800" dirty="0" err="1" smtClean="0"/>
              <a:t>as</a:t>
            </a:r>
            <a:r>
              <a:rPr lang="it-IT" sz="1800" dirty="0" smtClean="0"/>
              <a:t> way to </a:t>
            </a:r>
            <a:r>
              <a:rPr lang="it-IT" sz="1800" dirty="0" err="1" smtClean="0"/>
              <a:t>atomically</a:t>
            </a:r>
            <a:r>
              <a:rPr lang="it-IT" sz="1800" dirty="0" smtClean="0"/>
              <a:t> update state and </a:t>
            </a:r>
            <a:r>
              <a:rPr lang="it-IT" sz="1800" dirty="0" err="1" smtClean="0"/>
              <a:t>publish</a:t>
            </a:r>
            <a:r>
              <a:rPr lang="it-IT" sz="1800" dirty="0" smtClean="0"/>
              <a:t> </a:t>
            </a:r>
            <a:r>
              <a:rPr lang="it-IT" sz="1800" dirty="0" err="1" smtClean="0"/>
              <a:t>event</a:t>
            </a:r>
            <a:r>
              <a:rPr lang="it-IT" sz="1800" dirty="0" smtClean="0"/>
              <a:t>.</a:t>
            </a:r>
          </a:p>
          <a:p>
            <a:pPr lvl="3"/>
            <a:r>
              <a:rPr lang="it-IT" sz="1800" dirty="0" err="1" smtClean="0"/>
              <a:t>Event</a:t>
            </a:r>
            <a:r>
              <a:rPr lang="it-IT" sz="1800" dirty="0" smtClean="0"/>
              <a:t> </a:t>
            </a:r>
            <a:r>
              <a:rPr lang="it-IT" sz="1800" dirty="0" err="1" smtClean="0"/>
              <a:t>sourcing</a:t>
            </a:r>
            <a:r>
              <a:rPr lang="it-IT" sz="1800" dirty="0" smtClean="0"/>
              <a:t> </a:t>
            </a:r>
          </a:p>
          <a:p>
            <a:pPr lvl="3"/>
            <a:r>
              <a:rPr lang="it-IT" sz="1800" dirty="0" smtClean="0"/>
              <a:t>Database </a:t>
            </a:r>
            <a:r>
              <a:rPr lang="it-IT" sz="1800" dirty="0" err="1" smtClean="0"/>
              <a:t>triggers</a:t>
            </a:r>
            <a:endParaRPr lang="it-IT" sz="1800" dirty="0" smtClean="0"/>
          </a:p>
          <a:p>
            <a:pPr lvl="3"/>
            <a:r>
              <a:rPr lang="it-IT" sz="1800" dirty="0" err="1" smtClean="0"/>
              <a:t>Transaction</a:t>
            </a:r>
            <a:r>
              <a:rPr lang="it-IT" sz="1800" dirty="0" smtClean="0"/>
              <a:t> log </a:t>
            </a:r>
            <a:r>
              <a:rPr lang="it-IT" sz="1800" dirty="0" err="1" smtClean="0"/>
              <a:t>tailing</a:t>
            </a:r>
            <a:r>
              <a:rPr lang="it-IT" sz="1800" dirty="0" smtClean="0"/>
              <a:t>	</a:t>
            </a:r>
          </a:p>
          <a:p>
            <a:pPr lvl="3"/>
            <a:endParaRPr lang="it-IT" sz="2000" dirty="0" smtClean="0"/>
          </a:p>
          <a:p>
            <a:pPr lvl="2"/>
            <a:endParaRPr lang="it-IT" sz="2400" dirty="0"/>
          </a:p>
          <a:p>
            <a:pPr lvl="3"/>
            <a:endParaRPr lang="it-IT" sz="2400" dirty="0"/>
          </a:p>
        </p:txBody>
      </p:sp>
    </p:spTree>
    <p:extLst>
      <p:ext uri="{BB962C8B-B14F-4D97-AF65-F5344CB8AC3E}">
        <p14:creationId xmlns:p14="http://schemas.microsoft.com/office/powerpoint/2010/main" val="40312119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15549259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dirty="0" smtClean="0"/>
              <a:t>Pattern: Database per service /MICROSERVICE : IMPLEMENTING THE DATABASE PER SERVICE PATTERN</a:t>
            </a:r>
            <a:endParaRPr lang="it-IT" sz="5400" dirty="0"/>
          </a:p>
        </p:txBody>
      </p:sp>
      <p:sp>
        <p:nvSpPr>
          <p:cNvPr id="3" name="Segnaposto contenuto 2"/>
          <p:cNvSpPr>
            <a:spLocks noGrp="1"/>
          </p:cNvSpPr>
          <p:nvPr>
            <p:ph idx="1"/>
          </p:nvPr>
        </p:nvSpPr>
        <p:spPr>
          <a:xfrm>
            <a:off x="13704168" y="2105472"/>
            <a:ext cx="16534531" cy="10619928"/>
          </a:xfrm>
        </p:spPr>
        <p:txBody>
          <a:bodyPr/>
          <a:lstStyle/>
          <a:p>
            <a:endParaRPr lang="it-IT" dirty="0"/>
          </a:p>
        </p:txBody>
      </p:sp>
      <p:grpSp>
        <p:nvGrpSpPr>
          <p:cNvPr id="13" name="Gruppo 12"/>
          <p:cNvGrpSpPr/>
          <p:nvPr/>
        </p:nvGrpSpPr>
        <p:grpSpPr>
          <a:xfrm>
            <a:off x="557691" y="3886926"/>
            <a:ext cx="11307650" cy="5919102"/>
            <a:chOff x="5783288" y="3480681"/>
            <a:chExt cx="11307650" cy="5919102"/>
          </a:xfrm>
        </p:grpSpPr>
        <p:grpSp>
          <p:nvGrpSpPr>
            <p:cNvPr id="14" name="Gruppo 13"/>
            <p:cNvGrpSpPr/>
            <p:nvPr/>
          </p:nvGrpSpPr>
          <p:grpSpPr>
            <a:xfrm>
              <a:off x="5783288" y="4950322"/>
              <a:ext cx="11307650" cy="4449461"/>
              <a:chOff x="1942087" y="7568268"/>
              <a:chExt cx="11307650" cy="4449461"/>
            </a:xfrm>
          </p:grpSpPr>
          <p:cxnSp>
            <p:nvCxnSpPr>
              <p:cNvPr id="16" name="Connettore 2 15"/>
              <p:cNvCxnSpPr>
                <a:stCxn id="18" idx="2"/>
                <a:endCxn id="19"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nettore 2 16"/>
              <p:cNvCxnSpPr>
                <a:stCxn id="18" idx="0"/>
                <a:endCxn id="20" idx="4"/>
              </p:cNvCxnSpPr>
              <p:nvPr/>
            </p:nvCxnSpPr>
            <p:spPr bwMode="auto">
              <a:xfrm flipH="1" flipV="1">
                <a:off x="7595911" y="7829411"/>
                <a:ext cx="1" cy="338376"/>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ttangolo arrotondato 17"/>
              <p:cNvSpPr/>
              <p:nvPr/>
            </p:nvSpPr>
            <p:spPr bwMode="auto">
              <a:xfrm>
                <a:off x="1942087" y="8167787"/>
                <a:ext cx="11307650" cy="2159192"/>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19" name="Cilindro 18"/>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0" name="Ovale 19"/>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1" name="Rettangolo arrotondato 20"/>
              <p:cNvSpPr/>
              <p:nvPr/>
            </p:nvSpPr>
            <p:spPr bwMode="auto">
              <a:xfrm>
                <a:off x="5872537" y="8457577"/>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sp>
          <p:nvSpPr>
            <p:cNvPr id="15" name="Fumetto 2 14"/>
            <p:cNvSpPr/>
            <p:nvPr/>
          </p:nvSpPr>
          <p:spPr bwMode="auto">
            <a:xfrm>
              <a:off x="10535816" y="3480681"/>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39321135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a 6"/>
          <p:cNvGraphicFramePr>
            <a:graphicFrameLocks noGrp="1"/>
          </p:cNvGraphicFramePr>
          <p:nvPr>
            <p:extLst>
              <p:ext uri="{D42A27DB-BD31-4B8C-83A1-F6EECF244321}">
                <p14:modId xmlns:p14="http://schemas.microsoft.com/office/powerpoint/2010/main" val="2882760652"/>
              </p:ext>
            </p:extLst>
          </p:nvPr>
        </p:nvGraphicFramePr>
        <p:xfrm>
          <a:off x="609600" y="1600200"/>
          <a:ext cx="23088600" cy="10835363"/>
        </p:xfrm>
        <a:graphic>
          <a:graphicData uri="http://schemas.openxmlformats.org/drawingml/2006/table">
            <a:tbl>
              <a:tblPr firstRow="1" bandRow="1">
                <a:tableStyleId>{5C22544A-7EE6-4342-B048-85BDC9FD1C3A}</a:tableStyleId>
              </a:tblPr>
              <a:tblGrid>
                <a:gridCol w="4343400"/>
                <a:gridCol w="6950968"/>
                <a:gridCol w="11794232"/>
              </a:tblGrid>
              <a:tr h="1102665">
                <a:tc gridSpan="2">
                  <a:txBody>
                    <a:bodyPr/>
                    <a:lstStyle/>
                    <a:p>
                      <a:r>
                        <a:rPr lang="it-IT" sz="4400" dirty="0" smtClean="0"/>
                        <a:t>DESIGN PATTERN</a:t>
                      </a:r>
                      <a:endParaRPr lang="it-IT" sz="4400" dirty="0"/>
                    </a:p>
                  </a:txBody>
                  <a:tcPr marT="45717" marB="45717"/>
                </a:tc>
                <a:tc hMerge="1">
                  <a:txBody>
                    <a:bodyPr/>
                    <a:lstStyle/>
                    <a:p>
                      <a:endParaRPr lang="it-IT"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4400" b="1" kern="1200" dirty="0" smtClean="0">
                          <a:solidFill>
                            <a:schemeClr val="lt1"/>
                          </a:solidFill>
                          <a:latin typeface="+mn-lt"/>
                          <a:ea typeface="+mn-ea"/>
                          <a:cs typeface="+mn-cs"/>
                        </a:rPr>
                        <a:t>TECHNOLOGY STACK </a:t>
                      </a:r>
                    </a:p>
                    <a:p>
                      <a:endParaRPr lang="it-IT" sz="1800" dirty="0"/>
                    </a:p>
                  </a:txBody>
                  <a:tcPr marT="45717" marB="45717"/>
                </a:tc>
              </a:tr>
              <a:tr h="681058">
                <a:tc gridSpan="2">
                  <a:txBody>
                    <a:bodyPr/>
                    <a:lstStyle/>
                    <a:p>
                      <a:r>
                        <a:rPr lang="it-IT" sz="2800" dirty="0" smtClean="0"/>
                        <a:t>CORE MICROSERVICE</a:t>
                      </a:r>
                      <a:endParaRPr lang="it-IT" sz="2800" dirty="0"/>
                    </a:p>
                  </a:txBody>
                  <a:tcPr marT="45717" marB="45717"/>
                </a:tc>
                <a:tc hMerge="1">
                  <a:txBody>
                    <a:bodyPr/>
                    <a:lstStyle/>
                    <a:p>
                      <a:endParaRPr lang="it-IT" dirty="0"/>
                    </a:p>
                  </a:txBody>
                  <a:tcPr/>
                </a:tc>
                <a:tc>
                  <a:txBody>
                    <a:bodyPr/>
                    <a:lstStyle/>
                    <a:p>
                      <a:r>
                        <a:rPr lang="it-IT" sz="2800" dirty="0" smtClean="0"/>
                        <a:t>SPRING BOOT</a:t>
                      </a:r>
                      <a:endParaRPr lang="it-IT" sz="2800" dirty="0"/>
                    </a:p>
                  </a:txBody>
                  <a:tcPr marT="45717" marB="45717"/>
                </a:tc>
              </a:tr>
              <a:tr h="810782">
                <a:tc rowSpan="4">
                  <a:txBody>
                    <a:bodyPr/>
                    <a:lstStyle/>
                    <a:p>
                      <a:r>
                        <a:rPr lang="it-IT" sz="2800" dirty="0" smtClean="0"/>
                        <a:t>DATABASE</a:t>
                      </a:r>
                    </a:p>
                    <a:p>
                      <a:r>
                        <a:rPr lang="it-IT" sz="2800" dirty="0" smtClean="0"/>
                        <a:t>PER </a:t>
                      </a:r>
                    </a:p>
                    <a:p>
                      <a:r>
                        <a:rPr lang="it-IT" sz="2800" dirty="0" smtClean="0"/>
                        <a:t>SERVICE</a:t>
                      </a:r>
                      <a:endParaRPr lang="it-IT" sz="2800" dirty="0"/>
                    </a:p>
                  </a:txBody>
                  <a:tcPr marT="45717" marB="45717" anchor="ctr"/>
                </a:tc>
                <a:tc>
                  <a:txBody>
                    <a:bodyPr/>
                    <a:lstStyle/>
                    <a:p>
                      <a:r>
                        <a:rPr lang="it-IT" sz="2800" dirty="0" smtClean="0"/>
                        <a:t>EVENT DRIVEN</a:t>
                      </a:r>
                      <a:r>
                        <a:rPr lang="it-IT" sz="2800" baseline="0" dirty="0" smtClean="0"/>
                        <a:t> ARCHITECTURE</a:t>
                      </a:r>
                      <a:endParaRPr lang="it-IT" sz="2800" dirty="0"/>
                    </a:p>
                  </a:txBody>
                  <a:tcPr marT="45717" marB="45717"/>
                </a:tc>
                <a:tc rowSpan="2">
                  <a:txBody>
                    <a:bodyPr/>
                    <a:lstStyle/>
                    <a:p>
                      <a:r>
                        <a:rPr lang="it-IT" sz="2800" dirty="0" smtClean="0"/>
                        <a:t>SPRING CLOUD STREAM</a:t>
                      </a:r>
                      <a:endParaRPr lang="it-IT" sz="2800" dirty="0"/>
                    </a:p>
                  </a:txBody>
                  <a:tcPr marT="45717" marB="45717" anchor="ctr"/>
                </a:tc>
              </a:tr>
              <a:tr h="810782">
                <a:tc vMerge="1">
                  <a:txBody>
                    <a:bodyPr/>
                    <a:lstStyle/>
                    <a:p>
                      <a:endParaRPr lang="it-IT" dirty="0"/>
                    </a:p>
                  </a:txBody>
                  <a:tcPr/>
                </a:tc>
                <a:tc>
                  <a:txBody>
                    <a:bodyPr/>
                    <a:lstStyle/>
                    <a:p>
                      <a:r>
                        <a:rPr lang="it-IT" sz="2800" dirty="0" smtClean="0"/>
                        <a:t>MATERIALIZED VIEW</a:t>
                      </a:r>
                      <a:endParaRPr lang="it-IT" sz="2800" dirty="0"/>
                    </a:p>
                  </a:txBody>
                  <a:tcPr marT="45717" marB="45717"/>
                </a:tc>
                <a:tc vMerge="1">
                  <a:txBody>
                    <a:bodyPr/>
                    <a:lstStyle/>
                    <a:p>
                      <a:endParaRPr lang="it-IT" dirty="0"/>
                    </a:p>
                  </a:txBody>
                  <a:tcPr/>
                </a:tc>
              </a:tr>
              <a:tr h="1005370">
                <a:tc vMerge="1">
                  <a:txBody>
                    <a:bodyPr/>
                    <a:lstStyle/>
                    <a:p>
                      <a:endParaRPr lang="it-IT" dirty="0"/>
                    </a:p>
                  </a:txBody>
                  <a:tcPr/>
                </a:tc>
                <a:tc>
                  <a:txBody>
                    <a:bodyPr/>
                    <a:lstStyle/>
                    <a:p>
                      <a:r>
                        <a:rPr lang="it-IT" sz="2800" strike="sngStrike" dirty="0" smtClean="0"/>
                        <a:t>??? COMPENSATION</a:t>
                      </a:r>
                      <a:endParaRPr lang="it-IT" sz="2800" strike="sngStrike" dirty="0"/>
                    </a:p>
                  </a:txBody>
                  <a:tcPr marT="45717" marB="4571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2800" strike="sngStrike" baseline="0" dirty="0" smtClean="0"/>
                        <a:t>SPRING CLOUD BATCH</a:t>
                      </a:r>
                    </a:p>
                    <a:p>
                      <a:endParaRPr lang="it-IT" sz="2800" dirty="0"/>
                    </a:p>
                  </a:txBody>
                  <a:tcPr marT="45717" marB="45717"/>
                </a:tc>
              </a:tr>
              <a:tr h="697273">
                <a:tc vMerge="1">
                  <a:txBody>
                    <a:bodyPr/>
                    <a:lstStyle/>
                    <a:p>
                      <a:endParaRPr lang="it-IT" dirty="0"/>
                    </a:p>
                  </a:txBody>
                  <a:tcPr/>
                </a:tc>
                <a:tc>
                  <a:txBody>
                    <a:bodyPr/>
                    <a:lstStyle/>
                    <a:p>
                      <a:r>
                        <a:rPr lang="it-IT" sz="2800" strike="sngStrike" dirty="0" smtClean="0"/>
                        <a:t>REST API</a:t>
                      </a:r>
                      <a:endParaRPr lang="it-IT" sz="2800" strike="sngStrike" dirty="0"/>
                    </a:p>
                  </a:txBody>
                  <a:tcPr marT="45717" marB="45717"/>
                </a:tc>
                <a:tc>
                  <a:txBody>
                    <a:bodyPr/>
                    <a:lstStyle/>
                    <a:p>
                      <a:r>
                        <a:rPr lang="it-IT" sz="2800" strike="sngStrike" baseline="0" dirty="0" smtClean="0"/>
                        <a:t>SPRING BOOT </a:t>
                      </a:r>
                      <a:r>
                        <a:rPr lang="it-IT" sz="2800" strike="sngStrike" baseline="0" dirty="0" smtClean="0"/>
                        <a:t>DATA REST</a:t>
                      </a:r>
                      <a:endParaRPr lang="it-IT" sz="2800" strike="sngStrike" baseline="0" dirty="0"/>
                    </a:p>
                  </a:txBody>
                  <a:tcPr marT="45717" marB="45717"/>
                </a:tc>
              </a:tr>
              <a:tr h="648627">
                <a:tc rowSpan="2">
                  <a:txBody>
                    <a:bodyPr/>
                    <a:lstStyle/>
                    <a:p>
                      <a:pPr marL="0" algn="l" defTabSz="457200" rtl="0" eaLnBrk="1" latinLnBrk="0" hangingPunct="1"/>
                      <a:r>
                        <a:rPr lang="it-IT" sz="2800" kern="1200" dirty="0" smtClean="0">
                          <a:solidFill>
                            <a:schemeClr val="dk1"/>
                          </a:solidFill>
                          <a:latin typeface="+mn-lt"/>
                          <a:ea typeface="+mn-ea"/>
                          <a:cs typeface="+mn-cs"/>
                        </a:rPr>
                        <a:t>DATA  ACCESS</a:t>
                      </a:r>
                    </a:p>
                  </a:txBody>
                  <a:tcPr marT="45717" marB="45717" anchor="ctr"/>
                </a:tc>
                <a:tc>
                  <a:txBody>
                    <a:bodyPr/>
                    <a:lstStyle/>
                    <a:p>
                      <a:pPr marL="0" algn="l" defTabSz="457200" rtl="0" eaLnBrk="1" latinLnBrk="0" hangingPunct="1"/>
                      <a:r>
                        <a:rPr lang="it-IT" sz="2800" kern="1200" dirty="0" smtClean="0">
                          <a:solidFill>
                            <a:schemeClr val="dk1"/>
                          </a:solidFill>
                          <a:latin typeface="+mn-lt"/>
                          <a:ea typeface="+mn-ea"/>
                          <a:cs typeface="+mn-cs"/>
                        </a:rPr>
                        <a:t>RELATIONAL </a:t>
                      </a:r>
                      <a:r>
                        <a:rPr lang="it-IT" sz="2800" kern="1200" dirty="0" smtClean="0">
                          <a:solidFill>
                            <a:schemeClr val="dk1"/>
                          </a:solidFill>
                          <a:latin typeface="+mn-lt"/>
                          <a:ea typeface="+mn-ea"/>
                          <a:cs typeface="+mn-cs"/>
                        </a:rPr>
                        <a:t>DATABASE (MYSQL-H2)</a:t>
                      </a:r>
                      <a:endParaRPr lang="it-IT" sz="2800" kern="1200" dirty="0" smtClean="0">
                        <a:solidFill>
                          <a:schemeClr val="dk1"/>
                        </a:solidFill>
                        <a:latin typeface="+mn-lt"/>
                        <a:ea typeface="+mn-ea"/>
                        <a:cs typeface="+mn-cs"/>
                      </a:endParaRPr>
                    </a:p>
                  </a:txBody>
                  <a:tcPr marT="45717" marB="45717"/>
                </a:tc>
                <a:tc>
                  <a:txBody>
                    <a:bodyPr/>
                    <a:lstStyle/>
                    <a:p>
                      <a:r>
                        <a:rPr lang="it-IT" sz="2800" dirty="0" smtClean="0"/>
                        <a:t>SPRING BOOT JPA</a:t>
                      </a:r>
                      <a:endParaRPr lang="it-IT" sz="2800" dirty="0"/>
                    </a:p>
                  </a:txBody>
                  <a:tcPr marT="45717" marB="45717"/>
                </a:tc>
              </a:tr>
              <a:tr h="810782">
                <a:tc vMerge="1">
                  <a:txBody>
                    <a:bodyPr/>
                    <a:lstStyle/>
                    <a:p>
                      <a:endParaRPr lang="it-IT" dirty="0"/>
                    </a:p>
                  </a:txBody>
                  <a:tcPr/>
                </a:tc>
                <a:tc>
                  <a:txBody>
                    <a:bodyPr/>
                    <a:lstStyle/>
                    <a:p>
                      <a:r>
                        <a:rPr lang="it-IT" sz="2800" dirty="0" smtClean="0"/>
                        <a:t>NO SQL </a:t>
                      </a:r>
                      <a:r>
                        <a:rPr lang="it-IT" sz="2800" dirty="0" smtClean="0"/>
                        <a:t>DATABASE (MONGO</a:t>
                      </a:r>
                      <a:r>
                        <a:rPr lang="it-IT" sz="2800" baseline="0" dirty="0" smtClean="0"/>
                        <a:t> DB)</a:t>
                      </a:r>
                      <a:endParaRPr lang="it-IT" sz="2800" dirty="0"/>
                    </a:p>
                  </a:txBody>
                  <a:tcPr marT="45717" marB="45717"/>
                </a:tc>
                <a:tc>
                  <a:txBody>
                    <a:bodyPr/>
                    <a:lstStyle/>
                    <a:p>
                      <a:r>
                        <a:rPr lang="it-IT" sz="2800" dirty="0" smtClean="0"/>
                        <a:t>SPRING MONGO DB</a:t>
                      </a:r>
                      <a:endParaRPr lang="it-IT" sz="2800" dirty="0"/>
                    </a:p>
                  </a:txBody>
                  <a:tcPr marT="45717" marB="45717"/>
                </a:tc>
              </a:tr>
              <a:tr h="648627">
                <a:tc gridSpan="2">
                  <a:txBody>
                    <a:bodyPr/>
                    <a:lstStyle/>
                    <a:p>
                      <a:r>
                        <a:rPr lang="it-IT" sz="2800" strike="sngStrike" dirty="0" smtClean="0"/>
                        <a:t>CONFIGURATION</a:t>
                      </a:r>
                      <a:endParaRPr lang="it-IT" sz="2800" strike="sngStrike" dirty="0"/>
                    </a:p>
                  </a:txBody>
                  <a:tcPr marT="45717" marB="45717"/>
                </a:tc>
                <a:tc hMerge="1">
                  <a:txBody>
                    <a:bodyPr/>
                    <a:lstStyle/>
                    <a:p>
                      <a:endParaRPr lang="it-IT" dirty="0"/>
                    </a:p>
                  </a:txBody>
                  <a:tcPr/>
                </a:tc>
                <a:tc>
                  <a:txBody>
                    <a:bodyPr/>
                    <a:lstStyle/>
                    <a:p>
                      <a:r>
                        <a:rPr lang="it-IT" sz="2800" strike="sngStrike" dirty="0" smtClean="0"/>
                        <a:t>SPRING CONFIG</a:t>
                      </a:r>
                      <a:endParaRPr lang="it-IT" sz="2800" strike="sngStrike" dirty="0"/>
                    </a:p>
                  </a:txBody>
                  <a:tcPr marT="45717" marB="45717"/>
                </a:tc>
              </a:tr>
              <a:tr h="810782">
                <a:tc gridSpan="2">
                  <a:txBody>
                    <a:bodyPr/>
                    <a:lstStyle/>
                    <a:p>
                      <a:r>
                        <a:rPr lang="it-IT" sz="2800" dirty="0" smtClean="0"/>
                        <a:t>CLOUD BASE ARCHITECTURE</a:t>
                      </a:r>
                      <a:endParaRPr lang="it-IT" sz="2800" dirty="0"/>
                    </a:p>
                  </a:txBody>
                  <a:tcPr marT="45717" marB="45717"/>
                </a:tc>
                <a:tc hMerge="1">
                  <a:txBody>
                    <a:bodyPr/>
                    <a:lstStyle/>
                    <a:p>
                      <a:endParaRPr lang="it-IT" dirty="0"/>
                    </a:p>
                  </a:txBody>
                  <a:tcPr/>
                </a:tc>
                <a:tc>
                  <a:txBody>
                    <a:bodyPr/>
                    <a:lstStyle/>
                    <a:p>
                      <a:r>
                        <a:rPr lang="it-IT" sz="2800" dirty="0" smtClean="0"/>
                        <a:t>SPRING CLOUD</a:t>
                      </a:r>
                      <a:endParaRPr lang="it-IT" sz="2800" dirty="0"/>
                    </a:p>
                  </a:txBody>
                  <a:tcPr marT="45717" marB="45717"/>
                </a:tc>
              </a:tr>
              <a:tr h="790513">
                <a:tc gridSpan="2">
                  <a:txBody>
                    <a:bodyPr/>
                    <a:lstStyle/>
                    <a:p>
                      <a:r>
                        <a:rPr lang="it-IT" sz="2800" dirty="0" smtClean="0"/>
                        <a:t>SERVICE DISCOVERY</a:t>
                      </a:r>
                      <a:endParaRPr lang="it-IT" sz="2800" dirty="0"/>
                    </a:p>
                  </a:txBody>
                  <a:tcPr marT="45717" marB="45717"/>
                </a:tc>
                <a:tc hMerge="1">
                  <a:txBody>
                    <a:bodyPr/>
                    <a:lstStyle/>
                    <a:p>
                      <a:endParaRPr lang="it-IT"/>
                    </a:p>
                  </a:txBody>
                  <a:tcPr/>
                </a:tc>
                <a:tc>
                  <a:txBody>
                    <a:bodyPr/>
                    <a:lstStyle/>
                    <a:p>
                      <a:r>
                        <a:rPr lang="it-IT" sz="2800" dirty="0" smtClean="0"/>
                        <a:t>NETFLIX EUREKA</a:t>
                      </a:r>
                      <a:endParaRPr lang="it-IT" sz="2800" dirty="0"/>
                    </a:p>
                  </a:txBody>
                  <a:tcPr marT="45717" marB="45717"/>
                </a:tc>
              </a:tr>
              <a:tr h="749974">
                <a:tc gridSpan="2">
                  <a:txBody>
                    <a:bodyPr/>
                    <a:lstStyle/>
                    <a:p>
                      <a:r>
                        <a:rPr lang="it-IT" sz="2800" dirty="0" smtClean="0"/>
                        <a:t>LOAD</a:t>
                      </a:r>
                      <a:r>
                        <a:rPr lang="it-IT" sz="2800" baseline="0" dirty="0" smtClean="0"/>
                        <a:t> BALANCING</a:t>
                      </a:r>
                      <a:endParaRPr lang="it-IT" sz="2800" dirty="0"/>
                    </a:p>
                  </a:txBody>
                  <a:tcPr marT="45717" marB="45717"/>
                </a:tc>
                <a:tc hMerge="1">
                  <a:txBody>
                    <a:bodyPr/>
                    <a:lstStyle/>
                    <a:p>
                      <a:endParaRPr lang="it-IT"/>
                    </a:p>
                  </a:txBody>
                  <a:tcPr/>
                </a:tc>
                <a:tc>
                  <a:txBody>
                    <a:bodyPr/>
                    <a:lstStyle/>
                    <a:p>
                      <a:r>
                        <a:rPr lang="it-IT" sz="2800" dirty="0" smtClean="0"/>
                        <a:t>NETFLIX RIBBON</a:t>
                      </a:r>
                      <a:endParaRPr lang="it-IT" sz="2800" dirty="0"/>
                    </a:p>
                  </a:txBody>
                  <a:tcPr marT="45717" marB="45717"/>
                </a:tc>
              </a:tr>
              <a:tr h="749974">
                <a:tc gridSpan="2">
                  <a:txBody>
                    <a:bodyPr/>
                    <a:lstStyle/>
                    <a:p>
                      <a:r>
                        <a:rPr lang="it-IT" sz="2800" dirty="0" smtClean="0"/>
                        <a:t>MESSAGE BROKER </a:t>
                      </a:r>
                      <a:endParaRPr lang="it-IT" sz="2800" dirty="0"/>
                    </a:p>
                  </a:txBody>
                  <a:tcPr marT="45717" marB="45717"/>
                </a:tc>
                <a:tc hMerge="1">
                  <a:txBody>
                    <a:bodyPr/>
                    <a:lstStyle/>
                    <a:p>
                      <a:endParaRPr lang="it-IT"/>
                    </a:p>
                  </a:txBody>
                  <a:tcPr/>
                </a:tc>
                <a:tc>
                  <a:txBody>
                    <a:bodyPr/>
                    <a:lstStyle/>
                    <a:p>
                      <a:r>
                        <a:rPr lang="it-IT" sz="2800" dirty="0" smtClean="0"/>
                        <a:t>APACHE KAFKA</a:t>
                      </a:r>
                      <a:endParaRPr lang="it-IT" sz="2800" dirty="0"/>
                    </a:p>
                  </a:txBody>
                  <a:tcPr marT="45717" marB="45717"/>
                </a:tc>
              </a:tr>
              <a:tr h="518154">
                <a:tc gridSpan="2">
                  <a:txBody>
                    <a:bodyPr/>
                    <a:lstStyle/>
                    <a:p>
                      <a:endParaRPr lang="it-IT" sz="2800" dirty="0"/>
                    </a:p>
                  </a:txBody>
                  <a:tcPr marT="45717" marB="45717"/>
                </a:tc>
                <a:tc hMerge="1">
                  <a:txBody>
                    <a:bodyPr/>
                    <a:lstStyle/>
                    <a:p>
                      <a:endParaRPr lang="it-IT"/>
                    </a:p>
                  </a:txBody>
                  <a:tcPr/>
                </a:tc>
                <a:tc>
                  <a:txBody>
                    <a:bodyPr/>
                    <a:lstStyle/>
                    <a:p>
                      <a:endParaRPr lang="it-IT" sz="2800" dirty="0"/>
                    </a:p>
                  </a:txBody>
                  <a:tcPr marT="45717" marB="45717"/>
                </a:tc>
              </a:tr>
            </a:tbl>
          </a:graphicData>
        </a:graphic>
      </p:graphicFrame>
      <p:sp>
        <p:nvSpPr>
          <p:cNvPr id="5" name="Rectangle 1"/>
          <p:cNvSpPr>
            <a:spLocks noGrp="1" noChangeArrowheads="1"/>
          </p:cNvSpPr>
          <p:nvPr>
            <p:ph type="title"/>
          </p:nvPr>
        </p:nvSpPr>
        <p:spPr>
          <a:xfrm>
            <a:off x="617538" y="241300"/>
            <a:ext cx="23134637" cy="1358900"/>
          </a:xfrm>
        </p:spPr>
        <p:txBody>
          <a:bodyPr/>
          <a:lstStyle/>
          <a:p>
            <a:pPr eaLnBrk="1" hangingPunct="1"/>
            <a:r>
              <a:rPr lang="it-IT" dirty="0" err="1" smtClean="0"/>
              <a:t>Requirements</a:t>
            </a:r>
            <a:r>
              <a:rPr lang="it-IT" dirty="0" smtClean="0"/>
              <a:t> </a:t>
            </a:r>
            <a:r>
              <a:rPr lang="it-IT" dirty="0" err="1" smtClean="0"/>
              <a:t>fullfilment</a:t>
            </a:r>
            <a:r>
              <a:rPr lang="it-IT" dirty="0" smtClean="0"/>
              <a:t>: Technology </a:t>
            </a:r>
            <a:r>
              <a:rPr lang="it-IT" dirty="0" err="1" smtClean="0"/>
              <a:t>stack</a:t>
            </a:r>
            <a:endParaRPr lang="it-IT"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r>
              <a:rPr lang="it-IT" dirty="0" smtClean="0"/>
              <a:t> Spring </a:t>
            </a:r>
            <a:r>
              <a:rPr lang="it-IT" dirty="0" err="1" smtClean="0"/>
              <a:t>boot</a:t>
            </a:r>
            <a:endParaRPr lang="it-IT" dirty="0" smtClean="0"/>
          </a:p>
          <a:p>
            <a:pPr marL="0" indent="0">
              <a:buNone/>
            </a:pPr>
            <a:r>
              <a:rPr lang="en-US" sz="2000" dirty="0"/>
              <a:t>One technology that lets you focus on getting things done is one of the newer members of the Spring</a:t>
            </a:r>
          </a:p>
          <a:p>
            <a:pPr marL="0" indent="0">
              <a:buNone/>
            </a:pPr>
            <a:r>
              <a:rPr lang="en-US" sz="2000" dirty="0"/>
              <a:t>ecosystem: the Spring Boot project. This project has two main benefits. The first benefit is that Spring Boot</a:t>
            </a:r>
          </a:p>
          <a:p>
            <a:pPr marL="0" indent="0">
              <a:buNone/>
            </a:pPr>
            <a:r>
              <a:rPr lang="en-US" sz="2000" dirty="0"/>
              <a:t>dramatically simplifies application configuration by taking Convention over Configuration (</a:t>
            </a:r>
            <a:r>
              <a:rPr lang="en-US" sz="2000" dirty="0" err="1"/>
              <a:t>CoC</a:t>
            </a:r>
            <a:r>
              <a:rPr lang="en-US" sz="2000" dirty="0"/>
              <a:t>) in Spring</a:t>
            </a:r>
          </a:p>
          <a:p>
            <a:pPr marL="0" indent="0">
              <a:buNone/>
            </a:pPr>
            <a:r>
              <a:rPr lang="en-US" sz="2000" dirty="0"/>
              <a:t>applications to a whole new level. Spring Boot has a feature called auto-configuration that intelligently</a:t>
            </a:r>
          </a:p>
          <a:p>
            <a:pPr marL="0" indent="0">
              <a:buNone/>
            </a:pPr>
            <a:r>
              <a:rPr lang="en-US" sz="2000" dirty="0"/>
              <a:t>provides a set of default behaviors that are driven by what jars are on the </a:t>
            </a:r>
            <a:r>
              <a:rPr lang="en-US" sz="2000" dirty="0" err="1"/>
              <a:t>classpath</a:t>
            </a:r>
            <a:r>
              <a:rPr lang="en-US" sz="2000" dirty="0"/>
              <a:t>. For example, if you</a:t>
            </a:r>
          </a:p>
          <a:p>
            <a:pPr marL="0" indent="0">
              <a:buNone/>
            </a:pPr>
            <a:r>
              <a:rPr lang="en-US" sz="2000" dirty="0"/>
              <a:t>include database jars on the </a:t>
            </a:r>
            <a:r>
              <a:rPr lang="en-US" sz="2000" dirty="0" err="1"/>
              <a:t>classpath</a:t>
            </a:r>
            <a:r>
              <a:rPr lang="en-US" sz="2000" dirty="0"/>
              <a:t> then Spring Boot will define </a:t>
            </a:r>
            <a:r>
              <a:rPr lang="en-US" sz="2000" dirty="0" err="1"/>
              <a:t>DataSource</a:t>
            </a:r>
            <a:r>
              <a:rPr lang="en-US" sz="2000" dirty="0"/>
              <a:t> and </a:t>
            </a:r>
            <a:r>
              <a:rPr lang="en-US" sz="2000" dirty="0" err="1"/>
              <a:t>JdbcTemplate</a:t>
            </a:r>
            <a:r>
              <a:rPr lang="en-US" sz="2000" dirty="0"/>
              <a:t> beans</a:t>
            </a:r>
          </a:p>
          <a:p>
            <a:pPr marL="0" indent="0">
              <a:buNone/>
            </a:pPr>
            <a:r>
              <a:rPr lang="en-US" sz="2000" dirty="0"/>
              <a:t>unless you have already defined them. As a result, it’s remarkably easy to get a new micro-service up and</a:t>
            </a:r>
          </a:p>
          <a:p>
            <a:pPr marL="0" indent="0">
              <a:buNone/>
            </a:pPr>
            <a:r>
              <a:rPr lang="en-US" sz="2000" dirty="0"/>
              <a:t>running with little or no configuration while preserving the ability to customize your application.</a:t>
            </a:r>
          </a:p>
          <a:p>
            <a:pPr marL="0" indent="0">
              <a:buNone/>
            </a:pPr>
            <a:r>
              <a:rPr lang="en-US" sz="2000" dirty="0"/>
              <a:t>The second benefit of Spring Boot is that it simplifies deployment by letting you package your application as</a:t>
            </a:r>
          </a:p>
          <a:p>
            <a:pPr marL="0" indent="0">
              <a:buNone/>
            </a:pPr>
            <a:r>
              <a:rPr lang="en-US" sz="2000" dirty="0"/>
              <a:t>an executable jar containing a pre-configured embedded web container (Tomcat or Jetty). This eliminates the</a:t>
            </a:r>
          </a:p>
          <a:p>
            <a:pPr marL="0" indent="0">
              <a:buNone/>
            </a:pPr>
            <a:r>
              <a:rPr lang="en-US" sz="2000" dirty="0"/>
              <a:t>need to install and configure Tomcat or Jetty on your servers. Instead, to run your micro-service you simply</a:t>
            </a:r>
          </a:p>
          <a:p>
            <a:pPr marL="0" indent="0">
              <a:buNone/>
            </a:pPr>
            <a:r>
              <a:rPr lang="en-US" sz="2000" dirty="0"/>
              <a:t>need to have Java installed. Moreover, the executable jar format provides uniform and self-contained way of</a:t>
            </a:r>
          </a:p>
          <a:p>
            <a:pPr marL="0" indent="0">
              <a:buNone/>
            </a:pPr>
            <a:r>
              <a:rPr lang="en-US" sz="2000" dirty="0"/>
              <a:t>packaging and running JVM applications regardless of type, which simplifies operations. If necessary, you can,</a:t>
            </a:r>
          </a:p>
          <a:p>
            <a:pPr marL="0" indent="0">
              <a:buNone/>
            </a:pPr>
            <a:r>
              <a:rPr lang="en-US" sz="2000" dirty="0"/>
              <a:t>however, configure Spring Boot to build a war file. Let’s illustrate these features by developing a Spring Boot</a:t>
            </a:r>
          </a:p>
          <a:p>
            <a:pPr marL="0" indent="0">
              <a:buNone/>
            </a:pPr>
            <a:r>
              <a:rPr lang="en-US" sz="2000" dirty="0"/>
              <a:t>version of the user registration microservice</a:t>
            </a:r>
            <a:r>
              <a:rPr lang="en-US" sz="2000" dirty="0" smtClean="0"/>
              <a:t>.</a:t>
            </a:r>
          </a:p>
          <a:p>
            <a:endParaRPr lang="en-US" dirty="0"/>
          </a:p>
          <a:p>
            <a:r>
              <a:rPr lang="it-IT" dirty="0" smtClean="0"/>
              <a:t>Spring </a:t>
            </a:r>
            <a:r>
              <a:rPr lang="it-IT" dirty="0" err="1" smtClean="0"/>
              <a:t>Cloud</a:t>
            </a:r>
            <a:r>
              <a:rPr lang="it-IT" dirty="0" smtClean="0"/>
              <a:t> </a:t>
            </a:r>
            <a:r>
              <a:rPr lang="it-IT" dirty="0" err="1" smtClean="0"/>
              <a:t>stream</a:t>
            </a:r>
            <a:r>
              <a:rPr lang="it-IT" dirty="0" smtClean="0"/>
              <a:t>	</a:t>
            </a:r>
          </a:p>
          <a:p>
            <a:pPr lvl="1"/>
            <a:endParaRPr lang="it-IT" dirty="0" smtClean="0"/>
          </a:p>
          <a:p>
            <a:endParaRPr lang="it-IT" dirty="0" smtClean="0"/>
          </a:p>
          <a:p>
            <a:endParaRPr lang="it-IT" dirty="0"/>
          </a:p>
        </p:txBody>
      </p:sp>
    </p:spTree>
    <p:extLst>
      <p:ext uri="{BB962C8B-B14F-4D97-AF65-F5344CB8AC3E}">
        <p14:creationId xmlns:p14="http://schemas.microsoft.com/office/powerpoint/2010/main" val="293616625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eaLnBrk="1" fontAlgn="ctr" hangingPunct="1"/>
            <a:r>
              <a:rPr lang="it-IT" dirty="0" smtClean="0"/>
              <a:t>SPRING </a:t>
            </a:r>
            <a:r>
              <a:rPr lang="it-IT" dirty="0"/>
              <a:t>CLOUD </a:t>
            </a:r>
            <a:r>
              <a:rPr lang="it-IT" dirty="0" smtClean="0"/>
              <a:t>STREAM</a:t>
            </a:r>
          </a:p>
          <a:p>
            <a:pPr marL="0" indent="0" eaLnBrk="1" fontAlgn="ctr" hangingPunct="1">
              <a:buNone/>
            </a:pPr>
            <a:r>
              <a:rPr lang="en-US" sz="3200" dirty="0"/>
              <a:t>Spring Cloud Stream is a framework for building message-driven </a:t>
            </a:r>
            <a:r>
              <a:rPr lang="en-US" sz="3200" dirty="0" err="1"/>
              <a:t>microservices</a:t>
            </a:r>
            <a:r>
              <a:rPr lang="en-US" sz="3200" dirty="0"/>
              <a:t>. Spring Cloud Stream builds upon Spring Boot to create </a:t>
            </a:r>
            <a:r>
              <a:rPr lang="en-US" sz="3200" dirty="0" err="1"/>
              <a:t>DevOps</a:t>
            </a:r>
            <a:r>
              <a:rPr lang="en-US" sz="3200" dirty="0"/>
              <a:t> friendly </a:t>
            </a:r>
            <a:r>
              <a:rPr lang="en-US" sz="3200" dirty="0" err="1"/>
              <a:t>microservice</a:t>
            </a:r>
            <a:r>
              <a:rPr lang="en-US" sz="3200" dirty="0"/>
              <a:t> applications and Spring Integration to provide connectivity to message brokers. Spring Cloud Stream provides an opinionated configuration of message brokers, introducing the concepts of persistent pub/sub semantics, consumer groups and partitions across several middleware vendors. This opinionated configuration provides the basis to create stream processing applications</a:t>
            </a:r>
            <a:r>
              <a:rPr lang="en-US" sz="3200" dirty="0" smtClean="0"/>
              <a:t>.</a:t>
            </a:r>
          </a:p>
          <a:p>
            <a:pPr marL="0" indent="0">
              <a:buNone/>
            </a:pPr>
            <a:r>
              <a:rPr lang="en-US" sz="3200" dirty="0"/>
              <a:t>Enter, </a:t>
            </a:r>
            <a:r>
              <a:rPr lang="en-US" sz="3200" dirty="0">
                <a:hlinkClick r:id="rId2"/>
              </a:rPr>
              <a:t>Spring Cloud Stream</a:t>
            </a:r>
            <a:r>
              <a:rPr lang="en-US" sz="3200" dirty="0"/>
              <a:t>, an event-driven </a:t>
            </a:r>
            <a:r>
              <a:rPr lang="en-US" sz="3200" dirty="0" err="1"/>
              <a:t>microservices</a:t>
            </a:r>
            <a:r>
              <a:rPr lang="en-US" sz="3200" dirty="0"/>
              <a:t> framework powered by Spring portfolio of projects underneath that enables continuous delivery for data-centric applications. The core premise of Spring Cloud Stream is, </a:t>
            </a:r>
            <a:r>
              <a:rPr lang="en-US" sz="3200" dirty="0">
                <a:hlinkClick r:id="rId3"/>
              </a:rPr>
              <a:t>Spring Integration</a:t>
            </a:r>
            <a:r>
              <a:rPr lang="en-US" sz="3200" dirty="0"/>
              <a:t> meets </a:t>
            </a:r>
            <a:r>
              <a:rPr lang="en-US" sz="3200" dirty="0">
                <a:hlinkClick r:id="rId4"/>
              </a:rPr>
              <a:t>Spring Boot</a:t>
            </a:r>
            <a:r>
              <a:rPr lang="en-US" sz="3200" dirty="0"/>
              <a:t> and that together evolves into a lightweight event-driven </a:t>
            </a:r>
            <a:r>
              <a:rPr lang="en-US" sz="3200" dirty="0" err="1"/>
              <a:t>microservices</a:t>
            </a:r>
            <a:r>
              <a:rPr lang="en-US" sz="3200" dirty="0"/>
              <a:t> framework.</a:t>
            </a:r>
          </a:p>
          <a:p>
            <a:pPr marL="0" indent="0">
              <a:buNone/>
            </a:pPr>
            <a:r>
              <a:rPr lang="en-US" sz="3200" dirty="0"/>
              <a:t>This new </a:t>
            </a:r>
            <a:r>
              <a:rPr lang="en-US" sz="3200" dirty="0">
                <a:hlinkClick r:id="rId5"/>
              </a:rPr>
              <a:t>GA release</a:t>
            </a:r>
            <a:r>
              <a:rPr lang="en-US" sz="3200" dirty="0"/>
              <a:t> allows users to:</a:t>
            </a:r>
          </a:p>
          <a:p>
            <a:pPr marL="0" indent="0">
              <a:buNone/>
            </a:pPr>
            <a:r>
              <a:rPr lang="en-US" sz="3200" dirty="0"/>
              <a:t>Develop using simplified programming model</a:t>
            </a:r>
          </a:p>
          <a:p>
            <a:pPr marL="0" indent="0">
              <a:buNone/>
            </a:pPr>
            <a:r>
              <a:rPr lang="en-US" sz="3200" dirty="0"/>
              <a:t>Create, unit-test, and manage data </a:t>
            </a:r>
            <a:r>
              <a:rPr lang="en-US" sz="3200" dirty="0" err="1"/>
              <a:t>microservices</a:t>
            </a:r>
            <a:r>
              <a:rPr lang="en-US" sz="3200" dirty="0"/>
              <a:t> in isolation</a:t>
            </a:r>
          </a:p>
          <a:p>
            <a:pPr marL="0" indent="0">
              <a:buNone/>
            </a:pPr>
            <a:r>
              <a:rPr lang="en-US" sz="3200" dirty="0"/>
              <a:t>Focus on application business logic and the messaging middleware access comes out-of-the-box, for free</a:t>
            </a:r>
          </a:p>
          <a:p>
            <a:pPr marL="0" indent="0">
              <a:buNone/>
            </a:pPr>
            <a:r>
              <a:rPr lang="en-US" sz="3200" dirty="0"/>
              <a:t>Build upon powerful common abstractions to customize core fundamental capabilities including middleware binding, data partitioning, client-consumer grouping, and pluggable binder API</a:t>
            </a:r>
          </a:p>
          <a:p>
            <a:pPr marL="0" indent="0" eaLnBrk="1" fontAlgn="ctr" hangingPunct="1">
              <a:buNone/>
            </a:pPr>
            <a:endParaRPr lang="it-IT" dirty="0"/>
          </a:p>
        </p:txBody>
      </p:sp>
    </p:spTree>
    <p:extLst>
      <p:ext uri="{BB962C8B-B14F-4D97-AF65-F5344CB8AC3E}">
        <p14:creationId xmlns:p14="http://schemas.microsoft.com/office/powerpoint/2010/main" val="4661591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eaLnBrk="1" fontAlgn="t" hangingPunct="1"/>
            <a:r>
              <a:rPr lang="it-IT" sz="2400" b="1" dirty="0" smtClean="0"/>
              <a:t>SPRING </a:t>
            </a:r>
            <a:r>
              <a:rPr lang="it-IT" sz="2400" b="1" dirty="0"/>
              <a:t>BOOT </a:t>
            </a:r>
            <a:r>
              <a:rPr lang="it-IT" sz="2400" b="1" dirty="0" smtClean="0"/>
              <a:t>JPA - </a:t>
            </a:r>
            <a:r>
              <a:rPr lang="it-IT" sz="2400" b="1" dirty="0" err="1" smtClean="0"/>
              <a:t>Hibernate</a:t>
            </a:r>
            <a:endParaRPr lang="it-IT" sz="2400" b="1" dirty="0" smtClean="0"/>
          </a:p>
          <a:p>
            <a:pPr marL="0" indent="0">
              <a:buNone/>
            </a:pPr>
            <a:r>
              <a:rPr lang="en-US" sz="2000" b="1" dirty="0"/>
              <a:t>Object/Relational Mapping</a:t>
            </a:r>
          </a:p>
          <a:p>
            <a:pPr marL="0" indent="0">
              <a:buNone/>
            </a:pPr>
            <a:r>
              <a:rPr lang="en-US" sz="2000"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a:t>
            </a:r>
            <a:r>
              <a:rPr lang="en-US" sz="2000" dirty="0">
                <a:hlinkClick r:id="rId2"/>
              </a:rPr>
              <a:t>Read here</a:t>
            </a:r>
            <a:r>
              <a:rPr lang="en-US" sz="2000" dirty="0"/>
              <a:t>.</a:t>
            </a:r>
          </a:p>
          <a:p>
            <a:pPr marL="0" indent="0">
              <a:buNone/>
            </a:pPr>
            <a:r>
              <a:rPr lang="en-US" sz="2000" b="1" dirty="0"/>
              <a:t>JPA Provider</a:t>
            </a:r>
          </a:p>
          <a:p>
            <a:pPr marL="0" indent="0">
              <a:buNone/>
            </a:pPr>
            <a:r>
              <a:rPr lang="en-US" sz="2000" dirty="0"/>
              <a:t>In addition to its own "native" API, Hibernate is also an implementation of the Java Persistence API (JPA) specification. As such, it can be easily used in any environment supporting JPA including Java SE applications, Java EE application servers, Enterprise </a:t>
            </a:r>
            <a:r>
              <a:rPr lang="en-US" sz="2000" dirty="0" err="1"/>
              <a:t>OSGi</a:t>
            </a:r>
            <a:r>
              <a:rPr lang="en-US" sz="2000" dirty="0"/>
              <a:t> containers, etc.</a:t>
            </a:r>
          </a:p>
          <a:p>
            <a:pPr marL="0" indent="0">
              <a:buNone/>
            </a:pPr>
            <a:r>
              <a:rPr lang="en-US" sz="2000" b="1" dirty="0"/>
              <a:t>Idiomatic persistence</a:t>
            </a:r>
          </a:p>
          <a:p>
            <a:pPr marL="0" indent="0">
              <a:buNone/>
            </a:pPr>
            <a:r>
              <a:rPr lang="en-US" sz="2000" dirty="0"/>
              <a:t>Hibernate enables you to develop persistent classes following natural Object-oriented idioms including inheritance, polymorphism, association, composition, and the Java collections framework. Hibernate requires no interfaces or base classes for persistent classes and enables any class or data structure to be persistent.</a:t>
            </a:r>
          </a:p>
          <a:p>
            <a:pPr marL="0" indent="0">
              <a:buNone/>
            </a:pPr>
            <a:r>
              <a:rPr lang="en-US" sz="2000" b="1" dirty="0"/>
              <a:t>High Performance</a:t>
            </a:r>
          </a:p>
          <a:p>
            <a:pPr marL="0" indent="0">
              <a:buNone/>
            </a:pPr>
            <a:r>
              <a:rPr lang="en-US" sz="2000" dirty="0"/>
              <a:t>Hibernate supports lazy initialization, numerous fetching strategies and optimistic locking with automatic versioning and time stamping. Hibernate requires no special database tables or fields and generates much of the SQL at system initialization time instead of at runtime.</a:t>
            </a:r>
          </a:p>
          <a:p>
            <a:pPr marL="0" indent="0">
              <a:buNone/>
            </a:pPr>
            <a:r>
              <a:rPr lang="en-US" sz="2000" dirty="0"/>
              <a:t>Hibernate consistently offers superior performance over straight JDBC code, both in terms of developer productivity and runtime performance.</a:t>
            </a:r>
          </a:p>
          <a:p>
            <a:pPr marL="0" indent="0">
              <a:buNone/>
            </a:pPr>
            <a:r>
              <a:rPr lang="en-US" sz="2000" b="1" dirty="0"/>
              <a:t>Scalability</a:t>
            </a:r>
          </a:p>
          <a:p>
            <a:pPr marL="0" indent="0">
              <a:buNone/>
            </a:pPr>
            <a:r>
              <a:rPr lang="en-US" sz="2000" dirty="0"/>
              <a:t>Hibernate was designed to work in an application server cluster and deliver a highly scalable architecture. Hibernate scales well in any environment: Use it to drive your in-house Intranet that serves hundreds of users or for mission-critical applications that serve hundreds of thousands.</a:t>
            </a:r>
          </a:p>
          <a:p>
            <a:pPr marL="0" indent="0">
              <a:buNone/>
            </a:pPr>
            <a:r>
              <a:rPr lang="en-US" sz="2000" b="1" dirty="0"/>
              <a:t>Reliable</a:t>
            </a:r>
          </a:p>
          <a:p>
            <a:pPr marL="0" indent="0">
              <a:buNone/>
            </a:pPr>
            <a:r>
              <a:rPr lang="en-US" sz="2000" dirty="0"/>
              <a:t>Hibernate is well known for its excellent stability and quality, proven by the acceptance and use by tens of thousands of Java developers.</a:t>
            </a:r>
          </a:p>
          <a:p>
            <a:pPr marL="0" indent="0">
              <a:buNone/>
            </a:pPr>
            <a:r>
              <a:rPr lang="en-US" sz="2000" b="1" dirty="0"/>
              <a:t>Extensibility</a:t>
            </a:r>
          </a:p>
          <a:p>
            <a:pPr marL="0" indent="0">
              <a:buNone/>
            </a:pPr>
            <a:r>
              <a:rPr lang="en-US" sz="2000" dirty="0"/>
              <a:t>Hibernate is highly configurable and extensible.</a:t>
            </a:r>
          </a:p>
          <a:p>
            <a:pPr lvl="1"/>
            <a:endParaRPr lang="it-IT" dirty="0" smtClean="0"/>
          </a:p>
          <a:p>
            <a:endParaRPr lang="it-IT" dirty="0" smtClean="0"/>
          </a:p>
          <a:p>
            <a:endParaRPr lang="it-IT" dirty="0"/>
          </a:p>
        </p:txBody>
      </p:sp>
    </p:spTree>
    <p:extLst>
      <p:ext uri="{BB962C8B-B14F-4D97-AF65-F5344CB8AC3E}">
        <p14:creationId xmlns:p14="http://schemas.microsoft.com/office/powerpoint/2010/main" val="11252096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eaLnBrk="1" fontAlgn="t" hangingPunct="1"/>
            <a:r>
              <a:rPr lang="it-IT" dirty="0" smtClean="0"/>
              <a:t>SPRING 	</a:t>
            </a:r>
            <a:r>
              <a:rPr lang="it-IT" dirty="0" smtClean="0"/>
              <a:t>DATA </a:t>
            </a:r>
            <a:r>
              <a:rPr lang="it-IT" dirty="0" smtClean="0"/>
              <a:t>MONGO DB</a:t>
            </a:r>
          </a:p>
          <a:p>
            <a:r>
              <a:rPr lang="it-IT" sz="2000" dirty="0" err="1"/>
              <a:t>Introduction</a:t>
            </a:r>
            <a:endParaRPr lang="it-IT" sz="2000" dirty="0"/>
          </a:p>
          <a:p>
            <a:pPr marL="0" indent="0">
              <a:buNone/>
            </a:pPr>
            <a:r>
              <a:rPr lang="it-IT" sz="2000" dirty="0"/>
              <a:t>The Spring Data </a:t>
            </a:r>
            <a:r>
              <a:rPr lang="it-IT" sz="2000" dirty="0" err="1"/>
              <a:t>MongoDB</a:t>
            </a:r>
            <a:r>
              <a:rPr lang="it-IT" sz="2000" dirty="0"/>
              <a:t> </a:t>
            </a:r>
            <a:r>
              <a:rPr lang="it-IT" sz="2000" dirty="0" err="1"/>
              <a:t>project</a:t>
            </a:r>
            <a:r>
              <a:rPr lang="it-IT" sz="2000" dirty="0"/>
              <a:t> </a:t>
            </a:r>
            <a:r>
              <a:rPr lang="it-IT" sz="2000" dirty="0" err="1"/>
              <a:t>provides</a:t>
            </a:r>
            <a:r>
              <a:rPr lang="it-IT" sz="2000" dirty="0"/>
              <a:t> </a:t>
            </a:r>
            <a:r>
              <a:rPr lang="it-IT" sz="2000" dirty="0" err="1"/>
              <a:t>integration</a:t>
            </a:r>
            <a:r>
              <a:rPr lang="it-IT" sz="2000" dirty="0"/>
              <a:t> with the </a:t>
            </a:r>
            <a:r>
              <a:rPr lang="it-IT" sz="2000" dirty="0" err="1"/>
              <a:t>MongoDB</a:t>
            </a:r>
            <a:r>
              <a:rPr lang="it-IT" sz="2000" dirty="0"/>
              <a:t> </a:t>
            </a:r>
            <a:r>
              <a:rPr lang="it-IT" sz="2000" dirty="0" err="1"/>
              <a:t>document</a:t>
            </a:r>
            <a:r>
              <a:rPr lang="it-IT" sz="2000" dirty="0"/>
              <a:t> database. </a:t>
            </a:r>
            <a:r>
              <a:rPr lang="it-IT" sz="2000" dirty="0" err="1"/>
              <a:t>Key</a:t>
            </a:r>
            <a:r>
              <a:rPr lang="it-IT" sz="2000" dirty="0"/>
              <a:t> </a:t>
            </a:r>
            <a:r>
              <a:rPr lang="it-IT" sz="2000" dirty="0" err="1"/>
              <a:t>functional</a:t>
            </a:r>
            <a:r>
              <a:rPr lang="it-IT" sz="2000" dirty="0"/>
              <a:t> </a:t>
            </a:r>
            <a:r>
              <a:rPr lang="it-IT" sz="2000" dirty="0" err="1"/>
              <a:t>areas</a:t>
            </a:r>
            <a:r>
              <a:rPr lang="it-IT" sz="2000" dirty="0"/>
              <a:t> of Spring Data </a:t>
            </a:r>
            <a:r>
              <a:rPr lang="it-IT" sz="2000" dirty="0" err="1"/>
              <a:t>MongoDB</a:t>
            </a:r>
            <a:r>
              <a:rPr lang="it-IT" sz="2000" dirty="0"/>
              <a:t> are a POJO </a:t>
            </a:r>
            <a:r>
              <a:rPr lang="it-IT" sz="2000" dirty="0" err="1"/>
              <a:t>centric</a:t>
            </a:r>
            <a:r>
              <a:rPr lang="it-IT" sz="2000" dirty="0"/>
              <a:t> model for </a:t>
            </a:r>
            <a:r>
              <a:rPr lang="it-IT" sz="2000" dirty="0" err="1"/>
              <a:t>interacting</a:t>
            </a:r>
            <a:r>
              <a:rPr lang="it-IT" sz="2000" dirty="0"/>
              <a:t> with a </a:t>
            </a:r>
            <a:r>
              <a:rPr lang="it-IT" sz="2000" dirty="0" err="1"/>
              <a:t>MongoDB</a:t>
            </a:r>
            <a:r>
              <a:rPr lang="it-IT" sz="2000" dirty="0"/>
              <a:t> </a:t>
            </a:r>
            <a:r>
              <a:rPr lang="it-IT" sz="2000" dirty="0" err="1"/>
              <a:t>DBCollection</a:t>
            </a:r>
            <a:r>
              <a:rPr lang="it-IT" sz="2000" dirty="0"/>
              <a:t> and </a:t>
            </a:r>
            <a:r>
              <a:rPr lang="it-IT" sz="2000" dirty="0" err="1"/>
              <a:t>easily</a:t>
            </a:r>
            <a:r>
              <a:rPr lang="it-IT" sz="2000" dirty="0"/>
              <a:t> </a:t>
            </a:r>
            <a:r>
              <a:rPr lang="it-IT" sz="2000" dirty="0" err="1"/>
              <a:t>writing</a:t>
            </a:r>
            <a:r>
              <a:rPr lang="it-IT" sz="2000" dirty="0"/>
              <a:t> a </a:t>
            </a:r>
            <a:r>
              <a:rPr lang="it-IT" sz="2000" dirty="0" err="1"/>
              <a:t>Repository</a:t>
            </a:r>
            <a:r>
              <a:rPr lang="it-IT" sz="2000" dirty="0"/>
              <a:t> style data </a:t>
            </a:r>
            <a:r>
              <a:rPr lang="it-IT" sz="2000" dirty="0" err="1"/>
              <a:t>access</a:t>
            </a:r>
            <a:r>
              <a:rPr lang="it-IT" sz="2000" dirty="0"/>
              <a:t> </a:t>
            </a:r>
            <a:r>
              <a:rPr lang="it-IT" sz="2000" dirty="0" err="1"/>
              <a:t>layer</a:t>
            </a:r>
            <a:r>
              <a:rPr lang="it-IT" sz="2000" dirty="0"/>
              <a:t>.</a:t>
            </a:r>
          </a:p>
          <a:p>
            <a:r>
              <a:rPr lang="it-IT" sz="2000" dirty="0" err="1"/>
              <a:t>Features</a:t>
            </a:r>
            <a:endParaRPr lang="it-IT" sz="2000" dirty="0"/>
          </a:p>
          <a:p>
            <a:pPr marL="0" indent="0">
              <a:buNone/>
            </a:pPr>
            <a:r>
              <a:rPr lang="it-IT" sz="2000" dirty="0"/>
              <a:t>Spring </a:t>
            </a:r>
            <a:r>
              <a:rPr lang="it-IT" sz="2000" dirty="0" err="1"/>
              <a:t>configuration</a:t>
            </a:r>
            <a:r>
              <a:rPr lang="it-IT" sz="2000" dirty="0"/>
              <a:t> </a:t>
            </a:r>
            <a:r>
              <a:rPr lang="it-IT" sz="2000" dirty="0" err="1"/>
              <a:t>support</a:t>
            </a:r>
            <a:r>
              <a:rPr lang="it-IT" sz="2000" dirty="0"/>
              <a:t> </a:t>
            </a:r>
            <a:r>
              <a:rPr lang="it-IT" sz="2000" dirty="0" err="1"/>
              <a:t>using</a:t>
            </a:r>
            <a:r>
              <a:rPr lang="it-IT" sz="2000" dirty="0"/>
              <a:t> Java </a:t>
            </a:r>
            <a:r>
              <a:rPr lang="it-IT" sz="2000" dirty="0" err="1"/>
              <a:t>based</a:t>
            </a:r>
            <a:r>
              <a:rPr lang="it-IT" sz="2000" dirty="0"/>
              <a:t> @</a:t>
            </a:r>
            <a:r>
              <a:rPr lang="it-IT" sz="2000" dirty="0" err="1"/>
              <a:t>Configuration</a:t>
            </a:r>
            <a:r>
              <a:rPr lang="it-IT" sz="2000" dirty="0"/>
              <a:t> </a:t>
            </a:r>
            <a:r>
              <a:rPr lang="it-IT" sz="2000" dirty="0" err="1"/>
              <a:t>classes</a:t>
            </a:r>
            <a:r>
              <a:rPr lang="it-IT" sz="2000" dirty="0"/>
              <a:t> or an XML </a:t>
            </a:r>
            <a:r>
              <a:rPr lang="it-IT" sz="2000" dirty="0" err="1"/>
              <a:t>namespace</a:t>
            </a:r>
            <a:r>
              <a:rPr lang="it-IT" sz="2000" dirty="0"/>
              <a:t> for a </a:t>
            </a:r>
            <a:r>
              <a:rPr lang="it-IT" sz="2000" dirty="0" err="1"/>
              <a:t>Mongo</a:t>
            </a:r>
            <a:r>
              <a:rPr lang="it-IT" sz="2000" dirty="0"/>
              <a:t> driver </a:t>
            </a:r>
            <a:r>
              <a:rPr lang="it-IT" sz="2000" dirty="0" err="1"/>
              <a:t>instance</a:t>
            </a:r>
            <a:r>
              <a:rPr lang="it-IT" sz="2000" dirty="0"/>
              <a:t> and replica sets.</a:t>
            </a:r>
          </a:p>
          <a:p>
            <a:pPr marL="0" indent="0">
              <a:buNone/>
            </a:pPr>
            <a:r>
              <a:rPr lang="it-IT" sz="2000" dirty="0" err="1"/>
              <a:t>MongoTemplate</a:t>
            </a:r>
            <a:r>
              <a:rPr lang="it-IT" sz="2000" dirty="0"/>
              <a:t> </a:t>
            </a:r>
            <a:r>
              <a:rPr lang="it-IT" sz="2000" dirty="0" err="1"/>
              <a:t>helper</a:t>
            </a:r>
            <a:r>
              <a:rPr lang="it-IT" sz="2000" dirty="0"/>
              <a:t> </a:t>
            </a:r>
            <a:r>
              <a:rPr lang="it-IT" sz="2000" dirty="0" err="1"/>
              <a:t>class</a:t>
            </a:r>
            <a:r>
              <a:rPr lang="it-IT" sz="2000" dirty="0"/>
              <a:t> </a:t>
            </a:r>
            <a:r>
              <a:rPr lang="it-IT" sz="2000" dirty="0" err="1"/>
              <a:t>that</a:t>
            </a:r>
            <a:r>
              <a:rPr lang="it-IT" sz="2000" dirty="0"/>
              <a:t> </a:t>
            </a:r>
            <a:r>
              <a:rPr lang="it-IT" sz="2000" dirty="0" err="1"/>
              <a:t>increases</a:t>
            </a:r>
            <a:r>
              <a:rPr lang="it-IT" sz="2000" dirty="0"/>
              <a:t> </a:t>
            </a:r>
            <a:r>
              <a:rPr lang="it-IT" sz="2000" dirty="0" err="1"/>
              <a:t>productivity</a:t>
            </a:r>
            <a:r>
              <a:rPr lang="it-IT" sz="2000" dirty="0"/>
              <a:t> </a:t>
            </a:r>
            <a:r>
              <a:rPr lang="it-IT" sz="2000" dirty="0" err="1"/>
              <a:t>performing</a:t>
            </a:r>
            <a:r>
              <a:rPr lang="it-IT" sz="2000" dirty="0"/>
              <a:t> common </a:t>
            </a:r>
            <a:r>
              <a:rPr lang="it-IT" sz="2000" dirty="0" err="1"/>
              <a:t>Mongo</a:t>
            </a:r>
            <a:r>
              <a:rPr lang="it-IT" sz="2000" dirty="0"/>
              <a:t> </a:t>
            </a:r>
            <a:r>
              <a:rPr lang="it-IT" sz="2000" dirty="0" err="1"/>
              <a:t>operations</a:t>
            </a:r>
            <a:r>
              <a:rPr lang="it-IT" sz="2000" dirty="0"/>
              <a:t>. </a:t>
            </a:r>
            <a:r>
              <a:rPr lang="it-IT" sz="2000" dirty="0" err="1"/>
              <a:t>Includes</a:t>
            </a:r>
            <a:r>
              <a:rPr lang="it-IT" sz="2000" dirty="0"/>
              <a:t> </a:t>
            </a:r>
            <a:r>
              <a:rPr lang="it-IT" sz="2000" dirty="0" err="1"/>
              <a:t>integrated</a:t>
            </a:r>
            <a:r>
              <a:rPr lang="it-IT" sz="2000" dirty="0"/>
              <a:t> </a:t>
            </a:r>
            <a:r>
              <a:rPr lang="it-IT" sz="2000" dirty="0" err="1"/>
              <a:t>object</a:t>
            </a:r>
            <a:r>
              <a:rPr lang="it-IT" sz="2000" dirty="0"/>
              <a:t> </a:t>
            </a:r>
            <a:r>
              <a:rPr lang="it-IT" sz="2000" dirty="0" err="1"/>
              <a:t>mapping</a:t>
            </a:r>
            <a:r>
              <a:rPr lang="it-IT" sz="2000" dirty="0"/>
              <a:t> </a:t>
            </a:r>
            <a:r>
              <a:rPr lang="it-IT" sz="2000" dirty="0" err="1"/>
              <a:t>between</a:t>
            </a:r>
            <a:r>
              <a:rPr lang="it-IT" sz="2000" dirty="0"/>
              <a:t> </a:t>
            </a:r>
            <a:r>
              <a:rPr lang="it-IT" sz="2000" dirty="0" err="1"/>
              <a:t>documents</a:t>
            </a:r>
            <a:r>
              <a:rPr lang="it-IT" sz="2000" dirty="0"/>
              <a:t> and </a:t>
            </a:r>
            <a:r>
              <a:rPr lang="it-IT" sz="2000" dirty="0" err="1"/>
              <a:t>POJOs</a:t>
            </a:r>
            <a:r>
              <a:rPr lang="it-IT" sz="2000" dirty="0"/>
              <a:t>.</a:t>
            </a:r>
          </a:p>
          <a:p>
            <a:pPr marL="0" indent="0">
              <a:buNone/>
            </a:pPr>
            <a:r>
              <a:rPr lang="it-IT" sz="2000" dirty="0" err="1"/>
              <a:t>Exception</a:t>
            </a:r>
            <a:r>
              <a:rPr lang="it-IT" sz="2000" dirty="0"/>
              <a:t> </a:t>
            </a:r>
            <a:r>
              <a:rPr lang="it-IT" sz="2000" dirty="0" err="1"/>
              <a:t>translation</a:t>
            </a:r>
            <a:r>
              <a:rPr lang="it-IT" sz="2000" dirty="0"/>
              <a:t> </a:t>
            </a:r>
            <a:r>
              <a:rPr lang="it-IT" sz="2000" dirty="0" err="1"/>
              <a:t>into</a:t>
            </a:r>
            <a:r>
              <a:rPr lang="it-IT" sz="2000" dirty="0"/>
              <a:t> </a:t>
            </a:r>
            <a:r>
              <a:rPr lang="it-IT" sz="2000" dirty="0" err="1"/>
              <a:t>Spring’s</a:t>
            </a:r>
            <a:r>
              <a:rPr lang="it-IT" sz="2000" dirty="0"/>
              <a:t> </a:t>
            </a:r>
            <a:r>
              <a:rPr lang="it-IT" sz="2000" dirty="0" err="1"/>
              <a:t>portable</a:t>
            </a:r>
            <a:r>
              <a:rPr lang="it-IT" sz="2000" dirty="0"/>
              <a:t> Data Access </a:t>
            </a:r>
            <a:r>
              <a:rPr lang="it-IT" sz="2000" dirty="0" err="1"/>
              <a:t>Exception</a:t>
            </a:r>
            <a:r>
              <a:rPr lang="it-IT" sz="2000" dirty="0"/>
              <a:t> </a:t>
            </a:r>
            <a:r>
              <a:rPr lang="it-IT" sz="2000" dirty="0" err="1"/>
              <a:t>hierarchy</a:t>
            </a:r>
            <a:endParaRPr lang="it-IT" sz="2000" dirty="0"/>
          </a:p>
          <a:p>
            <a:pPr marL="0" indent="0">
              <a:buNone/>
            </a:pPr>
            <a:r>
              <a:rPr lang="it-IT" sz="2000" dirty="0" err="1"/>
              <a:t>Feature</a:t>
            </a:r>
            <a:r>
              <a:rPr lang="it-IT" sz="2000" dirty="0"/>
              <a:t> </a:t>
            </a:r>
            <a:r>
              <a:rPr lang="it-IT" sz="2000" dirty="0" err="1"/>
              <a:t>Rich</a:t>
            </a:r>
            <a:r>
              <a:rPr lang="it-IT" sz="2000" dirty="0"/>
              <a:t> Object </a:t>
            </a:r>
            <a:r>
              <a:rPr lang="it-IT" sz="2000" dirty="0" err="1"/>
              <a:t>Mapping</a:t>
            </a:r>
            <a:r>
              <a:rPr lang="it-IT" sz="2000" dirty="0"/>
              <a:t> </a:t>
            </a:r>
            <a:r>
              <a:rPr lang="it-IT" sz="2000" dirty="0" err="1"/>
              <a:t>integrated</a:t>
            </a:r>
            <a:r>
              <a:rPr lang="it-IT" sz="2000" dirty="0"/>
              <a:t> with </a:t>
            </a:r>
            <a:r>
              <a:rPr lang="it-IT" sz="2000" dirty="0" err="1"/>
              <a:t>Spring’s</a:t>
            </a:r>
            <a:r>
              <a:rPr lang="it-IT" sz="2000" dirty="0"/>
              <a:t> Conversion Service</a:t>
            </a:r>
          </a:p>
          <a:p>
            <a:pPr marL="0" indent="0">
              <a:buNone/>
            </a:pPr>
            <a:r>
              <a:rPr lang="it-IT" sz="2000" dirty="0" err="1"/>
              <a:t>Annotation</a:t>
            </a:r>
            <a:r>
              <a:rPr lang="it-IT" sz="2000" dirty="0"/>
              <a:t> </a:t>
            </a:r>
            <a:r>
              <a:rPr lang="it-IT" sz="2000" dirty="0" err="1"/>
              <a:t>based</a:t>
            </a:r>
            <a:r>
              <a:rPr lang="it-IT" sz="2000" dirty="0"/>
              <a:t> </a:t>
            </a:r>
            <a:r>
              <a:rPr lang="it-IT" sz="2000" dirty="0" err="1"/>
              <a:t>mapping</a:t>
            </a:r>
            <a:r>
              <a:rPr lang="it-IT" sz="2000" dirty="0"/>
              <a:t> </a:t>
            </a:r>
            <a:r>
              <a:rPr lang="it-IT" sz="2000" dirty="0" err="1"/>
              <a:t>metadata</a:t>
            </a:r>
            <a:r>
              <a:rPr lang="it-IT" sz="2000" dirty="0"/>
              <a:t> </a:t>
            </a:r>
            <a:r>
              <a:rPr lang="it-IT" sz="2000" dirty="0" err="1"/>
              <a:t>but</a:t>
            </a:r>
            <a:r>
              <a:rPr lang="it-IT" sz="2000" dirty="0"/>
              <a:t> </a:t>
            </a:r>
            <a:r>
              <a:rPr lang="it-IT" sz="2000" dirty="0" err="1"/>
              <a:t>extensible</a:t>
            </a:r>
            <a:r>
              <a:rPr lang="it-IT" sz="2000" dirty="0"/>
              <a:t> to </a:t>
            </a:r>
            <a:r>
              <a:rPr lang="it-IT" sz="2000" dirty="0" err="1"/>
              <a:t>support</a:t>
            </a:r>
            <a:r>
              <a:rPr lang="it-IT" sz="2000" dirty="0"/>
              <a:t> </a:t>
            </a:r>
            <a:r>
              <a:rPr lang="it-IT" sz="2000" dirty="0" err="1"/>
              <a:t>other</a:t>
            </a:r>
            <a:r>
              <a:rPr lang="it-IT" sz="2000" dirty="0"/>
              <a:t> </a:t>
            </a:r>
            <a:r>
              <a:rPr lang="it-IT" sz="2000" dirty="0" err="1"/>
              <a:t>metadata</a:t>
            </a:r>
            <a:r>
              <a:rPr lang="it-IT" sz="2000" dirty="0"/>
              <a:t> formats</a:t>
            </a:r>
          </a:p>
          <a:p>
            <a:pPr marL="0" indent="0">
              <a:buNone/>
            </a:pPr>
            <a:r>
              <a:rPr lang="it-IT" sz="2000" dirty="0" err="1"/>
              <a:t>Persistence</a:t>
            </a:r>
            <a:r>
              <a:rPr lang="it-IT" sz="2000" dirty="0"/>
              <a:t> and </a:t>
            </a:r>
            <a:r>
              <a:rPr lang="it-IT" sz="2000" dirty="0" err="1"/>
              <a:t>mapping</a:t>
            </a:r>
            <a:r>
              <a:rPr lang="it-IT" sz="2000" dirty="0"/>
              <a:t> </a:t>
            </a:r>
            <a:r>
              <a:rPr lang="it-IT" sz="2000" dirty="0" err="1"/>
              <a:t>lifecycle</a:t>
            </a:r>
            <a:r>
              <a:rPr lang="it-IT" sz="2000" dirty="0"/>
              <a:t> </a:t>
            </a:r>
            <a:r>
              <a:rPr lang="it-IT" sz="2000" dirty="0" err="1"/>
              <a:t>events</a:t>
            </a:r>
            <a:endParaRPr lang="it-IT" sz="2000" dirty="0"/>
          </a:p>
          <a:p>
            <a:pPr marL="0" indent="0">
              <a:buNone/>
            </a:pPr>
            <a:r>
              <a:rPr lang="it-IT" sz="2000" dirty="0" err="1"/>
              <a:t>Low-level</a:t>
            </a:r>
            <a:r>
              <a:rPr lang="it-IT" sz="2000" dirty="0"/>
              <a:t> </a:t>
            </a:r>
            <a:r>
              <a:rPr lang="it-IT" sz="2000" dirty="0" err="1"/>
              <a:t>mapping</a:t>
            </a:r>
            <a:r>
              <a:rPr lang="it-IT" sz="2000" dirty="0"/>
              <a:t> </a:t>
            </a:r>
            <a:r>
              <a:rPr lang="it-IT" sz="2000" dirty="0" err="1"/>
              <a:t>using</a:t>
            </a:r>
            <a:r>
              <a:rPr lang="it-IT" sz="2000" dirty="0"/>
              <a:t> </a:t>
            </a:r>
            <a:r>
              <a:rPr lang="it-IT" sz="2000" dirty="0" err="1"/>
              <a:t>MongoReader</a:t>
            </a:r>
            <a:r>
              <a:rPr lang="it-IT" sz="2000" dirty="0"/>
              <a:t>/</a:t>
            </a:r>
            <a:r>
              <a:rPr lang="it-IT" sz="2000" dirty="0" err="1"/>
              <a:t>MongoWriter</a:t>
            </a:r>
            <a:r>
              <a:rPr lang="it-IT" sz="2000" dirty="0"/>
              <a:t> </a:t>
            </a:r>
            <a:r>
              <a:rPr lang="it-IT" sz="2000" dirty="0" err="1"/>
              <a:t>abstractions</a:t>
            </a:r>
            <a:endParaRPr lang="it-IT" sz="2000" dirty="0"/>
          </a:p>
          <a:p>
            <a:pPr marL="0" indent="0">
              <a:buNone/>
            </a:pPr>
            <a:r>
              <a:rPr lang="it-IT" sz="2000" dirty="0"/>
              <a:t>Java </a:t>
            </a:r>
            <a:r>
              <a:rPr lang="it-IT" sz="2000" dirty="0" err="1"/>
              <a:t>based</a:t>
            </a:r>
            <a:r>
              <a:rPr lang="it-IT" sz="2000" dirty="0"/>
              <a:t> Query, </a:t>
            </a:r>
            <a:r>
              <a:rPr lang="it-IT" sz="2000" dirty="0" err="1"/>
              <a:t>Criteria</a:t>
            </a:r>
            <a:r>
              <a:rPr lang="it-IT" sz="2000" dirty="0"/>
              <a:t>, and Update </a:t>
            </a:r>
            <a:r>
              <a:rPr lang="it-IT" sz="2000" dirty="0" err="1"/>
              <a:t>DSLs</a:t>
            </a:r>
            <a:endParaRPr lang="it-IT" sz="2000" dirty="0"/>
          </a:p>
          <a:p>
            <a:pPr marL="0" indent="0">
              <a:buNone/>
            </a:pPr>
            <a:r>
              <a:rPr lang="it-IT" sz="2000" dirty="0" err="1"/>
              <a:t>Automatic</a:t>
            </a:r>
            <a:r>
              <a:rPr lang="it-IT" sz="2000" dirty="0"/>
              <a:t> </a:t>
            </a:r>
            <a:r>
              <a:rPr lang="it-IT" sz="2000" dirty="0" err="1"/>
              <a:t>implementation</a:t>
            </a:r>
            <a:r>
              <a:rPr lang="it-IT" sz="2000" dirty="0"/>
              <a:t> of </a:t>
            </a:r>
            <a:r>
              <a:rPr lang="it-IT" sz="2000" dirty="0" err="1"/>
              <a:t>Repository</a:t>
            </a:r>
            <a:r>
              <a:rPr lang="it-IT" sz="2000" dirty="0"/>
              <a:t> </a:t>
            </a:r>
            <a:r>
              <a:rPr lang="it-IT" sz="2000" dirty="0" err="1"/>
              <a:t>interfaces</a:t>
            </a:r>
            <a:r>
              <a:rPr lang="it-IT" sz="2000" dirty="0"/>
              <a:t> </a:t>
            </a:r>
            <a:r>
              <a:rPr lang="it-IT" sz="2000" dirty="0" err="1"/>
              <a:t>including</a:t>
            </a:r>
            <a:r>
              <a:rPr lang="it-IT" sz="2000" dirty="0"/>
              <a:t> </a:t>
            </a:r>
            <a:r>
              <a:rPr lang="it-IT" sz="2000" dirty="0" err="1"/>
              <a:t>support</a:t>
            </a:r>
            <a:r>
              <a:rPr lang="it-IT" sz="2000" dirty="0"/>
              <a:t> for custom </a:t>
            </a:r>
            <a:r>
              <a:rPr lang="it-IT" sz="2000" dirty="0" err="1"/>
              <a:t>finder</a:t>
            </a:r>
            <a:r>
              <a:rPr lang="it-IT" sz="2000" dirty="0"/>
              <a:t> </a:t>
            </a:r>
            <a:r>
              <a:rPr lang="it-IT" sz="2000" dirty="0" err="1"/>
              <a:t>methods</a:t>
            </a:r>
            <a:r>
              <a:rPr lang="it-IT" sz="2000" dirty="0"/>
              <a:t>.</a:t>
            </a:r>
          </a:p>
          <a:p>
            <a:pPr marL="0" indent="0">
              <a:buNone/>
            </a:pPr>
            <a:r>
              <a:rPr lang="it-IT" sz="2000" dirty="0" err="1"/>
              <a:t>QueryDSL</a:t>
            </a:r>
            <a:r>
              <a:rPr lang="it-IT" sz="2000" dirty="0"/>
              <a:t> </a:t>
            </a:r>
            <a:r>
              <a:rPr lang="it-IT" sz="2000" dirty="0" err="1"/>
              <a:t>integration</a:t>
            </a:r>
            <a:r>
              <a:rPr lang="it-IT" sz="2000" dirty="0"/>
              <a:t> to </a:t>
            </a:r>
            <a:r>
              <a:rPr lang="it-IT" sz="2000" dirty="0" err="1"/>
              <a:t>support</a:t>
            </a:r>
            <a:r>
              <a:rPr lang="it-IT" sz="2000" dirty="0"/>
              <a:t> </a:t>
            </a:r>
            <a:r>
              <a:rPr lang="it-IT" sz="2000" dirty="0" err="1"/>
              <a:t>type-safe</a:t>
            </a:r>
            <a:r>
              <a:rPr lang="it-IT" sz="2000" dirty="0"/>
              <a:t> </a:t>
            </a:r>
            <a:r>
              <a:rPr lang="it-IT" sz="2000" dirty="0" err="1"/>
              <a:t>queries</a:t>
            </a:r>
            <a:r>
              <a:rPr lang="it-IT" sz="2000" dirty="0"/>
              <a:t>.</a:t>
            </a:r>
          </a:p>
          <a:p>
            <a:pPr marL="0" indent="0">
              <a:buNone/>
            </a:pPr>
            <a:r>
              <a:rPr lang="it-IT" sz="2000" dirty="0"/>
              <a:t>Cross-</a:t>
            </a:r>
            <a:r>
              <a:rPr lang="it-IT" sz="2000" dirty="0" err="1"/>
              <a:t>store</a:t>
            </a:r>
            <a:r>
              <a:rPr lang="it-IT" sz="2000" dirty="0"/>
              <a:t> </a:t>
            </a:r>
            <a:r>
              <a:rPr lang="it-IT" sz="2000" dirty="0" err="1"/>
              <a:t>persistance</a:t>
            </a:r>
            <a:r>
              <a:rPr lang="it-IT" sz="2000" dirty="0"/>
              <a:t> - </a:t>
            </a:r>
            <a:r>
              <a:rPr lang="it-IT" sz="2000" dirty="0" err="1"/>
              <a:t>support</a:t>
            </a:r>
            <a:r>
              <a:rPr lang="it-IT" sz="2000" dirty="0"/>
              <a:t> for JPA </a:t>
            </a:r>
            <a:r>
              <a:rPr lang="it-IT" sz="2000" dirty="0" err="1"/>
              <a:t>Entities</a:t>
            </a:r>
            <a:r>
              <a:rPr lang="it-IT" sz="2000" dirty="0"/>
              <a:t> with </a:t>
            </a:r>
            <a:r>
              <a:rPr lang="it-IT" sz="2000" dirty="0" err="1"/>
              <a:t>fields</a:t>
            </a:r>
            <a:r>
              <a:rPr lang="it-IT" sz="2000" dirty="0"/>
              <a:t> </a:t>
            </a:r>
            <a:r>
              <a:rPr lang="it-IT" sz="2000" dirty="0" err="1"/>
              <a:t>transparently</a:t>
            </a:r>
            <a:r>
              <a:rPr lang="it-IT" sz="2000" dirty="0"/>
              <a:t> </a:t>
            </a:r>
            <a:r>
              <a:rPr lang="it-IT" sz="2000" dirty="0" err="1"/>
              <a:t>persisted</a:t>
            </a:r>
            <a:r>
              <a:rPr lang="it-IT" sz="2000" dirty="0"/>
              <a:t>/</a:t>
            </a:r>
            <a:r>
              <a:rPr lang="it-IT" sz="2000" dirty="0" err="1"/>
              <a:t>retrieved</a:t>
            </a:r>
            <a:r>
              <a:rPr lang="it-IT" sz="2000" dirty="0"/>
              <a:t> </a:t>
            </a:r>
            <a:r>
              <a:rPr lang="it-IT" sz="2000" dirty="0" err="1"/>
              <a:t>using</a:t>
            </a:r>
            <a:r>
              <a:rPr lang="it-IT" sz="2000" dirty="0"/>
              <a:t> </a:t>
            </a:r>
            <a:r>
              <a:rPr lang="it-IT" sz="2000" dirty="0" err="1"/>
              <a:t>MongoDB</a:t>
            </a:r>
            <a:endParaRPr lang="it-IT" sz="2000" dirty="0"/>
          </a:p>
          <a:p>
            <a:pPr marL="0" indent="0">
              <a:buNone/>
            </a:pPr>
            <a:r>
              <a:rPr lang="it-IT" sz="2000" dirty="0"/>
              <a:t>Log4j log appender</a:t>
            </a:r>
          </a:p>
          <a:p>
            <a:pPr marL="0" indent="0">
              <a:buNone/>
            </a:pPr>
            <a:r>
              <a:rPr lang="it-IT" sz="2000" dirty="0" err="1"/>
              <a:t>GeoSpatial</a:t>
            </a:r>
            <a:r>
              <a:rPr lang="it-IT" sz="2000" dirty="0"/>
              <a:t> </a:t>
            </a:r>
            <a:r>
              <a:rPr lang="it-IT" sz="2000" dirty="0" err="1"/>
              <a:t>integration</a:t>
            </a:r>
            <a:endParaRPr lang="it-IT" sz="2000" dirty="0"/>
          </a:p>
          <a:p>
            <a:pPr marL="0" indent="0">
              <a:buNone/>
            </a:pPr>
            <a:r>
              <a:rPr lang="it-IT" sz="2000" dirty="0" err="1"/>
              <a:t>Map</a:t>
            </a:r>
            <a:r>
              <a:rPr lang="it-IT" sz="2000" dirty="0"/>
              <a:t>-Reduce </a:t>
            </a:r>
            <a:r>
              <a:rPr lang="it-IT" sz="2000" dirty="0" err="1"/>
              <a:t>integration</a:t>
            </a:r>
            <a:endParaRPr lang="it-IT" sz="2000" dirty="0"/>
          </a:p>
          <a:p>
            <a:pPr marL="0" indent="0">
              <a:buNone/>
            </a:pPr>
            <a:r>
              <a:rPr lang="it-IT" sz="2000" dirty="0"/>
              <a:t>JMX </a:t>
            </a:r>
            <a:r>
              <a:rPr lang="it-IT" sz="2000" dirty="0" err="1"/>
              <a:t>administration</a:t>
            </a:r>
            <a:r>
              <a:rPr lang="it-IT" sz="2000" dirty="0"/>
              <a:t> and </a:t>
            </a:r>
            <a:r>
              <a:rPr lang="it-IT" sz="2000" dirty="0" err="1"/>
              <a:t>monitoring</a:t>
            </a:r>
            <a:endParaRPr lang="it-IT" sz="2000" dirty="0"/>
          </a:p>
          <a:p>
            <a:pPr marL="0" indent="0">
              <a:buNone/>
            </a:pPr>
            <a:r>
              <a:rPr lang="it-IT" sz="2000" dirty="0"/>
              <a:t>CDI </a:t>
            </a:r>
            <a:r>
              <a:rPr lang="it-IT" sz="2000" dirty="0" err="1"/>
              <a:t>support</a:t>
            </a:r>
            <a:r>
              <a:rPr lang="it-IT" sz="2000" dirty="0"/>
              <a:t> for </a:t>
            </a:r>
            <a:r>
              <a:rPr lang="it-IT" sz="2000" dirty="0" err="1"/>
              <a:t>repositories</a:t>
            </a:r>
            <a:endParaRPr lang="it-IT" sz="2000" dirty="0"/>
          </a:p>
          <a:p>
            <a:pPr marL="0" indent="0">
              <a:buNone/>
            </a:pPr>
            <a:r>
              <a:rPr lang="it-IT" sz="2000" dirty="0" err="1"/>
              <a:t>GridFS</a:t>
            </a:r>
            <a:r>
              <a:rPr lang="it-IT" sz="2000" dirty="0"/>
              <a:t> </a:t>
            </a:r>
            <a:r>
              <a:rPr lang="it-IT" sz="2000" dirty="0" err="1"/>
              <a:t>support</a:t>
            </a:r>
            <a:endParaRPr lang="it-IT" sz="2000" dirty="0"/>
          </a:p>
          <a:p>
            <a:pPr marL="0" indent="0" eaLnBrk="1" fontAlgn="t" hangingPunct="1">
              <a:buNone/>
            </a:pPr>
            <a:endParaRPr lang="it-IT" dirty="0"/>
          </a:p>
          <a:p>
            <a:pPr eaLnBrk="1" fontAlgn="t" hangingPunct="1"/>
            <a:r>
              <a:rPr lang="it-IT" dirty="0" smtClean="0"/>
              <a:t> </a:t>
            </a:r>
            <a:endParaRPr lang="it-IT" dirty="0"/>
          </a:p>
          <a:p>
            <a:pPr lvl="1"/>
            <a:endParaRPr lang="it-IT" dirty="0" smtClean="0"/>
          </a:p>
          <a:p>
            <a:endParaRPr lang="it-IT" dirty="0" smtClean="0"/>
          </a:p>
          <a:p>
            <a:endParaRPr lang="it-IT" dirty="0"/>
          </a:p>
        </p:txBody>
      </p:sp>
    </p:spTree>
    <p:extLst>
      <p:ext uri="{BB962C8B-B14F-4D97-AF65-F5344CB8AC3E}">
        <p14:creationId xmlns:p14="http://schemas.microsoft.com/office/powerpoint/2010/main" val="42187560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pPr eaLnBrk="1" fontAlgn="t" hangingPunct="1"/>
            <a:r>
              <a:rPr lang="it-IT" dirty="0"/>
              <a:t>SPRING CONFIG</a:t>
            </a:r>
          </a:p>
          <a:p>
            <a:pPr eaLnBrk="1" fontAlgn="t" hangingPunct="1"/>
            <a:r>
              <a:rPr lang="it-IT" dirty="0"/>
              <a:t>SPRING </a:t>
            </a:r>
            <a:r>
              <a:rPr lang="it-IT" dirty="0" smtClean="0"/>
              <a:t>CLOUD</a:t>
            </a:r>
          </a:p>
          <a:p>
            <a:pPr marL="0" indent="0" eaLnBrk="1" fontAlgn="t" hangingPunct="1">
              <a:buNone/>
            </a:pPr>
            <a:r>
              <a:rPr lang="en-US"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a:t>
            </a:r>
            <a:r>
              <a:rPr lang="en-US" dirty="0" err="1"/>
              <a:t>centres</a:t>
            </a:r>
            <a:r>
              <a:rPr lang="en-US" dirty="0"/>
              <a:t>, and managed platforms such as Cloud Foundry</a:t>
            </a:r>
            <a:r>
              <a:rPr lang="en-US" dirty="0" smtClean="0"/>
              <a:t>.</a:t>
            </a:r>
          </a:p>
          <a:p>
            <a:pPr marL="0" indent="0">
              <a:buNone/>
            </a:pPr>
            <a:r>
              <a:rPr lang="en-US" dirty="0"/>
              <a:t>Features</a:t>
            </a:r>
          </a:p>
          <a:p>
            <a:r>
              <a:rPr lang="en-US" sz="2800" dirty="0"/>
              <a:t>Spring Cloud focuses on providing good out of box experience for typical use cases and extensibility mechanism to cover others.</a:t>
            </a:r>
          </a:p>
          <a:p>
            <a:r>
              <a:rPr lang="en-US" sz="2800" dirty="0"/>
              <a:t>Distributed/versioned configuration</a:t>
            </a:r>
          </a:p>
          <a:p>
            <a:r>
              <a:rPr lang="en-US" sz="2800" dirty="0"/>
              <a:t>Service registration and discovery</a:t>
            </a:r>
          </a:p>
          <a:p>
            <a:r>
              <a:rPr lang="en-US" sz="2800" dirty="0"/>
              <a:t>Routing</a:t>
            </a:r>
          </a:p>
          <a:p>
            <a:r>
              <a:rPr lang="en-US" sz="2800" dirty="0"/>
              <a:t>Service-to-service calls</a:t>
            </a:r>
          </a:p>
          <a:p>
            <a:r>
              <a:rPr lang="en-US" sz="2800" dirty="0"/>
              <a:t>Load balancing</a:t>
            </a:r>
          </a:p>
          <a:p>
            <a:r>
              <a:rPr lang="en-US" sz="2800" dirty="0"/>
              <a:t>Circuit Breakers</a:t>
            </a:r>
          </a:p>
          <a:p>
            <a:r>
              <a:rPr lang="en-US" sz="2800" dirty="0"/>
              <a:t>Global locks</a:t>
            </a:r>
          </a:p>
          <a:p>
            <a:r>
              <a:rPr lang="en-US" sz="2800" dirty="0"/>
              <a:t>Leadership election and cluster state</a:t>
            </a:r>
          </a:p>
          <a:p>
            <a:r>
              <a:rPr lang="en-US" sz="2800" dirty="0"/>
              <a:t>Distributed messaging</a:t>
            </a:r>
          </a:p>
          <a:p>
            <a:pPr marL="0" indent="0" eaLnBrk="1" fontAlgn="t" hangingPunct="1">
              <a:buNone/>
            </a:pPr>
            <a:r>
              <a:rPr lang="it-IT" dirty="0" smtClean="0"/>
              <a:t> </a:t>
            </a:r>
            <a:endParaRPr lang="it-IT" dirty="0"/>
          </a:p>
          <a:p>
            <a:pPr lvl="1"/>
            <a:endParaRPr lang="it-IT" dirty="0" smtClean="0"/>
          </a:p>
          <a:p>
            <a:endParaRPr lang="it-IT" dirty="0" smtClean="0"/>
          </a:p>
          <a:p>
            <a:endParaRPr lang="it-IT" dirty="0"/>
          </a:p>
        </p:txBody>
      </p:sp>
    </p:spTree>
    <p:extLst>
      <p:ext uri="{BB962C8B-B14F-4D97-AF65-F5344CB8AC3E}">
        <p14:creationId xmlns:p14="http://schemas.microsoft.com/office/powerpoint/2010/main" val="37701865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pPr eaLnBrk="1" hangingPunct="1"/>
            <a:endParaRPr lang="it-IT" smtClean="0"/>
          </a:p>
        </p:txBody>
      </p:sp>
      <p:sp>
        <p:nvSpPr>
          <p:cNvPr id="6147" name="Rectangle 2"/>
          <p:cNvSpPr>
            <a:spLocks noGrp="1" noChangeArrowheads="1"/>
          </p:cNvSpPr>
          <p:nvPr>
            <p:ph type="body" idx="1"/>
          </p:nvPr>
        </p:nvSpPr>
        <p:spPr>
          <a:xfrm>
            <a:off x="617538" y="1676400"/>
            <a:ext cx="23134637" cy="10591800"/>
          </a:xfrm>
        </p:spPr>
        <p:txBody>
          <a:bodyPr/>
          <a:lstStyle/>
          <a:p>
            <a:pPr eaLnBrk="1" hangingPunct="1"/>
            <a:endParaRPr lang="it-IT"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pPr fontAlgn="ctr"/>
            <a:r>
              <a:rPr lang="en-US" dirty="0"/>
              <a:t>Spring Cloud </a:t>
            </a:r>
            <a:r>
              <a:rPr lang="en-US" dirty="0" err="1"/>
              <a:t>Config</a:t>
            </a:r>
            <a:r>
              <a:rPr lang="en-US" dirty="0"/>
              <a:t> </a:t>
            </a:r>
            <a:endParaRPr lang="en-US" dirty="0">
              <a:hlinkClick r:id="rId2"/>
            </a:endParaRPr>
          </a:p>
          <a:p>
            <a:r>
              <a:rPr lang="en-US" dirty="0"/>
              <a:t>Spring Cloud </a:t>
            </a:r>
            <a:r>
              <a:rPr lang="en-US" dirty="0" err="1"/>
              <a:t>Config</a:t>
            </a:r>
            <a:r>
              <a:rPr lang="en-US" dirty="0"/>
              <a:t> provides server and client-side support for externalized configuration in a distributed system. With the </a:t>
            </a:r>
            <a:r>
              <a:rPr lang="en-US" dirty="0" err="1"/>
              <a:t>Config</a:t>
            </a:r>
            <a:r>
              <a:rPr lang="en-US" dirty="0"/>
              <a:t> Server you have a central place to manage external properties for applications across all environments. The concepts on both client and server map identically to the Spring Environment and </a:t>
            </a:r>
            <a:r>
              <a:rPr lang="en-US" dirty="0" err="1"/>
              <a:t>PropertySource</a:t>
            </a:r>
            <a:r>
              <a:rPr lang="en-US" dirty="0"/>
              <a:t> abstractions, so they fit very well with Spring applications, but can be used with any application running in any language. As an application moves through the deployment pipeline from </a:t>
            </a:r>
            <a:r>
              <a:rPr lang="en-US" dirty="0" err="1"/>
              <a:t>dev</a:t>
            </a:r>
            <a:r>
              <a:rPr lang="en-US" dirty="0"/>
              <a:t> to test and into production you can manage the configuration between those environments and be certain that applications have everything they need to run when they migrate. The default implementation of the server storage backend uses </a:t>
            </a:r>
            <a:r>
              <a:rPr lang="en-US" dirty="0" err="1"/>
              <a:t>git</a:t>
            </a:r>
            <a:r>
              <a:rPr lang="en-US" dirty="0"/>
              <a:t> so it easily supports </a:t>
            </a:r>
            <a:r>
              <a:rPr lang="en-US" dirty="0" err="1"/>
              <a:t>labelled</a:t>
            </a:r>
            <a:r>
              <a:rPr lang="en-US" dirty="0"/>
              <a:t> versions of configuration environments, as well as being accessible to a wide range of tooling for managing the content. It is easy to add alternative implementations and plug them in with Spring configuration.</a:t>
            </a:r>
          </a:p>
          <a:p>
            <a:pPr eaLnBrk="1" fontAlgn="t" hangingPunct="1"/>
            <a:r>
              <a:rPr lang="it-IT" dirty="0" smtClean="0"/>
              <a:t>SPRING CLOUD</a:t>
            </a:r>
          </a:p>
          <a:p>
            <a:pPr marL="0" indent="0" eaLnBrk="1" fontAlgn="t" hangingPunct="1">
              <a:buNone/>
            </a:pPr>
            <a:r>
              <a:rPr lang="en-US"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a:t>
            </a:r>
            <a:r>
              <a:rPr lang="en-US" dirty="0" err="1"/>
              <a:t>centres</a:t>
            </a:r>
            <a:r>
              <a:rPr lang="en-US" dirty="0"/>
              <a:t>, and managed platforms such as Cloud Foundry</a:t>
            </a:r>
            <a:r>
              <a:rPr lang="en-US" dirty="0" smtClean="0"/>
              <a:t>.</a:t>
            </a:r>
          </a:p>
          <a:p>
            <a:pPr marL="0" indent="0">
              <a:buNone/>
            </a:pPr>
            <a:r>
              <a:rPr lang="en-US" dirty="0"/>
              <a:t>Features</a:t>
            </a:r>
          </a:p>
          <a:p>
            <a:r>
              <a:rPr lang="en-US" sz="2800" dirty="0"/>
              <a:t>Spring Cloud focuses on providing good out of box experience for typical use cases and extensibility mechanism to cover others.</a:t>
            </a:r>
          </a:p>
          <a:p>
            <a:r>
              <a:rPr lang="en-US" sz="2800" dirty="0"/>
              <a:t>Distributed/versioned configuration</a:t>
            </a:r>
          </a:p>
          <a:p>
            <a:r>
              <a:rPr lang="en-US" sz="2800" dirty="0"/>
              <a:t>Service registration and discovery</a:t>
            </a:r>
          </a:p>
          <a:p>
            <a:r>
              <a:rPr lang="en-US" sz="2800" dirty="0"/>
              <a:t>Routing</a:t>
            </a:r>
          </a:p>
          <a:p>
            <a:r>
              <a:rPr lang="en-US" sz="2800" dirty="0"/>
              <a:t>Service-to-service calls</a:t>
            </a:r>
          </a:p>
          <a:p>
            <a:r>
              <a:rPr lang="en-US" sz="2800" dirty="0"/>
              <a:t>Load balancing</a:t>
            </a:r>
          </a:p>
          <a:p>
            <a:r>
              <a:rPr lang="en-US" sz="2800" dirty="0"/>
              <a:t>Circuit Breakers</a:t>
            </a:r>
          </a:p>
          <a:p>
            <a:r>
              <a:rPr lang="en-US" sz="2800" dirty="0"/>
              <a:t>Global locks</a:t>
            </a:r>
          </a:p>
          <a:p>
            <a:r>
              <a:rPr lang="en-US" sz="2800" dirty="0"/>
              <a:t>Leadership election and cluster state</a:t>
            </a:r>
          </a:p>
          <a:p>
            <a:r>
              <a:rPr lang="en-US" sz="2800" dirty="0"/>
              <a:t>Distributed messaging</a:t>
            </a:r>
          </a:p>
          <a:p>
            <a:pPr marL="419100" lvl="1" indent="0">
              <a:buNone/>
            </a:pPr>
            <a:endParaRPr lang="it-IT" dirty="0" smtClean="0"/>
          </a:p>
          <a:p>
            <a:endParaRPr lang="it-IT" dirty="0" smtClean="0"/>
          </a:p>
          <a:p>
            <a:endParaRPr lang="it-IT" dirty="0"/>
          </a:p>
        </p:txBody>
      </p:sp>
    </p:spTree>
    <p:extLst>
      <p:ext uri="{BB962C8B-B14F-4D97-AF65-F5344CB8AC3E}">
        <p14:creationId xmlns:p14="http://schemas.microsoft.com/office/powerpoint/2010/main" val="20002509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pPr eaLnBrk="1" fontAlgn="t" hangingPunct="1"/>
            <a:r>
              <a:rPr lang="it-IT" dirty="0"/>
              <a:t>NETFLIX </a:t>
            </a:r>
            <a:r>
              <a:rPr lang="it-IT" dirty="0" smtClean="0"/>
              <a:t>EUREKA</a:t>
            </a:r>
          </a:p>
          <a:p>
            <a:pPr marL="0" indent="0" eaLnBrk="1" fontAlgn="t" hangingPunct="1">
              <a:buNone/>
            </a:pPr>
            <a:r>
              <a:rPr lang="en-US" dirty="0"/>
              <a:t>Eureka is a REST (Representational State Transfer) based service that is primarily used in the AWS cloud for locating services for the purpose of load balancing and failover of middle-tier servers. We call this service, the </a:t>
            </a:r>
            <a:r>
              <a:rPr lang="en-US" b="1" dirty="0"/>
              <a:t>Eureka Server</a:t>
            </a:r>
            <a:r>
              <a:rPr lang="en-US" dirty="0"/>
              <a:t>. Eureka also comes with a Java-based client </a:t>
            </a:r>
            <a:r>
              <a:rPr lang="en-US" dirty="0" err="1"/>
              <a:t>component,the</a:t>
            </a:r>
            <a:r>
              <a:rPr lang="en-US" b="1" dirty="0" err="1"/>
              <a:t>Eureka</a:t>
            </a:r>
            <a:r>
              <a:rPr lang="en-US" b="1" dirty="0"/>
              <a:t> Client</a:t>
            </a:r>
            <a:r>
              <a:rPr lang="en-US" dirty="0"/>
              <a:t>, which makes interactions with the service much easier. The client also has a built-in load balancer that does basic round-robin load balancing. At Netflix, a much more sophisticated load balancer wraps Eureka to provide weighted load balancing based on several factors like traffic, resource usage, error conditions </a:t>
            </a:r>
            <a:r>
              <a:rPr lang="en-US" dirty="0" err="1"/>
              <a:t>etc</a:t>
            </a:r>
            <a:r>
              <a:rPr lang="en-US" dirty="0"/>
              <a:t> to provide superior resiliency</a:t>
            </a:r>
            <a:r>
              <a:rPr lang="en-US" dirty="0" smtClean="0"/>
              <a:t>.</a:t>
            </a:r>
          </a:p>
          <a:p>
            <a:r>
              <a:rPr lang="en-US" dirty="0"/>
              <a:t>The architecture above depicts how Eureka is deployed at Netflix and this is how you would typically run it. There is </a:t>
            </a:r>
            <a:r>
              <a:rPr lang="en-US" b="1" dirty="0"/>
              <a:t>one</a:t>
            </a:r>
            <a:r>
              <a:rPr lang="en-US" dirty="0"/>
              <a:t> eureka cluster per </a:t>
            </a:r>
            <a:r>
              <a:rPr lang="en-US" b="1" dirty="0"/>
              <a:t>region</a:t>
            </a:r>
            <a:r>
              <a:rPr lang="en-US" dirty="0"/>
              <a:t> which knows only about instances in its region. There is at the least </a:t>
            </a:r>
            <a:r>
              <a:rPr lang="en-US" b="1" dirty="0"/>
              <a:t>one</a:t>
            </a:r>
            <a:r>
              <a:rPr lang="en-US" dirty="0"/>
              <a:t> eureka server per </a:t>
            </a:r>
            <a:r>
              <a:rPr lang="en-US" b="1" dirty="0"/>
              <a:t>zone</a:t>
            </a:r>
            <a:r>
              <a:rPr lang="en-US" dirty="0"/>
              <a:t> to handle zone failures.</a:t>
            </a:r>
          </a:p>
          <a:p>
            <a:r>
              <a:rPr lang="en-US" dirty="0"/>
              <a:t>Services </a:t>
            </a:r>
            <a:r>
              <a:rPr lang="en-US" b="1" dirty="0"/>
              <a:t>register</a:t>
            </a:r>
            <a:r>
              <a:rPr lang="en-US" dirty="0"/>
              <a:t> with Eureka and then send </a:t>
            </a:r>
            <a:r>
              <a:rPr lang="en-US" b="1" dirty="0"/>
              <a:t>heartbeats</a:t>
            </a:r>
            <a:r>
              <a:rPr lang="en-US" dirty="0"/>
              <a:t> to renew their leases every 30 seconds. If the client cannot renew the lease for a few times, it is taken out of the server registry in about 90 seconds. The registration information and the renewals are replicated to all the eureka nodes in the cluster. The clients from any zone can look up the </a:t>
            </a:r>
            <a:r>
              <a:rPr lang="en-US" b="1" dirty="0"/>
              <a:t>registry</a:t>
            </a:r>
            <a:r>
              <a:rPr lang="en-US" dirty="0"/>
              <a:t> information (happens every 30 seconds) to locate their services (which could be in any zone) and make remote calls.</a:t>
            </a:r>
          </a:p>
          <a:p>
            <a:pPr marL="0" indent="0" eaLnBrk="1" fontAlgn="t" hangingPunct="1">
              <a:buNone/>
            </a:pPr>
            <a:endParaRPr lang="en-US" dirty="0"/>
          </a:p>
          <a:p>
            <a:pPr marL="0" indent="0" eaLnBrk="1" fontAlgn="t" hangingPunct="1">
              <a:buNone/>
            </a:pPr>
            <a:endParaRPr lang="it-IT" dirty="0"/>
          </a:p>
          <a:p>
            <a:pPr eaLnBrk="1" fontAlgn="t" hangingPunct="1"/>
            <a:r>
              <a:rPr lang="it-IT" dirty="0" smtClean="0"/>
              <a:t> </a:t>
            </a:r>
            <a:endParaRPr lang="it-IT" dirty="0"/>
          </a:p>
          <a:p>
            <a:pPr lvl="1"/>
            <a:endParaRPr lang="it-IT" dirty="0" smtClean="0"/>
          </a:p>
          <a:p>
            <a:endParaRPr lang="it-IT" dirty="0" smtClean="0"/>
          </a:p>
          <a:p>
            <a:endParaRPr lang="it-IT" dirty="0"/>
          </a:p>
        </p:txBody>
      </p:sp>
      <p:pic>
        <p:nvPicPr>
          <p:cNvPr id="1028" name="Picture 4" descr="Eureka High lev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7624" y="9450288"/>
            <a:ext cx="9787209" cy="734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6218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Technology </a:t>
            </a:r>
            <a:r>
              <a:rPr lang="it-IT" dirty="0" err="1" smtClean="0"/>
              <a:t>stack</a:t>
            </a:r>
            <a:endParaRPr lang="it-IT" dirty="0"/>
          </a:p>
        </p:txBody>
      </p:sp>
      <p:sp>
        <p:nvSpPr>
          <p:cNvPr id="3" name="Segnaposto contenuto 2"/>
          <p:cNvSpPr>
            <a:spLocks noGrp="1"/>
          </p:cNvSpPr>
          <p:nvPr>
            <p:ph idx="1"/>
          </p:nvPr>
        </p:nvSpPr>
        <p:spPr/>
        <p:txBody>
          <a:bodyPr/>
          <a:lstStyle/>
          <a:p>
            <a:pPr marL="0" indent="0" eaLnBrk="1" fontAlgn="t" hangingPunct="1">
              <a:buNone/>
            </a:pPr>
            <a:endParaRPr lang="it-IT" dirty="0"/>
          </a:p>
          <a:p>
            <a:r>
              <a:rPr lang="it-IT" dirty="0" smtClean="0"/>
              <a:t>NETFLIX RIBBON</a:t>
            </a:r>
          </a:p>
          <a:p>
            <a:pPr marL="0" indent="0">
              <a:buNone/>
            </a:pPr>
            <a:r>
              <a:rPr lang="en-US" dirty="0" smtClean="0"/>
              <a:t>Ribbon </a:t>
            </a:r>
            <a:r>
              <a:rPr lang="en-US" dirty="0"/>
              <a:t>provides software load balancers to communicate with cluster of servers. The load balancers provide the following basic functionalities:</a:t>
            </a:r>
          </a:p>
          <a:p>
            <a:pPr lvl="1"/>
            <a:r>
              <a:rPr lang="en-US" dirty="0"/>
              <a:t>Supply the public DNS name or IP of individual servers to communication client</a:t>
            </a:r>
          </a:p>
          <a:p>
            <a:pPr lvl="1"/>
            <a:r>
              <a:rPr lang="en-US" dirty="0"/>
              <a:t>Rotate among a list of servers according to certain logic</a:t>
            </a:r>
          </a:p>
          <a:p>
            <a:pPr marL="419100" lvl="1" indent="0">
              <a:buNone/>
            </a:pPr>
            <a:r>
              <a:rPr lang="en-US" dirty="0"/>
              <a:t>Certain load balancers can also provide advanced features like</a:t>
            </a:r>
          </a:p>
          <a:p>
            <a:pPr lvl="1"/>
            <a:r>
              <a:rPr lang="en-US" dirty="0"/>
              <a:t>Establishing affinity between clients and servers by dividing them into zones (like racks in a data center) and favor servers in the same zone to reduce latency</a:t>
            </a:r>
          </a:p>
          <a:p>
            <a:pPr lvl="1"/>
            <a:r>
              <a:rPr lang="en-US" dirty="0"/>
              <a:t>Keeping statistics of servers and avoid servers with high latency or frequent failures</a:t>
            </a:r>
          </a:p>
          <a:p>
            <a:pPr lvl="1"/>
            <a:r>
              <a:rPr lang="en-US" dirty="0"/>
              <a:t>Keeping statistics of zones and avoid zones that might be in outage</a:t>
            </a:r>
          </a:p>
          <a:p>
            <a:pPr lvl="1"/>
            <a:r>
              <a:rPr lang="en-US" dirty="0"/>
              <a:t>Utilizing the advanced features requires using one of the client provided in Ribbon as it has integration with load balancer and provides input to the load balancer statistics</a:t>
            </a:r>
          </a:p>
          <a:p>
            <a:pPr lvl="1" eaLnBrk="1" fontAlgn="t" hangingPunct="1"/>
            <a:endParaRPr lang="it-IT" dirty="0" smtClean="0"/>
          </a:p>
          <a:p>
            <a:endParaRPr lang="it-IT" dirty="0" smtClean="0"/>
          </a:p>
          <a:p>
            <a:endParaRPr lang="it-IT" dirty="0"/>
          </a:p>
        </p:txBody>
      </p:sp>
    </p:spTree>
    <p:extLst>
      <p:ext uri="{BB962C8B-B14F-4D97-AF65-F5344CB8AC3E}">
        <p14:creationId xmlns:p14="http://schemas.microsoft.com/office/powerpoint/2010/main" val="271961004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8" name="Rettangolo 105"/>
          <p:cNvSpPr>
            <a:spLocks noChangeArrowheads="1"/>
          </p:cNvSpPr>
          <p:nvPr/>
        </p:nvSpPr>
        <p:spPr bwMode="auto">
          <a:xfrm>
            <a:off x="22034587" y="9153825"/>
            <a:ext cx="2068426"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4400"/>
              <a:t>PAAS</a:t>
            </a:r>
          </a:p>
        </p:txBody>
      </p:sp>
      <p:sp>
        <p:nvSpPr>
          <p:cNvPr id="10279" name="Rettangolo 106"/>
          <p:cNvSpPr>
            <a:spLocks noChangeArrowheads="1"/>
          </p:cNvSpPr>
          <p:nvPr/>
        </p:nvSpPr>
        <p:spPr bwMode="auto">
          <a:xfrm>
            <a:off x="22034587" y="9958957"/>
            <a:ext cx="2068426"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4400" dirty="0"/>
              <a:t>LOCAL</a:t>
            </a:r>
          </a:p>
        </p:txBody>
      </p:sp>
      <p:grpSp>
        <p:nvGrpSpPr>
          <p:cNvPr id="15" name="Gruppo 14"/>
          <p:cNvGrpSpPr/>
          <p:nvPr/>
        </p:nvGrpSpPr>
        <p:grpSpPr>
          <a:xfrm>
            <a:off x="931581" y="2905520"/>
            <a:ext cx="20618670" cy="9126707"/>
            <a:chOff x="931581" y="2534045"/>
            <a:chExt cx="20618670" cy="9126707"/>
          </a:xfrm>
        </p:grpSpPr>
        <p:cxnSp>
          <p:nvCxnSpPr>
            <p:cNvPr id="10243" name="Connettore 1 4"/>
            <p:cNvCxnSpPr>
              <a:cxnSpLocks noChangeShapeType="1"/>
            </p:cNvCxnSpPr>
            <p:nvPr/>
          </p:nvCxnSpPr>
          <p:spPr bwMode="auto">
            <a:xfrm flipH="1">
              <a:off x="3907753" y="2534046"/>
              <a:ext cx="56209" cy="9126706"/>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4" name="Connettore 1 6"/>
            <p:cNvCxnSpPr>
              <a:cxnSpLocks noChangeShapeType="1"/>
            </p:cNvCxnSpPr>
            <p:nvPr/>
          </p:nvCxnSpPr>
          <p:spPr bwMode="auto">
            <a:xfrm flipH="1">
              <a:off x="6447559"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5" name="Connettore 1 7"/>
            <p:cNvCxnSpPr>
              <a:cxnSpLocks noChangeShapeType="1"/>
            </p:cNvCxnSpPr>
            <p:nvPr/>
          </p:nvCxnSpPr>
          <p:spPr bwMode="auto">
            <a:xfrm>
              <a:off x="8275056" y="2534046"/>
              <a:ext cx="73070" cy="91267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6" name="Connettore 1 24"/>
            <p:cNvCxnSpPr>
              <a:cxnSpLocks noChangeShapeType="1"/>
            </p:cNvCxnSpPr>
            <p:nvPr/>
          </p:nvCxnSpPr>
          <p:spPr bwMode="auto">
            <a:xfrm flipH="1">
              <a:off x="10978624" y="2534745"/>
              <a:ext cx="762"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7" name="Connettore 1 26"/>
            <p:cNvCxnSpPr>
              <a:cxnSpLocks noChangeShapeType="1"/>
            </p:cNvCxnSpPr>
            <p:nvPr/>
          </p:nvCxnSpPr>
          <p:spPr bwMode="auto">
            <a:xfrm flipH="1">
              <a:off x="13827568"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8" name="Connettore 1 27"/>
            <p:cNvCxnSpPr>
              <a:cxnSpLocks noChangeShapeType="1"/>
            </p:cNvCxnSpPr>
            <p:nvPr/>
          </p:nvCxnSpPr>
          <p:spPr bwMode="auto">
            <a:xfrm flipH="1">
              <a:off x="21501379" y="2534745"/>
              <a:ext cx="1"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9" name="Connettore 1 28"/>
            <p:cNvCxnSpPr>
              <a:cxnSpLocks noChangeShapeType="1"/>
            </p:cNvCxnSpPr>
            <p:nvPr/>
          </p:nvCxnSpPr>
          <p:spPr bwMode="auto">
            <a:xfrm flipH="1">
              <a:off x="968117" y="4010120"/>
              <a:ext cx="2053250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0" name="CasellaDiTesto 48"/>
            <p:cNvSpPr txBox="1">
              <a:spLocks noChangeArrowheads="1"/>
            </p:cNvSpPr>
            <p:nvPr/>
          </p:nvSpPr>
          <p:spPr bwMode="auto">
            <a:xfrm>
              <a:off x="413258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DEVELOPMENT</a:t>
              </a:r>
            </a:p>
          </p:txBody>
        </p:sp>
        <p:sp>
          <p:nvSpPr>
            <p:cNvPr id="10251" name="CasellaDiTesto 50"/>
            <p:cNvSpPr txBox="1">
              <a:spLocks noChangeArrowheads="1"/>
            </p:cNvSpPr>
            <p:nvPr/>
          </p:nvSpPr>
          <p:spPr bwMode="auto">
            <a:xfrm>
              <a:off x="661694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UNIT TEST</a:t>
              </a:r>
              <a:r>
                <a:rPr lang="it-IT" sz="2000" dirty="0"/>
                <a:t>	</a:t>
              </a:r>
            </a:p>
          </p:txBody>
        </p:sp>
        <p:sp>
          <p:nvSpPr>
            <p:cNvPr id="10252" name="CasellaDiTesto 51"/>
            <p:cNvSpPr txBox="1">
              <a:spLocks noChangeArrowheads="1"/>
            </p:cNvSpPr>
            <p:nvPr/>
          </p:nvSpPr>
          <p:spPr bwMode="auto">
            <a:xfrm>
              <a:off x="8735957" y="2814878"/>
              <a:ext cx="2023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INTEGRATION</a:t>
              </a:r>
            </a:p>
            <a:p>
              <a:r>
                <a:rPr lang="it-IT" sz="2000" b="1" dirty="0"/>
                <a:t>TEST</a:t>
              </a:r>
            </a:p>
          </p:txBody>
        </p:sp>
        <p:sp>
          <p:nvSpPr>
            <p:cNvPr id="10253" name="CasellaDiTesto 52"/>
            <p:cNvSpPr txBox="1">
              <a:spLocks noChangeArrowheads="1"/>
            </p:cNvSpPr>
            <p:nvPr/>
          </p:nvSpPr>
          <p:spPr bwMode="auto">
            <a:xfrm>
              <a:off x="11512592" y="2794234"/>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QUALITY</a:t>
              </a:r>
              <a:r>
                <a:rPr lang="it-IT" sz="2000" dirty="0"/>
                <a:t> </a:t>
              </a:r>
              <a:r>
                <a:rPr lang="it-IT" sz="2000" b="1" dirty="0"/>
                <a:t>ASSURANCE</a:t>
              </a:r>
            </a:p>
          </p:txBody>
        </p:sp>
        <p:sp>
          <p:nvSpPr>
            <p:cNvPr id="10254" name="CasellaDiTesto 53"/>
            <p:cNvSpPr txBox="1">
              <a:spLocks noChangeArrowheads="1"/>
            </p:cNvSpPr>
            <p:nvPr/>
          </p:nvSpPr>
          <p:spPr bwMode="auto">
            <a:xfrm>
              <a:off x="16245246" y="2778749"/>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PRODUCTION</a:t>
              </a:r>
            </a:p>
            <a:p>
              <a:r>
                <a:rPr lang="it-IT" sz="2000" dirty="0"/>
                <a:t>(</a:t>
              </a:r>
              <a:r>
                <a:rPr lang="it-IT" sz="2000" b="1" dirty="0"/>
                <a:t>CLOUD</a:t>
              </a:r>
              <a:r>
                <a:rPr lang="it-IT" sz="2000" dirty="0"/>
                <a:t>)</a:t>
              </a:r>
            </a:p>
          </p:txBody>
        </p:sp>
        <p:sp>
          <p:nvSpPr>
            <p:cNvPr id="10255" name="CasellaDiTesto 54"/>
            <p:cNvSpPr txBox="1">
              <a:spLocks noChangeArrowheads="1"/>
            </p:cNvSpPr>
            <p:nvPr/>
          </p:nvSpPr>
          <p:spPr bwMode="auto">
            <a:xfrm>
              <a:off x="1406532" y="441268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CONFIGURATION</a:t>
              </a:r>
            </a:p>
            <a:p>
              <a:r>
                <a:rPr lang="it-IT" sz="2000" b="1" dirty="0"/>
                <a:t>MANAGEMENT</a:t>
              </a:r>
            </a:p>
          </p:txBody>
        </p:sp>
        <p:cxnSp>
          <p:nvCxnSpPr>
            <p:cNvPr id="10256" name="Connettore 1 57"/>
            <p:cNvCxnSpPr>
              <a:cxnSpLocks noChangeShapeType="1"/>
            </p:cNvCxnSpPr>
            <p:nvPr/>
          </p:nvCxnSpPr>
          <p:spPr bwMode="auto">
            <a:xfrm flipH="1">
              <a:off x="968117" y="526943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7" name="CasellaDiTesto 58"/>
            <p:cNvSpPr txBox="1">
              <a:spLocks noChangeArrowheads="1"/>
            </p:cNvSpPr>
            <p:nvPr/>
          </p:nvSpPr>
          <p:spPr bwMode="auto">
            <a:xfrm>
              <a:off x="1355946" y="5961019"/>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BUILD </a:t>
              </a:r>
            </a:p>
            <a:p>
              <a:r>
                <a:rPr lang="it-IT" sz="2000" b="1" dirty="0"/>
                <a:t>AUTOMATION</a:t>
              </a:r>
            </a:p>
          </p:txBody>
        </p:sp>
        <p:cxnSp>
          <p:nvCxnSpPr>
            <p:cNvPr id="10258" name="Connettore 1 59"/>
            <p:cNvCxnSpPr>
              <a:cxnSpLocks noChangeShapeType="1"/>
            </p:cNvCxnSpPr>
            <p:nvPr/>
          </p:nvCxnSpPr>
          <p:spPr bwMode="auto">
            <a:xfrm flipH="1">
              <a:off x="968117" y="709646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9" name="CasellaDiTesto 61"/>
            <p:cNvSpPr txBox="1">
              <a:spLocks noChangeArrowheads="1"/>
            </p:cNvSpPr>
            <p:nvPr/>
          </p:nvSpPr>
          <p:spPr bwMode="auto">
            <a:xfrm>
              <a:off x="1223858" y="771803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SOLUTION</a:t>
              </a:r>
            </a:p>
            <a:p>
              <a:r>
                <a:rPr lang="it-IT" sz="2000" b="1" dirty="0"/>
                <a:t>DELIVERY</a:t>
              </a:r>
            </a:p>
          </p:txBody>
        </p:sp>
        <p:cxnSp>
          <p:nvCxnSpPr>
            <p:cNvPr id="10260" name="Connettore 1 63"/>
            <p:cNvCxnSpPr>
              <a:cxnSpLocks noChangeShapeType="1"/>
            </p:cNvCxnSpPr>
            <p:nvPr/>
          </p:nvCxnSpPr>
          <p:spPr bwMode="auto">
            <a:xfrm flipH="1">
              <a:off x="931581" y="8983650"/>
              <a:ext cx="20536312"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1" name="CasellaDiTesto 64"/>
            <p:cNvSpPr txBox="1">
              <a:spLocks noChangeArrowheads="1"/>
            </p:cNvSpPr>
            <p:nvPr/>
          </p:nvSpPr>
          <p:spPr bwMode="auto">
            <a:xfrm>
              <a:off x="1223858" y="993237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BACKING </a:t>
              </a:r>
            </a:p>
            <a:p>
              <a:r>
                <a:rPr lang="it-IT" sz="2000" b="1" dirty="0"/>
                <a:t>SERVICES</a:t>
              </a:r>
            </a:p>
          </p:txBody>
        </p:sp>
        <p:cxnSp>
          <p:nvCxnSpPr>
            <p:cNvPr id="10262" name="Connettore 1 65"/>
            <p:cNvCxnSpPr>
              <a:cxnSpLocks noChangeShapeType="1"/>
            </p:cNvCxnSpPr>
            <p:nvPr/>
          </p:nvCxnSpPr>
          <p:spPr bwMode="auto">
            <a:xfrm flipH="1">
              <a:off x="931581" y="11660748"/>
              <a:ext cx="2061867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63" name="Connettore 1 66"/>
            <p:cNvCxnSpPr>
              <a:cxnSpLocks noChangeShapeType="1"/>
            </p:cNvCxnSpPr>
            <p:nvPr/>
          </p:nvCxnSpPr>
          <p:spPr bwMode="auto">
            <a:xfrm>
              <a:off x="968116" y="2534046"/>
              <a:ext cx="2995845" cy="147607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4" name="CasellaDiTesto 69"/>
            <p:cNvSpPr txBox="1">
              <a:spLocks noChangeArrowheads="1"/>
            </p:cNvSpPr>
            <p:nvPr/>
          </p:nvSpPr>
          <p:spPr bwMode="auto">
            <a:xfrm>
              <a:off x="1423394" y="3483688"/>
              <a:ext cx="15344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SERVICES</a:t>
              </a:r>
            </a:p>
          </p:txBody>
        </p:sp>
        <p:sp>
          <p:nvSpPr>
            <p:cNvPr id="10265" name="CasellaDiTesto 70"/>
            <p:cNvSpPr txBox="1">
              <a:spLocks noChangeArrowheads="1"/>
            </p:cNvSpPr>
            <p:nvPr/>
          </p:nvSpPr>
          <p:spPr bwMode="auto">
            <a:xfrm>
              <a:off x="2190622" y="2797258"/>
              <a:ext cx="1717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LIFECYCLE</a:t>
              </a:r>
            </a:p>
          </p:txBody>
        </p:sp>
        <p:cxnSp>
          <p:nvCxnSpPr>
            <p:cNvPr id="46" name="Connettore 1 57"/>
            <p:cNvCxnSpPr>
              <a:cxnSpLocks noChangeShapeType="1"/>
            </p:cNvCxnSpPr>
            <p:nvPr/>
          </p:nvCxnSpPr>
          <p:spPr bwMode="auto">
            <a:xfrm flipH="1">
              <a:off x="967355" y="2534045"/>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47" name="Connettore 1 4"/>
            <p:cNvCxnSpPr>
              <a:cxnSpLocks noChangeShapeType="1"/>
            </p:cNvCxnSpPr>
            <p:nvPr/>
          </p:nvCxnSpPr>
          <p:spPr bwMode="auto">
            <a:xfrm flipH="1">
              <a:off x="931581" y="2534045"/>
              <a:ext cx="35774" cy="912670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grpSp>
      <p:sp>
        <p:nvSpPr>
          <p:cNvPr id="10266" name="Rettangolo 72"/>
          <p:cNvSpPr>
            <a:spLocks noChangeArrowheads="1"/>
          </p:cNvSpPr>
          <p:nvPr/>
        </p:nvSpPr>
        <p:spPr bwMode="auto">
          <a:xfrm>
            <a:off x="4110100" y="4562233"/>
            <a:ext cx="9572091" cy="810292"/>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GITHUB</a:t>
            </a:r>
          </a:p>
        </p:txBody>
      </p:sp>
      <p:sp>
        <p:nvSpPr>
          <p:cNvPr id="10267" name="Rettangolo 73"/>
          <p:cNvSpPr>
            <a:spLocks noChangeArrowheads="1"/>
          </p:cNvSpPr>
          <p:nvPr/>
        </p:nvSpPr>
        <p:spPr bwMode="auto">
          <a:xfrm>
            <a:off x="8421195" y="5883478"/>
            <a:ext cx="5283479"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JENKINS@OPENSHIFT</a:t>
            </a:r>
          </a:p>
        </p:txBody>
      </p:sp>
      <p:sp>
        <p:nvSpPr>
          <p:cNvPr id="10269" name="Rettangolo 75"/>
          <p:cNvSpPr>
            <a:spLocks noChangeArrowheads="1"/>
          </p:cNvSpPr>
          <p:nvPr/>
        </p:nvSpPr>
        <p:spPr bwMode="auto">
          <a:xfrm>
            <a:off x="8494264" y="7602125"/>
            <a:ext cx="5210410"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DOCKERHUB</a:t>
            </a:r>
          </a:p>
        </p:txBody>
      </p:sp>
      <p:sp>
        <p:nvSpPr>
          <p:cNvPr id="10270" name="Rettangolo 76"/>
          <p:cNvSpPr>
            <a:spLocks noChangeArrowheads="1"/>
          </p:cNvSpPr>
          <p:nvPr/>
        </p:nvSpPr>
        <p:spPr bwMode="auto">
          <a:xfrm>
            <a:off x="8494264" y="8407257"/>
            <a:ext cx="5210410"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DOCKER</a:t>
            </a:r>
          </a:p>
        </p:txBody>
      </p:sp>
      <p:sp>
        <p:nvSpPr>
          <p:cNvPr id="10271" name="Rettangolo 77"/>
          <p:cNvSpPr>
            <a:spLocks noChangeArrowheads="1"/>
          </p:cNvSpPr>
          <p:nvPr/>
        </p:nvSpPr>
        <p:spPr bwMode="auto">
          <a:xfrm>
            <a:off x="13996952" y="7638257"/>
            <a:ext cx="7306940" cy="1439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PIVOTAL WEB </a:t>
            </a:r>
          </a:p>
          <a:p>
            <a:pPr algn="ctr" eaLnBrk="1" hangingPunct="1"/>
            <a:r>
              <a:rPr lang="it-IT" sz="3600" dirty="0"/>
              <a:t>SERVICES</a:t>
            </a:r>
          </a:p>
        </p:txBody>
      </p:sp>
      <p:grpSp>
        <p:nvGrpSpPr>
          <p:cNvPr id="21" name="Gruppo 20"/>
          <p:cNvGrpSpPr/>
          <p:nvPr/>
        </p:nvGrpSpPr>
        <p:grpSpPr>
          <a:xfrm>
            <a:off x="4205652" y="9540287"/>
            <a:ext cx="9425953" cy="2276045"/>
            <a:chOff x="4205652" y="9540287"/>
            <a:chExt cx="9425953" cy="2276045"/>
          </a:xfrm>
        </p:grpSpPr>
        <p:sp>
          <p:nvSpPr>
            <p:cNvPr id="10272" name="Rettangolo 87"/>
            <p:cNvSpPr>
              <a:spLocks noChangeArrowheads="1"/>
            </p:cNvSpPr>
            <p:nvPr/>
          </p:nvSpPr>
          <p:spPr bwMode="auto">
            <a:xfrm>
              <a:off x="4205652" y="10340257"/>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MONGODB</a:t>
              </a:r>
            </a:p>
          </p:txBody>
        </p:sp>
        <p:sp>
          <p:nvSpPr>
            <p:cNvPr id="10273" name="Rettangolo 88"/>
            <p:cNvSpPr>
              <a:spLocks noChangeArrowheads="1"/>
            </p:cNvSpPr>
            <p:nvPr/>
          </p:nvSpPr>
          <p:spPr bwMode="auto">
            <a:xfrm>
              <a:off x="4205652" y="11145389"/>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KAFKA</a:t>
              </a:r>
            </a:p>
          </p:txBody>
        </p:sp>
        <p:sp>
          <p:nvSpPr>
            <p:cNvPr id="10274" name="Rettangolo 89"/>
            <p:cNvSpPr>
              <a:spLocks noChangeArrowheads="1"/>
            </p:cNvSpPr>
            <p:nvPr/>
          </p:nvSpPr>
          <p:spPr bwMode="auto">
            <a:xfrm>
              <a:off x="8421195" y="9540287"/>
              <a:ext cx="5210410"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MYSQL</a:t>
              </a:r>
            </a:p>
          </p:txBody>
        </p:sp>
      </p:grpSp>
      <p:grpSp>
        <p:nvGrpSpPr>
          <p:cNvPr id="4" name="Gruppo 3"/>
          <p:cNvGrpSpPr/>
          <p:nvPr/>
        </p:nvGrpSpPr>
        <p:grpSpPr>
          <a:xfrm>
            <a:off x="13997105" y="9539857"/>
            <a:ext cx="7379897" cy="2277014"/>
            <a:chOff x="14019589" y="9359341"/>
            <a:chExt cx="7379897" cy="2277014"/>
          </a:xfrm>
        </p:grpSpPr>
        <p:sp>
          <p:nvSpPr>
            <p:cNvPr id="95" name="Rettangolo 94"/>
            <p:cNvSpPr/>
            <p:nvPr/>
          </p:nvSpPr>
          <p:spPr bwMode="auto">
            <a:xfrm>
              <a:off x="14019589" y="10160280"/>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MONGODB  </a:t>
              </a:r>
              <a:r>
                <a:rPr lang="it-IT" sz="3600" dirty="0"/>
                <a:t>AS A SERVICE</a:t>
              </a:r>
            </a:p>
          </p:txBody>
        </p:sp>
        <p:sp>
          <p:nvSpPr>
            <p:cNvPr id="96" name="Rettangolo 95"/>
            <p:cNvSpPr/>
            <p:nvPr/>
          </p:nvSpPr>
          <p:spPr bwMode="auto">
            <a:xfrm>
              <a:off x="14019589" y="10965412"/>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a:t>KAFKA </a:t>
              </a:r>
              <a:r>
                <a:rPr lang="it-IT" sz="3600" dirty="0" smtClean="0"/>
                <a:t>  AS </a:t>
              </a:r>
              <a:r>
                <a:rPr lang="it-IT" sz="3600" dirty="0"/>
                <a:t>A SERVICE</a:t>
              </a:r>
            </a:p>
          </p:txBody>
        </p:sp>
        <p:sp>
          <p:nvSpPr>
            <p:cNvPr id="97" name="Rettangolo 96"/>
            <p:cNvSpPr/>
            <p:nvPr/>
          </p:nvSpPr>
          <p:spPr bwMode="auto">
            <a:xfrm>
              <a:off x="14019589" y="9359341"/>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MYSQL  </a:t>
              </a:r>
              <a:r>
                <a:rPr lang="it-IT" sz="3600" dirty="0"/>
                <a:t>AS A SERVICE</a:t>
              </a:r>
            </a:p>
          </p:txBody>
        </p:sp>
      </p:grpSp>
      <p:sp>
        <p:nvSpPr>
          <p:cNvPr id="48" name="Rectangle 1"/>
          <p:cNvSpPr>
            <a:spLocks noGrp="1" noChangeArrowheads="1"/>
          </p:cNvSpPr>
          <p:nvPr>
            <p:ph type="title"/>
          </p:nvPr>
        </p:nvSpPr>
        <p:spPr>
          <a:xfrm>
            <a:off x="617538" y="241300"/>
            <a:ext cx="23134637" cy="1358900"/>
          </a:xfrm>
        </p:spPr>
        <p:txBody>
          <a:bodyPr/>
          <a:lstStyle/>
          <a:p>
            <a:pPr eaLnBrk="1" hangingPunct="1"/>
            <a:r>
              <a:rPr lang="it-IT" dirty="0" err="1" smtClean="0"/>
              <a:t>Requirements</a:t>
            </a:r>
            <a:r>
              <a:rPr lang="it-IT" dirty="0" smtClean="0"/>
              <a:t> </a:t>
            </a:r>
            <a:r>
              <a:rPr lang="it-IT" dirty="0" err="1" smtClean="0"/>
              <a:t>fullfilment</a:t>
            </a:r>
            <a:r>
              <a:rPr lang="it-IT" dirty="0" smtClean="0"/>
              <a:t>: </a:t>
            </a:r>
            <a:r>
              <a:rPr lang="it-IT" dirty="0" err="1"/>
              <a:t>L</a:t>
            </a:r>
            <a:r>
              <a:rPr lang="it-IT" dirty="0" err="1" smtClean="0"/>
              <a:t>ifecycle</a:t>
            </a:r>
            <a:r>
              <a:rPr lang="it-IT" dirty="0" smtClean="0"/>
              <a:t> </a:t>
            </a:r>
            <a:r>
              <a:rPr lang="it-IT" dirty="0" err="1" smtClean="0"/>
              <a:t>process</a:t>
            </a:r>
            <a:endParaRPr lang="it-IT" dirty="0" smtClean="0"/>
          </a:p>
        </p:txBody>
      </p:sp>
      <p:sp>
        <p:nvSpPr>
          <p:cNvPr id="20" name="Freccia in giù 19"/>
          <p:cNvSpPr/>
          <p:nvPr/>
        </p:nvSpPr>
        <p:spPr bwMode="auto">
          <a:xfrm>
            <a:off x="4489883" y="1942947"/>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5" name="Freccia in giù 64"/>
          <p:cNvSpPr/>
          <p:nvPr/>
        </p:nvSpPr>
        <p:spPr bwMode="auto">
          <a:xfrm>
            <a:off x="6591958" y="1942946"/>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6" name="Freccia in giù 65"/>
          <p:cNvSpPr/>
          <p:nvPr/>
        </p:nvSpPr>
        <p:spPr bwMode="auto">
          <a:xfrm>
            <a:off x="8809025" y="1906286"/>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7" name="Freccia in giù 66"/>
          <p:cNvSpPr/>
          <p:nvPr/>
        </p:nvSpPr>
        <p:spPr bwMode="auto">
          <a:xfrm>
            <a:off x="11492940" y="1927306"/>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8" name="Freccia in giù 67"/>
          <p:cNvSpPr/>
          <p:nvPr/>
        </p:nvSpPr>
        <p:spPr bwMode="auto">
          <a:xfrm>
            <a:off x="16245246" y="1953911"/>
            <a:ext cx="1477481" cy="120727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9" name="Rettangolo 74"/>
          <p:cNvSpPr>
            <a:spLocks noChangeArrowheads="1"/>
          </p:cNvSpPr>
          <p:nvPr/>
        </p:nvSpPr>
        <p:spPr bwMode="auto">
          <a:xfrm>
            <a:off x="4085240" y="6686437"/>
            <a:ext cx="6893383" cy="673115"/>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0" name="Rettangolo 74"/>
          <p:cNvSpPr>
            <a:spLocks noChangeArrowheads="1"/>
          </p:cNvSpPr>
          <p:nvPr/>
        </p:nvSpPr>
        <p:spPr bwMode="auto">
          <a:xfrm>
            <a:off x="4110100" y="7638257"/>
            <a:ext cx="4073639" cy="63698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1" name="Rettangolo 89"/>
          <p:cNvSpPr>
            <a:spLocks noChangeArrowheads="1"/>
          </p:cNvSpPr>
          <p:nvPr/>
        </p:nvSpPr>
        <p:spPr bwMode="auto">
          <a:xfrm>
            <a:off x="4205652" y="9539857"/>
            <a:ext cx="4069404"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H2 / MYSQL</a:t>
            </a:r>
          </a:p>
        </p:txBody>
      </p:sp>
      <p:sp>
        <p:nvSpPr>
          <p:cNvPr id="53" name="Freccia a destra con strisce 52"/>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267"/>
                                        </p:tgtEl>
                                        <p:attrNameLst>
                                          <p:attrName>style.visibility</p:attrName>
                                        </p:attrNameLst>
                                      </p:cBhvr>
                                      <p:to>
                                        <p:strVal val="visible"/>
                                      </p:to>
                                    </p:set>
                                    <p:animEffect transition="in" filter="fade">
                                      <p:cBhvr>
                                        <p:cTn id="11" dur="500"/>
                                        <p:tgtEl>
                                          <p:spTgt spid="1026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7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0" animBg="1"/>
      <p:bldP spid="10269" grpId="0" animBg="1"/>
      <p:bldP spid="10270" grpId="0" animBg="1"/>
      <p:bldP spid="10271" grpId="0" animBg="1"/>
      <p:bldP spid="20" grpId="0" animBg="1"/>
      <p:bldP spid="65" grpId="0" animBg="1"/>
      <p:bldP spid="66" grpId="0" animBg="1"/>
      <p:bldP spid="67" grpId="0" animBg="1"/>
      <p:bldP spid="68" grpId="0" animBg="1"/>
      <p:bldP spid="69" grpId="0" animBg="1"/>
      <p:bldP spid="70" grpId="0" animBg="1"/>
      <p:bldP spid="71" grpId="0" animBg="1"/>
      <p:bldP spid="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8" name="Rettangolo 105"/>
          <p:cNvSpPr>
            <a:spLocks noChangeArrowheads="1"/>
          </p:cNvSpPr>
          <p:nvPr/>
        </p:nvSpPr>
        <p:spPr bwMode="auto">
          <a:xfrm>
            <a:off x="22034587" y="9153825"/>
            <a:ext cx="2068426"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4400"/>
              <a:t>PAAS</a:t>
            </a:r>
          </a:p>
        </p:txBody>
      </p:sp>
      <p:sp>
        <p:nvSpPr>
          <p:cNvPr id="10279" name="Rettangolo 106"/>
          <p:cNvSpPr>
            <a:spLocks noChangeArrowheads="1"/>
          </p:cNvSpPr>
          <p:nvPr/>
        </p:nvSpPr>
        <p:spPr bwMode="auto">
          <a:xfrm>
            <a:off x="22034587" y="9958957"/>
            <a:ext cx="2068426"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4400" dirty="0"/>
              <a:t>LOCAL</a:t>
            </a:r>
          </a:p>
        </p:txBody>
      </p:sp>
      <p:grpSp>
        <p:nvGrpSpPr>
          <p:cNvPr id="15" name="Gruppo 14"/>
          <p:cNvGrpSpPr/>
          <p:nvPr/>
        </p:nvGrpSpPr>
        <p:grpSpPr>
          <a:xfrm>
            <a:off x="931581" y="2905520"/>
            <a:ext cx="20618670" cy="9126707"/>
            <a:chOff x="931581" y="2534045"/>
            <a:chExt cx="20618670" cy="9126707"/>
          </a:xfrm>
        </p:grpSpPr>
        <p:cxnSp>
          <p:nvCxnSpPr>
            <p:cNvPr id="10243" name="Connettore 1 4"/>
            <p:cNvCxnSpPr>
              <a:cxnSpLocks noChangeShapeType="1"/>
            </p:cNvCxnSpPr>
            <p:nvPr/>
          </p:nvCxnSpPr>
          <p:spPr bwMode="auto">
            <a:xfrm flipH="1">
              <a:off x="3907753" y="2534046"/>
              <a:ext cx="56209" cy="9126706"/>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4" name="Connettore 1 6"/>
            <p:cNvCxnSpPr>
              <a:cxnSpLocks noChangeShapeType="1"/>
            </p:cNvCxnSpPr>
            <p:nvPr/>
          </p:nvCxnSpPr>
          <p:spPr bwMode="auto">
            <a:xfrm flipH="1">
              <a:off x="6447559"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5" name="Connettore 1 7"/>
            <p:cNvCxnSpPr>
              <a:cxnSpLocks noChangeShapeType="1"/>
            </p:cNvCxnSpPr>
            <p:nvPr/>
          </p:nvCxnSpPr>
          <p:spPr bwMode="auto">
            <a:xfrm>
              <a:off x="8275056" y="2534046"/>
              <a:ext cx="73070" cy="91267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6" name="Connettore 1 24"/>
            <p:cNvCxnSpPr>
              <a:cxnSpLocks noChangeShapeType="1"/>
            </p:cNvCxnSpPr>
            <p:nvPr/>
          </p:nvCxnSpPr>
          <p:spPr bwMode="auto">
            <a:xfrm flipH="1">
              <a:off x="10978624" y="2534745"/>
              <a:ext cx="762"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7" name="Connettore 1 26"/>
            <p:cNvCxnSpPr>
              <a:cxnSpLocks noChangeShapeType="1"/>
            </p:cNvCxnSpPr>
            <p:nvPr/>
          </p:nvCxnSpPr>
          <p:spPr bwMode="auto">
            <a:xfrm flipH="1">
              <a:off x="13827568" y="2534746"/>
              <a:ext cx="1524" cy="9126004"/>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8" name="Connettore 1 27"/>
            <p:cNvCxnSpPr>
              <a:cxnSpLocks noChangeShapeType="1"/>
            </p:cNvCxnSpPr>
            <p:nvPr/>
          </p:nvCxnSpPr>
          <p:spPr bwMode="auto">
            <a:xfrm flipH="1">
              <a:off x="21501379" y="2534745"/>
              <a:ext cx="1" cy="9126003"/>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49" name="Connettore 1 28"/>
            <p:cNvCxnSpPr>
              <a:cxnSpLocks noChangeShapeType="1"/>
            </p:cNvCxnSpPr>
            <p:nvPr/>
          </p:nvCxnSpPr>
          <p:spPr bwMode="auto">
            <a:xfrm flipH="1">
              <a:off x="968117" y="4010120"/>
              <a:ext cx="2053250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0" name="CasellaDiTesto 48"/>
            <p:cNvSpPr txBox="1">
              <a:spLocks noChangeArrowheads="1"/>
            </p:cNvSpPr>
            <p:nvPr/>
          </p:nvSpPr>
          <p:spPr bwMode="auto">
            <a:xfrm>
              <a:off x="413258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DEVELOPMENT</a:t>
              </a:r>
            </a:p>
          </p:txBody>
        </p:sp>
        <p:sp>
          <p:nvSpPr>
            <p:cNvPr id="10251" name="CasellaDiTesto 50"/>
            <p:cNvSpPr txBox="1">
              <a:spLocks noChangeArrowheads="1"/>
            </p:cNvSpPr>
            <p:nvPr/>
          </p:nvSpPr>
          <p:spPr bwMode="auto">
            <a:xfrm>
              <a:off x="6616943" y="2794234"/>
              <a:ext cx="2192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UNIT TEST</a:t>
              </a:r>
              <a:r>
                <a:rPr lang="it-IT" sz="2000" dirty="0"/>
                <a:t>	</a:t>
              </a:r>
            </a:p>
          </p:txBody>
        </p:sp>
        <p:sp>
          <p:nvSpPr>
            <p:cNvPr id="10252" name="CasellaDiTesto 51"/>
            <p:cNvSpPr txBox="1">
              <a:spLocks noChangeArrowheads="1"/>
            </p:cNvSpPr>
            <p:nvPr/>
          </p:nvSpPr>
          <p:spPr bwMode="auto">
            <a:xfrm>
              <a:off x="8735957" y="2814878"/>
              <a:ext cx="2023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INTEGRATION</a:t>
              </a:r>
            </a:p>
            <a:p>
              <a:r>
                <a:rPr lang="it-IT" sz="2000" b="1" dirty="0"/>
                <a:t>TEST</a:t>
              </a:r>
            </a:p>
          </p:txBody>
        </p:sp>
        <p:sp>
          <p:nvSpPr>
            <p:cNvPr id="10253" name="CasellaDiTesto 52"/>
            <p:cNvSpPr txBox="1">
              <a:spLocks noChangeArrowheads="1"/>
            </p:cNvSpPr>
            <p:nvPr/>
          </p:nvSpPr>
          <p:spPr bwMode="auto">
            <a:xfrm>
              <a:off x="11512592" y="2794234"/>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QUALITY</a:t>
              </a:r>
              <a:r>
                <a:rPr lang="it-IT" sz="2000" dirty="0"/>
                <a:t> </a:t>
              </a:r>
              <a:r>
                <a:rPr lang="it-IT" sz="2000" b="1" dirty="0"/>
                <a:t>ASSURANCE</a:t>
              </a:r>
            </a:p>
          </p:txBody>
        </p:sp>
        <p:sp>
          <p:nvSpPr>
            <p:cNvPr id="10254" name="CasellaDiTesto 53"/>
            <p:cNvSpPr txBox="1">
              <a:spLocks noChangeArrowheads="1"/>
            </p:cNvSpPr>
            <p:nvPr/>
          </p:nvSpPr>
          <p:spPr bwMode="auto">
            <a:xfrm>
              <a:off x="16245246" y="2778749"/>
              <a:ext cx="2192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PRODUCTION</a:t>
              </a:r>
            </a:p>
            <a:p>
              <a:r>
                <a:rPr lang="it-IT" sz="2000" dirty="0"/>
                <a:t>(</a:t>
              </a:r>
              <a:r>
                <a:rPr lang="it-IT" sz="2000" b="1" dirty="0"/>
                <a:t>CLOUD</a:t>
              </a:r>
              <a:r>
                <a:rPr lang="it-IT" sz="2000" dirty="0"/>
                <a:t>)</a:t>
              </a:r>
            </a:p>
          </p:txBody>
        </p:sp>
        <p:sp>
          <p:nvSpPr>
            <p:cNvPr id="10255" name="CasellaDiTesto 54"/>
            <p:cNvSpPr txBox="1">
              <a:spLocks noChangeArrowheads="1"/>
            </p:cNvSpPr>
            <p:nvPr/>
          </p:nvSpPr>
          <p:spPr bwMode="auto">
            <a:xfrm>
              <a:off x="1406532" y="441268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CONFIGURATION</a:t>
              </a:r>
            </a:p>
            <a:p>
              <a:r>
                <a:rPr lang="it-IT" sz="2000" b="1" dirty="0"/>
                <a:t>MANAGEMENT</a:t>
              </a:r>
            </a:p>
          </p:txBody>
        </p:sp>
        <p:cxnSp>
          <p:nvCxnSpPr>
            <p:cNvPr id="10256" name="Connettore 1 57"/>
            <p:cNvCxnSpPr>
              <a:cxnSpLocks noChangeShapeType="1"/>
            </p:cNvCxnSpPr>
            <p:nvPr/>
          </p:nvCxnSpPr>
          <p:spPr bwMode="auto">
            <a:xfrm flipH="1">
              <a:off x="968117" y="526943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7" name="CasellaDiTesto 58"/>
            <p:cNvSpPr txBox="1">
              <a:spLocks noChangeArrowheads="1"/>
            </p:cNvSpPr>
            <p:nvPr/>
          </p:nvSpPr>
          <p:spPr bwMode="auto">
            <a:xfrm>
              <a:off x="1355946" y="5961019"/>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BUILD </a:t>
              </a:r>
            </a:p>
            <a:p>
              <a:r>
                <a:rPr lang="it-IT" sz="2000" b="1" dirty="0"/>
                <a:t>AUTOMATION</a:t>
              </a:r>
            </a:p>
          </p:txBody>
        </p:sp>
        <p:cxnSp>
          <p:nvCxnSpPr>
            <p:cNvPr id="10258" name="Connettore 1 59"/>
            <p:cNvCxnSpPr>
              <a:cxnSpLocks noChangeShapeType="1"/>
            </p:cNvCxnSpPr>
            <p:nvPr/>
          </p:nvCxnSpPr>
          <p:spPr bwMode="auto">
            <a:xfrm flipH="1">
              <a:off x="968117" y="7096461"/>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59" name="CasellaDiTesto 61"/>
            <p:cNvSpPr txBox="1">
              <a:spLocks noChangeArrowheads="1"/>
            </p:cNvSpPr>
            <p:nvPr/>
          </p:nvSpPr>
          <p:spPr bwMode="auto">
            <a:xfrm>
              <a:off x="1223858" y="771803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SOLUTION</a:t>
              </a:r>
            </a:p>
            <a:p>
              <a:r>
                <a:rPr lang="it-IT" sz="2000" b="1" dirty="0"/>
                <a:t>DELIVERY</a:t>
              </a:r>
            </a:p>
          </p:txBody>
        </p:sp>
        <p:cxnSp>
          <p:nvCxnSpPr>
            <p:cNvPr id="10260" name="Connettore 1 63"/>
            <p:cNvCxnSpPr>
              <a:cxnSpLocks noChangeShapeType="1"/>
            </p:cNvCxnSpPr>
            <p:nvPr/>
          </p:nvCxnSpPr>
          <p:spPr bwMode="auto">
            <a:xfrm flipH="1">
              <a:off x="931581" y="8983650"/>
              <a:ext cx="20536312"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1" name="CasellaDiTesto 64"/>
            <p:cNvSpPr txBox="1">
              <a:spLocks noChangeArrowheads="1"/>
            </p:cNvSpPr>
            <p:nvPr/>
          </p:nvSpPr>
          <p:spPr bwMode="auto">
            <a:xfrm>
              <a:off x="1223858" y="9932378"/>
              <a:ext cx="2484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BACKING </a:t>
              </a:r>
            </a:p>
            <a:p>
              <a:r>
                <a:rPr lang="it-IT" sz="2000" b="1" dirty="0"/>
                <a:t>SERVICES</a:t>
              </a:r>
            </a:p>
          </p:txBody>
        </p:sp>
        <p:cxnSp>
          <p:nvCxnSpPr>
            <p:cNvPr id="10262" name="Connettore 1 65"/>
            <p:cNvCxnSpPr>
              <a:cxnSpLocks noChangeShapeType="1"/>
            </p:cNvCxnSpPr>
            <p:nvPr/>
          </p:nvCxnSpPr>
          <p:spPr bwMode="auto">
            <a:xfrm flipH="1">
              <a:off x="931581" y="11660748"/>
              <a:ext cx="20618670" cy="1"/>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10263" name="Connettore 1 66"/>
            <p:cNvCxnSpPr>
              <a:cxnSpLocks noChangeShapeType="1"/>
            </p:cNvCxnSpPr>
            <p:nvPr/>
          </p:nvCxnSpPr>
          <p:spPr bwMode="auto">
            <a:xfrm>
              <a:off x="968116" y="2534046"/>
              <a:ext cx="2995845" cy="147607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sp>
          <p:nvSpPr>
            <p:cNvPr id="10264" name="CasellaDiTesto 69"/>
            <p:cNvSpPr txBox="1">
              <a:spLocks noChangeArrowheads="1"/>
            </p:cNvSpPr>
            <p:nvPr/>
          </p:nvSpPr>
          <p:spPr bwMode="auto">
            <a:xfrm>
              <a:off x="1423394" y="3483688"/>
              <a:ext cx="15344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SERVICES</a:t>
              </a:r>
            </a:p>
          </p:txBody>
        </p:sp>
        <p:sp>
          <p:nvSpPr>
            <p:cNvPr id="10265" name="CasellaDiTesto 70"/>
            <p:cNvSpPr txBox="1">
              <a:spLocks noChangeArrowheads="1"/>
            </p:cNvSpPr>
            <p:nvPr/>
          </p:nvSpPr>
          <p:spPr bwMode="auto">
            <a:xfrm>
              <a:off x="2190622" y="2797258"/>
              <a:ext cx="1717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000" b="1" dirty="0"/>
                <a:t>LIFECYCLE</a:t>
              </a:r>
            </a:p>
          </p:txBody>
        </p:sp>
        <p:cxnSp>
          <p:nvCxnSpPr>
            <p:cNvPr id="46" name="Connettore 1 57"/>
            <p:cNvCxnSpPr>
              <a:cxnSpLocks noChangeShapeType="1"/>
            </p:cNvCxnSpPr>
            <p:nvPr/>
          </p:nvCxnSpPr>
          <p:spPr bwMode="auto">
            <a:xfrm flipH="1">
              <a:off x="967355" y="2534045"/>
              <a:ext cx="20533262" cy="0"/>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cxnSp>
          <p:nvCxnSpPr>
            <p:cNvPr id="47" name="Connettore 1 4"/>
            <p:cNvCxnSpPr>
              <a:cxnSpLocks noChangeShapeType="1"/>
            </p:cNvCxnSpPr>
            <p:nvPr/>
          </p:nvCxnSpPr>
          <p:spPr bwMode="auto">
            <a:xfrm flipH="1">
              <a:off x="931581" y="2534045"/>
              <a:ext cx="35774" cy="9126705"/>
            </a:xfrm>
            <a:prstGeom prst="line">
              <a:avLst/>
            </a:prstGeom>
            <a:noFill/>
            <a:ln w="38100" algn="ctr">
              <a:solidFill>
                <a:srgbClr val="510C76"/>
              </a:solidFill>
              <a:round/>
              <a:headEnd/>
              <a:tailEnd/>
            </a:ln>
            <a:extLst>
              <a:ext uri="{909E8E84-426E-40DD-AFC4-6F175D3DCCD1}">
                <a14:hiddenFill xmlns:a14="http://schemas.microsoft.com/office/drawing/2010/main">
                  <a:noFill/>
                </a14:hiddenFill>
              </a:ext>
            </a:extLst>
          </p:spPr>
        </p:cxnSp>
      </p:grpSp>
      <p:sp>
        <p:nvSpPr>
          <p:cNvPr id="10266" name="Rettangolo 72"/>
          <p:cNvSpPr>
            <a:spLocks noChangeArrowheads="1"/>
          </p:cNvSpPr>
          <p:nvPr/>
        </p:nvSpPr>
        <p:spPr bwMode="auto">
          <a:xfrm>
            <a:off x="4110100" y="4562233"/>
            <a:ext cx="9572091" cy="810292"/>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GITHUB</a:t>
            </a:r>
          </a:p>
        </p:txBody>
      </p:sp>
      <p:sp>
        <p:nvSpPr>
          <p:cNvPr id="10267" name="Rettangolo 73"/>
          <p:cNvSpPr>
            <a:spLocks noChangeArrowheads="1"/>
          </p:cNvSpPr>
          <p:nvPr/>
        </p:nvSpPr>
        <p:spPr bwMode="auto">
          <a:xfrm>
            <a:off x="8421195" y="5883478"/>
            <a:ext cx="5283479"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JENKINS@OPENSHIFT</a:t>
            </a:r>
          </a:p>
        </p:txBody>
      </p:sp>
      <p:sp>
        <p:nvSpPr>
          <p:cNvPr id="10269" name="Rettangolo 75"/>
          <p:cNvSpPr>
            <a:spLocks noChangeArrowheads="1"/>
          </p:cNvSpPr>
          <p:nvPr/>
        </p:nvSpPr>
        <p:spPr bwMode="auto">
          <a:xfrm>
            <a:off x="8494264" y="7602125"/>
            <a:ext cx="5210410" cy="670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DOCKERHUB</a:t>
            </a:r>
          </a:p>
        </p:txBody>
      </p:sp>
      <p:sp>
        <p:nvSpPr>
          <p:cNvPr id="10270" name="Rettangolo 76"/>
          <p:cNvSpPr>
            <a:spLocks noChangeArrowheads="1"/>
          </p:cNvSpPr>
          <p:nvPr/>
        </p:nvSpPr>
        <p:spPr bwMode="auto">
          <a:xfrm>
            <a:off x="8494264" y="8407257"/>
            <a:ext cx="5210410"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DOCKER</a:t>
            </a:r>
          </a:p>
        </p:txBody>
      </p:sp>
      <p:sp>
        <p:nvSpPr>
          <p:cNvPr id="10271" name="Rettangolo 77"/>
          <p:cNvSpPr>
            <a:spLocks noChangeArrowheads="1"/>
          </p:cNvSpPr>
          <p:nvPr/>
        </p:nvSpPr>
        <p:spPr bwMode="auto">
          <a:xfrm>
            <a:off x="13996952" y="7638257"/>
            <a:ext cx="7306940" cy="1439943"/>
          </a:xfrm>
          <a:prstGeom prst="rect">
            <a:avLst/>
          </a:prstGeom>
          <a:solidFill>
            <a:srgbClr val="BBE0E3"/>
          </a:solidFill>
          <a:ln w="25400" algn="ctr">
            <a:solidFill>
              <a:srgbClr val="000000"/>
            </a:solidFill>
            <a:round/>
            <a:headEnd/>
            <a:tailEnd/>
          </a:ln>
        </p:spPr>
        <p:txBody>
          <a:bodyPr anchor="ctr"/>
          <a:lstStyle/>
          <a:p>
            <a:pPr algn="ctr" eaLnBrk="1" hangingPunct="1"/>
            <a:r>
              <a:rPr lang="it-IT" sz="3600" dirty="0"/>
              <a:t>PIVOTAL WEB </a:t>
            </a:r>
          </a:p>
          <a:p>
            <a:pPr algn="ctr" eaLnBrk="1" hangingPunct="1"/>
            <a:r>
              <a:rPr lang="it-IT" sz="3600" dirty="0"/>
              <a:t>SERVICES</a:t>
            </a:r>
          </a:p>
        </p:txBody>
      </p:sp>
      <p:grpSp>
        <p:nvGrpSpPr>
          <p:cNvPr id="21" name="Gruppo 20"/>
          <p:cNvGrpSpPr/>
          <p:nvPr/>
        </p:nvGrpSpPr>
        <p:grpSpPr>
          <a:xfrm>
            <a:off x="4205652" y="9540287"/>
            <a:ext cx="9425953" cy="2276045"/>
            <a:chOff x="4205652" y="9540287"/>
            <a:chExt cx="9425953" cy="2276045"/>
          </a:xfrm>
        </p:grpSpPr>
        <p:sp>
          <p:nvSpPr>
            <p:cNvPr id="10272" name="Rettangolo 87"/>
            <p:cNvSpPr>
              <a:spLocks noChangeArrowheads="1"/>
            </p:cNvSpPr>
            <p:nvPr/>
          </p:nvSpPr>
          <p:spPr bwMode="auto">
            <a:xfrm>
              <a:off x="4205652" y="10340257"/>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MONGODB</a:t>
              </a:r>
            </a:p>
          </p:txBody>
        </p:sp>
        <p:sp>
          <p:nvSpPr>
            <p:cNvPr id="10273" name="Rettangolo 88"/>
            <p:cNvSpPr>
              <a:spLocks noChangeArrowheads="1"/>
            </p:cNvSpPr>
            <p:nvPr/>
          </p:nvSpPr>
          <p:spPr bwMode="auto">
            <a:xfrm>
              <a:off x="4205652" y="11145389"/>
              <a:ext cx="9425953" cy="67094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KAFKA</a:t>
              </a:r>
            </a:p>
          </p:txBody>
        </p:sp>
        <p:sp>
          <p:nvSpPr>
            <p:cNvPr id="10274" name="Rettangolo 89"/>
            <p:cNvSpPr>
              <a:spLocks noChangeArrowheads="1"/>
            </p:cNvSpPr>
            <p:nvPr/>
          </p:nvSpPr>
          <p:spPr bwMode="auto">
            <a:xfrm>
              <a:off x="8421195" y="9540287"/>
              <a:ext cx="5210410"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MYSQL</a:t>
              </a:r>
            </a:p>
          </p:txBody>
        </p:sp>
      </p:grpSp>
      <p:grpSp>
        <p:nvGrpSpPr>
          <p:cNvPr id="4" name="Gruppo 3"/>
          <p:cNvGrpSpPr/>
          <p:nvPr/>
        </p:nvGrpSpPr>
        <p:grpSpPr>
          <a:xfrm>
            <a:off x="13997105" y="9539857"/>
            <a:ext cx="7379897" cy="2277014"/>
            <a:chOff x="14019589" y="9359341"/>
            <a:chExt cx="7379897" cy="2277014"/>
          </a:xfrm>
        </p:grpSpPr>
        <p:sp>
          <p:nvSpPr>
            <p:cNvPr id="95" name="Rettangolo 94"/>
            <p:cNvSpPr/>
            <p:nvPr/>
          </p:nvSpPr>
          <p:spPr bwMode="auto">
            <a:xfrm>
              <a:off x="14019589" y="10160280"/>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MONGODB  </a:t>
              </a:r>
              <a:r>
                <a:rPr lang="it-IT" sz="3600" dirty="0"/>
                <a:t>AS A SERVICE</a:t>
              </a:r>
            </a:p>
          </p:txBody>
        </p:sp>
        <p:sp>
          <p:nvSpPr>
            <p:cNvPr id="96" name="Rettangolo 95"/>
            <p:cNvSpPr/>
            <p:nvPr/>
          </p:nvSpPr>
          <p:spPr bwMode="auto">
            <a:xfrm>
              <a:off x="14019589" y="10965412"/>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a:t>KAFKA </a:t>
              </a:r>
              <a:r>
                <a:rPr lang="it-IT" sz="3600" dirty="0" smtClean="0"/>
                <a:t>  AS </a:t>
              </a:r>
              <a:r>
                <a:rPr lang="it-IT" sz="3600" dirty="0"/>
                <a:t>A SERVICE</a:t>
              </a:r>
            </a:p>
          </p:txBody>
        </p:sp>
        <p:sp>
          <p:nvSpPr>
            <p:cNvPr id="97" name="Rettangolo 96"/>
            <p:cNvSpPr/>
            <p:nvPr/>
          </p:nvSpPr>
          <p:spPr bwMode="auto">
            <a:xfrm>
              <a:off x="14019589" y="9359341"/>
              <a:ext cx="7379897" cy="670943"/>
            </a:xfrm>
            <a:prstGeom prst="rect">
              <a:avLst/>
            </a:prstGeom>
            <a:solidFill>
              <a:schemeClr val="accent5">
                <a:lumMod val="90000"/>
              </a:schemeClr>
            </a:solidFill>
            <a:ln w="25400" cap="flat" cmpd="sng" algn="ctr">
              <a:solidFill>
                <a:srgbClr val="000000"/>
              </a:solidFill>
              <a:prstDash val="solid"/>
              <a:round/>
              <a:headEnd type="none" w="med" len="med"/>
              <a:tailEnd type="none" w="med" len="med"/>
            </a:ln>
            <a:effectLst/>
            <a:extLst/>
          </p:spPr>
          <p:txBody>
            <a:bodyPr anchor="ctr"/>
            <a:lstStyle/>
            <a:p>
              <a:pPr algn="ctr" eaLnBrk="1" hangingPunct="1">
                <a:defRPr/>
              </a:pPr>
              <a:r>
                <a:rPr lang="it-IT" sz="3600" dirty="0" smtClean="0"/>
                <a:t>MYSQL  </a:t>
              </a:r>
              <a:r>
                <a:rPr lang="it-IT" sz="3600" dirty="0"/>
                <a:t>AS A SERVICE</a:t>
              </a:r>
            </a:p>
          </p:txBody>
        </p:sp>
      </p:grpSp>
      <p:sp>
        <p:nvSpPr>
          <p:cNvPr id="48" name="Rectangle 1"/>
          <p:cNvSpPr>
            <a:spLocks noGrp="1" noChangeArrowheads="1"/>
          </p:cNvSpPr>
          <p:nvPr>
            <p:ph type="title"/>
          </p:nvPr>
        </p:nvSpPr>
        <p:spPr>
          <a:xfrm>
            <a:off x="617538" y="241300"/>
            <a:ext cx="23134637" cy="1358900"/>
          </a:xfrm>
        </p:spPr>
        <p:txBody>
          <a:bodyPr/>
          <a:lstStyle/>
          <a:p>
            <a:pPr eaLnBrk="1" hangingPunct="1"/>
            <a:r>
              <a:rPr lang="it-IT" dirty="0" err="1" smtClean="0"/>
              <a:t>Requirements</a:t>
            </a:r>
            <a:r>
              <a:rPr lang="it-IT" dirty="0" smtClean="0"/>
              <a:t> </a:t>
            </a:r>
            <a:r>
              <a:rPr lang="it-IT" dirty="0" err="1" smtClean="0"/>
              <a:t>fullfilment</a:t>
            </a:r>
            <a:r>
              <a:rPr lang="it-IT" dirty="0" smtClean="0"/>
              <a:t>: </a:t>
            </a:r>
            <a:r>
              <a:rPr lang="it-IT" dirty="0" err="1"/>
              <a:t>L</a:t>
            </a:r>
            <a:r>
              <a:rPr lang="it-IT" dirty="0" err="1" smtClean="0"/>
              <a:t>ifecycle</a:t>
            </a:r>
            <a:r>
              <a:rPr lang="it-IT" dirty="0" smtClean="0"/>
              <a:t> </a:t>
            </a:r>
            <a:r>
              <a:rPr lang="it-IT" dirty="0" err="1" smtClean="0"/>
              <a:t>process</a:t>
            </a:r>
            <a:endParaRPr lang="it-IT" dirty="0" smtClean="0"/>
          </a:p>
        </p:txBody>
      </p:sp>
      <p:sp>
        <p:nvSpPr>
          <p:cNvPr id="69" name="Rettangolo 74"/>
          <p:cNvSpPr>
            <a:spLocks noChangeArrowheads="1"/>
          </p:cNvSpPr>
          <p:nvPr/>
        </p:nvSpPr>
        <p:spPr bwMode="auto">
          <a:xfrm>
            <a:off x="4085240" y="6686437"/>
            <a:ext cx="6893383" cy="673115"/>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0" name="Rettangolo 74"/>
          <p:cNvSpPr>
            <a:spLocks noChangeArrowheads="1"/>
          </p:cNvSpPr>
          <p:nvPr/>
        </p:nvSpPr>
        <p:spPr bwMode="auto">
          <a:xfrm>
            <a:off x="4110100" y="7638257"/>
            <a:ext cx="4073639" cy="63698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ECLIPSE</a:t>
            </a:r>
          </a:p>
        </p:txBody>
      </p:sp>
      <p:sp>
        <p:nvSpPr>
          <p:cNvPr id="71" name="Rettangolo 89"/>
          <p:cNvSpPr>
            <a:spLocks noChangeArrowheads="1"/>
          </p:cNvSpPr>
          <p:nvPr/>
        </p:nvSpPr>
        <p:spPr bwMode="auto">
          <a:xfrm>
            <a:off x="4205652" y="9539857"/>
            <a:ext cx="4069404" cy="670513"/>
          </a:xfrm>
          <a:prstGeom prst="rect">
            <a:avLst/>
          </a:prstGeom>
          <a:solidFill>
            <a:srgbClr val="FFC000"/>
          </a:solidFill>
          <a:ln w="25400" algn="ctr">
            <a:solidFill>
              <a:srgbClr val="000000"/>
            </a:solidFill>
            <a:round/>
            <a:headEnd/>
            <a:tailEnd/>
          </a:ln>
        </p:spPr>
        <p:txBody>
          <a:bodyPr anchor="ctr"/>
          <a:lstStyle/>
          <a:p>
            <a:pPr algn="ctr" eaLnBrk="1" hangingPunct="1"/>
            <a:r>
              <a:rPr lang="it-IT" sz="3600" dirty="0"/>
              <a:t>H2 / MYSQL</a:t>
            </a:r>
          </a:p>
        </p:txBody>
      </p:sp>
      <p:sp>
        <p:nvSpPr>
          <p:cNvPr id="52" name="Freccia in giù 51"/>
          <p:cNvSpPr/>
          <p:nvPr/>
        </p:nvSpPr>
        <p:spPr bwMode="auto">
          <a:xfrm rot="16200000">
            <a:off x="10773851" y="-7050741"/>
            <a:ext cx="1477481" cy="18694457"/>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Decisione 2"/>
          <p:cNvSpPr/>
          <p:nvPr/>
        </p:nvSpPr>
        <p:spPr bwMode="auto">
          <a:xfrm>
            <a:off x="4847184" y="178200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5" name="Decisione 54"/>
          <p:cNvSpPr/>
          <p:nvPr/>
        </p:nvSpPr>
        <p:spPr bwMode="auto">
          <a:xfrm>
            <a:off x="6920896" y="183928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6" name="Decisione 55"/>
          <p:cNvSpPr/>
          <p:nvPr/>
        </p:nvSpPr>
        <p:spPr bwMode="auto">
          <a:xfrm>
            <a:off x="9351642" y="183928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7" name="Decisione 56"/>
          <p:cNvSpPr/>
          <p:nvPr/>
        </p:nvSpPr>
        <p:spPr bwMode="auto">
          <a:xfrm>
            <a:off x="11826542" y="1818638"/>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8" name="Decisione 57"/>
          <p:cNvSpPr/>
          <p:nvPr/>
        </p:nvSpPr>
        <p:spPr bwMode="auto">
          <a:xfrm>
            <a:off x="16644921" y="1839282"/>
            <a:ext cx="792088" cy="1347071"/>
          </a:xfrm>
          <a:prstGeom prst="flowChartDecision">
            <a:avLst/>
          </a:prstGeom>
          <a:solidFill>
            <a:srgbClr val="FF3399"/>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9" name="Freccia a destra con strisce 58"/>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299422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267"/>
                                        </p:tgtEl>
                                        <p:attrNameLst>
                                          <p:attrName>style.visibility</p:attrName>
                                        </p:attrNameLst>
                                      </p:cBhvr>
                                      <p:to>
                                        <p:strVal val="visible"/>
                                      </p:to>
                                    </p:set>
                                    <p:animEffect transition="in" filter="fade">
                                      <p:cBhvr>
                                        <p:cTn id="11" dur="500"/>
                                        <p:tgtEl>
                                          <p:spTgt spid="1026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7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0" animBg="1"/>
      <p:bldP spid="10269" grpId="0" animBg="1"/>
      <p:bldP spid="10270" grpId="0" animBg="1"/>
      <p:bldP spid="10271" grpId="0" animBg="1"/>
      <p:bldP spid="69" grpId="0" animBg="1"/>
      <p:bldP spid="70" grpId="0" animBg="1"/>
      <p:bldP spid="71" grpId="0" animBg="1"/>
      <p:bldP spid="52" grpId="0" animBg="1"/>
      <p:bldP spid="3" grpId="0" animBg="1"/>
      <p:bldP spid="55" grpId="0" animBg="1"/>
      <p:bldP spid="56" grpId="0" animBg="1"/>
      <p:bldP spid="57" grpId="0" animBg="1"/>
      <p:bldP spid="58" grpId="0"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Lifecycle</a:t>
            </a:r>
            <a:r>
              <a:rPr lang="it-IT" dirty="0" smtClean="0"/>
              <a:t> </a:t>
            </a:r>
            <a:r>
              <a:rPr lang="it-IT" dirty="0" err="1" smtClean="0"/>
              <a:t>process</a:t>
            </a:r>
            <a:endParaRPr lang="it-IT" dirty="0"/>
          </a:p>
        </p:txBody>
      </p:sp>
      <p:sp>
        <p:nvSpPr>
          <p:cNvPr id="3" name="Segnaposto contenuto 2"/>
          <p:cNvSpPr>
            <a:spLocks noGrp="1"/>
          </p:cNvSpPr>
          <p:nvPr>
            <p:ph idx="1"/>
          </p:nvPr>
        </p:nvSpPr>
        <p:spPr/>
        <p:txBody>
          <a:bodyPr/>
          <a:lstStyle/>
          <a:p>
            <a:r>
              <a:rPr lang="it-IT" dirty="0" smtClean="0"/>
              <a:t>DEVELOPMENT </a:t>
            </a:r>
          </a:p>
          <a:p>
            <a:r>
              <a:rPr lang="it-IT" dirty="0" smtClean="0"/>
              <a:t>UNIT TEST</a:t>
            </a:r>
          </a:p>
          <a:p>
            <a:r>
              <a:rPr lang="it-IT" dirty="0" smtClean="0"/>
              <a:t>INTEGRATION TEST</a:t>
            </a:r>
          </a:p>
          <a:p>
            <a:r>
              <a:rPr lang="it-IT" dirty="0" smtClean="0"/>
              <a:t>QUALITY ASSURANCE</a:t>
            </a:r>
          </a:p>
          <a:p>
            <a:r>
              <a:rPr lang="it-IT" dirty="0" smtClean="0"/>
              <a:t>PRODUCTION</a:t>
            </a:r>
          </a:p>
          <a:p>
            <a:endParaRPr lang="it-IT" dirty="0"/>
          </a:p>
        </p:txBody>
      </p:sp>
      <p:grpSp>
        <p:nvGrpSpPr>
          <p:cNvPr id="4" name="Gruppo 3"/>
          <p:cNvGrpSpPr/>
          <p:nvPr/>
        </p:nvGrpSpPr>
        <p:grpSpPr>
          <a:xfrm>
            <a:off x="5783288" y="3480681"/>
            <a:ext cx="11307650" cy="5919102"/>
            <a:chOff x="5783288" y="3480681"/>
            <a:chExt cx="11307650" cy="5919102"/>
          </a:xfrm>
        </p:grpSpPr>
        <p:grpSp>
          <p:nvGrpSpPr>
            <p:cNvPr id="8" name="Gruppo 7"/>
            <p:cNvGrpSpPr/>
            <p:nvPr/>
          </p:nvGrpSpPr>
          <p:grpSpPr>
            <a:xfrm>
              <a:off x="5783288" y="4950322"/>
              <a:ext cx="11307650" cy="4449461"/>
              <a:chOff x="1942087" y="7568268"/>
              <a:chExt cx="11307650" cy="4449461"/>
            </a:xfrm>
          </p:grpSpPr>
          <p:cxnSp>
            <p:nvCxnSpPr>
              <p:cNvPr id="9" name="Connettore 2 8"/>
              <p:cNvCxnSpPr>
                <a:stCxn id="11" idx="2"/>
                <a:endCxn id="12"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Connettore 2 9"/>
              <p:cNvCxnSpPr>
                <a:stCxn id="11" idx="0"/>
                <a:endCxn id="13" idx="4"/>
              </p:cNvCxnSpPr>
              <p:nvPr/>
            </p:nvCxnSpPr>
            <p:spPr bwMode="auto">
              <a:xfrm flipH="1" flipV="1">
                <a:off x="7595911" y="7829411"/>
                <a:ext cx="1" cy="338376"/>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Rettangolo arrotondato 10"/>
              <p:cNvSpPr/>
              <p:nvPr/>
            </p:nvSpPr>
            <p:spPr bwMode="auto">
              <a:xfrm>
                <a:off x="1942087" y="8167787"/>
                <a:ext cx="11307650" cy="2159192"/>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12" name="Cilindro 11"/>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Ovale 12"/>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ttangolo arrotondato 13"/>
              <p:cNvSpPr/>
              <p:nvPr/>
            </p:nvSpPr>
            <p:spPr bwMode="auto">
              <a:xfrm>
                <a:off x="5872537" y="8457577"/>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sp>
          <p:nvSpPr>
            <p:cNvPr id="15" name="Fumetto 2 14"/>
            <p:cNvSpPr/>
            <p:nvPr/>
          </p:nvSpPr>
          <p:spPr bwMode="auto">
            <a:xfrm>
              <a:off x="10535816" y="3480681"/>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16519250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DEVELOPMENT / UNIT TEST</a:t>
            </a:r>
            <a:endParaRPr lang="it-IT" dirty="0"/>
          </a:p>
        </p:txBody>
      </p:sp>
      <p:sp>
        <p:nvSpPr>
          <p:cNvPr id="3" name="Segnaposto contenuto 2"/>
          <p:cNvSpPr>
            <a:spLocks noGrp="1"/>
          </p:cNvSpPr>
          <p:nvPr>
            <p:ph idx="1"/>
          </p:nvPr>
        </p:nvSpPr>
        <p:spPr>
          <a:xfrm>
            <a:off x="617539" y="1676400"/>
            <a:ext cx="14310766" cy="10668000"/>
          </a:xfrm>
        </p:spPr>
        <p:txBody>
          <a:bodyPr/>
          <a:lstStyle/>
          <a:p>
            <a:r>
              <a:rPr lang="it-IT" dirty="0" err="1" smtClean="0"/>
              <a:t>Binding</a:t>
            </a:r>
            <a:r>
              <a:rPr lang="it-IT" dirty="0" smtClean="0"/>
              <a:t> data </a:t>
            </a:r>
            <a:r>
              <a:rPr lang="it-IT" dirty="0" err="1" smtClean="0"/>
              <a:t>services</a:t>
            </a:r>
            <a:endParaRPr lang="it-IT" dirty="0" smtClean="0"/>
          </a:p>
          <a:p>
            <a:r>
              <a:rPr lang="it-IT" dirty="0" err="1" smtClean="0"/>
              <a:t>Configuration</a:t>
            </a:r>
            <a:endParaRPr lang="it-IT" dirty="0" smtClean="0"/>
          </a:p>
          <a:p>
            <a:pPr lvl="1"/>
            <a:r>
              <a:rPr lang="it-IT" dirty="0" err="1" smtClean="0"/>
              <a:t>Different</a:t>
            </a:r>
            <a:r>
              <a:rPr lang="it-IT" dirty="0" smtClean="0"/>
              <a:t> file</a:t>
            </a:r>
          </a:p>
          <a:p>
            <a:pPr lvl="1"/>
            <a:endParaRPr lang="it-IT" dirty="0" smtClean="0"/>
          </a:p>
          <a:p>
            <a:r>
              <a:rPr lang="it-IT" dirty="0" smtClean="0"/>
              <a:t>H2 in </a:t>
            </a:r>
            <a:r>
              <a:rPr lang="it-IT" dirty="0" err="1" smtClean="0"/>
              <a:t>memry</a:t>
            </a:r>
            <a:r>
              <a:rPr lang="it-IT" dirty="0" smtClean="0"/>
              <a:t> database</a:t>
            </a:r>
          </a:p>
          <a:p>
            <a:endParaRPr lang="it-IT" dirty="0" smtClean="0"/>
          </a:p>
          <a:p>
            <a:r>
              <a:rPr lang="it-IT" dirty="0">
                <a:hlinkClick r:id="rId2"/>
              </a:rPr>
              <a:t>https://spring.io/guides/gs/accessing-data-rest</a:t>
            </a:r>
            <a:r>
              <a:rPr lang="it-IT" dirty="0" smtClean="0">
                <a:hlinkClick r:id="rId2"/>
              </a:rPr>
              <a:t>/</a:t>
            </a:r>
            <a:endParaRPr lang="it-IT" dirty="0" smtClean="0"/>
          </a:p>
          <a:p>
            <a:r>
              <a:rPr lang="it-IT" dirty="0">
                <a:hlinkClick r:id="rId3"/>
              </a:rPr>
              <a:t>https://spring.io/guides/gs/accessing-data-jpa</a:t>
            </a:r>
            <a:r>
              <a:rPr lang="it-IT" dirty="0" smtClean="0">
                <a:hlinkClick r:id="rId3"/>
              </a:rPr>
              <a:t>/</a:t>
            </a:r>
            <a:endParaRPr lang="it-IT" dirty="0" smtClean="0"/>
          </a:p>
          <a:p>
            <a:r>
              <a:rPr lang="it-IT" dirty="0">
                <a:hlinkClick r:id="rId4"/>
              </a:rPr>
              <a:t>http://blog.netgloo.com/2014/10/27/using-mysql-in-spring-boot-via-spring-data-jpa-and-hibernate</a:t>
            </a:r>
            <a:r>
              <a:rPr lang="it-IT" dirty="0" smtClean="0">
                <a:hlinkClick r:id="rId4"/>
              </a:rPr>
              <a:t>/</a:t>
            </a:r>
            <a:endParaRPr lang="it-IT" dirty="0" smtClean="0"/>
          </a:p>
          <a:p>
            <a:endParaRPr lang="it-IT" dirty="0"/>
          </a:p>
          <a:p>
            <a:r>
              <a:rPr lang="it-IT" dirty="0" smtClean="0"/>
              <a:t>Demo   </a:t>
            </a:r>
          </a:p>
          <a:p>
            <a:endParaRPr lang="it-IT" dirty="0"/>
          </a:p>
        </p:txBody>
      </p:sp>
      <p:grpSp>
        <p:nvGrpSpPr>
          <p:cNvPr id="6" name="Gruppo 5"/>
          <p:cNvGrpSpPr/>
          <p:nvPr/>
        </p:nvGrpSpPr>
        <p:grpSpPr>
          <a:xfrm>
            <a:off x="15171762" y="56309"/>
            <a:ext cx="9135160" cy="4872333"/>
            <a:chOff x="11543928" y="4205005"/>
            <a:chExt cx="9135160" cy="4872333"/>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ccia in giù 4"/>
            <p:cNvSpPr/>
            <p:nvPr/>
          </p:nvSpPr>
          <p:spPr bwMode="auto">
            <a:xfrm>
              <a:off x="1284007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7" name="Freccia a destra con strisce 6"/>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341997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INTEGRATION TEST</a:t>
            </a:r>
            <a:endParaRPr lang="it-IT" dirty="0"/>
          </a:p>
        </p:txBody>
      </p:sp>
      <p:sp>
        <p:nvSpPr>
          <p:cNvPr id="3" name="Segnaposto contenuto 2"/>
          <p:cNvSpPr>
            <a:spLocks noGrp="1"/>
          </p:cNvSpPr>
          <p:nvPr>
            <p:ph idx="1"/>
          </p:nvPr>
        </p:nvSpPr>
        <p:spPr/>
        <p:txBody>
          <a:bodyPr/>
          <a:lstStyle/>
          <a:p>
            <a:r>
              <a:rPr lang="it-IT" dirty="0" err="1" smtClean="0"/>
              <a:t>Docker</a:t>
            </a:r>
            <a:r>
              <a:rPr lang="it-IT" dirty="0" smtClean="0"/>
              <a:t> </a:t>
            </a:r>
            <a:r>
              <a:rPr lang="it-IT" dirty="0" err="1" smtClean="0"/>
              <a:t>local</a:t>
            </a:r>
            <a:endParaRPr lang="it-IT" dirty="0" smtClean="0"/>
          </a:p>
          <a:p>
            <a:pPr lvl="1"/>
            <a:r>
              <a:rPr lang="it-IT" dirty="0" smtClean="0"/>
              <a:t>Special images with data </a:t>
            </a:r>
            <a:r>
              <a:rPr lang="it-IT" dirty="0" err="1" smtClean="0"/>
              <a:t>specific</a:t>
            </a:r>
            <a:r>
              <a:rPr lang="it-IT" dirty="0" smtClean="0"/>
              <a:t> for test </a:t>
            </a:r>
          </a:p>
          <a:p>
            <a:r>
              <a:rPr lang="it-IT" dirty="0" err="1" smtClean="0"/>
              <a:t>Mysql</a:t>
            </a:r>
            <a:r>
              <a:rPr lang="it-IT" dirty="0" smtClean="0"/>
              <a:t> introduce </a:t>
            </a:r>
            <a:r>
              <a:rPr lang="it-IT" dirty="0" err="1" smtClean="0"/>
              <a:t>configuration</a:t>
            </a:r>
            <a:r>
              <a:rPr lang="it-IT" dirty="0" smtClean="0"/>
              <a:t> </a:t>
            </a:r>
            <a:r>
              <a:rPr lang="it-IT" dirty="0" err="1" smtClean="0"/>
              <a:t>properties</a:t>
            </a:r>
            <a:endParaRPr lang="it-IT" dirty="0" smtClean="0"/>
          </a:p>
          <a:p>
            <a:r>
              <a:rPr lang="it-IT" dirty="0" err="1" smtClean="0"/>
              <a:t>Docker</a:t>
            </a:r>
            <a:r>
              <a:rPr lang="it-IT" dirty="0" smtClean="0"/>
              <a:t> file </a:t>
            </a:r>
          </a:p>
          <a:p>
            <a:r>
              <a:rPr lang="it-IT" dirty="0" err="1" smtClean="0"/>
              <a:t>Maven</a:t>
            </a:r>
            <a:r>
              <a:rPr lang="it-IT" dirty="0" smtClean="0"/>
              <a:t> </a:t>
            </a:r>
            <a:r>
              <a:rPr lang="it-IT" dirty="0" err="1" smtClean="0"/>
              <a:t>directives</a:t>
            </a:r>
            <a:endParaRPr lang="it-IT" dirty="0" smtClean="0"/>
          </a:p>
          <a:p>
            <a:r>
              <a:rPr lang="it-IT" dirty="0" smtClean="0"/>
              <a:t>Start </a:t>
            </a:r>
            <a:r>
              <a:rPr lang="it-IT" dirty="0" err="1" smtClean="0"/>
              <a:t>docker</a:t>
            </a:r>
            <a:r>
              <a:rPr lang="it-IT" dirty="0" smtClean="0"/>
              <a:t> </a:t>
            </a:r>
          </a:p>
          <a:p>
            <a:pPr lvl="1"/>
            <a:r>
              <a:rPr lang="it-IT" dirty="0" err="1" smtClean="0"/>
              <a:t>Follow</a:t>
            </a:r>
            <a:r>
              <a:rPr lang="it-IT" dirty="0" smtClean="0"/>
              <a:t> demo </a:t>
            </a:r>
            <a:r>
              <a:rPr lang="it-IT" dirty="0" err="1" smtClean="0"/>
              <a:t>docker</a:t>
            </a:r>
            <a:r>
              <a:rPr lang="it-IT" dirty="0" smtClean="0"/>
              <a:t> </a:t>
            </a:r>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472602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10" name="Freccia a destra con strisce 9"/>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161300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endParaRPr lang="it-IT" dirty="0"/>
          </a:p>
        </p:txBody>
      </p:sp>
      <p:sp>
        <p:nvSpPr>
          <p:cNvPr id="3" name="Segnaposto contenuto 2"/>
          <p:cNvSpPr>
            <a:spLocks noGrp="1"/>
          </p:cNvSpPr>
          <p:nvPr>
            <p:ph idx="1"/>
          </p:nvPr>
        </p:nvSpPr>
        <p:spPr/>
        <p:txBody>
          <a:bodyPr/>
          <a:lstStyle/>
          <a:p>
            <a:r>
              <a:rPr lang="it-IT" sz="2800" dirty="0" smtClean="0"/>
              <a:t> </a:t>
            </a:r>
            <a:r>
              <a:rPr lang="it-IT" sz="2800" b="1" dirty="0" err="1"/>
              <a:t>Introduction</a:t>
            </a:r>
            <a:r>
              <a:rPr lang="it-IT" sz="2800" b="1" dirty="0"/>
              <a:t> to </a:t>
            </a:r>
            <a:r>
              <a:rPr lang="it-IT" sz="2800" b="1" dirty="0" err="1"/>
              <a:t>Docker</a:t>
            </a:r>
            <a:endParaRPr lang="it-IT" sz="2800" b="1" dirty="0"/>
          </a:p>
          <a:p>
            <a:pPr marL="0" indent="0">
              <a:buNone/>
            </a:pPr>
            <a:r>
              <a:rPr lang="en-US" sz="2800" dirty="0" err="1"/>
              <a:t>Docker</a:t>
            </a:r>
            <a:r>
              <a:rPr lang="en-US" sz="2800" dirty="0"/>
              <a:t> is a new way to containerize applications that is becomingly increasingly popular. It allows you to</a:t>
            </a:r>
          </a:p>
          <a:p>
            <a:pPr marL="0" indent="0">
              <a:buNone/>
            </a:pPr>
            <a:r>
              <a:rPr lang="en-US" sz="2800" dirty="0"/>
              <a:t>package a microservice in a standardized portable format that’s independent of the technology used to</a:t>
            </a:r>
          </a:p>
          <a:p>
            <a:pPr marL="0" indent="0">
              <a:buNone/>
            </a:pPr>
            <a:r>
              <a:rPr lang="en-US" sz="2800" dirty="0"/>
              <a:t>implement the service. At runtime it provides a high degree of isolation between different services. However,</a:t>
            </a:r>
          </a:p>
          <a:p>
            <a:pPr marL="0" indent="0">
              <a:buNone/>
            </a:pPr>
            <a:r>
              <a:rPr lang="en-US" sz="2800" dirty="0"/>
              <a:t>unlike virtual machines, </a:t>
            </a:r>
            <a:r>
              <a:rPr lang="en-US" sz="2800" dirty="0" err="1"/>
              <a:t>Docker</a:t>
            </a:r>
            <a:r>
              <a:rPr lang="en-US" sz="2800" dirty="0"/>
              <a:t> containers are extremely lightweight and as a result can be built and started</a:t>
            </a:r>
          </a:p>
          <a:p>
            <a:pPr marL="0" indent="0">
              <a:buNone/>
            </a:pPr>
            <a:r>
              <a:rPr lang="en-US" sz="2800" dirty="0"/>
              <a:t>extremely quickly. A container can typically be built in just a few seconds and starting a container simply</a:t>
            </a:r>
          </a:p>
          <a:p>
            <a:pPr marL="0" indent="0">
              <a:buNone/>
            </a:pPr>
            <a:r>
              <a:rPr lang="en-US" sz="2800" dirty="0"/>
              <a:t>consists of starting the service’s process(</a:t>
            </a:r>
            <a:r>
              <a:rPr lang="en-US" sz="2800" dirty="0" err="1"/>
              <a:t>es</a:t>
            </a:r>
            <a:r>
              <a:rPr lang="en-US" sz="2800" dirty="0" smtClean="0"/>
              <a:t>).</a:t>
            </a:r>
          </a:p>
          <a:p>
            <a:pPr marL="0" indent="0">
              <a:buNone/>
            </a:pPr>
            <a:endParaRPr lang="en-US" sz="2800" dirty="0"/>
          </a:p>
          <a:p>
            <a:pPr marL="0" indent="0">
              <a:buNone/>
            </a:pPr>
            <a:r>
              <a:rPr lang="en-US" sz="2800" dirty="0" err="1"/>
              <a:t>Docker</a:t>
            </a:r>
            <a:r>
              <a:rPr lang="en-US" sz="2800" dirty="0"/>
              <a:t> runs on a variety of platforms. It runs natively on Linux. You can also run </a:t>
            </a:r>
            <a:r>
              <a:rPr lang="en-US" sz="2800" dirty="0" err="1"/>
              <a:t>Docker</a:t>
            </a:r>
            <a:r>
              <a:rPr lang="en-US" sz="2800" dirty="0"/>
              <a:t> on Windows and Mac</a:t>
            </a:r>
          </a:p>
          <a:p>
            <a:pPr marL="0" indent="0">
              <a:buNone/>
            </a:pPr>
            <a:r>
              <a:rPr lang="en-US" sz="2800" dirty="0"/>
              <a:t>OSX using Boot2Docker, which runs the </a:t>
            </a:r>
            <a:r>
              <a:rPr lang="en-US" sz="2800" dirty="0" err="1"/>
              <a:t>Docker</a:t>
            </a:r>
            <a:r>
              <a:rPr lang="en-US" sz="2800" dirty="0"/>
              <a:t> daemon in a </a:t>
            </a:r>
            <a:r>
              <a:rPr lang="en-US" sz="2800" dirty="0" err="1"/>
              <a:t>VirtualBox</a:t>
            </a:r>
            <a:r>
              <a:rPr lang="en-US" sz="2800" dirty="0"/>
              <a:t> VM. Some clouds also have added</a:t>
            </a:r>
          </a:p>
          <a:p>
            <a:pPr marL="0" indent="0">
              <a:buNone/>
            </a:pPr>
            <a:r>
              <a:rPr lang="en-US" sz="2800" dirty="0"/>
              <a:t>extra support for </a:t>
            </a:r>
            <a:r>
              <a:rPr lang="en-US" sz="2800" dirty="0" err="1"/>
              <a:t>Docker</a:t>
            </a:r>
            <a:r>
              <a:rPr lang="en-US" sz="2800" dirty="0"/>
              <a:t>. For example, not only can you run </a:t>
            </a:r>
            <a:r>
              <a:rPr lang="en-US" sz="2800" dirty="0" err="1"/>
              <a:t>Docker</a:t>
            </a:r>
            <a:r>
              <a:rPr lang="en-US" sz="2800" dirty="0"/>
              <a:t> inside your EC2 instances but you can also</a:t>
            </a:r>
          </a:p>
          <a:p>
            <a:pPr marL="0" indent="0">
              <a:buNone/>
            </a:pPr>
            <a:r>
              <a:rPr lang="en-US" sz="2800" dirty="0"/>
              <a:t>use Elastic Beanstalk to run </a:t>
            </a:r>
            <a:r>
              <a:rPr lang="en-US" sz="2800" dirty="0" err="1"/>
              <a:t>Docker</a:t>
            </a:r>
            <a:r>
              <a:rPr lang="en-US" sz="2800" dirty="0"/>
              <a:t> containers. Amazon also recently announced the Amazon EC2 Container</a:t>
            </a:r>
          </a:p>
          <a:p>
            <a:pPr marL="0" indent="0">
              <a:buNone/>
            </a:pPr>
            <a:r>
              <a:rPr lang="en-US" sz="2800" dirty="0"/>
              <a:t>Service, which is a hosted </a:t>
            </a:r>
            <a:r>
              <a:rPr lang="en-US" sz="2800" dirty="0" err="1"/>
              <a:t>Docker</a:t>
            </a:r>
            <a:r>
              <a:rPr lang="en-US" sz="2800" dirty="0"/>
              <a:t> container management service. Google Cloud also has support for </a:t>
            </a:r>
            <a:r>
              <a:rPr lang="en-US" sz="2800" dirty="0" err="1"/>
              <a:t>Docker</a:t>
            </a:r>
            <a:r>
              <a:rPr lang="en-US" sz="2800" dirty="0"/>
              <a:t>.</a:t>
            </a:r>
          </a:p>
          <a:p>
            <a:pPr marL="0" indent="0">
              <a:buNone/>
            </a:pPr>
            <a:endParaRPr lang="en-US" sz="2800" dirty="0" smtClean="0"/>
          </a:p>
          <a:p>
            <a:pPr marL="0" indent="0">
              <a:buNone/>
            </a:pPr>
            <a:r>
              <a:rPr lang="en-US" sz="2800" dirty="0" smtClean="0"/>
              <a:t>The </a:t>
            </a:r>
            <a:r>
              <a:rPr lang="en-US" sz="2800" dirty="0"/>
              <a:t>two main </a:t>
            </a:r>
            <a:r>
              <a:rPr lang="en-US" sz="2800" dirty="0" err="1"/>
              <a:t>Docker</a:t>
            </a:r>
            <a:r>
              <a:rPr lang="en-US" sz="2800" dirty="0"/>
              <a:t> concepts are image, which is a portable application packaging format, and container,</a:t>
            </a:r>
          </a:p>
          <a:p>
            <a:pPr marL="0" indent="0">
              <a:buNone/>
            </a:pPr>
            <a:r>
              <a:rPr lang="en-US" sz="2800" dirty="0"/>
              <a:t>which is a running image and consists of one or more sandboxed processes. Let’s first look at how images</a:t>
            </a:r>
          </a:p>
          <a:p>
            <a:pPr marL="0" indent="0">
              <a:buNone/>
            </a:pPr>
            <a:r>
              <a:rPr lang="it-IT" sz="2800" dirty="0"/>
              <a:t>work.</a:t>
            </a:r>
            <a:endParaRPr lang="it-IT" sz="2800" dirty="0" smtClean="0"/>
          </a:p>
          <a:p>
            <a:endParaRPr lang="it-IT" sz="2800" dirty="0"/>
          </a:p>
        </p:txBody>
      </p:sp>
    </p:spTree>
    <p:extLst>
      <p:ext uri="{BB962C8B-B14F-4D97-AF65-F5344CB8AC3E}">
        <p14:creationId xmlns:p14="http://schemas.microsoft.com/office/powerpoint/2010/main" val="182891505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endParaRPr lang="it-IT" dirty="0"/>
          </a:p>
        </p:txBody>
      </p:sp>
      <p:sp>
        <p:nvSpPr>
          <p:cNvPr id="3" name="Segnaposto contenuto 2"/>
          <p:cNvSpPr>
            <a:spLocks noGrp="1"/>
          </p:cNvSpPr>
          <p:nvPr>
            <p:ph idx="1"/>
          </p:nvPr>
        </p:nvSpPr>
        <p:spPr/>
        <p:txBody>
          <a:bodyPr/>
          <a:lstStyle/>
          <a:p>
            <a:r>
              <a:rPr lang="it-IT" sz="2800" b="1" dirty="0" err="1" smtClean="0"/>
              <a:t>Docker</a:t>
            </a:r>
            <a:r>
              <a:rPr lang="it-IT" sz="2800" b="1" dirty="0" smtClean="0"/>
              <a:t> image</a:t>
            </a:r>
          </a:p>
          <a:p>
            <a:pPr marL="0" indent="0" algn="just">
              <a:buNone/>
            </a:pPr>
            <a:r>
              <a:rPr lang="en-US" sz="2400" dirty="0" smtClean="0"/>
              <a:t>A </a:t>
            </a:r>
            <a:r>
              <a:rPr lang="en-US" sz="2400" dirty="0" err="1"/>
              <a:t>Docker</a:t>
            </a:r>
            <a:r>
              <a:rPr lang="en-US" sz="2400" dirty="0"/>
              <a:t> image is read-only file system image of an operating system and an application. It’s analogous to an</a:t>
            </a:r>
          </a:p>
          <a:p>
            <a:pPr marL="0" indent="0" algn="just">
              <a:buNone/>
            </a:pPr>
            <a:r>
              <a:rPr lang="en-US" sz="2400" dirty="0"/>
              <a:t>AWS EC2 AMI. An image is self-contained and will run on any </a:t>
            </a:r>
            <a:r>
              <a:rPr lang="en-US" sz="2400" dirty="0" err="1"/>
              <a:t>Docker</a:t>
            </a:r>
            <a:r>
              <a:rPr lang="en-US" sz="2400" dirty="0"/>
              <a:t> installation. You can create an image</a:t>
            </a:r>
          </a:p>
          <a:p>
            <a:pPr marL="0" indent="0" algn="just">
              <a:buNone/>
            </a:pPr>
            <a:r>
              <a:rPr lang="en-US" sz="2400" dirty="0"/>
              <a:t>from scratch but normally an image is created by starting a container from existing base image, installing</a:t>
            </a:r>
          </a:p>
          <a:p>
            <a:pPr marL="0" indent="0" algn="just">
              <a:buNone/>
            </a:pPr>
            <a:r>
              <a:rPr lang="en-US" sz="2400" dirty="0"/>
              <a:t>applications by executing the same kinds of commands you would use when configuring a regular machine,</a:t>
            </a:r>
          </a:p>
          <a:p>
            <a:pPr marL="0" indent="0" algn="just">
              <a:buNone/>
            </a:pPr>
            <a:r>
              <a:rPr lang="en-US" sz="2400" dirty="0"/>
              <a:t>such as apt-get install –y and then saving the container as a new image. For example, to create an image</a:t>
            </a:r>
          </a:p>
          <a:p>
            <a:pPr marL="0" indent="0" algn="just">
              <a:buNone/>
            </a:pPr>
            <a:r>
              <a:rPr lang="en-US" sz="2400" dirty="0"/>
              <a:t>containing a Spring Boot based application, you could start from a vanilla Ubuntu image, install the JDK and</a:t>
            </a:r>
          </a:p>
          <a:p>
            <a:pPr marL="0" indent="0" algn="just">
              <a:buNone/>
            </a:pPr>
            <a:r>
              <a:rPr lang="en-US" sz="2400" dirty="0" smtClean="0"/>
              <a:t>then </a:t>
            </a:r>
            <a:r>
              <a:rPr lang="en-US" sz="2400" dirty="0"/>
              <a:t>install the executable JAR.</a:t>
            </a:r>
          </a:p>
          <a:p>
            <a:pPr marL="0" indent="0" algn="just">
              <a:buNone/>
            </a:pPr>
            <a:r>
              <a:rPr lang="en-US" sz="2400" dirty="0"/>
              <a:t>In many ways, building a </a:t>
            </a:r>
            <a:r>
              <a:rPr lang="en-US" sz="2400" dirty="0" err="1"/>
              <a:t>Docker</a:t>
            </a:r>
            <a:r>
              <a:rPr lang="en-US" sz="2400" dirty="0"/>
              <a:t> image is similar to building an AMI. However, while an AMI is a blob of bits,</a:t>
            </a:r>
          </a:p>
          <a:p>
            <a:pPr marL="0" indent="0" algn="just">
              <a:buNone/>
            </a:pPr>
            <a:r>
              <a:rPr lang="en-US" sz="2400" dirty="0"/>
              <a:t>a </a:t>
            </a:r>
            <a:r>
              <a:rPr lang="en-US" sz="2400" dirty="0" err="1"/>
              <a:t>Docker</a:t>
            </a:r>
            <a:r>
              <a:rPr lang="en-US" sz="2400" dirty="0"/>
              <a:t> image has a layered structure that dramatically reduces the amount of time needed to build and</a:t>
            </a:r>
          </a:p>
          <a:p>
            <a:pPr marL="0" indent="0" algn="just">
              <a:buNone/>
            </a:pPr>
            <a:r>
              <a:rPr lang="en-US" sz="2400" dirty="0"/>
              <a:t>deploy a </a:t>
            </a:r>
            <a:r>
              <a:rPr lang="en-US" sz="2400" dirty="0" err="1"/>
              <a:t>Docker</a:t>
            </a:r>
            <a:r>
              <a:rPr lang="en-US" sz="2400" dirty="0"/>
              <a:t> image. An image consists of a sequence of layers. When building an image, each command</a:t>
            </a:r>
          </a:p>
          <a:p>
            <a:pPr marL="0" indent="0" algn="just">
              <a:buNone/>
            </a:pPr>
            <a:r>
              <a:rPr lang="en-US" sz="2400" dirty="0"/>
              <a:t>that changes the file system (e.g. </a:t>
            </a:r>
            <a:r>
              <a:rPr lang="en-US" sz="2400" i="1" dirty="0"/>
              <a:t>apt-get install</a:t>
            </a:r>
            <a:r>
              <a:rPr lang="en-US" sz="2400" dirty="0"/>
              <a:t>) create a new layer that references it’s parent layer.</a:t>
            </a:r>
          </a:p>
          <a:p>
            <a:pPr marL="0" indent="0" algn="just">
              <a:buNone/>
            </a:pPr>
            <a:r>
              <a:rPr lang="en-US" sz="2400" dirty="0"/>
              <a:t>This layered structure has two important benefits. First it enables of sharing of layers between images, which</a:t>
            </a:r>
          </a:p>
          <a:p>
            <a:pPr marL="0" indent="0" algn="just">
              <a:buNone/>
            </a:pPr>
            <a:r>
              <a:rPr lang="en-US" sz="2400" dirty="0"/>
              <a:t>means that </a:t>
            </a:r>
            <a:r>
              <a:rPr lang="en-US" sz="2400" dirty="0" err="1"/>
              <a:t>Docker</a:t>
            </a:r>
            <a:r>
              <a:rPr lang="en-US" sz="2400" dirty="0"/>
              <a:t> does not need to move an entire image over the network. Only those layers that don’t exist</a:t>
            </a:r>
          </a:p>
          <a:p>
            <a:pPr marL="0" indent="0" algn="just">
              <a:buNone/>
            </a:pPr>
            <a:r>
              <a:rPr lang="en-US" sz="2400" dirty="0"/>
              <a:t>on the destination machine need to be copied, which usually results in a dramatic speedup. Another important</a:t>
            </a:r>
          </a:p>
          <a:p>
            <a:pPr marL="0" indent="0" algn="just">
              <a:buNone/>
            </a:pPr>
            <a:r>
              <a:rPr lang="en-US" sz="2400" dirty="0"/>
              <a:t>benefit of the layered structure is that </a:t>
            </a:r>
            <a:r>
              <a:rPr lang="en-US" sz="2400" dirty="0" err="1"/>
              <a:t>Docker</a:t>
            </a:r>
            <a:r>
              <a:rPr lang="en-US" sz="2400" dirty="0"/>
              <a:t> aggressively caches layers when building an image. When </a:t>
            </a:r>
            <a:r>
              <a:rPr lang="en-US" sz="2400" dirty="0" err="1"/>
              <a:t>reexecuting</a:t>
            </a:r>
            <a:endParaRPr lang="en-US" sz="2400" dirty="0"/>
          </a:p>
          <a:p>
            <a:pPr marL="0" indent="0" algn="just">
              <a:buNone/>
            </a:pPr>
            <a:r>
              <a:rPr lang="en-US" sz="2400" dirty="0"/>
              <a:t>a command against an input layer </a:t>
            </a:r>
            <a:r>
              <a:rPr lang="en-US" sz="2400" dirty="0" err="1"/>
              <a:t>Docker</a:t>
            </a:r>
            <a:r>
              <a:rPr lang="en-US" sz="2400" dirty="0"/>
              <a:t> tries to skip executing the command and instead reuses</a:t>
            </a:r>
          </a:p>
          <a:p>
            <a:pPr marL="0" indent="0" algn="just">
              <a:buNone/>
            </a:pPr>
            <a:r>
              <a:rPr lang="en-US" sz="2400" dirty="0"/>
              <a:t>the already built output layer. As a result, building an image is usually extremely fast.</a:t>
            </a:r>
            <a:endParaRPr lang="it-IT" sz="2400" dirty="0"/>
          </a:p>
        </p:txBody>
      </p:sp>
    </p:spTree>
    <p:extLst>
      <p:ext uri="{BB962C8B-B14F-4D97-AF65-F5344CB8AC3E}">
        <p14:creationId xmlns:p14="http://schemas.microsoft.com/office/powerpoint/2010/main" val="1943589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QUALITY ASSURANCE</a:t>
            </a:r>
            <a:endParaRPr lang="it-IT" dirty="0"/>
          </a:p>
        </p:txBody>
      </p:sp>
      <p:sp>
        <p:nvSpPr>
          <p:cNvPr id="3" name="Segnaposto contenuto 2"/>
          <p:cNvSpPr>
            <a:spLocks noGrp="1"/>
          </p:cNvSpPr>
          <p:nvPr>
            <p:ph idx="1"/>
          </p:nvPr>
        </p:nvSpPr>
        <p:spPr>
          <a:xfrm>
            <a:off x="617539" y="1676400"/>
            <a:ext cx="14238758" cy="10438184"/>
          </a:xfrm>
        </p:spPr>
        <p:txBody>
          <a:bodyPr/>
          <a:lstStyle/>
          <a:p>
            <a:r>
              <a:rPr lang="it-IT" dirty="0" err="1" smtClean="0"/>
              <a:t>Docker</a:t>
            </a:r>
            <a:r>
              <a:rPr lang="it-IT" dirty="0" smtClean="0"/>
              <a:t> </a:t>
            </a:r>
            <a:r>
              <a:rPr lang="it-IT" dirty="0" err="1" smtClean="0"/>
              <a:t>hub</a:t>
            </a:r>
            <a:endParaRPr lang="it-IT" dirty="0" smtClean="0"/>
          </a:p>
          <a:p>
            <a:pPr lvl="1"/>
            <a:r>
              <a:rPr lang="it-IT" dirty="0" smtClean="0"/>
              <a:t> </a:t>
            </a:r>
            <a:r>
              <a:rPr lang="it-IT" dirty="0" err="1" smtClean="0"/>
              <a:t>at</a:t>
            </a:r>
            <a:r>
              <a:rPr lang="it-IT" dirty="0" smtClean="0"/>
              <a:t> the end of </a:t>
            </a:r>
            <a:r>
              <a:rPr lang="it-IT" dirty="0" err="1" smtClean="0"/>
              <a:t>integration</a:t>
            </a:r>
            <a:r>
              <a:rPr lang="it-IT" dirty="0" smtClean="0"/>
              <a:t> </a:t>
            </a:r>
            <a:r>
              <a:rPr lang="it-IT" dirty="0" err="1" smtClean="0"/>
              <a:t>phase</a:t>
            </a:r>
            <a:r>
              <a:rPr lang="it-IT" dirty="0" smtClean="0"/>
              <a:t>….</a:t>
            </a:r>
          </a:p>
          <a:p>
            <a:pPr lvl="1"/>
            <a:r>
              <a:rPr lang="it-IT" dirty="0" err="1" smtClean="0"/>
              <a:t>Porpouse</a:t>
            </a:r>
            <a:endParaRPr lang="it-IT" dirty="0" smtClean="0"/>
          </a:p>
          <a:p>
            <a:pPr lvl="2"/>
            <a:r>
              <a:rPr lang="it-IT" dirty="0" err="1" smtClean="0"/>
              <a:t>Specific</a:t>
            </a:r>
            <a:r>
              <a:rPr lang="it-IT" dirty="0" smtClean="0"/>
              <a:t> database </a:t>
            </a:r>
            <a:r>
              <a:rPr lang="it-IT" dirty="0" err="1" smtClean="0"/>
              <a:t>images</a:t>
            </a:r>
            <a:r>
              <a:rPr lang="it-IT" dirty="0" smtClean="0"/>
              <a:t> </a:t>
            </a:r>
            <a:r>
              <a:rPr lang="it-IT" dirty="0" err="1" smtClean="0"/>
              <a:t>with</a:t>
            </a:r>
            <a:r>
              <a:rPr lang="it-IT" dirty="0" smtClean="0"/>
              <a:t> data </a:t>
            </a:r>
            <a:r>
              <a:rPr lang="it-IT" dirty="0" err="1" smtClean="0"/>
              <a:t>ready</a:t>
            </a:r>
            <a:r>
              <a:rPr lang="it-IT" dirty="0" smtClean="0"/>
              <a:t> </a:t>
            </a:r>
            <a:r>
              <a:rPr lang="it-IT" dirty="0" err="1" smtClean="0"/>
              <a:t>to</a:t>
            </a:r>
            <a:r>
              <a:rPr lang="it-IT" dirty="0" smtClean="0"/>
              <a:t> </a:t>
            </a:r>
            <a:r>
              <a:rPr lang="it-IT" dirty="0" err="1" smtClean="0"/>
              <a:t>be</a:t>
            </a:r>
            <a:r>
              <a:rPr lang="it-IT" dirty="0" smtClean="0"/>
              <a:t> </a:t>
            </a:r>
            <a:r>
              <a:rPr lang="it-IT" dirty="0" err="1" smtClean="0"/>
              <a:t>used</a:t>
            </a:r>
            <a:r>
              <a:rPr lang="it-IT" dirty="0" smtClean="0"/>
              <a:t> </a:t>
            </a:r>
            <a:r>
              <a:rPr lang="it-IT" dirty="0" err="1" smtClean="0"/>
              <a:t>for</a:t>
            </a:r>
            <a:r>
              <a:rPr lang="it-IT" dirty="0" smtClean="0"/>
              <a:t> </a:t>
            </a:r>
            <a:r>
              <a:rPr lang="it-IT" dirty="0" err="1" smtClean="0"/>
              <a:t>specific</a:t>
            </a:r>
            <a:r>
              <a:rPr lang="it-IT" dirty="0" smtClean="0"/>
              <a:t> </a:t>
            </a:r>
            <a:r>
              <a:rPr lang="it-IT" dirty="0" err="1" smtClean="0"/>
              <a:t>unit</a:t>
            </a:r>
            <a:r>
              <a:rPr lang="it-IT" dirty="0" smtClean="0"/>
              <a:t> or </a:t>
            </a:r>
            <a:r>
              <a:rPr lang="it-IT" dirty="0" err="1" smtClean="0"/>
              <a:t>integration</a:t>
            </a:r>
            <a:r>
              <a:rPr lang="it-IT" dirty="0" smtClean="0"/>
              <a:t> </a:t>
            </a:r>
            <a:r>
              <a:rPr lang="it-IT" dirty="0" err="1" smtClean="0"/>
              <a:t>tests</a:t>
            </a:r>
            <a:endParaRPr lang="it-IT" dirty="0" smtClean="0"/>
          </a:p>
          <a:p>
            <a:pPr lvl="2"/>
            <a:r>
              <a:rPr lang="it-IT" dirty="0" err="1" smtClean="0"/>
              <a:t>Improve</a:t>
            </a:r>
            <a:r>
              <a:rPr lang="it-IT" dirty="0" smtClean="0"/>
              <a:t> the </a:t>
            </a:r>
            <a:r>
              <a:rPr lang="it-IT" dirty="0" err="1" smtClean="0"/>
              <a:t>response</a:t>
            </a:r>
            <a:r>
              <a:rPr lang="it-IT" dirty="0" smtClean="0"/>
              <a:t> </a:t>
            </a:r>
            <a:r>
              <a:rPr lang="it-IT" dirty="0" err="1" smtClean="0"/>
              <a:t>to</a:t>
            </a:r>
            <a:r>
              <a:rPr lang="it-IT" dirty="0" smtClean="0"/>
              <a:t> </a:t>
            </a:r>
            <a:r>
              <a:rPr lang="it-IT" dirty="0" err="1" smtClean="0"/>
              <a:t>critic</a:t>
            </a:r>
            <a:r>
              <a:rPr lang="it-IT" dirty="0" smtClean="0"/>
              <a:t> bug fixing and </a:t>
            </a:r>
            <a:r>
              <a:rPr lang="it-IT" dirty="0" err="1" smtClean="0"/>
              <a:t>realize</a:t>
            </a:r>
            <a:r>
              <a:rPr lang="it-IT" dirty="0" smtClean="0"/>
              <a:t> a </a:t>
            </a:r>
            <a:r>
              <a:rPr lang="it-IT" dirty="0" err="1" smtClean="0"/>
              <a:t>faster</a:t>
            </a:r>
            <a:r>
              <a:rPr lang="it-IT" dirty="0" smtClean="0"/>
              <a:t> fixing</a:t>
            </a:r>
          </a:p>
          <a:p>
            <a:pPr lvl="2"/>
            <a:r>
              <a:rPr lang="it-IT" dirty="0" err="1" smtClean="0"/>
              <a:t>Collection</a:t>
            </a:r>
            <a:r>
              <a:rPr lang="it-IT" dirty="0" smtClean="0"/>
              <a:t> </a:t>
            </a:r>
            <a:r>
              <a:rPr lang="it-IT" dirty="0" err="1" smtClean="0"/>
              <a:t>of</a:t>
            </a:r>
            <a:r>
              <a:rPr lang="it-IT" dirty="0" smtClean="0"/>
              <a:t> </a:t>
            </a:r>
            <a:r>
              <a:rPr lang="it-IT" dirty="0" err="1" smtClean="0"/>
              <a:t>specific</a:t>
            </a:r>
            <a:r>
              <a:rPr lang="it-IT" dirty="0" smtClean="0"/>
              <a:t> container </a:t>
            </a:r>
            <a:r>
              <a:rPr lang="it-IT" dirty="0" err="1" smtClean="0"/>
              <a:t>to</a:t>
            </a:r>
            <a:r>
              <a:rPr lang="it-IT" dirty="0" smtClean="0"/>
              <a:t> face </a:t>
            </a:r>
            <a:r>
              <a:rPr lang="it-IT" dirty="0" err="1" smtClean="0"/>
              <a:t>different</a:t>
            </a:r>
            <a:r>
              <a:rPr lang="it-IT" dirty="0" smtClean="0"/>
              <a:t> bug fixing or non </a:t>
            </a:r>
            <a:r>
              <a:rPr lang="it-IT" dirty="0" err="1" smtClean="0"/>
              <a:t>regression</a:t>
            </a:r>
            <a:r>
              <a:rPr lang="it-IT" dirty="0" smtClean="0"/>
              <a:t> </a:t>
            </a:r>
            <a:r>
              <a:rPr lang="it-IT" dirty="0" err="1" smtClean="0"/>
              <a:t>scenarios</a:t>
            </a:r>
            <a:endParaRPr lang="it-IT" dirty="0" smtClean="0"/>
          </a:p>
          <a:p>
            <a:pPr lvl="2"/>
            <a:r>
              <a:rPr lang="it-IT" dirty="0" smtClean="0"/>
              <a:t> </a:t>
            </a:r>
          </a:p>
          <a:p>
            <a:r>
              <a:rPr lang="it-IT" dirty="0" err="1" smtClean="0"/>
              <a:t>Jenkins@openshift</a:t>
            </a:r>
            <a:endParaRPr lang="it-IT" dirty="0" smtClean="0"/>
          </a:p>
          <a:p>
            <a:pPr lvl="1"/>
            <a:r>
              <a:rPr lang="it-IT" dirty="0" err="1" smtClean="0"/>
              <a:t>description</a:t>
            </a:r>
            <a:endParaRPr lang="it-IT" dirty="0"/>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586902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8809529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r>
              <a:rPr lang="it-IT" dirty="0" smtClean="0"/>
              <a:t> </a:t>
            </a:r>
            <a:r>
              <a:rPr lang="it-IT" dirty="0" err="1" smtClean="0"/>
              <a:t>Hub</a:t>
            </a:r>
            <a:endParaRPr lang="it-IT" dirty="0"/>
          </a:p>
        </p:txBody>
      </p:sp>
      <p:sp>
        <p:nvSpPr>
          <p:cNvPr id="3" name="Segnaposto contenuto 2"/>
          <p:cNvSpPr>
            <a:spLocks noGrp="1"/>
          </p:cNvSpPr>
          <p:nvPr>
            <p:ph idx="1"/>
          </p:nvPr>
        </p:nvSpPr>
        <p:spPr/>
        <p:txBody>
          <a:bodyPr/>
          <a:lstStyle/>
          <a:p>
            <a:r>
              <a:rPr lang="en-US" sz="3600" dirty="0" err="1">
                <a:hlinkClick r:id="rId2"/>
              </a:rPr>
              <a:t>Docker</a:t>
            </a:r>
            <a:r>
              <a:rPr lang="en-US" sz="3600" dirty="0">
                <a:hlinkClick r:id="rId2"/>
              </a:rPr>
              <a:t> Hub</a:t>
            </a:r>
            <a:r>
              <a:rPr lang="en-US" sz="3600" dirty="0"/>
              <a:t> is a cloud-based registry service which allows you to link to code repositories, build your images and test them, stores manually pushed images, and links to </a:t>
            </a:r>
            <a:r>
              <a:rPr lang="en-US" sz="3600" dirty="0" err="1">
                <a:hlinkClick r:id="rId3"/>
              </a:rPr>
              <a:t>Docker</a:t>
            </a:r>
            <a:r>
              <a:rPr lang="en-US" sz="3600" dirty="0">
                <a:hlinkClick r:id="rId3"/>
              </a:rPr>
              <a:t> Cloud</a:t>
            </a:r>
            <a:r>
              <a:rPr lang="en-US" sz="3600" dirty="0"/>
              <a:t> so you can deploy images to your hosts. It provides a centralized resource for container image discovery, distribution and change </a:t>
            </a:r>
            <a:r>
              <a:rPr lang="en-US" sz="3600" dirty="0" err="1"/>
              <a:t>management,</a:t>
            </a:r>
            <a:r>
              <a:rPr lang="en-US" sz="3600" dirty="0" err="1">
                <a:hlinkClick r:id="rId4"/>
              </a:rPr>
              <a:t>user</a:t>
            </a:r>
            <a:r>
              <a:rPr lang="en-US" sz="3600" dirty="0">
                <a:hlinkClick r:id="rId4"/>
              </a:rPr>
              <a:t> </a:t>
            </a:r>
            <a:endParaRPr lang="en-US" sz="3600" dirty="0" smtClean="0">
              <a:hlinkClick r:id="rId4"/>
            </a:endParaRPr>
          </a:p>
          <a:p>
            <a:r>
              <a:rPr lang="en-US" sz="3600" dirty="0" err="1"/>
              <a:t>Docker</a:t>
            </a:r>
            <a:r>
              <a:rPr lang="en-US" sz="3600" dirty="0"/>
              <a:t> Hub provides the following major features:</a:t>
            </a:r>
          </a:p>
          <a:p>
            <a:pPr marL="0" indent="0">
              <a:buNone/>
            </a:pPr>
            <a:r>
              <a:rPr lang="en-US" sz="3600" dirty="0">
                <a:hlinkClick r:id="rId5"/>
              </a:rPr>
              <a:t>Image Repositories</a:t>
            </a:r>
            <a:r>
              <a:rPr lang="en-US" sz="3600" dirty="0"/>
              <a:t>: Find, manage, and push and pull images from community, official, and private image libraries.</a:t>
            </a:r>
          </a:p>
          <a:p>
            <a:pPr marL="0" indent="0">
              <a:buNone/>
            </a:pPr>
            <a:r>
              <a:rPr lang="en-US" sz="3600" dirty="0">
                <a:hlinkClick r:id="rId6"/>
              </a:rPr>
              <a:t>Automated Builds</a:t>
            </a:r>
            <a:r>
              <a:rPr lang="en-US" sz="3600" dirty="0"/>
              <a:t>: Automatically create new images when you make changes to a source code repository.</a:t>
            </a:r>
          </a:p>
          <a:p>
            <a:pPr marL="0" indent="0">
              <a:buNone/>
            </a:pPr>
            <a:r>
              <a:rPr lang="en-US" sz="3600" dirty="0" err="1">
                <a:hlinkClick r:id="rId7"/>
              </a:rPr>
              <a:t>Webhooks</a:t>
            </a:r>
            <a:r>
              <a:rPr lang="en-US" sz="3600" dirty="0"/>
              <a:t>: A feature of Automated Builds, </a:t>
            </a:r>
            <a:r>
              <a:rPr lang="en-US" sz="3600" dirty="0" err="1"/>
              <a:t>Webhooks</a:t>
            </a:r>
            <a:r>
              <a:rPr lang="en-US" sz="3600" dirty="0"/>
              <a:t> let you trigger actions after a successful push to a repository.</a:t>
            </a:r>
          </a:p>
          <a:p>
            <a:pPr marL="0" indent="0">
              <a:buNone/>
            </a:pPr>
            <a:r>
              <a:rPr lang="en-US" sz="3600" dirty="0">
                <a:hlinkClick r:id="rId4"/>
              </a:rPr>
              <a:t>Organizations</a:t>
            </a:r>
            <a:r>
              <a:rPr lang="en-US" sz="3600" dirty="0"/>
              <a:t>: Create work groups to manage access to image repositories.</a:t>
            </a:r>
          </a:p>
          <a:p>
            <a:pPr marL="0" indent="0">
              <a:buNone/>
            </a:pPr>
            <a:r>
              <a:rPr lang="en-US" sz="3600" dirty="0" err="1"/>
              <a:t>GitHub</a:t>
            </a:r>
            <a:r>
              <a:rPr lang="en-US" sz="3600" dirty="0"/>
              <a:t> and </a:t>
            </a:r>
            <a:r>
              <a:rPr lang="en-US" sz="3600" dirty="0" err="1"/>
              <a:t>Bitbucket</a:t>
            </a:r>
            <a:r>
              <a:rPr lang="en-US" sz="3600" dirty="0"/>
              <a:t> Integration: Add the Hub and your </a:t>
            </a:r>
            <a:r>
              <a:rPr lang="en-US" sz="3600" dirty="0" err="1"/>
              <a:t>Docker</a:t>
            </a:r>
            <a:r>
              <a:rPr lang="en-US" sz="3600" dirty="0"/>
              <a:t> Images to your current workflows.</a:t>
            </a:r>
          </a:p>
          <a:p>
            <a:pPr marL="0" indent="0">
              <a:buNone/>
            </a:pPr>
            <a:r>
              <a:rPr lang="en-US" sz="3600" dirty="0" smtClean="0">
                <a:hlinkClick r:id="rId4"/>
              </a:rPr>
              <a:t>and </a:t>
            </a:r>
            <a:r>
              <a:rPr lang="en-US" sz="3600" dirty="0">
                <a:hlinkClick r:id="rId4"/>
              </a:rPr>
              <a:t>team collaboration</a:t>
            </a:r>
            <a:r>
              <a:rPr lang="en-US" sz="3600" dirty="0"/>
              <a:t>, and workflow automation throughout the development pipeline.</a:t>
            </a:r>
            <a:r>
              <a:rPr lang="en-US" sz="3600" dirty="0" smtClean="0"/>
              <a:t> </a:t>
            </a:r>
            <a:r>
              <a:rPr lang="it-IT" sz="3600" dirty="0" smtClean="0"/>
              <a:t> </a:t>
            </a:r>
            <a:endParaRPr lang="it-IT" sz="3600" dirty="0"/>
          </a:p>
        </p:txBody>
      </p:sp>
    </p:spTree>
    <p:extLst>
      <p:ext uri="{BB962C8B-B14F-4D97-AF65-F5344CB8AC3E}">
        <p14:creationId xmlns:p14="http://schemas.microsoft.com/office/powerpoint/2010/main" val="260671827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Docker</a:t>
            </a:r>
            <a:r>
              <a:rPr lang="it-IT" dirty="0" smtClean="0"/>
              <a:t> </a:t>
            </a:r>
            <a:r>
              <a:rPr lang="it-IT" dirty="0" err="1" smtClean="0"/>
              <a:t>Hub</a:t>
            </a:r>
            <a:endParaRPr lang="it-IT" dirty="0"/>
          </a:p>
        </p:txBody>
      </p:sp>
      <p:sp>
        <p:nvSpPr>
          <p:cNvPr id="3" name="Segnaposto contenuto 2"/>
          <p:cNvSpPr>
            <a:spLocks noGrp="1"/>
          </p:cNvSpPr>
          <p:nvPr>
            <p:ph idx="1"/>
          </p:nvPr>
        </p:nvSpPr>
        <p:spPr/>
        <p:txBody>
          <a:bodyPr/>
          <a:lstStyle/>
          <a:p>
            <a:r>
              <a:rPr lang="en-US" sz="3600" dirty="0"/>
              <a:t>Use Official Repositories</a:t>
            </a:r>
          </a:p>
          <a:p>
            <a:pPr marL="0" indent="0">
              <a:buNone/>
            </a:pPr>
            <a:r>
              <a:rPr lang="en-US" sz="3600" dirty="0" err="1"/>
              <a:t>Docker</a:t>
            </a:r>
            <a:r>
              <a:rPr lang="en-US" sz="3600" dirty="0"/>
              <a:t> Hub contains a number of </a:t>
            </a:r>
            <a:r>
              <a:rPr lang="en-US" sz="3600" dirty="0">
                <a:hlinkClick r:id="rId2"/>
              </a:rPr>
              <a:t>Official Repositories</a:t>
            </a:r>
            <a:r>
              <a:rPr lang="en-US" sz="3600" dirty="0"/>
              <a:t>. These are public, certified repositories from vendors and contributors to </a:t>
            </a:r>
            <a:r>
              <a:rPr lang="en-US" sz="3600" dirty="0" err="1"/>
              <a:t>Docker</a:t>
            </a:r>
            <a:r>
              <a:rPr lang="en-US" sz="3600" dirty="0"/>
              <a:t>. They contain </a:t>
            </a:r>
            <a:r>
              <a:rPr lang="en-US" sz="3600" dirty="0" err="1"/>
              <a:t>Docker</a:t>
            </a:r>
            <a:r>
              <a:rPr lang="en-US" sz="3600" dirty="0"/>
              <a:t> images from vendors like Canonical, Oracle, and Red Hat that you can use as the basis to building your applications and services.</a:t>
            </a:r>
          </a:p>
          <a:p>
            <a:pPr marL="0" indent="0">
              <a:buNone/>
            </a:pPr>
            <a:r>
              <a:rPr lang="en-US" sz="3600" dirty="0"/>
              <a:t>With Official Repositories you know you’re using an optimized and up-to-date image that was built by experts to power your applications.</a:t>
            </a:r>
          </a:p>
          <a:p>
            <a:r>
              <a:rPr lang="en-US" sz="3600" dirty="0"/>
              <a:t>Work with </a:t>
            </a:r>
            <a:r>
              <a:rPr lang="en-US" sz="3600" dirty="0" err="1"/>
              <a:t>Docker</a:t>
            </a:r>
            <a:r>
              <a:rPr lang="en-US" sz="3600" dirty="0"/>
              <a:t> Hub image repositories</a:t>
            </a:r>
          </a:p>
          <a:p>
            <a:pPr marL="0" indent="0">
              <a:buNone/>
            </a:pPr>
            <a:r>
              <a:rPr lang="en-US" sz="3600" dirty="0" err="1"/>
              <a:t>Docker</a:t>
            </a:r>
            <a:r>
              <a:rPr lang="en-US" sz="3600" dirty="0"/>
              <a:t> Hub provides a place for you and your team to build and ship </a:t>
            </a:r>
            <a:r>
              <a:rPr lang="en-US" sz="3600" dirty="0" err="1"/>
              <a:t>Docker</a:t>
            </a:r>
            <a:r>
              <a:rPr lang="en-US" sz="3600" dirty="0"/>
              <a:t> images.</a:t>
            </a:r>
          </a:p>
          <a:p>
            <a:pPr marL="0" indent="0">
              <a:buNone/>
            </a:pPr>
            <a:r>
              <a:rPr lang="en-US" sz="3600" dirty="0"/>
              <a:t>You can configure </a:t>
            </a:r>
            <a:r>
              <a:rPr lang="en-US" sz="3600" dirty="0" err="1"/>
              <a:t>Docker</a:t>
            </a:r>
            <a:r>
              <a:rPr lang="en-US" sz="3600" dirty="0"/>
              <a:t> Hub repositories in two ways:</a:t>
            </a:r>
          </a:p>
          <a:p>
            <a:pPr marL="0" indent="0">
              <a:buNone/>
            </a:pPr>
            <a:r>
              <a:rPr lang="en-US" sz="3600" dirty="0">
                <a:hlinkClick r:id="rId3"/>
              </a:rPr>
              <a:t>Repositories</a:t>
            </a:r>
            <a:r>
              <a:rPr lang="en-US" sz="3600" dirty="0"/>
              <a:t>, which allow you to push images from a local </a:t>
            </a:r>
            <a:r>
              <a:rPr lang="en-US" sz="3600" dirty="0" err="1"/>
              <a:t>Docker</a:t>
            </a:r>
            <a:r>
              <a:rPr lang="en-US" sz="3600" dirty="0"/>
              <a:t> daemon to </a:t>
            </a:r>
            <a:r>
              <a:rPr lang="en-US" sz="3600" dirty="0" err="1"/>
              <a:t>Docker</a:t>
            </a:r>
            <a:r>
              <a:rPr lang="en-US" sz="3600" dirty="0"/>
              <a:t> Hub, and</a:t>
            </a:r>
          </a:p>
          <a:p>
            <a:pPr marL="0" indent="0">
              <a:buNone/>
            </a:pPr>
            <a:r>
              <a:rPr lang="en-US" sz="3600" dirty="0">
                <a:hlinkClick r:id="rId4"/>
              </a:rPr>
              <a:t>Automated Builds</a:t>
            </a:r>
            <a:r>
              <a:rPr lang="en-US" sz="3600" dirty="0"/>
              <a:t>, which link to a source code repository and trigger an image rebuild process on </a:t>
            </a:r>
            <a:r>
              <a:rPr lang="en-US" sz="3600" dirty="0" err="1"/>
              <a:t>Docker</a:t>
            </a:r>
            <a:r>
              <a:rPr lang="en-US" sz="3600" dirty="0"/>
              <a:t> Hub when changes are detected in the source code.</a:t>
            </a:r>
          </a:p>
          <a:p>
            <a:pPr marL="0" indent="0">
              <a:buNone/>
            </a:pPr>
            <a:r>
              <a:rPr lang="en-US" sz="3600" dirty="0"/>
              <a:t>You can create public repositories which can be accessed by any other Hub user, or you can create private repositories with limited access you control.</a:t>
            </a:r>
          </a:p>
          <a:p>
            <a:pPr marL="0" indent="0">
              <a:buNone/>
            </a:pPr>
            <a:r>
              <a:rPr lang="en-US" sz="3600" dirty="0" err="1"/>
              <a:t>Docker</a:t>
            </a:r>
            <a:r>
              <a:rPr lang="en-US" sz="3600" dirty="0"/>
              <a:t> commands and </a:t>
            </a:r>
            <a:r>
              <a:rPr lang="en-US" sz="3600" dirty="0" err="1"/>
              <a:t>Docker</a:t>
            </a:r>
            <a:r>
              <a:rPr lang="en-US" sz="3600" dirty="0"/>
              <a:t> Hub</a:t>
            </a:r>
          </a:p>
          <a:p>
            <a:pPr marL="0" indent="0">
              <a:buNone/>
            </a:pPr>
            <a:r>
              <a:rPr lang="en-US" sz="3600" dirty="0" err="1"/>
              <a:t>Docker</a:t>
            </a:r>
            <a:r>
              <a:rPr lang="en-US" sz="3600" dirty="0"/>
              <a:t> itself provides access to </a:t>
            </a:r>
            <a:r>
              <a:rPr lang="en-US" sz="3600" dirty="0" err="1"/>
              <a:t>Docker</a:t>
            </a:r>
            <a:r>
              <a:rPr lang="en-US" sz="3600" dirty="0"/>
              <a:t> Hub services via the </a:t>
            </a:r>
            <a:r>
              <a:rPr lang="en-US" sz="3600" dirty="0" err="1">
                <a:hlinkClick r:id="rId5"/>
              </a:rPr>
              <a:t>docker</a:t>
            </a:r>
            <a:r>
              <a:rPr lang="en-US" sz="3600" dirty="0">
                <a:hlinkClick r:id="rId5"/>
              </a:rPr>
              <a:t> search</a:t>
            </a:r>
            <a:r>
              <a:rPr lang="en-US" sz="3600" dirty="0"/>
              <a:t>, </a:t>
            </a:r>
            <a:r>
              <a:rPr lang="en-US" sz="3600" dirty="0">
                <a:hlinkClick r:id="rId6"/>
              </a:rPr>
              <a:t>pull</a:t>
            </a:r>
            <a:r>
              <a:rPr lang="en-US" sz="3600" dirty="0"/>
              <a:t>, </a:t>
            </a:r>
            <a:r>
              <a:rPr lang="en-US" sz="3600" dirty="0">
                <a:hlinkClick r:id="rId7"/>
              </a:rPr>
              <a:t>login</a:t>
            </a:r>
            <a:r>
              <a:rPr lang="en-US" sz="3600" dirty="0"/>
              <a:t>, and </a:t>
            </a:r>
            <a:r>
              <a:rPr lang="en-US" sz="3600" dirty="0" err="1">
                <a:hlinkClick r:id="rId8"/>
              </a:rPr>
              <a:t>push</a:t>
            </a:r>
            <a:r>
              <a:rPr lang="en-US" sz="3600" dirty="0" err="1"/>
              <a:t>commands</a:t>
            </a:r>
            <a:r>
              <a:rPr lang="en-US" sz="3600" dirty="0"/>
              <a:t>.</a:t>
            </a:r>
          </a:p>
          <a:p>
            <a:pPr marL="0" indent="0">
              <a:buNone/>
            </a:pPr>
            <a:r>
              <a:rPr lang="en-US" sz="3600" dirty="0" smtClean="0"/>
              <a:t>. </a:t>
            </a:r>
            <a:r>
              <a:rPr lang="it-IT" sz="3600" dirty="0" smtClean="0"/>
              <a:t> </a:t>
            </a:r>
            <a:endParaRPr lang="it-IT" sz="3600" dirty="0"/>
          </a:p>
        </p:txBody>
      </p:sp>
    </p:spTree>
    <p:extLst>
      <p:ext uri="{BB962C8B-B14F-4D97-AF65-F5344CB8AC3E}">
        <p14:creationId xmlns:p14="http://schemas.microsoft.com/office/powerpoint/2010/main" val="418522488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Jenkins@Openshift</a:t>
            </a:r>
            <a:endParaRPr lang="it-IT" dirty="0"/>
          </a:p>
        </p:txBody>
      </p:sp>
      <p:sp>
        <p:nvSpPr>
          <p:cNvPr id="3" name="Segnaposto contenuto 2"/>
          <p:cNvSpPr>
            <a:spLocks noGrp="1"/>
          </p:cNvSpPr>
          <p:nvPr>
            <p:ph idx="1"/>
          </p:nvPr>
        </p:nvSpPr>
        <p:spPr/>
        <p:txBody>
          <a:bodyPr/>
          <a:lstStyle/>
          <a:p>
            <a:r>
              <a:rPr lang="en-US" sz="2800" dirty="0"/>
              <a:t>Red Hat </a:t>
            </a:r>
            <a:r>
              <a:rPr lang="en-US" sz="2800" dirty="0" err="1"/>
              <a:t>OpenShift</a:t>
            </a:r>
            <a:endParaRPr lang="en-US" sz="2800" dirty="0"/>
          </a:p>
          <a:p>
            <a:pPr marL="0" indent="0">
              <a:buNone/>
            </a:pPr>
            <a:r>
              <a:rPr lang="en-US" sz="2800" dirty="0" err="1"/>
              <a:t>OpenShift</a:t>
            </a:r>
            <a:r>
              <a:rPr lang="en-US" sz="2800" dirty="0"/>
              <a:t> is Red Hat's Platform-as-a-Service (</a:t>
            </a:r>
            <a:r>
              <a:rPr lang="en-US" sz="2800" dirty="0" err="1"/>
              <a:t>PaaS</a:t>
            </a:r>
            <a:r>
              <a:rPr lang="en-US" sz="2800" dirty="0"/>
              <a:t>) that allows developers to quickly develop, host, and scale applications in a cloud environment</a:t>
            </a:r>
            <a:r>
              <a:rPr lang="en-US" sz="2800" dirty="0" smtClean="0"/>
              <a:t>.</a:t>
            </a:r>
          </a:p>
          <a:p>
            <a:r>
              <a:rPr lang="en-US" sz="2800" dirty="0"/>
              <a:t>Continuous Integration with Jenkins</a:t>
            </a:r>
          </a:p>
          <a:p>
            <a:pPr marL="0" indent="0">
              <a:buNone/>
            </a:pPr>
            <a:r>
              <a:rPr lang="en-US" sz="2800" dirty="0">
                <a:hlinkClick r:id="rId2"/>
              </a:rPr>
              <a:t>Jenkins</a:t>
            </a:r>
            <a:r>
              <a:rPr lang="en-US" sz="2800" dirty="0"/>
              <a:t> is a full featured continuous integration (CI) server that can run builds, tests, and other scheduled tasks and integrate with your </a:t>
            </a:r>
            <a:r>
              <a:rPr lang="en-US" sz="2800" dirty="0" err="1" smtClean="0"/>
              <a:t>dockerhub</a:t>
            </a:r>
            <a:r>
              <a:rPr lang="en-US" sz="2800" dirty="0" smtClean="0"/>
              <a:t> and </a:t>
            </a:r>
            <a:r>
              <a:rPr lang="en-US" sz="2800" dirty="0" err="1" smtClean="0"/>
              <a:t>github</a:t>
            </a:r>
            <a:r>
              <a:rPr lang="en-US" sz="2800" dirty="0" smtClean="0"/>
              <a:t> applications</a:t>
            </a:r>
            <a:r>
              <a:rPr lang="en-US" sz="2800" dirty="0"/>
              <a:t>.</a:t>
            </a:r>
          </a:p>
          <a:p>
            <a:pPr marL="0" indent="0">
              <a:buNone/>
            </a:pPr>
            <a:endParaRPr lang="en-US" sz="2800" dirty="0"/>
          </a:p>
        </p:txBody>
      </p:sp>
    </p:spTree>
    <p:extLst>
      <p:ext uri="{BB962C8B-B14F-4D97-AF65-F5344CB8AC3E}">
        <p14:creationId xmlns:p14="http://schemas.microsoft.com/office/powerpoint/2010/main" val="41062033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uppo 5"/>
          <p:cNvGrpSpPr>
            <a:grpSpLocks/>
          </p:cNvGrpSpPr>
          <p:nvPr/>
        </p:nvGrpSpPr>
        <p:grpSpPr bwMode="auto">
          <a:xfrm>
            <a:off x="1371600" y="138113"/>
            <a:ext cx="21062950" cy="12182732"/>
            <a:chOff x="1371600" y="681317"/>
            <a:chExt cx="21062579" cy="12182427"/>
          </a:xfrm>
        </p:grpSpPr>
        <p:sp>
          <p:nvSpPr>
            <p:cNvPr id="11310" name="Rettangolo 1"/>
            <p:cNvSpPr>
              <a:spLocks noChangeArrowheads="1"/>
            </p:cNvSpPr>
            <p:nvPr/>
          </p:nvSpPr>
          <p:spPr bwMode="auto">
            <a:xfrm>
              <a:off x="1371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DEVELOPER #1</a:t>
              </a:r>
            </a:p>
          </p:txBody>
        </p:sp>
        <p:cxnSp>
          <p:nvCxnSpPr>
            <p:cNvPr id="4" name="Connettore 2 3"/>
            <p:cNvCxnSpPr>
              <a:stCxn id="11310" idx="2"/>
            </p:cNvCxnSpPr>
            <p:nvPr/>
          </p:nvCxnSpPr>
          <p:spPr bwMode="auto">
            <a:xfrm flipH="1">
              <a:off x="2743176" y="1905001"/>
              <a:ext cx="24" cy="1095874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2" name="Rettangolo 58"/>
            <p:cNvSpPr>
              <a:spLocks noChangeArrowheads="1"/>
            </p:cNvSpPr>
            <p:nvPr/>
          </p:nvSpPr>
          <p:spPr bwMode="auto">
            <a:xfrm>
              <a:off x="4419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DEVELOPER #2</a:t>
              </a:r>
            </a:p>
          </p:txBody>
        </p:sp>
        <p:cxnSp>
          <p:nvCxnSpPr>
            <p:cNvPr id="60" name="Connettore 2 59"/>
            <p:cNvCxnSpPr>
              <a:stCxn id="11312" idx="2"/>
            </p:cNvCxnSpPr>
            <p:nvPr/>
          </p:nvCxnSpPr>
          <p:spPr bwMode="auto">
            <a:xfrm flipH="1">
              <a:off x="5791122" y="1905001"/>
              <a:ext cx="78" cy="10958743"/>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4" name="Rettangolo 62"/>
            <p:cNvSpPr>
              <a:spLocks noChangeArrowheads="1"/>
            </p:cNvSpPr>
            <p:nvPr/>
          </p:nvSpPr>
          <p:spPr bwMode="auto">
            <a:xfrm>
              <a:off x="7476567" y="681317"/>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a:t>INTEGRATION </a:t>
              </a:r>
              <a:r>
                <a:rPr lang="it-IT" sz="2400" dirty="0" smtClean="0"/>
                <a:t>MANAGER</a:t>
              </a:r>
              <a:endParaRPr lang="it-IT" sz="2400" dirty="0"/>
            </a:p>
          </p:txBody>
        </p:sp>
        <p:cxnSp>
          <p:nvCxnSpPr>
            <p:cNvPr id="64" name="Connettore 2 63"/>
            <p:cNvCxnSpPr>
              <a:stCxn id="11314" idx="2"/>
            </p:cNvCxnSpPr>
            <p:nvPr/>
          </p:nvCxnSpPr>
          <p:spPr bwMode="auto">
            <a:xfrm>
              <a:off x="8848167" y="1900518"/>
              <a:ext cx="426" cy="10963225"/>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6" name="Rettangolo 66"/>
            <p:cNvSpPr>
              <a:spLocks noChangeArrowheads="1"/>
            </p:cNvSpPr>
            <p:nvPr/>
          </p:nvSpPr>
          <p:spPr bwMode="auto">
            <a:xfrm>
              <a:off x="10520085"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a:t>JENKINS</a:t>
              </a:r>
            </a:p>
            <a:p>
              <a:pPr algn="ctr" eaLnBrk="1" hangingPunct="1"/>
              <a:r>
                <a:rPr lang="it-IT" sz="2400"/>
                <a:t>@OPENSHIFT</a:t>
              </a:r>
            </a:p>
          </p:txBody>
        </p:sp>
        <p:cxnSp>
          <p:nvCxnSpPr>
            <p:cNvPr id="68" name="Connettore 2 67"/>
            <p:cNvCxnSpPr>
              <a:stCxn id="11316" idx="2"/>
            </p:cNvCxnSpPr>
            <p:nvPr/>
          </p:nvCxnSpPr>
          <p:spPr bwMode="auto">
            <a:xfrm>
              <a:off x="11891685" y="1900518"/>
              <a:ext cx="8030" cy="10963225"/>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8" name="Rettangolo 70"/>
            <p:cNvSpPr>
              <a:spLocks noChangeArrowheads="1"/>
            </p:cNvSpPr>
            <p:nvPr/>
          </p:nvSpPr>
          <p:spPr bwMode="auto">
            <a:xfrm>
              <a:off x="13572567" y="685800"/>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a:t>GITHUB</a:t>
              </a:r>
            </a:p>
          </p:txBody>
        </p:sp>
        <p:cxnSp>
          <p:nvCxnSpPr>
            <p:cNvPr id="72" name="Connettore 2 71"/>
            <p:cNvCxnSpPr>
              <a:stCxn id="11318" idx="2"/>
            </p:cNvCxnSpPr>
            <p:nvPr/>
          </p:nvCxnSpPr>
          <p:spPr bwMode="auto">
            <a:xfrm>
              <a:off x="14944167" y="1905001"/>
              <a:ext cx="319" cy="1095874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20" name="Rettangolo 74"/>
            <p:cNvSpPr>
              <a:spLocks noChangeArrowheads="1"/>
            </p:cNvSpPr>
            <p:nvPr/>
          </p:nvSpPr>
          <p:spPr bwMode="auto">
            <a:xfrm>
              <a:off x="16620567"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a:t>DOCKERHUB</a:t>
              </a:r>
            </a:p>
          </p:txBody>
        </p:sp>
        <p:cxnSp>
          <p:nvCxnSpPr>
            <p:cNvPr id="76" name="Connettore 2 75"/>
            <p:cNvCxnSpPr>
              <a:stCxn id="11320" idx="2"/>
            </p:cNvCxnSpPr>
            <p:nvPr/>
          </p:nvCxnSpPr>
          <p:spPr bwMode="auto">
            <a:xfrm>
              <a:off x="17992167" y="1900518"/>
              <a:ext cx="3440" cy="10963226"/>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22" name="Rettangolo 78"/>
            <p:cNvSpPr>
              <a:spLocks noChangeArrowheads="1"/>
            </p:cNvSpPr>
            <p:nvPr/>
          </p:nvSpPr>
          <p:spPr bwMode="auto">
            <a:xfrm>
              <a:off x="19690979" y="681317"/>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QUALITY ASSURANCE MANAGER </a:t>
              </a:r>
            </a:p>
          </p:txBody>
        </p:sp>
        <p:cxnSp>
          <p:nvCxnSpPr>
            <p:cNvPr id="80" name="Connettore 2 79"/>
            <p:cNvCxnSpPr>
              <a:stCxn id="11322" idx="2"/>
            </p:cNvCxnSpPr>
            <p:nvPr/>
          </p:nvCxnSpPr>
          <p:spPr bwMode="auto">
            <a:xfrm>
              <a:off x="21062579" y="1900518"/>
              <a:ext cx="24" cy="10963225"/>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1267" name="Rettangolo 27"/>
          <p:cNvSpPr>
            <a:spLocks noChangeArrowheads="1"/>
          </p:cNvSpPr>
          <p:nvPr/>
        </p:nvSpPr>
        <p:spPr bwMode="auto">
          <a:xfrm>
            <a:off x="2590800" y="1666875"/>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70" name="Rettangolo 110"/>
          <p:cNvSpPr>
            <a:spLocks noChangeArrowheads="1"/>
          </p:cNvSpPr>
          <p:nvPr/>
        </p:nvSpPr>
        <p:spPr bwMode="auto">
          <a:xfrm>
            <a:off x="11690350" y="6277648"/>
            <a:ext cx="304800" cy="1751105"/>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74" name="Gruppo 39"/>
          <p:cNvGrpSpPr>
            <a:grpSpLocks/>
          </p:cNvGrpSpPr>
          <p:nvPr/>
        </p:nvGrpSpPr>
        <p:grpSpPr bwMode="auto">
          <a:xfrm>
            <a:off x="6024563" y="2519591"/>
            <a:ext cx="8920189" cy="734784"/>
            <a:chOff x="6024284" y="3061769"/>
            <a:chExt cx="8919883" cy="734786"/>
          </a:xfrm>
        </p:grpSpPr>
        <p:sp>
          <p:nvSpPr>
            <p:cNvPr id="11306" name="Freccia a destra 105"/>
            <p:cNvSpPr>
              <a:spLocks noChangeArrowheads="1"/>
            </p:cNvSpPr>
            <p:nvPr/>
          </p:nvSpPr>
          <p:spPr bwMode="auto">
            <a:xfrm>
              <a:off x="6024284" y="3491755"/>
              <a:ext cx="8919883" cy="304800"/>
            </a:xfrm>
            <a:prstGeom prst="rightArrow">
              <a:avLst>
                <a:gd name="adj1" fmla="val 50000"/>
                <a:gd name="adj2" fmla="val 49994"/>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7" name="CasellaDiTesto 116"/>
            <p:cNvSpPr txBox="1">
              <a:spLocks noChangeArrowheads="1"/>
            </p:cNvSpPr>
            <p:nvPr/>
          </p:nvSpPr>
          <p:spPr bwMode="auto">
            <a:xfrm>
              <a:off x="12125088" y="3061769"/>
              <a:ext cx="2544199"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a:t>
              </a:r>
              <a:r>
                <a:rPr lang="it-IT" sz="2800" b="1" dirty="0" smtClean="0"/>
                <a:t>devBranch#2</a:t>
              </a:r>
              <a:endParaRPr lang="it-IT" sz="2800" b="1" dirty="0"/>
            </a:p>
          </p:txBody>
        </p:sp>
      </p:grpSp>
      <p:grpSp>
        <p:nvGrpSpPr>
          <p:cNvPr id="2" name="Gruppo 1"/>
          <p:cNvGrpSpPr/>
          <p:nvPr/>
        </p:nvGrpSpPr>
        <p:grpSpPr>
          <a:xfrm>
            <a:off x="8696325" y="3180887"/>
            <a:ext cx="6203926" cy="2067388"/>
            <a:chOff x="8696325" y="3723812"/>
            <a:chExt cx="6203926" cy="2067388"/>
          </a:xfrm>
        </p:grpSpPr>
        <p:sp>
          <p:nvSpPr>
            <p:cNvPr id="11269" name="Rettangolo 106"/>
            <p:cNvSpPr>
              <a:spLocks noChangeArrowheads="1"/>
            </p:cNvSpPr>
            <p:nvPr/>
          </p:nvSpPr>
          <p:spPr bwMode="auto">
            <a:xfrm>
              <a:off x="8696325" y="4693244"/>
              <a:ext cx="304020" cy="1097956"/>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75" name="Gruppo 38"/>
            <p:cNvGrpSpPr>
              <a:grpSpLocks/>
            </p:cNvGrpSpPr>
            <p:nvPr/>
          </p:nvGrpSpPr>
          <p:grpSpPr bwMode="auto">
            <a:xfrm>
              <a:off x="9023333" y="3723812"/>
              <a:ext cx="5876918" cy="1274302"/>
              <a:chOff x="9022975" y="3723963"/>
              <a:chExt cx="5876715" cy="1274008"/>
            </a:xfrm>
          </p:grpSpPr>
          <p:sp>
            <p:nvSpPr>
              <p:cNvPr id="11304" name="Freccia a destra 107"/>
              <p:cNvSpPr>
                <a:spLocks noChangeArrowheads="1"/>
              </p:cNvSpPr>
              <p:nvPr/>
            </p:nvSpPr>
            <p:spPr bwMode="auto">
              <a:xfrm flipH="1">
                <a:off x="9022975" y="4693171"/>
                <a:ext cx="5876715" cy="304800"/>
              </a:xfrm>
              <a:prstGeom prst="rightArrow">
                <a:avLst>
                  <a:gd name="adj1" fmla="val 50000"/>
                  <a:gd name="adj2" fmla="val 4998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5" name="CasellaDiTesto 117"/>
              <p:cNvSpPr txBox="1">
                <a:spLocks noChangeArrowheads="1"/>
              </p:cNvSpPr>
              <p:nvPr/>
            </p:nvSpPr>
            <p:spPr bwMode="auto">
              <a:xfrm>
                <a:off x="12090516" y="3723963"/>
                <a:ext cx="2558626" cy="1076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3200" b="1" dirty="0"/>
                  <a:t>/</a:t>
                </a:r>
                <a:r>
                  <a:rPr lang="it-IT" sz="2800" b="1" dirty="0"/>
                  <a:t>devBranch#1</a:t>
                </a:r>
              </a:p>
              <a:p>
                <a:r>
                  <a:rPr lang="it-IT" sz="3200" b="1" dirty="0"/>
                  <a:t>/</a:t>
                </a:r>
                <a:r>
                  <a:rPr lang="it-IT" sz="2800" b="1" dirty="0"/>
                  <a:t>devBranch#2</a:t>
                </a:r>
              </a:p>
            </p:txBody>
          </p:sp>
        </p:grpSp>
      </p:grpSp>
      <p:grpSp>
        <p:nvGrpSpPr>
          <p:cNvPr id="11276" name="Gruppo 37"/>
          <p:cNvGrpSpPr>
            <a:grpSpLocks/>
          </p:cNvGrpSpPr>
          <p:nvPr/>
        </p:nvGrpSpPr>
        <p:grpSpPr bwMode="auto">
          <a:xfrm>
            <a:off x="9077325" y="4506688"/>
            <a:ext cx="5867400" cy="790800"/>
            <a:chOff x="9076768" y="5050359"/>
            <a:chExt cx="5867398" cy="790148"/>
          </a:xfrm>
        </p:grpSpPr>
        <p:sp>
          <p:nvSpPr>
            <p:cNvPr id="11302" name="Freccia a destra 109"/>
            <p:cNvSpPr>
              <a:spLocks noChangeArrowheads="1"/>
            </p:cNvSpPr>
            <p:nvPr/>
          </p:nvSpPr>
          <p:spPr bwMode="auto">
            <a:xfrm>
              <a:off x="9076768" y="5535707"/>
              <a:ext cx="5867398" cy="304800"/>
            </a:xfrm>
            <a:prstGeom prst="rightArrow">
              <a:avLst>
                <a:gd name="adj1" fmla="val 50000"/>
                <a:gd name="adj2" fmla="val 4999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3" name="CasellaDiTesto 118"/>
            <p:cNvSpPr txBox="1">
              <a:spLocks noChangeArrowheads="1"/>
            </p:cNvSpPr>
            <p:nvPr/>
          </p:nvSpPr>
          <p:spPr bwMode="auto">
            <a:xfrm>
              <a:off x="12601393" y="5050359"/>
              <a:ext cx="2061782" cy="52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a:t>
              </a:r>
              <a:r>
                <a:rPr lang="it-IT" sz="2800" b="1" dirty="0" err="1"/>
                <a:t>QABranch</a:t>
              </a:r>
              <a:endParaRPr lang="it-IT" sz="2800" b="1" dirty="0"/>
            </a:p>
          </p:txBody>
        </p:sp>
      </p:grpSp>
      <p:grpSp>
        <p:nvGrpSpPr>
          <p:cNvPr id="3" name="Gruppo 2"/>
          <p:cNvGrpSpPr/>
          <p:nvPr/>
        </p:nvGrpSpPr>
        <p:grpSpPr>
          <a:xfrm>
            <a:off x="8678863" y="5200431"/>
            <a:ext cx="3003565" cy="1298789"/>
            <a:chOff x="8736013" y="5914806"/>
            <a:chExt cx="3003565" cy="1298789"/>
          </a:xfrm>
        </p:grpSpPr>
        <p:sp>
          <p:nvSpPr>
            <p:cNvPr id="11272" name="Rettangolo 113"/>
            <p:cNvSpPr>
              <a:spLocks noChangeArrowheads="1"/>
            </p:cNvSpPr>
            <p:nvPr/>
          </p:nvSpPr>
          <p:spPr bwMode="auto">
            <a:xfrm>
              <a:off x="8736013" y="6391859"/>
              <a:ext cx="321482" cy="821736"/>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77" name="Gruppo 36"/>
            <p:cNvGrpSpPr>
              <a:grpSpLocks/>
            </p:cNvGrpSpPr>
            <p:nvPr/>
          </p:nvGrpSpPr>
          <p:grpSpPr bwMode="auto">
            <a:xfrm>
              <a:off x="9077336" y="5914806"/>
              <a:ext cx="2662242" cy="1298789"/>
              <a:chOff x="9076768" y="5915454"/>
              <a:chExt cx="2662517" cy="1297719"/>
            </a:xfrm>
          </p:grpSpPr>
          <p:sp>
            <p:nvSpPr>
              <p:cNvPr id="11300" name="Freccia a destra 111"/>
              <p:cNvSpPr>
                <a:spLocks noChangeArrowheads="1"/>
              </p:cNvSpPr>
              <p:nvPr/>
            </p:nvSpPr>
            <p:spPr bwMode="auto">
              <a:xfrm>
                <a:off x="9076768" y="6908373"/>
                <a:ext cx="2662517" cy="304800"/>
              </a:xfrm>
              <a:prstGeom prst="rightArrow">
                <a:avLst>
                  <a:gd name="adj1" fmla="val 50000"/>
                  <a:gd name="adj2" fmla="val 49985"/>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1" name="CasellaDiTesto 119"/>
              <p:cNvSpPr txBox="1">
                <a:spLocks noChangeArrowheads="1"/>
              </p:cNvSpPr>
              <p:nvPr/>
            </p:nvSpPr>
            <p:spPr bwMode="auto">
              <a:xfrm>
                <a:off x="9079932" y="5915454"/>
                <a:ext cx="2659353" cy="95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Ask</a:t>
                </a:r>
                <a:r>
                  <a:rPr lang="it-IT" sz="2800" b="1" dirty="0"/>
                  <a:t> for </a:t>
                </a:r>
                <a:r>
                  <a:rPr lang="it-IT" sz="2800" b="1" dirty="0" smtClean="0"/>
                  <a:t>a</a:t>
                </a:r>
              </a:p>
              <a:p>
                <a:pPr algn="r"/>
                <a:r>
                  <a:rPr lang="it-IT" sz="2800" b="1" dirty="0" err="1" smtClean="0"/>
                  <a:t>build</a:t>
                </a:r>
                <a:r>
                  <a:rPr lang="it-IT" sz="2800" b="1" dirty="0"/>
                  <a:t>]</a:t>
                </a:r>
              </a:p>
            </p:txBody>
          </p:sp>
        </p:grpSp>
      </p:grpSp>
      <p:grpSp>
        <p:nvGrpSpPr>
          <p:cNvPr id="5" name="Gruppo 4"/>
          <p:cNvGrpSpPr/>
          <p:nvPr/>
        </p:nvGrpSpPr>
        <p:grpSpPr>
          <a:xfrm>
            <a:off x="12079288" y="6050863"/>
            <a:ext cx="2781300" cy="726846"/>
            <a:chOff x="12136438" y="6315304"/>
            <a:chExt cx="2781300" cy="726846"/>
          </a:xfrm>
        </p:grpSpPr>
        <p:sp>
          <p:nvSpPr>
            <p:cNvPr id="11271" name="Freccia a destra 112"/>
            <p:cNvSpPr>
              <a:spLocks noChangeArrowheads="1"/>
            </p:cNvSpPr>
            <p:nvPr/>
          </p:nvSpPr>
          <p:spPr bwMode="auto">
            <a:xfrm rot="10800000">
              <a:off x="12136438" y="6737350"/>
              <a:ext cx="2781300"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78" name="CasellaDiTesto 120"/>
            <p:cNvSpPr txBox="1">
              <a:spLocks noChangeArrowheads="1"/>
            </p:cNvSpPr>
            <p:nvPr/>
          </p:nvSpPr>
          <p:spPr bwMode="auto">
            <a:xfrm>
              <a:off x="12751494" y="6315304"/>
              <a:ext cx="2061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a:t>
              </a:r>
              <a:r>
                <a:rPr lang="it-IT" sz="2800" b="1" dirty="0" err="1"/>
                <a:t>QABranch</a:t>
              </a:r>
              <a:endParaRPr lang="it-IT" sz="2800" b="1" dirty="0"/>
            </a:p>
          </p:txBody>
        </p:sp>
      </p:grpSp>
      <p:grpSp>
        <p:nvGrpSpPr>
          <p:cNvPr id="6" name="Gruppo 5"/>
          <p:cNvGrpSpPr/>
          <p:nvPr/>
        </p:nvGrpSpPr>
        <p:grpSpPr>
          <a:xfrm>
            <a:off x="8678863" y="6969818"/>
            <a:ext cx="9259887" cy="2063544"/>
            <a:chOff x="8736013" y="7684193"/>
            <a:chExt cx="9259887" cy="2063544"/>
          </a:xfrm>
        </p:grpSpPr>
        <p:sp>
          <p:nvSpPr>
            <p:cNvPr id="11279" name="Rettangolo 122"/>
            <p:cNvSpPr>
              <a:spLocks noChangeArrowheads="1"/>
            </p:cNvSpPr>
            <p:nvPr/>
          </p:nvSpPr>
          <p:spPr bwMode="auto">
            <a:xfrm>
              <a:off x="8736013" y="9022249"/>
              <a:ext cx="304800" cy="72548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80" name="Gruppo 34"/>
            <p:cNvGrpSpPr>
              <a:grpSpLocks/>
            </p:cNvGrpSpPr>
            <p:nvPr/>
          </p:nvGrpSpPr>
          <p:grpSpPr bwMode="auto">
            <a:xfrm>
              <a:off x="9080500" y="7684193"/>
              <a:ext cx="8915400" cy="1642475"/>
              <a:chOff x="9079942" y="7683128"/>
              <a:chExt cx="8915399" cy="1644507"/>
            </a:xfrm>
          </p:grpSpPr>
          <p:sp>
            <p:nvSpPr>
              <p:cNvPr id="11298" name="Freccia a destra 123"/>
              <p:cNvSpPr>
                <a:spLocks noChangeArrowheads="1"/>
              </p:cNvSpPr>
              <p:nvPr/>
            </p:nvSpPr>
            <p:spPr bwMode="auto">
              <a:xfrm>
                <a:off x="9079942" y="9022835"/>
                <a:ext cx="8915399" cy="304800"/>
              </a:xfrm>
              <a:prstGeom prst="rightArrow">
                <a:avLst>
                  <a:gd name="adj1" fmla="val 50000"/>
                  <a:gd name="adj2" fmla="val 4996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9" name="CasellaDiTesto 126"/>
              <p:cNvSpPr txBox="1">
                <a:spLocks noChangeArrowheads="1"/>
              </p:cNvSpPr>
              <p:nvPr/>
            </p:nvSpPr>
            <p:spPr bwMode="auto">
              <a:xfrm>
                <a:off x="15028197" y="7683128"/>
                <a:ext cx="2856395" cy="138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Ask</a:t>
                </a:r>
                <a:r>
                  <a:rPr lang="it-IT" sz="2800" b="1" dirty="0"/>
                  <a:t> </a:t>
                </a:r>
                <a:r>
                  <a:rPr lang="it-IT" sz="2800" b="1" dirty="0" smtClean="0"/>
                  <a:t>for building</a:t>
                </a:r>
              </a:p>
              <a:p>
                <a:pPr algn="r"/>
                <a:r>
                  <a:rPr lang="it-IT" sz="2800" b="1" dirty="0" smtClean="0"/>
                  <a:t> an image]</a:t>
                </a:r>
                <a:endParaRPr lang="it-IT" sz="2800" b="1" dirty="0"/>
              </a:p>
            </p:txBody>
          </p:sp>
        </p:grpSp>
      </p:grpSp>
      <p:sp>
        <p:nvSpPr>
          <p:cNvPr id="11281" name="Rettangolo 127"/>
          <p:cNvSpPr>
            <a:spLocks noChangeArrowheads="1"/>
          </p:cNvSpPr>
          <p:nvPr/>
        </p:nvSpPr>
        <p:spPr bwMode="auto">
          <a:xfrm>
            <a:off x="17783175" y="8649587"/>
            <a:ext cx="304800" cy="2371731"/>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82" name="Gruppo 32"/>
          <p:cNvGrpSpPr>
            <a:grpSpLocks/>
          </p:cNvGrpSpPr>
          <p:nvPr/>
        </p:nvGrpSpPr>
        <p:grpSpPr bwMode="auto">
          <a:xfrm>
            <a:off x="15000286" y="8595603"/>
            <a:ext cx="2853512" cy="1247774"/>
            <a:chOff x="15056682" y="8538201"/>
            <a:chExt cx="2853670" cy="1247969"/>
          </a:xfrm>
        </p:grpSpPr>
        <p:sp>
          <p:nvSpPr>
            <p:cNvPr id="11296" name="Freccia a destra 114"/>
            <p:cNvSpPr>
              <a:spLocks noChangeArrowheads="1"/>
            </p:cNvSpPr>
            <p:nvPr/>
          </p:nvSpPr>
          <p:spPr bwMode="auto">
            <a:xfrm>
              <a:off x="15056682" y="9481370"/>
              <a:ext cx="2781299"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7" name="CasellaDiTesto 129"/>
            <p:cNvSpPr txBox="1">
              <a:spLocks noChangeArrowheads="1"/>
            </p:cNvSpPr>
            <p:nvPr/>
          </p:nvSpPr>
          <p:spPr bwMode="auto">
            <a:xfrm>
              <a:off x="15607993" y="8538201"/>
              <a:ext cx="2302359" cy="95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QABranch</a:t>
              </a:r>
              <a:r>
                <a:rPr lang="it-IT" sz="2800" b="1" dirty="0" smtClean="0"/>
                <a:t>::</a:t>
              </a:r>
            </a:p>
            <a:p>
              <a:pPr algn="r"/>
              <a:r>
                <a:rPr lang="it-IT" sz="2800" b="1" dirty="0" smtClean="0"/>
                <a:t>EAR </a:t>
              </a:r>
              <a:endParaRPr lang="it-IT" sz="2800" b="1" dirty="0"/>
            </a:p>
          </p:txBody>
        </p:sp>
      </p:grpSp>
      <p:grpSp>
        <p:nvGrpSpPr>
          <p:cNvPr id="11283" name="Gruppo 33"/>
          <p:cNvGrpSpPr>
            <a:grpSpLocks/>
          </p:cNvGrpSpPr>
          <p:nvPr/>
        </p:nvGrpSpPr>
        <p:grpSpPr bwMode="auto">
          <a:xfrm>
            <a:off x="14971224" y="9846588"/>
            <a:ext cx="2781667" cy="1174731"/>
            <a:chOff x="15028197" y="9531253"/>
            <a:chExt cx="2781299" cy="1174913"/>
          </a:xfrm>
        </p:grpSpPr>
        <p:sp>
          <p:nvSpPr>
            <p:cNvPr id="11294" name="Freccia a destra 130"/>
            <p:cNvSpPr>
              <a:spLocks noChangeArrowheads="1"/>
            </p:cNvSpPr>
            <p:nvPr/>
          </p:nvSpPr>
          <p:spPr bwMode="auto">
            <a:xfrm>
              <a:off x="15028197" y="10401366"/>
              <a:ext cx="2781299"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5" name="CasellaDiTesto 131"/>
            <p:cNvSpPr txBox="1">
              <a:spLocks noChangeArrowheads="1"/>
            </p:cNvSpPr>
            <p:nvPr/>
          </p:nvSpPr>
          <p:spPr bwMode="auto">
            <a:xfrm>
              <a:off x="15276392" y="9531253"/>
              <a:ext cx="2518305" cy="95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a:t>/</a:t>
              </a:r>
              <a:r>
                <a:rPr lang="it-IT" sz="2800" b="1" dirty="0" err="1"/>
                <a:t>QABranch</a:t>
              </a:r>
              <a:r>
                <a:rPr lang="it-IT" sz="2800" b="1" dirty="0" smtClean="0"/>
                <a:t>::</a:t>
              </a:r>
            </a:p>
            <a:p>
              <a:pPr algn="r"/>
              <a:r>
                <a:rPr lang="it-IT" sz="2800" b="1" dirty="0" smtClean="0"/>
                <a:t>DOCKERFILE</a:t>
              </a:r>
              <a:endParaRPr lang="it-IT" sz="2800" b="1" dirty="0"/>
            </a:p>
          </p:txBody>
        </p:sp>
      </p:grpSp>
      <p:sp>
        <p:nvSpPr>
          <p:cNvPr id="11292" name="Freccia a destra 132"/>
          <p:cNvSpPr>
            <a:spLocks noChangeArrowheads="1"/>
          </p:cNvSpPr>
          <p:nvPr/>
        </p:nvSpPr>
        <p:spPr bwMode="auto">
          <a:xfrm flipH="1">
            <a:off x="18213335" y="11096624"/>
            <a:ext cx="2769681" cy="1039355"/>
          </a:xfrm>
          <a:prstGeom prst="rightArrow">
            <a:avLst>
              <a:gd name="adj1" fmla="val 50000"/>
              <a:gd name="adj2" fmla="val 50015"/>
            </a:avLst>
          </a:prstGeom>
          <a:noFill/>
          <a:ln>
            <a:noFill/>
          </a:ln>
          <a:extLst>
            <a:ext uri="{91240B29-F687-4F45-9708-019B960494DF}">
              <a14:hiddenLine xmlns:a14="http://schemas.microsoft.com/office/drawing/2010/main" w="25400" algn="ctr">
                <a:solidFill>
                  <a:srgbClr val="000000"/>
                </a:solidFill>
                <a:round/>
                <a:headEnd/>
                <a:tailEnd/>
              </a14:hiddenLine>
            </a:ext>
          </a:extLst>
        </p:spPr>
        <p:txBody>
          <a:bodyPr>
            <a:spAutoFit/>
          </a:bodyPr>
          <a:lstStyle/>
          <a:p>
            <a:endParaRPr lang="it-IT" sz="2800" b="1"/>
          </a:p>
        </p:txBody>
      </p:sp>
      <p:sp>
        <p:nvSpPr>
          <p:cNvPr id="11285" name="Rettangolo 134"/>
          <p:cNvSpPr>
            <a:spLocks noChangeArrowheads="1"/>
          </p:cNvSpPr>
          <p:nvPr/>
        </p:nvSpPr>
        <p:spPr bwMode="auto">
          <a:xfrm>
            <a:off x="17796648" y="11229975"/>
            <a:ext cx="277040" cy="80511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1286" name="Gruppo 31"/>
          <p:cNvGrpSpPr>
            <a:grpSpLocks/>
          </p:cNvGrpSpPr>
          <p:nvPr/>
        </p:nvGrpSpPr>
        <p:grpSpPr bwMode="auto">
          <a:xfrm>
            <a:off x="18057197" y="11469946"/>
            <a:ext cx="3082894" cy="793749"/>
            <a:chOff x="18068885" y="10977693"/>
            <a:chExt cx="3082826" cy="793872"/>
          </a:xfrm>
        </p:grpSpPr>
        <p:sp>
          <p:nvSpPr>
            <p:cNvPr id="11290" name="Freccia a destra 135"/>
            <p:cNvSpPr>
              <a:spLocks noChangeArrowheads="1"/>
            </p:cNvSpPr>
            <p:nvPr/>
          </p:nvSpPr>
          <p:spPr bwMode="auto">
            <a:xfrm>
              <a:off x="18225020" y="11466765"/>
              <a:ext cx="2781299" cy="304800"/>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291" name="CasellaDiTesto 136"/>
            <p:cNvSpPr txBox="1">
              <a:spLocks noChangeArrowheads="1"/>
            </p:cNvSpPr>
            <p:nvPr/>
          </p:nvSpPr>
          <p:spPr bwMode="auto">
            <a:xfrm>
              <a:off x="18068885" y="10977693"/>
              <a:ext cx="3082826" cy="5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[Image </a:t>
              </a:r>
              <a:r>
                <a:rPr lang="it-IT" sz="2800" b="1" dirty="0" err="1" smtClean="0"/>
                <a:t>available</a:t>
              </a:r>
              <a:r>
                <a:rPr lang="it-IT" sz="2800" b="1" dirty="0"/>
                <a:t>]</a:t>
              </a:r>
            </a:p>
          </p:txBody>
        </p:sp>
      </p:grpSp>
      <p:grpSp>
        <p:nvGrpSpPr>
          <p:cNvPr id="11287" name="Gruppo 35"/>
          <p:cNvGrpSpPr>
            <a:grpSpLocks/>
          </p:cNvGrpSpPr>
          <p:nvPr/>
        </p:nvGrpSpPr>
        <p:grpSpPr bwMode="auto">
          <a:xfrm>
            <a:off x="12088815" y="6882474"/>
            <a:ext cx="2751823" cy="1184493"/>
            <a:chOff x="12146150" y="7147574"/>
            <a:chExt cx="2751051" cy="1183518"/>
          </a:xfrm>
        </p:grpSpPr>
        <p:sp>
          <p:nvSpPr>
            <p:cNvPr id="11288" name="CasellaDiTesto 121"/>
            <p:cNvSpPr txBox="1">
              <a:spLocks noChangeArrowheads="1"/>
            </p:cNvSpPr>
            <p:nvPr/>
          </p:nvSpPr>
          <p:spPr bwMode="auto">
            <a:xfrm>
              <a:off x="12379270" y="7147574"/>
              <a:ext cx="2517931" cy="95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pPr algn="r"/>
              <a:r>
                <a:rPr lang="it-IT" sz="2800" b="1" dirty="0" smtClean="0"/>
                <a:t>EAR</a:t>
              </a:r>
            </a:p>
            <a:p>
              <a:pPr algn="r"/>
              <a:r>
                <a:rPr lang="it-IT" sz="2800" b="1" dirty="0" smtClean="0"/>
                <a:t>DOCKERFILE</a:t>
              </a:r>
              <a:endParaRPr lang="it-IT" sz="2800" b="1" dirty="0"/>
            </a:p>
          </p:txBody>
        </p:sp>
        <p:sp>
          <p:nvSpPr>
            <p:cNvPr id="11289" name="Freccia a destra 142"/>
            <p:cNvSpPr>
              <a:spLocks noChangeArrowheads="1"/>
            </p:cNvSpPr>
            <p:nvPr/>
          </p:nvSpPr>
          <p:spPr bwMode="auto">
            <a:xfrm>
              <a:off x="12146150" y="8026292"/>
              <a:ext cx="2662517" cy="304800"/>
            </a:xfrm>
            <a:prstGeom prst="rightArrow">
              <a:avLst>
                <a:gd name="adj1" fmla="val 50000"/>
                <a:gd name="adj2" fmla="val 49985"/>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grpSp>
        <p:nvGrpSpPr>
          <p:cNvPr id="11273" name="Gruppo 40"/>
          <p:cNvGrpSpPr>
            <a:grpSpLocks/>
          </p:cNvGrpSpPr>
          <p:nvPr/>
        </p:nvGrpSpPr>
        <p:grpSpPr bwMode="auto">
          <a:xfrm>
            <a:off x="3048000" y="1841494"/>
            <a:ext cx="11904691" cy="735010"/>
            <a:chOff x="3048000" y="2384267"/>
            <a:chExt cx="11905132" cy="735451"/>
          </a:xfrm>
        </p:grpSpPr>
        <p:sp>
          <p:nvSpPr>
            <p:cNvPr id="11308" name="Freccia a destra 28"/>
            <p:cNvSpPr>
              <a:spLocks noChangeArrowheads="1"/>
            </p:cNvSpPr>
            <p:nvPr/>
          </p:nvSpPr>
          <p:spPr bwMode="auto">
            <a:xfrm>
              <a:off x="3048000" y="2814918"/>
              <a:ext cx="11905132" cy="304800"/>
            </a:xfrm>
            <a:prstGeom prst="rightArrow">
              <a:avLst>
                <a:gd name="adj1" fmla="val 50000"/>
                <a:gd name="adj2" fmla="val 5008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1309" name="CasellaDiTesto 29"/>
            <p:cNvSpPr txBox="1">
              <a:spLocks noChangeArrowheads="1"/>
            </p:cNvSpPr>
            <p:nvPr/>
          </p:nvSpPr>
          <p:spPr bwMode="auto">
            <a:xfrm>
              <a:off x="12148439" y="2384267"/>
              <a:ext cx="2558809" cy="58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3200" b="1" dirty="0"/>
                <a:t>/</a:t>
              </a:r>
              <a:r>
                <a:rPr lang="it-IT" sz="2800" b="1" dirty="0"/>
                <a:t>devBranch#1</a:t>
              </a:r>
            </a:p>
          </p:txBody>
        </p:sp>
      </p:grpSp>
      <p:sp>
        <p:nvSpPr>
          <p:cNvPr id="11268" name="Rettangolo 103"/>
          <p:cNvSpPr>
            <a:spLocks noChangeArrowheads="1"/>
          </p:cNvSpPr>
          <p:nvPr/>
        </p:nvSpPr>
        <p:spPr bwMode="auto">
          <a:xfrm>
            <a:off x="5638800" y="1666875"/>
            <a:ext cx="304800" cy="15240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6" name="Gruppo 15"/>
          <p:cNvGrpSpPr/>
          <p:nvPr/>
        </p:nvGrpSpPr>
        <p:grpSpPr>
          <a:xfrm>
            <a:off x="18224415" y="10237790"/>
            <a:ext cx="2781361" cy="1258861"/>
            <a:chOff x="18281565" y="10409240"/>
            <a:chExt cx="2781361" cy="1258861"/>
          </a:xfrm>
        </p:grpSpPr>
        <p:sp>
          <p:nvSpPr>
            <p:cNvPr id="11293" name="CasellaDiTesto 133"/>
            <p:cNvSpPr txBox="1">
              <a:spLocks noChangeArrowheads="1"/>
            </p:cNvSpPr>
            <p:nvPr/>
          </p:nvSpPr>
          <p:spPr bwMode="auto">
            <a:xfrm>
              <a:off x="18738308" y="10409240"/>
              <a:ext cx="22921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800" b="1"/>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r"/>
              <a:r>
                <a:rPr lang="it-IT" dirty="0"/>
                <a:t>[</a:t>
              </a:r>
              <a:r>
                <a:rPr lang="it-IT" dirty="0" err="1"/>
                <a:t>Docker</a:t>
              </a:r>
              <a:r>
                <a:rPr lang="it-IT" dirty="0"/>
                <a:t> </a:t>
              </a:r>
              <a:r>
                <a:rPr lang="it-IT" dirty="0" err="1"/>
                <a:t>get</a:t>
              </a:r>
              <a:r>
                <a:rPr lang="it-IT" dirty="0"/>
                <a:t> image]</a:t>
              </a:r>
            </a:p>
          </p:txBody>
        </p:sp>
        <p:sp>
          <p:nvSpPr>
            <p:cNvPr id="66" name="Freccia a destra 135"/>
            <p:cNvSpPr>
              <a:spLocks noChangeArrowheads="1"/>
            </p:cNvSpPr>
            <p:nvPr/>
          </p:nvSpPr>
          <p:spPr bwMode="auto">
            <a:xfrm rot="10800000">
              <a:off x="18281565" y="11363348"/>
              <a:ext cx="2781361" cy="304753"/>
            </a:xfrm>
            <a:prstGeom prst="rightArrow">
              <a:avLst>
                <a:gd name="adj1" fmla="val 50000"/>
                <a:gd name="adj2" fmla="val 50019"/>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sp>
        <p:nvSpPr>
          <p:cNvPr id="7" name="Fumetto 2 6"/>
          <p:cNvSpPr/>
          <p:nvPr/>
        </p:nvSpPr>
        <p:spPr bwMode="auto">
          <a:xfrm flipH="1">
            <a:off x="4114847" y="5265350"/>
            <a:ext cx="3048054" cy="1704468"/>
          </a:xfrm>
          <a:prstGeom prst="wedgeRoundRectCallout">
            <a:avLst>
              <a:gd name="adj1" fmla="val -101661"/>
              <a:gd name="adj2" fmla="val -54593"/>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Integration Test::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COMPLETED</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7" name="Fumetto 2 66"/>
          <p:cNvSpPr/>
          <p:nvPr/>
        </p:nvSpPr>
        <p:spPr bwMode="auto">
          <a:xfrm flipH="1">
            <a:off x="19032760" y="7062207"/>
            <a:ext cx="3048054" cy="1704468"/>
          </a:xfrm>
          <a:prstGeom prst="wedgeRoundRectCallout">
            <a:avLst>
              <a:gd name="adj1" fmla="val 81148"/>
              <a:gd name="adj2" fmla="val 180113"/>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Docker</a:t>
            </a: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Image::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AVAILABLE</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9" name="Fumetto 2 68"/>
          <p:cNvSpPr/>
          <p:nvPr/>
        </p:nvSpPr>
        <p:spPr bwMode="auto">
          <a:xfrm flipH="1">
            <a:off x="28378" y="3867630"/>
            <a:ext cx="3048054" cy="1353214"/>
          </a:xfrm>
          <a:prstGeom prst="wedgeRoundRectCallout">
            <a:avLst>
              <a:gd name="adj1" fmla="val -37912"/>
              <a:gd name="adj2" fmla="val -154889"/>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3200" dirty="0" smtClean="0">
                <a:ea typeface="ヒラギノ角ゴ ProN W3" charset="0"/>
                <a:cs typeface="ヒラギノ角ゴ ProN W3" charset="0"/>
              </a:rPr>
              <a:t>Unit</a:t>
            </a: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Test::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COMPLETED</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0" name="Fumetto 2 69"/>
          <p:cNvSpPr/>
          <p:nvPr/>
        </p:nvSpPr>
        <p:spPr bwMode="auto">
          <a:xfrm flipH="1">
            <a:off x="454696" y="6777709"/>
            <a:ext cx="3048054" cy="1353214"/>
          </a:xfrm>
          <a:prstGeom prst="wedgeRoundRectCallout">
            <a:avLst>
              <a:gd name="adj1" fmla="val -117598"/>
              <a:gd name="adj2" fmla="val -313262"/>
              <a:gd name="adj3" fmla="val 16667"/>
            </a:avLst>
          </a:prstGeom>
          <a:solidFill>
            <a:srgbClr val="92D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3200" dirty="0" smtClean="0">
                <a:ea typeface="ヒラギノ角ゴ ProN W3" charset="0"/>
                <a:cs typeface="ヒラギノ角ゴ ProN W3" charset="0"/>
              </a:rPr>
              <a:t>Unit</a:t>
            </a:r>
            <a:r>
              <a:rPr kumimoji="0" lang="it-IT" sz="32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Test:: </a:t>
            </a:r>
            <a:r>
              <a:rPr kumimoji="0" lang="it-IT" sz="3200" b="1"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COMPLETED</a:t>
            </a:r>
            <a:endParaRPr kumimoji="0" lang="it-IT" sz="3200" b="1"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8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2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2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1270" grpId="0" animBg="1"/>
      <p:bldP spid="11281" grpId="0" animBg="1"/>
      <p:bldP spid="11285" grpId="0" animBg="1"/>
      <p:bldP spid="11268" grpId="0" animBg="1"/>
      <p:bldP spid="7" grpId="0" animBg="1"/>
      <p:bldP spid="67" grpId="0" animBg="1"/>
      <p:bldP spid="69" grpId="0" animBg="1"/>
      <p:bldP spid="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QUALITY ASSURANCE</a:t>
            </a:r>
            <a:endParaRPr lang="it-IT" dirty="0"/>
          </a:p>
        </p:txBody>
      </p:sp>
      <p:sp>
        <p:nvSpPr>
          <p:cNvPr id="3" name="Segnaposto contenuto 2"/>
          <p:cNvSpPr>
            <a:spLocks noGrp="1"/>
          </p:cNvSpPr>
          <p:nvPr>
            <p:ph idx="1"/>
          </p:nvPr>
        </p:nvSpPr>
        <p:spPr/>
        <p:txBody>
          <a:bodyPr/>
          <a:lstStyle/>
          <a:p>
            <a:r>
              <a:rPr lang="it-IT" dirty="0" err="1" smtClean="0"/>
              <a:t>Docker</a:t>
            </a:r>
            <a:r>
              <a:rPr lang="it-IT" dirty="0" smtClean="0"/>
              <a:t> Hub</a:t>
            </a:r>
          </a:p>
          <a:p>
            <a:r>
              <a:rPr lang="it-IT" smtClean="0"/>
              <a:t>Jenkins@openshift </a:t>
            </a:r>
            <a:endParaRPr lang="it-IT" dirty="0" smtClean="0"/>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586902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320525414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PRODUCTION</a:t>
            </a:r>
            <a:endParaRPr lang="it-IT" dirty="0"/>
          </a:p>
        </p:txBody>
      </p:sp>
      <p:sp>
        <p:nvSpPr>
          <p:cNvPr id="3" name="Segnaposto contenuto 2"/>
          <p:cNvSpPr>
            <a:spLocks noGrp="1"/>
          </p:cNvSpPr>
          <p:nvPr>
            <p:ph idx="1"/>
          </p:nvPr>
        </p:nvSpPr>
        <p:spPr/>
        <p:txBody>
          <a:bodyPr/>
          <a:lstStyle/>
          <a:p>
            <a:r>
              <a:rPr lang="it-IT" dirty="0" err="1" smtClean="0"/>
              <a:t>Pivotal</a:t>
            </a:r>
            <a:r>
              <a:rPr lang="it-IT" dirty="0" smtClean="0"/>
              <a:t> Web Services</a:t>
            </a:r>
          </a:p>
          <a:p>
            <a:pPr lvl="1"/>
            <a:r>
              <a:rPr lang="it-IT" dirty="0" err="1" smtClean="0"/>
              <a:t>Backimg</a:t>
            </a:r>
            <a:r>
              <a:rPr lang="it-IT" dirty="0" smtClean="0"/>
              <a:t> </a:t>
            </a:r>
            <a:r>
              <a:rPr lang="it-IT" dirty="0" err="1" smtClean="0"/>
              <a:t>services</a:t>
            </a:r>
            <a:endParaRPr lang="it-IT" dirty="0" smtClean="0"/>
          </a:p>
          <a:p>
            <a:pPr lvl="1"/>
            <a:r>
              <a:rPr lang="it-IT" dirty="0" err="1" smtClean="0"/>
              <a:t>Yml</a:t>
            </a:r>
            <a:r>
              <a:rPr lang="it-IT" dirty="0" smtClean="0"/>
              <a:t> file</a:t>
            </a:r>
          </a:p>
          <a:p>
            <a:pPr lvl="1"/>
            <a:r>
              <a:rPr lang="it-IT" dirty="0" smtClean="0"/>
              <a:t>Create from </a:t>
            </a:r>
            <a:r>
              <a:rPr lang="it-IT" dirty="0" err="1" smtClean="0"/>
              <a:t>interface</a:t>
            </a:r>
            <a:endParaRPr lang="it-IT" dirty="0" smtClean="0"/>
          </a:p>
          <a:p>
            <a:pPr lvl="1"/>
            <a:r>
              <a:rPr lang="it-IT" dirty="0" smtClean="0"/>
              <a:t>By </a:t>
            </a:r>
            <a:r>
              <a:rPr lang="it-IT" dirty="0" err="1" smtClean="0"/>
              <a:t>cf</a:t>
            </a:r>
            <a:r>
              <a:rPr lang="it-IT" dirty="0" smtClean="0"/>
              <a:t> </a:t>
            </a:r>
            <a:r>
              <a:rPr lang="it-IT" dirty="0" err="1" smtClean="0"/>
              <a:t>tool</a:t>
            </a:r>
            <a:endParaRPr lang="it-IT" dirty="0" smtClean="0"/>
          </a:p>
          <a:p>
            <a:r>
              <a:rPr lang="it-IT" dirty="0" smtClean="0"/>
              <a:t>Database </a:t>
            </a:r>
            <a:r>
              <a:rPr lang="it-IT" dirty="0" err="1" smtClean="0"/>
              <a:t>as</a:t>
            </a:r>
            <a:r>
              <a:rPr lang="it-IT" dirty="0" smtClean="0"/>
              <a:t> a Service Pattern</a:t>
            </a:r>
          </a:p>
          <a:p>
            <a:endParaRPr lang="it-IT" dirty="0" smtClean="0"/>
          </a:p>
          <a:p>
            <a:endParaRPr lang="it-IT" dirty="0"/>
          </a:p>
        </p:txBody>
      </p:sp>
      <p:grpSp>
        <p:nvGrpSpPr>
          <p:cNvPr id="7" name="Gruppo 6"/>
          <p:cNvGrpSpPr/>
          <p:nvPr/>
        </p:nvGrpSpPr>
        <p:grpSpPr>
          <a:xfrm>
            <a:off x="15171762" y="56309"/>
            <a:ext cx="9135160" cy="4872333"/>
            <a:chOff x="11543928" y="4205005"/>
            <a:chExt cx="9135160" cy="4872333"/>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928" y="4985792"/>
              <a:ext cx="9135160" cy="40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ccia in giù 8"/>
            <p:cNvSpPr/>
            <p:nvPr/>
          </p:nvSpPr>
          <p:spPr bwMode="auto">
            <a:xfrm>
              <a:off x="17983572" y="4205005"/>
              <a:ext cx="1389778" cy="866512"/>
            </a:xfrm>
            <a:prstGeom prst="downArrow">
              <a:avLst/>
            </a:prstGeom>
            <a:solidFill>
              <a:schemeClr val="accent2">
                <a:lumMod val="40000"/>
                <a:lumOff val="60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21303582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273031411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Event</a:t>
            </a:r>
            <a:r>
              <a:rPr lang="it-IT" dirty="0" smtClean="0"/>
              <a:t> </a:t>
            </a:r>
            <a:r>
              <a:rPr lang="it-IT" dirty="0" err="1" smtClean="0"/>
              <a:t>driven</a:t>
            </a:r>
            <a:r>
              <a:rPr lang="it-IT" dirty="0" smtClean="0"/>
              <a:t> </a:t>
            </a:r>
            <a:r>
              <a:rPr lang="it-IT" dirty="0" err="1" smtClean="0"/>
              <a:t>architecture</a:t>
            </a:r>
            <a:r>
              <a:rPr lang="it-IT" dirty="0" smtClean="0"/>
              <a:t>: </a:t>
            </a:r>
            <a:r>
              <a:rPr lang="it-IT" dirty="0" err="1" smtClean="0"/>
              <a:t>transaction</a:t>
            </a:r>
            <a:r>
              <a:rPr lang="it-IT" dirty="0" smtClean="0"/>
              <a:t> </a:t>
            </a:r>
            <a:r>
              <a:rPr lang="it-IT" dirty="0" err="1" smtClean="0"/>
              <a:t>issues</a:t>
            </a:r>
            <a:endParaRPr lang="it-IT" dirty="0"/>
          </a:p>
        </p:txBody>
      </p:sp>
      <p:sp>
        <p:nvSpPr>
          <p:cNvPr id="3" name="Segnaposto contenuto 2"/>
          <p:cNvSpPr>
            <a:spLocks noGrp="1"/>
          </p:cNvSpPr>
          <p:nvPr>
            <p:ph idx="1"/>
          </p:nvPr>
        </p:nvSpPr>
        <p:spPr/>
        <p:txBody>
          <a:bodyPr/>
          <a:lstStyle/>
          <a:p>
            <a:r>
              <a:rPr lang="it-IT" dirty="0" smtClean="0"/>
              <a:t>Distributed data management</a:t>
            </a:r>
          </a:p>
          <a:p>
            <a:r>
              <a:rPr lang="it-IT" dirty="0" smtClean="0"/>
              <a:t>Data </a:t>
            </a:r>
            <a:r>
              <a:rPr lang="it-IT" dirty="0" err="1" smtClean="0"/>
              <a:t>access</a:t>
            </a:r>
            <a:r>
              <a:rPr lang="it-IT" dirty="0" smtClean="0"/>
              <a:t> </a:t>
            </a:r>
            <a:r>
              <a:rPr lang="it-IT" dirty="0" err="1" smtClean="0"/>
              <a:t>become</a:t>
            </a:r>
            <a:r>
              <a:rPr lang="it-IT" dirty="0" smtClean="0"/>
              <a:t> more </a:t>
            </a:r>
            <a:r>
              <a:rPr lang="it-IT" dirty="0" err="1" smtClean="0"/>
              <a:t>complex</a:t>
            </a:r>
            <a:r>
              <a:rPr lang="it-IT" dirty="0" smtClean="0"/>
              <a:t> </a:t>
            </a:r>
            <a:r>
              <a:rPr lang="it-IT" dirty="0" err="1" smtClean="0"/>
              <a:t>when</a:t>
            </a:r>
            <a:r>
              <a:rPr lang="it-IT" dirty="0" smtClean="0"/>
              <a:t> </a:t>
            </a:r>
            <a:r>
              <a:rPr lang="it-IT" dirty="0" err="1" smtClean="0"/>
              <a:t>we</a:t>
            </a:r>
            <a:r>
              <a:rPr lang="it-IT" dirty="0" smtClean="0"/>
              <a:t> </a:t>
            </a:r>
            <a:r>
              <a:rPr lang="it-IT" dirty="0" err="1" smtClean="0"/>
              <a:t>move</a:t>
            </a:r>
            <a:r>
              <a:rPr lang="it-IT" dirty="0" smtClean="0"/>
              <a:t> to a </a:t>
            </a:r>
            <a:r>
              <a:rPr lang="it-IT" dirty="0" err="1" smtClean="0"/>
              <a:t>microservice</a:t>
            </a:r>
            <a:r>
              <a:rPr lang="it-IT" dirty="0" smtClean="0"/>
              <a:t> </a:t>
            </a:r>
            <a:r>
              <a:rPr lang="it-IT" dirty="0" err="1" smtClean="0"/>
              <a:t>architecture</a:t>
            </a:r>
            <a:r>
              <a:rPr lang="it-IT" dirty="0" smtClean="0"/>
              <a:t> . </a:t>
            </a:r>
            <a:r>
              <a:rPr lang="it-IT" dirty="0" err="1" smtClean="0"/>
              <a:t>Not</a:t>
            </a:r>
            <a:r>
              <a:rPr lang="it-IT" dirty="0" smtClean="0"/>
              <a:t> </a:t>
            </a:r>
            <a:r>
              <a:rPr lang="it-IT" dirty="0" err="1" smtClean="0"/>
              <a:t>only</a:t>
            </a:r>
            <a:r>
              <a:rPr lang="it-IT" dirty="0" smtClean="0"/>
              <a:t> </a:t>
            </a:r>
            <a:r>
              <a:rPr lang="it-IT" dirty="0" err="1" smtClean="0"/>
              <a:t>because</a:t>
            </a:r>
            <a:r>
              <a:rPr lang="it-IT" dirty="0" smtClean="0"/>
              <a:t> the data </a:t>
            </a:r>
            <a:r>
              <a:rPr lang="it-IT" dirty="0" err="1" smtClean="0"/>
              <a:t>access</a:t>
            </a:r>
            <a:r>
              <a:rPr lang="it-IT" dirty="0" smtClean="0"/>
              <a:t> </a:t>
            </a:r>
            <a:r>
              <a:rPr lang="it-IT" dirty="0" err="1" smtClean="0"/>
              <a:t>is</a:t>
            </a:r>
            <a:r>
              <a:rPr lang="it-IT" dirty="0" smtClean="0"/>
              <a:t> private to </a:t>
            </a:r>
            <a:r>
              <a:rPr lang="it-IT" dirty="0" err="1" smtClean="0"/>
              <a:t>each</a:t>
            </a:r>
            <a:r>
              <a:rPr lang="it-IT" dirty="0" smtClean="0"/>
              <a:t> </a:t>
            </a:r>
            <a:r>
              <a:rPr lang="it-IT" dirty="0" err="1" smtClean="0"/>
              <a:t>microservice</a:t>
            </a:r>
            <a:r>
              <a:rPr lang="it-IT" dirty="0" smtClean="0"/>
              <a:t>(</a:t>
            </a:r>
            <a:r>
              <a:rPr lang="it-IT" dirty="0" err="1" smtClean="0"/>
              <a:t>encasulation</a:t>
            </a:r>
            <a:r>
              <a:rPr lang="it-IT" dirty="0" smtClean="0"/>
              <a:t>/</a:t>
            </a:r>
            <a:r>
              <a:rPr lang="it-IT" dirty="0" err="1" smtClean="0"/>
              <a:t>loosely</a:t>
            </a:r>
            <a:r>
              <a:rPr lang="it-IT" dirty="0" smtClean="0"/>
              <a:t> </a:t>
            </a:r>
            <a:r>
              <a:rPr lang="it-IT" dirty="0" err="1" smtClean="0"/>
              <a:t>coupled</a:t>
            </a:r>
            <a:r>
              <a:rPr lang="it-IT" dirty="0" smtClean="0"/>
              <a:t> -&gt; </a:t>
            </a:r>
            <a:r>
              <a:rPr lang="it-IT" dirty="0" err="1" smtClean="0"/>
              <a:t>indipendent</a:t>
            </a:r>
            <a:r>
              <a:rPr lang="it-IT" dirty="0" smtClean="0"/>
              <a:t> </a:t>
            </a:r>
            <a:r>
              <a:rPr lang="it-IT" dirty="0" err="1" smtClean="0"/>
              <a:t>evolution</a:t>
            </a:r>
            <a:r>
              <a:rPr lang="it-IT" dirty="0" smtClean="0"/>
              <a:t>) </a:t>
            </a:r>
            <a:r>
              <a:rPr lang="it-IT" dirty="0" err="1" smtClean="0"/>
              <a:t>but</a:t>
            </a:r>
            <a:r>
              <a:rPr lang="it-IT" dirty="0" smtClean="0"/>
              <a:t> </a:t>
            </a:r>
            <a:r>
              <a:rPr lang="it-IT" dirty="0" err="1" smtClean="0"/>
              <a:t>also</a:t>
            </a:r>
            <a:r>
              <a:rPr lang="it-IT" dirty="0" smtClean="0"/>
              <a:t> </a:t>
            </a:r>
            <a:r>
              <a:rPr lang="it-IT" dirty="0" err="1" smtClean="0"/>
              <a:t>because</a:t>
            </a:r>
            <a:r>
              <a:rPr lang="it-IT" dirty="0" smtClean="0"/>
              <a:t> of the use of </a:t>
            </a:r>
            <a:r>
              <a:rPr lang="it-IT" dirty="0" err="1" smtClean="0"/>
              <a:t>different</a:t>
            </a:r>
            <a:r>
              <a:rPr lang="it-IT" dirty="0" smtClean="0"/>
              <a:t> </a:t>
            </a:r>
            <a:r>
              <a:rPr lang="it-IT" dirty="0" err="1" smtClean="0"/>
              <a:t>dabase</a:t>
            </a:r>
            <a:r>
              <a:rPr lang="it-IT" dirty="0" smtClean="0"/>
              <a:t> </a:t>
            </a:r>
            <a:r>
              <a:rPr lang="it-IT" dirty="0" err="1" smtClean="0"/>
              <a:t>used</a:t>
            </a:r>
            <a:r>
              <a:rPr lang="it-IT" dirty="0" smtClean="0"/>
              <a:t> by </a:t>
            </a:r>
            <a:r>
              <a:rPr lang="it-IT" dirty="0" err="1" smtClean="0"/>
              <a:t>microservices</a:t>
            </a:r>
            <a:r>
              <a:rPr lang="it-IT" dirty="0" smtClean="0"/>
              <a:t>. A </a:t>
            </a:r>
            <a:r>
              <a:rPr lang="it-IT" dirty="0" err="1" smtClean="0"/>
              <a:t>microservice</a:t>
            </a:r>
            <a:r>
              <a:rPr lang="it-IT" dirty="0" smtClean="0"/>
              <a:t> </a:t>
            </a:r>
            <a:r>
              <a:rPr lang="it-IT" dirty="0" err="1" smtClean="0"/>
              <a:t>based</a:t>
            </a:r>
            <a:r>
              <a:rPr lang="it-IT" dirty="0" smtClean="0"/>
              <a:t> </a:t>
            </a:r>
            <a:r>
              <a:rPr lang="it-IT" dirty="0" err="1" smtClean="0"/>
              <a:t>architecture</a:t>
            </a:r>
            <a:r>
              <a:rPr lang="it-IT" dirty="0" smtClean="0"/>
              <a:t> </a:t>
            </a:r>
            <a:r>
              <a:rPr lang="it-IT" dirty="0" err="1" smtClean="0"/>
              <a:t>often</a:t>
            </a:r>
            <a:r>
              <a:rPr lang="it-IT" dirty="0" smtClean="0"/>
              <a:t> use a </a:t>
            </a:r>
            <a:r>
              <a:rPr lang="it-IT" dirty="0" err="1" smtClean="0"/>
              <a:t>mixture</a:t>
            </a:r>
            <a:r>
              <a:rPr lang="it-IT" dirty="0" smtClean="0"/>
              <a:t> of SQL and </a:t>
            </a:r>
            <a:r>
              <a:rPr lang="it-IT" dirty="0" err="1" smtClean="0"/>
              <a:t>NoSql</a:t>
            </a:r>
            <a:r>
              <a:rPr lang="it-IT" dirty="0" smtClean="0"/>
              <a:t> </a:t>
            </a:r>
            <a:r>
              <a:rPr lang="it-IT" dirty="0" err="1" smtClean="0"/>
              <a:t>Dataabse</a:t>
            </a:r>
            <a:r>
              <a:rPr lang="it-IT" dirty="0" smtClean="0"/>
              <a:t>  the so </a:t>
            </a:r>
            <a:r>
              <a:rPr lang="it-IT" dirty="0" err="1" smtClean="0"/>
              <a:t>called</a:t>
            </a:r>
            <a:r>
              <a:rPr lang="it-IT" dirty="0" smtClean="0"/>
              <a:t> </a:t>
            </a:r>
            <a:r>
              <a:rPr lang="it-IT" dirty="0" err="1" smtClean="0"/>
              <a:t>poliglot</a:t>
            </a:r>
            <a:r>
              <a:rPr lang="it-IT" dirty="0" smtClean="0"/>
              <a:t> </a:t>
            </a:r>
            <a:r>
              <a:rPr lang="it-IT" dirty="0" err="1" smtClean="0"/>
              <a:t>persistence</a:t>
            </a:r>
            <a:r>
              <a:rPr lang="it-IT" dirty="0" smtClean="0"/>
              <a:t> </a:t>
            </a:r>
            <a:r>
              <a:rPr lang="it-IT" dirty="0" err="1" smtClean="0"/>
              <a:t>approch</a:t>
            </a:r>
            <a:r>
              <a:rPr lang="it-IT" dirty="0" smtClean="0"/>
              <a:t>. </a:t>
            </a:r>
            <a:r>
              <a:rPr lang="it-IT" dirty="0" err="1" smtClean="0"/>
              <a:t>This</a:t>
            </a:r>
            <a:r>
              <a:rPr lang="it-IT" dirty="0" smtClean="0"/>
              <a:t> </a:t>
            </a:r>
            <a:r>
              <a:rPr lang="it-IT" dirty="0" err="1" smtClean="0"/>
              <a:t>has</a:t>
            </a:r>
            <a:r>
              <a:rPr lang="it-IT" dirty="0" smtClean="0"/>
              <a:t> </a:t>
            </a:r>
            <a:r>
              <a:rPr lang="it-IT" dirty="0" err="1" smtClean="0"/>
              <a:t>many</a:t>
            </a:r>
            <a:r>
              <a:rPr lang="it-IT" dirty="0" smtClean="0"/>
              <a:t> benefits: ,ore </a:t>
            </a:r>
            <a:r>
              <a:rPr lang="it-IT" dirty="0" err="1" smtClean="0"/>
              <a:t>convinent</a:t>
            </a:r>
            <a:r>
              <a:rPr lang="it-IT" dirty="0" smtClean="0"/>
              <a:t> </a:t>
            </a:r>
            <a:r>
              <a:rPr lang="it-IT" dirty="0" err="1" smtClean="0"/>
              <a:t>datamodel</a:t>
            </a:r>
            <a:r>
              <a:rPr lang="it-IT" dirty="0" smtClean="0"/>
              <a:t> </a:t>
            </a:r>
            <a:r>
              <a:rPr lang="it-IT" dirty="0" err="1" smtClean="0"/>
              <a:t>according</a:t>
            </a:r>
            <a:r>
              <a:rPr lang="it-IT" dirty="0" smtClean="0"/>
              <a:t> business </a:t>
            </a:r>
            <a:r>
              <a:rPr lang="it-IT" dirty="0" err="1" smtClean="0"/>
              <a:t>requirements</a:t>
            </a:r>
            <a:r>
              <a:rPr lang="it-IT" dirty="0" smtClean="0"/>
              <a:t> and </a:t>
            </a:r>
            <a:r>
              <a:rPr lang="it-IT" dirty="0" err="1" smtClean="0"/>
              <a:t>better</a:t>
            </a:r>
            <a:r>
              <a:rPr lang="it-IT" dirty="0" smtClean="0"/>
              <a:t> performance and </a:t>
            </a:r>
            <a:r>
              <a:rPr lang="it-IT" dirty="0" err="1" smtClean="0"/>
              <a:t>scalability</a:t>
            </a:r>
            <a:r>
              <a:rPr lang="it-IT" dirty="0" smtClean="0"/>
              <a:t> </a:t>
            </a:r>
            <a:r>
              <a:rPr lang="it-IT" dirty="0" err="1" smtClean="0"/>
              <a:t>but</a:t>
            </a:r>
            <a:r>
              <a:rPr lang="it-IT" dirty="0" smtClean="0"/>
              <a:t> introduce </a:t>
            </a:r>
            <a:r>
              <a:rPr lang="it-IT" dirty="0" err="1" smtClean="0"/>
              <a:t>distributed</a:t>
            </a:r>
            <a:r>
              <a:rPr lang="it-IT" dirty="0" smtClean="0"/>
              <a:t> data </a:t>
            </a:r>
            <a:r>
              <a:rPr lang="it-IT" dirty="0" err="1" smtClean="0"/>
              <a:t>transaction</a:t>
            </a:r>
            <a:r>
              <a:rPr lang="it-IT" dirty="0" smtClean="0"/>
              <a:t> </a:t>
            </a:r>
            <a:r>
              <a:rPr lang="it-IT" dirty="0" err="1" smtClean="0"/>
              <a:t>challenge</a:t>
            </a:r>
            <a:r>
              <a:rPr lang="it-IT" dirty="0" smtClean="0"/>
              <a:t>: </a:t>
            </a:r>
            <a:r>
              <a:rPr lang="it-IT" dirty="0" err="1" smtClean="0"/>
              <a:t>implement</a:t>
            </a:r>
            <a:r>
              <a:rPr lang="it-IT" dirty="0" smtClean="0"/>
              <a:t> business </a:t>
            </a:r>
            <a:r>
              <a:rPr lang="it-IT" dirty="0" err="1" smtClean="0"/>
              <a:t>transaction</a:t>
            </a:r>
            <a:r>
              <a:rPr lang="it-IT" dirty="0" smtClean="0"/>
              <a:t> </a:t>
            </a:r>
            <a:r>
              <a:rPr lang="it-IT" dirty="0" err="1" smtClean="0"/>
              <a:t>that</a:t>
            </a:r>
            <a:r>
              <a:rPr lang="it-IT" dirty="0" smtClean="0"/>
              <a:t> </a:t>
            </a:r>
            <a:r>
              <a:rPr lang="it-IT" dirty="0" err="1" smtClean="0"/>
              <a:t>maintain</a:t>
            </a:r>
            <a:r>
              <a:rPr lang="it-IT" dirty="0" smtClean="0"/>
              <a:t> </a:t>
            </a:r>
            <a:r>
              <a:rPr lang="it-IT" dirty="0" err="1" smtClean="0"/>
              <a:t>consistency</a:t>
            </a:r>
            <a:r>
              <a:rPr lang="it-IT" dirty="0" smtClean="0"/>
              <a:t> </a:t>
            </a:r>
            <a:r>
              <a:rPr lang="it-IT" dirty="0" err="1" smtClean="0"/>
              <a:t>acrosso</a:t>
            </a:r>
            <a:r>
              <a:rPr lang="it-IT" dirty="0" smtClean="0"/>
              <a:t> multiple </a:t>
            </a:r>
            <a:r>
              <a:rPr lang="it-IT" dirty="0" err="1" smtClean="0"/>
              <a:t>services</a:t>
            </a:r>
            <a:r>
              <a:rPr lang="it-IT" dirty="0" smtClean="0"/>
              <a:t>. And </a:t>
            </a:r>
            <a:r>
              <a:rPr lang="it-IT" dirty="0" err="1" smtClean="0"/>
              <a:t>implement</a:t>
            </a:r>
            <a:r>
              <a:rPr lang="it-IT" dirty="0" smtClean="0"/>
              <a:t> </a:t>
            </a:r>
            <a:r>
              <a:rPr lang="it-IT" dirty="0" err="1" smtClean="0"/>
              <a:t>queries</a:t>
            </a:r>
            <a:r>
              <a:rPr lang="it-IT" dirty="0" smtClean="0"/>
              <a:t> </a:t>
            </a:r>
            <a:r>
              <a:rPr lang="it-IT" dirty="0" err="1" smtClean="0"/>
              <a:t>that</a:t>
            </a:r>
            <a:r>
              <a:rPr lang="it-IT" dirty="0" smtClean="0"/>
              <a:t> </a:t>
            </a:r>
            <a:r>
              <a:rPr lang="it-IT" dirty="0" err="1" smtClean="0"/>
              <a:t>retrieve</a:t>
            </a:r>
            <a:r>
              <a:rPr lang="it-IT" dirty="0" smtClean="0"/>
              <a:t> data from multiple </a:t>
            </a:r>
            <a:r>
              <a:rPr lang="it-IT" dirty="0" err="1" smtClean="0"/>
              <a:t>services</a:t>
            </a:r>
            <a:r>
              <a:rPr lang="it-IT" dirty="0" smtClean="0"/>
              <a:t>.</a:t>
            </a:r>
          </a:p>
          <a:p>
            <a:pPr marL="0" indent="0">
              <a:buNone/>
            </a:pPr>
            <a:r>
              <a:rPr lang="it-IT" dirty="0" err="1" smtClean="0"/>
              <a:t>Maintain</a:t>
            </a:r>
            <a:r>
              <a:rPr lang="it-IT" dirty="0" smtClean="0"/>
              <a:t> data </a:t>
            </a:r>
            <a:r>
              <a:rPr lang="it-IT" dirty="0" err="1" smtClean="0"/>
              <a:t>consistency</a:t>
            </a:r>
            <a:r>
              <a:rPr lang="it-IT" dirty="0" smtClean="0"/>
              <a:t> </a:t>
            </a:r>
            <a:r>
              <a:rPr lang="it-IT" dirty="0" err="1" smtClean="0"/>
              <a:t>across</a:t>
            </a:r>
            <a:r>
              <a:rPr lang="it-IT" dirty="0" smtClean="0"/>
              <a:t> </a:t>
            </a:r>
            <a:r>
              <a:rPr lang="it-IT" dirty="0" err="1" smtClean="0"/>
              <a:t>microservices</a:t>
            </a:r>
            <a:r>
              <a:rPr lang="it-IT" dirty="0" smtClean="0"/>
              <a:t> (by </a:t>
            </a:r>
            <a:r>
              <a:rPr lang="it-IT" dirty="0" err="1" smtClean="0"/>
              <a:t>exchanging</a:t>
            </a:r>
            <a:r>
              <a:rPr lang="it-IT" dirty="0" smtClean="0"/>
              <a:t> </a:t>
            </a:r>
            <a:r>
              <a:rPr lang="it-IT" dirty="0" err="1" smtClean="0"/>
              <a:t>events</a:t>
            </a:r>
            <a:r>
              <a:rPr lang="it-IT" dirty="0" smtClean="0"/>
              <a:t>)</a:t>
            </a:r>
          </a:p>
          <a:p>
            <a:pPr marL="0" indent="0">
              <a:buNone/>
            </a:pPr>
            <a:r>
              <a:rPr lang="en-US" dirty="0" smtClean="0"/>
              <a:t>Having applied the</a:t>
            </a:r>
            <a:r>
              <a:rPr lang="en-US" dirty="0"/>
              <a:t> </a:t>
            </a:r>
            <a:r>
              <a:rPr lang="en-US" u="sng" dirty="0">
                <a:hlinkClick r:id="rId2"/>
              </a:rPr>
              <a:t>Database per Service</a:t>
            </a:r>
            <a:r>
              <a:rPr lang="en-US" dirty="0"/>
              <a:t> pattern. Each service has its own database. Some business transactions, however, span multiple service so you need a mechanism to ensure data consistency across services</a:t>
            </a:r>
            <a:r>
              <a:rPr lang="en-US" dirty="0" smtClean="0"/>
              <a:t>.</a:t>
            </a:r>
          </a:p>
          <a:p>
            <a:r>
              <a:rPr lang="en-US" dirty="0"/>
              <a:t>Use an event-driven, eventually consistent approach. Each service publishes an event whenever it update it’s data. Other service subscribe to events. When an event is received, a service updates it’s </a:t>
            </a:r>
            <a:r>
              <a:rPr lang="en-US" dirty="0" smtClean="0"/>
              <a:t>data</a:t>
            </a:r>
            <a:endParaRPr lang="it-IT" b="1" dirty="0"/>
          </a:p>
          <a:p>
            <a:r>
              <a:rPr lang="en-US" dirty="0"/>
              <a:t>This pattern has the following benefits:</a:t>
            </a:r>
            <a:endParaRPr lang="it-IT" sz="4800" dirty="0"/>
          </a:p>
          <a:p>
            <a:pPr lvl="1"/>
            <a:r>
              <a:rPr lang="en-US" dirty="0"/>
              <a:t>It enables an application to maintain data consistency across multiple services without using distributed transactions</a:t>
            </a:r>
            <a:endParaRPr lang="it-IT" sz="4400" dirty="0"/>
          </a:p>
          <a:p>
            <a:r>
              <a:rPr lang="en-US" dirty="0"/>
              <a:t>This solution has the following drawbacks:</a:t>
            </a:r>
            <a:endParaRPr lang="it-IT" sz="4800" dirty="0"/>
          </a:p>
          <a:p>
            <a:pPr lvl="1"/>
            <a:r>
              <a:rPr lang="en-US" dirty="0"/>
              <a:t>The programming model is more </a:t>
            </a:r>
            <a:r>
              <a:rPr lang="en-US" dirty="0" smtClean="0"/>
              <a:t>complex</a:t>
            </a:r>
          </a:p>
          <a:p>
            <a:pPr lvl="1"/>
            <a:r>
              <a:rPr lang="en-US" sz="4400" dirty="0" smtClean="0"/>
              <a:t>Introduction of a message broker (overhead of management)</a:t>
            </a:r>
            <a:endParaRPr lang="it-IT" sz="4400" dirty="0"/>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endParaRPr lang="it-IT" dirty="0"/>
          </a:p>
          <a:p>
            <a:endParaRPr lang="it-IT" dirty="0" smtClean="0"/>
          </a:p>
          <a:p>
            <a:r>
              <a:rPr lang="it-IT" dirty="0" err="1" smtClean="0"/>
              <a:t>Transaction</a:t>
            </a:r>
            <a:r>
              <a:rPr lang="it-IT" dirty="0" smtClean="0"/>
              <a:t> model: </a:t>
            </a:r>
            <a:r>
              <a:rPr lang="it-IT" dirty="0" err="1" smtClean="0"/>
              <a:t>example</a:t>
            </a:r>
            <a:r>
              <a:rPr lang="it-IT" dirty="0" smtClean="0"/>
              <a:t> of base model</a:t>
            </a:r>
          </a:p>
          <a:p>
            <a:pPr lvl="1"/>
            <a:r>
              <a:rPr lang="it-IT" dirty="0" smtClean="0"/>
              <a:t>High Reliability of </a:t>
            </a:r>
            <a:r>
              <a:rPr lang="it-IT" dirty="0" err="1" smtClean="0"/>
              <a:t>message</a:t>
            </a:r>
            <a:r>
              <a:rPr lang="it-IT" dirty="0" smtClean="0"/>
              <a:t> broker</a:t>
            </a:r>
          </a:p>
          <a:p>
            <a:pPr lvl="1"/>
            <a:endParaRPr lang="it-IT" dirty="0"/>
          </a:p>
          <a:p>
            <a:pPr lvl="1"/>
            <a:r>
              <a:rPr lang="it-IT" dirty="0" err="1" smtClean="0"/>
              <a:t>Scheduler</a:t>
            </a:r>
            <a:r>
              <a:rPr lang="it-IT" dirty="0" smtClean="0"/>
              <a:t> </a:t>
            </a:r>
            <a:r>
              <a:rPr lang="it-IT" dirty="0" err="1" smtClean="0"/>
              <a:t>definition</a:t>
            </a:r>
            <a:r>
              <a:rPr lang="it-IT" dirty="0" smtClean="0"/>
              <a:t> and </a:t>
            </a:r>
            <a:r>
              <a:rPr lang="it-IT" dirty="0" err="1" smtClean="0"/>
              <a:t>implementation</a:t>
            </a:r>
            <a:r>
              <a:rPr lang="it-IT" dirty="0" smtClean="0"/>
              <a:t> </a:t>
            </a:r>
            <a:r>
              <a:rPr lang="it-IT" dirty="0" err="1" smtClean="0"/>
              <a:t>details</a:t>
            </a:r>
            <a:endParaRPr lang="it-IT" dirty="0" smtClean="0"/>
          </a:p>
          <a:p>
            <a:pPr lvl="1"/>
            <a:r>
              <a:rPr lang="it-IT" dirty="0" err="1" smtClean="0"/>
              <a:t>poliglot</a:t>
            </a:r>
            <a:r>
              <a:rPr lang="it-IT" dirty="0" smtClean="0"/>
              <a:t> </a:t>
            </a:r>
            <a:r>
              <a:rPr lang="it-IT" dirty="0" err="1" smtClean="0"/>
              <a:t>persistance</a:t>
            </a:r>
            <a:r>
              <a:rPr lang="it-IT" dirty="0" smtClean="0"/>
              <a:t> pattern </a:t>
            </a:r>
            <a:r>
              <a:rPr lang="it-IT" dirty="0" err="1" smtClean="0"/>
              <a:t>implementation</a:t>
            </a:r>
            <a:endParaRPr lang="it-IT" dirty="0" smtClean="0"/>
          </a:p>
          <a:p>
            <a:pPr lvl="1"/>
            <a:endParaRPr lang="it-IT" dirty="0"/>
          </a:p>
        </p:txBody>
      </p:sp>
    </p:spTree>
    <p:extLst>
      <p:ext uri="{BB962C8B-B14F-4D97-AF65-F5344CB8AC3E}">
        <p14:creationId xmlns:p14="http://schemas.microsoft.com/office/powerpoint/2010/main" val="119861242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Event</a:t>
            </a:r>
            <a:r>
              <a:rPr lang="it-IT" dirty="0" smtClean="0"/>
              <a:t> </a:t>
            </a:r>
            <a:r>
              <a:rPr lang="it-IT" dirty="0" err="1" smtClean="0"/>
              <a:t>driven</a:t>
            </a:r>
            <a:r>
              <a:rPr lang="it-IT" dirty="0" smtClean="0"/>
              <a:t> </a:t>
            </a:r>
            <a:r>
              <a:rPr lang="it-IT" dirty="0" err="1" smtClean="0"/>
              <a:t>architecture</a:t>
            </a:r>
            <a:r>
              <a:rPr lang="it-IT" dirty="0" smtClean="0"/>
              <a:t>: </a:t>
            </a:r>
            <a:r>
              <a:rPr lang="it-IT" dirty="0" err="1" smtClean="0"/>
              <a:t>transaction</a:t>
            </a:r>
            <a:r>
              <a:rPr lang="it-IT" dirty="0" smtClean="0"/>
              <a:t> </a:t>
            </a:r>
            <a:r>
              <a:rPr lang="it-IT" dirty="0" err="1" smtClean="0"/>
              <a:t>issues</a:t>
            </a:r>
            <a:endParaRPr lang="it-IT" dirty="0"/>
          </a:p>
        </p:txBody>
      </p:sp>
      <p:sp>
        <p:nvSpPr>
          <p:cNvPr id="3" name="Segnaposto contenuto 2"/>
          <p:cNvSpPr>
            <a:spLocks noGrp="1"/>
          </p:cNvSpPr>
          <p:nvPr>
            <p:ph idx="1"/>
          </p:nvPr>
        </p:nvSpPr>
        <p:spPr/>
        <p:txBody>
          <a:bodyPr/>
          <a:lstStyle/>
          <a:p>
            <a:pPr marL="0" indent="0">
              <a:buNone/>
            </a:pPr>
            <a:r>
              <a:rPr lang="en-US" sz="3200" dirty="0" smtClean="0"/>
              <a:t>Having applied the</a:t>
            </a:r>
            <a:r>
              <a:rPr lang="en-US" sz="3200" dirty="0"/>
              <a:t> </a:t>
            </a:r>
            <a:r>
              <a:rPr lang="en-US" sz="3200" u="sng" dirty="0">
                <a:hlinkClick r:id="rId2"/>
              </a:rPr>
              <a:t>Database per Service</a:t>
            </a:r>
            <a:r>
              <a:rPr lang="en-US" sz="3200" dirty="0"/>
              <a:t> pattern. Each service has its own database. Some business transactions, however, span multiple service so you need a mechanism to ensure data consistency across services</a:t>
            </a:r>
            <a:r>
              <a:rPr lang="en-US" sz="3200" dirty="0" smtClean="0"/>
              <a:t>.</a:t>
            </a:r>
          </a:p>
          <a:p>
            <a:r>
              <a:rPr lang="en-US" sz="3200" dirty="0"/>
              <a:t>Use an event-driven, eventually consistent approach. Each service publishes an event whenever it update it’s data. Other service subscribe to events. When an event is received, a service updates it’s </a:t>
            </a:r>
            <a:r>
              <a:rPr lang="en-US" sz="3200" dirty="0" smtClean="0"/>
              <a:t>data</a:t>
            </a:r>
            <a:endParaRPr lang="it-IT" sz="3200" b="1" dirty="0"/>
          </a:p>
          <a:p>
            <a:r>
              <a:rPr lang="en-US" sz="3200" dirty="0"/>
              <a:t>This pattern has the following benefits:</a:t>
            </a:r>
            <a:endParaRPr lang="it-IT" sz="3200" dirty="0"/>
          </a:p>
          <a:p>
            <a:pPr lvl="1"/>
            <a:r>
              <a:rPr lang="en-US" sz="3200" dirty="0"/>
              <a:t>It enables an application to maintain data consistency across multiple services without using distributed transactions</a:t>
            </a:r>
            <a:endParaRPr lang="it-IT" sz="3200" dirty="0"/>
          </a:p>
          <a:p>
            <a:r>
              <a:rPr lang="en-US" sz="3200" dirty="0"/>
              <a:t>This solution has the following drawbacks:</a:t>
            </a:r>
            <a:endParaRPr lang="it-IT" sz="3200" dirty="0"/>
          </a:p>
          <a:p>
            <a:pPr lvl="1"/>
            <a:r>
              <a:rPr lang="en-US" sz="3200" dirty="0"/>
              <a:t>The programming model is more </a:t>
            </a:r>
            <a:r>
              <a:rPr lang="en-US" sz="3200" dirty="0" smtClean="0"/>
              <a:t>complex</a:t>
            </a:r>
          </a:p>
          <a:p>
            <a:pPr lvl="1"/>
            <a:r>
              <a:rPr lang="en-US" sz="3200" dirty="0" smtClean="0"/>
              <a:t>Introduction of a message broker (overhead of management)</a:t>
            </a:r>
            <a:endParaRPr lang="it-IT" sz="3200" dirty="0" smtClean="0"/>
          </a:p>
          <a:p>
            <a:r>
              <a:rPr lang="it-IT" sz="3200" dirty="0" err="1" smtClean="0"/>
              <a:t>Transaction</a:t>
            </a:r>
            <a:r>
              <a:rPr lang="it-IT" sz="3200" dirty="0" smtClean="0"/>
              <a:t> model: </a:t>
            </a:r>
            <a:r>
              <a:rPr lang="it-IT" sz="3200" dirty="0" err="1" smtClean="0"/>
              <a:t>example</a:t>
            </a:r>
            <a:r>
              <a:rPr lang="it-IT" sz="3200" dirty="0" smtClean="0"/>
              <a:t> of base model</a:t>
            </a:r>
          </a:p>
          <a:p>
            <a:pPr lvl="1"/>
            <a:r>
              <a:rPr lang="it-IT" sz="3200" dirty="0" smtClean="0"/>
              <a:t>High Reliability of </a:t>
            </a:r>
            <a:r>
              <a:rPr lang="it-IT" sz="3200" dirty="0" err="1" smtClean="0"/>
              <a:t>message</a:t>
            </a:r>
            <a:r>
              <a:rPr lang="it-IT" sz="3200" dirty="0" smtClean="0"/>
              <a:t> broker</a:t>
            </a:r>
          </a:p>
          <a:p>
            <a:pPr lvl="1"/>
            <a:endParaRPr lang="it-IT" sz="3200" dirty="0"/>
          </a:p>
          <a:p>
            <a:pPr lvl="1"/>
            <a:r>
              <a:rPr lang="it-IT" sz="3200" dirty="0" err="1" smtClean="0"/>
              <a:t>Scheduler</a:t>
            </a:r>
            <a:r>
              <a:rPr lang="it-IT" sz="3200" dirty="0" smtClean="0"/>
              <a:t> </a:t>
            </a:r>
            <a:r>
              <a:rPr lang="it-IT" sz="3200" dirty="0" err="1" smtClean="0"/>
              <a:t>definition</a:t>
            </a:r>
            <a:r>
              <a:rPr lang="it-IT" sz="3200" dirty="0" smtClean="0"/>
              <a:t> and </a:t>
            </a:r>
            <a:r>
              <a:rPr lang="it-IT" sz="3200" dirty="0" err="1" smtClean="0"/>
              <a:t>implementation</a:t>
            </a:r>
            <a:r>
              <a:rPr lang="it-IT" sz="3200" dirty="0" smtClean="0"/>
              <a:t> </a:t>
            </a:r>
            <a:r>
              <a:rPr lang="it-IT" sz="3200" dirty="0" err="1" smtClean="0"/>
              <a:t>details</a:t>
            </a:r>
            <a:endParaRPr lang="it-IT" sz="3200" dirty="0" smtClean="0"/>
          </a:p>
          <a:p>
            <a:pPr lvl="1"/>
            <a:r>
              <a:rPr lang="it-IT" sz="3200" dirty="0" err="1" smtClean="0"/>
              <a:t>poliglot</a:t>
            </a:r>
            <a:r>
              <a:rPr lang="it-IT" sz="3200" dirty="0" smtClean="0"/>
              <a:t> </a:t>
            </a:r>
            <a:r>
              <a:rPr lang="it-IT" sz="3200" dirty="0" err="1" smtClean="0"/>
              <a:t>persistance</a:t>
            </a:r>
            <a:r>
              <a:rPr lang="it-IT" sz="3200" dirty="0" smtClean="0"/>
              <a:t> pattern </a:t>
            </a:r>
            <a:r>
              <a:rPr lang="it-IT" sz="3200" dirty="0" err="1" smtClean="0"/>
              <a:t>implementation</a:t>
            </a:r>
            <a:endParaRPr lang="it-IT" sz="3200" dirty="0" smtClean="0"/>
          </a:p>
          <a:p>
            <a:pPr lvl="1"/>
            <a:endParaRPr lang="it-IT" dirty="0"/>
          </a:p>
        </p:txBody>
      </p:sp>
    </p:spTree>
    <p:extLst>
      <p:ext uri="{BB962C8B-B14F-4D97-AF65-F5344CB8AC3E}">
        <p14:creationId xmlns:p14="http://schemas.microsoft.com/office/powerpoint/2010/main" val="109693291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r>
              <a:rPr lang="en-US" sz="6600" b="0" dirty="0" smtClean="0"/>
              <a:t>Full lifecycle of a microservice: how to realize a fault-tolerant and reliable architecture and deliver it as a </a:t>
            </a:r>
            <a:r>
              <a:rPr lang="en-US" sz="6600" b="0" dirty="0" err="1" smtClean="0"/>
              <a:t>Docker</a:t>
            </a:r>
            <a:r>
              <a:rPr lang="en-US" sz="6600" b="0" dirty="0" smtClean="0"/>
              <a:t> container or in a Cloud environment</a:t>
            </a:r>
            <a:endParaRPr lang="it-IT" sz="6600" dirty="0" smtClean="0"/>
          </a:p>
        </p:txBody>
      </p:sp>
      <p:sp>
        <p:nvSpPr>
          <p:cNvPr id="7171" name="Rectangle 2"/>
          <p:cNvSpPr>
            <a:spLocks noGrp="1" noChangeArrowheads="1"/>
          </p:cNvSpPr>
          <p:nvPr>
            <p:ph type="body" idx="1"/>
          </p:nvPr>
        </p:nvSpPr>
        <p:spPr/>
        <p:txBody>
          <a:bodyPr/>
          <a:lstStyle/>
          <a:p>
            <a:pPr marL="914400" indent="-914400" eaLnBrk="1" hangingPunct="1">
              <a:buFontTx/>
              <a:buNone/>
            </a:pPr>
            <a:r>
              <a:rPr lang="it-IT" smtClean="0"/>
              <a:t>Luigi Bennardis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Event</a:t>
            </a:r>
            <a:r>
              <a:rPr lang="it-IT" dirty="0" smtClean="0"/>
              <a:t> </a:t>
            </a:r>
            <a:r>
              <a:rPr lang="it-IT" dirty="0" err="1" smtClean="0"/>
              <a:t>driven</a:t>
            </a:r>
            <a:r>
              <a:rPr lang="it-IT" dirty="0" smtClean="0"/>
              <a:t> </a:t>
            </a:r>
            <a:r>
              <a:rPr lang="it-IT" dirty="0" err="1" smtClean="0"/>
              <a:t>architecture</a:t>
            </a:r>
            <a:r>
              <a:rPr lang="it-IT" dirty="0" smtClean="0"/>
              <a:t>: </a:t>
            </a:r>
            <a:r>
              <a:rPr lang="it-IT" dirty="0" err="1" smtClean="0"/>
              <a:t>transaction</a:t>
            </a:r>
            <a:r>
              <a:rPr lang="it-IT" dirty="0" smtClean="0"/>
              <a:t> </a:t>
            </a:r>
            <a:r>
              <a:rPr lang="it-IT" dirty="0" err="1" smtClean="0"/>
              <a:t>issues</a:t>
            </a:r>
            <a:endParaRPr lang="it-IT" dirty="0"/>
          </a:p>
        </p:txBody>
      </p:sp>
      <p:sp>
        <p:nvSpPr>
          <p:cNvPr id="3" name="Segnaposto contenuto 2"/>
          <p:cNvSpPr>
            <a:spLocks noGrp="1"/>
          </p:cNvSpPr>
          <p:nvPr>
            <p:ph idx="1"/>
          </p:nvPr>
        </p:nvSpPr>
        <p:spPr/>
        <p:txBody>
          <a:bodyPr/>
          <a:lstStyle/>
          <a:p>
            <a:endParaRPr lang="it-IT" dirty="0" smtClean="0"/>
          </a:p>
          <a:p>
            <a:r>
              <a:rPr lang="it-IT" dirty="0" err="1" smtClean="0"/>
              <a:t>Transaction</a:t>
            </a:r>
            <a:r>
              <a:rPr lang="it-IT" dirty="0" smtClean="0"/>
              <a:t> model: </a:t>
            </a:r>
            <a:r>
              <a:rPr lang="it-IT" dirty="0" err="1" smtClean="0"/>
              <a:t>example</a:t>
            </a:r>
            <a:r>
              <a:rPr lang="it-IT" dirty="0" smtClean="0"/>
              <a:t> of base model</a:t>
            </a:r>
          </a:p>
          <a:p>
            <a:pPr lvl="1"/>
            <a:r>
              <a:rPr lang="it-IT" dirty="0" err="1" smtClean="0"/>
              <a:t>Each</a:t>
            </a:r>
            <a:r>
              <a:rPr lang="it-IT" dirty="0" smtClean="0"/>
              <a:t> business </a:t>
            </a:r>
            <a:r>
              <a:rPr lang="it-IT" dirty="0" err="1" smtClean="0"/>
              <a:t>transaction</a:t>
            </a:r>
            <a:r>
              <a:rPr lang="it-IT" dirty="0" smtClean="0"/>
              <a:t> </a:t>
            </a:r>
            <a:r>
              <a:rPr lang="it-IT" dirty="0" err="1" smtClean="0"/>
              <a:t>will</a:t>
            </a:r>
            <a:r>
              <a:rPr lang="it-IT" dirty="0" smtClean="0"/>
              <a:t> </a:t>
            </a:r>
            <a:r>
              <a:rPr lang="it-IT" dirty="0" err="1" smtClean="0"/>
              <a:t>consist</a:t>
            </a:r>
            <a:r>
              <a:rPr lang="it-IT" dirty="0" smtClean="0"/>
              <a:t> of a </a:t>
            </a:r>
            <a:r>
              <a:rPr lang="it-IT" dirty="0" err="1" smtClean="0"/>
              <a:t>series</a:t>
            </a:r>
            <a:r>
              <a:rPr lang="it-IT" dirty="0" smtClean="0"/>
              <a:t> of </a:t>
            </a:r>
            <a:r>
              <a:rPr lang="it-IT" dirty="0" err="1" smtClean="0"/>
              <a:t>steps</a:t>
            </a:r>
            <a:r>
              <a:rPr lang="it-IT" dirty="0" smtClean="0"/>
              <a:t> </a:t>
            </a:r>
            <a:r>
              <a:rPr lang="it-IT" dirty="0" err="1" smtClean="0"/>
              <a:t>each</a:t>
            </a:r>
            <a:r>
              <a:rPr lang="it-IT" dirty="0" smtClean="0"/>
              <a:t> of </a:t>
            </a:r>
            <a:r>
              <a:rPr lang="it-IT" dirty="0" err="1" smtClean="0"/>
              <a:t>these</a:t>
            </a:r>
            <a:r>
              <a:rPr lang="it-IT" dirty="0" smtClean="0"/>
              <a:t> </a:t>
            </a:r>
            <a:r>
              <a:rPr lang="it-IT" dirty="0" err="1" smtClean="0"/>
              <a:t>cocnsists</a:t>
            </a:r>
            <a:r>
              <a:rPr lang="it-IT" dirty="0" smtClean="0"/>
              <a:t> of a </a:t>
            </a:r>
            <a:r>
              <a:rPr lang="it-IT" dirty="0" err="1" smtClean="0"/>
              <a:t>microservice</a:t>
            </a:r>
            <a:r>
              <a:rPr lang="it-IT" dirty="0" smtClean="0"/>
              <a:t> </a:t>
            </a:r>
            <a:r>
              <a:rPr lang="it-IT" dirty="0" err="1" smtClean="0"/>
              <a:t>updating</a:t>
            </a:r>
            <a:r>
              <a:rPr lang="it-IT" dirty="0" smtClean="0"/>
              <a:t> a business </a:t>
            </a:r>
            <a:r>
              <a:rPr lang="it-IT" dirty="0" err="1" smtClean="0"/>
              <a:t>entity</a:t>
            </a:r>
            <a:r>
              <a:rPr lang="it-IT" dirty="0" smtClean="0"/>
              <a:t> and </a:t>
            </a:r>
            <a:r>
              <a:rPr lang="it-IT" dirty="0" err="1" smtClean="0"/>
              <a:t>publishing</a:t>
            </a:r>
            <a:r>
              <a:rPr lang="it-IT" dirty="0" smtClean="0"/>
              <a:t> an </a:t>
            </a:r>
            <a:r>
              <a:rPr lang="it-IT" dirty="0" err="1" smtClean="0"/>
              <a:t>event</a:t>
            </a:r>
            <a:r>
              <a:rPr lang="it-IT" dirty="0" smtClean="0"/>
              <a:t> </a:t>
            </a:r>
            <a:r>
              <a:rPr lang="it-IT" dirty="0" err="1" smtClean="0"/>
              <a:t>yhat</a:t>
            </a:r>
            <a:r>
              <a:rPr lang="it-IT" dirty="0" smtClean="0"/>
              <a:t> trigger the </a:t>
            </a:r>
            <a:r>
              <a:rPr lang="it-IT" dirty="0" err="1" smtClean="0"/>
              <a:t>next</a:t>
            </a:r>
            <a:r>
              <a:rPr lang="it-IT" dirty="0" smtClean="0"/>
              <a:t> </a:t>
            </a:r>
            <a:r>
              <a:rPr lang="it-IT" dirty="0" err="1" smtClean="0"/>
              <a:t>step</a:t>
            </a:r>
            <a:r>
              <a:rPr lang="it-IT" dirty="0" smtClean="0"/>
              <a:t>. </a:t>
            </a:r>
          </a:p>
          <a:p>
            <a:pPr lvl="1"/>
            <a:r>
              <a:rPr lang="it-IT" dirty="0" smtClean="0"/>
              <a:t>The </a:t>
            </a:r>
            <a:r>
              <a:rPr lang="it-IT" dirty="0" err="1" smtClean="0"/>
              <a:t>message</a:t>
            </a:r>
            <a:r>
              <a:rPr lang="it-IT" dirty="0" smtClean="0"/>
              <a:t> </a:t>
            </a:r>
            <a:r>
              <a:rPr lang="it-IT" dirty="0" err="1" smtClean="0"/>
              <a:t>brojer</a:t>
            </a:r>
            <a:r>
              <a:rPr lang="it-IT" dirty="0" smtClean="0"/>
              <a:t> </a:t>
            </a:r>
            <a:r>
              <a:rPr lang="it-IT" dirty="0" err="1" smtClean="0"/>
              <a:t>guarantees</a:t>
            </a:r>
            <a:r>
              <a:rPr lang="it-IT" dirty="0" smtClean="0"/>
              <a:t> </a:t>
            </a:r>
            <a:r>
              <a:rPr lang="it-IT" dirty="0" err="1" smtClean="0"/>
              <a:t>that</a:t>
            </a:r>
            <a:r>
              <a:rPr lang="it-IT" dirty="0" smtClean="0"/>
              <a:t> </a:t>
            </a:r>
            <a:r>
              <a:rPr lang="it-IT" dirty="0" err="1" smtClean="0"/>
              <a:t>ebìvents</a:t>
            </a:r>
            <a:r>
              <a:rPr lang="it-IT" dirty="0" smtClean="0"/>
              <a:t> are </a:t>
            </a:r>
            <a:r>
              <a:rPr lang="it-IT" dirty="0" err="1" smtClean="0"/>
              <a:t>delivered</a:t>
            </a:r>
            <a:r>
              <a:rPr lang="it-IT" dirty="0" smtClean="0"/>
              <a:t> </a:t>
            </a:r>
            <a:r>
              <a:rPr lang="it-IT" dirty="0" err="1" smtClean="0"/>
              <a:t>at</a:t>
            </a:r>
            <a:r>
              <a:rPr lang="it-IT" dirty="0" smtClean="0"/>
              <a:t> </a:t>
            </a:r>
            <a:r>
              <a:rPr lang="it-IT" dirty="0" err="1" smtClean="0"/>
              <a:t>least</a:t>
            </a:r>
            <a:r>
              <a:rPr lang="it-IT" dirty="0" smtClean="0"/>
              <a:t> once</a:t>
            </a:r>
          </a:p>
          <a:p>
            <a:pPr lvl="1"/>
            <a:r>
              <a:rPr lang="it-IT" dirty="0" err="1" smtClean="0"/>
              <a:t>Events</a:t>
            </a:r>
            <a:r>
              <a:rPr lang="it-IT" dirty="0" smtClean="0"/>
              <a:t> </a:t>
            </a:r>
            <a:r>
              <a:rPr lang="it-IT" dirty="0" err="1" smtClean="0"/>
              <a:t>will</a:t>
            </a:r>
            <a:r>
              <a:rPr lang="it-IT" dirty="0" smtClean="0"/>
              <a:t> be </a:t>
            </a:r>
            <a:r>
              <a:rPr lang="it-IT" dirty="0" err="1" smtClean="0"/>
              <a:t>used</a:t>
            </a:r>
            <a:r>
              <a:rPr lang="it-IT" dirty="0" smtClean="0"/>
              <a:t> alo to </a:t>
            </a:r>
            <a:r>
              <a:rPr lang="it-IT" dirty="0" err="1" smtClean="0"/>
              <a:t>maintain</a:t>
            </a:r>
            <a:r>
              <a:rPr lang="it-IT" dirty="0" smtClean="0"/>
              <a:t> </a:t>
            </a:r>
            <a:r>
              <a:rPr lang="it-IT" dirty="0" err="1" smtClean="0"/>
              <a:t>materialized</a:t>
            </a:r>
            <a:r>
              <a:rPr lang="it-IT" dirty="0" smtClean="0"/>
              <a:t> </a:t>
            </a:r>
            <a:r>
              <a:rPr lang="it-IT" dirty="0" err="1" smtClean="0"/>
              <a:t>views</a:t>
            </a:r>
            <a:r>
              <a:rPr lang="it-IT" dirty="0" smtClean="0"/>
              <a:t> </a:t>
            </a:r>
            <a:r>
              <a:rPr lang="it-IT" dirty="0" err="1" smtClean="0"/>
              <a:t>that</a:t>
            </a:r>
            <a:r>
              <a:rPr lang="it-IT" dirty="0" smtClean="0"/>
              <a:t> </a:t>
            </a:r>
            <a:r>
              <a:rPr lang="it-IT" dirty="0" err="1" smtClean="0"/>
              <a:t>joins</a:t>
            </a:r>
            <a:r>
              <a:rPr lang="it-IT" dirty="0" smtClean="0"/>
              <a:t> data </a:t>
            </a:r>
            <a:r>
              <a:rPr lang="it-IT" dirty="0" err="1" smtClean="0"/>
              <a:t>owned</a:t>
            </a:r>
            <a:r>
              <a:rPr lang="it-IT" dirty="0" smtClean="0"/>
              <a:t> by </a:t>
            </a:r>
            <a:r>
              <a:rPr lang="it-IT" dirty="0" err="1" smtClean="0"/>
              <a:t>different</a:t>
            </a:r>
            <a:r>
              <a:rPr lang="it-IT" dirty="0" smtClean="0"/>
              <a:t> </a:t>
            </a:r>
            <a:r>
              <a:rPr lang="it-IT" dirty="0" err="1" smtClean="0"/>
              <a:t>services</a:t>
            </a:r>
            <a:r>
              <a:rPr lang="it-IT" dirty="0" smtClean="0"/>
              <a:t>.</a:t>
            </a:r>
          </a:p>
          <a:p>
            <a:pPr lvl="1"/>
            <a:endParaRPr lang="it-IT" dirty="0" smtClean="0"/>
          </a:p>
          <a:p>
            <a:pPr lvl="1"/>
            <a:r>
              <a:rPr lang="it-IT" dirty="0" err="1" smtClean="0"/>
              <a:t>Drawbacks</a:t>
            </a:r>
            <a:r>
              <a:rPr lang="it-IT" dirty="0" smtClean="0"/>
              <a:t> of </a:t>
            </a:r>
            <a:r>
              <a:rPr lang="it-IT" dirty="0" err="1" smtClean="0"/>
              <a:t>this</a:t>
            </a:r>
            <a:r>
              <a:rPr lang="it-IT" dirty="0" smtClean="0"/>
              <a:t> </a:t>
            </a:r>
            <a:r>
              <a:rPr lang="it-IT" dirty="0" err="1" smtClean="0"/>
              <a:t>approch</a:t>
            </a:r>
            <a:r>
              <a:rPr lang="it-IT" dirty="0" smtClean="0"/>
              <a:t>:</a:t>
            </a:r>
          </a:p>
          <a:p>
            <a:pPr lvl="2"/>
            <a:r>
              <a:rPr lang="it-IT" dirty="0" smtClean="0"/>
              <a:t>Programming model more </a:t>
            </a:r>
            <a:r>
              <a:rPr lang="it-IT" dirty="0" err="1" smtClean="0"/>
              <a:t>complex</a:t>
            </a:r>
            <a:endParaRPr lang="it-IT" dirty="0" smtClean="0"/>
          </a:p>
          <a:p>
            <a:pPr lvl="2"/>
            <a:r>
              <a:rPr lang="it-IT" dirty="0" smtClean="0"/>
              <a:t>The </a:t>
            </a:r>
            <a:r>
              <a:rPr lang="it-IT" dirty="0" err="1" smtClean="0"/>
              <a:t>need</a:t>
            </a:r>
            <a:r>
              <a:rPr lang="it-IT" dirty="0" smtClean="0"/>
              <a:t> of </a:t>
            </a:r>
            <a:r>
              <a:rPr lang="it-IT" dirty="0" err="1" smtClean="0"/>
              <a:t>implementing</a:t>
            </a:r>
            <a:r>
              <a:rPr lang="it-IT" dirty="0" smtClean="0"/>
              <a:t> </a:t>
            </a:r>
            <a:r>
              <a:rPr lang="it-IT" dirty="0" err="1" smtClean="0"/>
              <a:t>compansating</a:t>
            </a:r>
            <a:r>
              <a:rPr lang="it-IT" dirty="0" smtClean="0"/>
              <a:t> </a:t>
            </a:r>
            <a:r>
              <a:rPr lang="it-IT" dirty="0" err="1" smtClean="0"/>
              <a:t>transaction</a:t>
            </a:r>
            <a:r>
              <a:rPr lang="it-IT" dirty="0" smtClean="0"/>
              <a:t> to </a:t>
            </a:r>
            <a:r>
              <a:rPr lang="it-IT" dirty="0" err="1" smtClean="0"/>
              <a:t>recover</a:t>
            </a:r>
            <a:r>
              <a:rPr lang="it-IT" dirty="0" smtClean="0"/>
              <a:t> from </a:t>
            </a:r>
            <a:r>
              <a:rPr lang="it-IT" dirty="0" err="1" smtClean="0"/>
              <a:t>application</a:t>
            </a:r>
            <a:r>
              <a:rPr lang="it-IT" dirty="0" smtClean="0"/>
              <a:t>/</a:t>
            </a:r>
            <a:r>
              <a:rPr lang="it-IT" dirty="0" err="1" smtClean="0"/>
              <a:t>infrastructure</a:t>
            </a:r>
            <a:r>
              <a:rPr lang="it-IT" dirty="0" smtClean="0"/>
              <a:t> </a:t>
            </a:r>
            <a:r>
              <a:rPr lang="it-IT" dirty="0" err="1" smtClean="0"/>
              <a:t>failures</a:t>
            </a:r>
            <a:r>
              <a:rPr lang="it-IT" dirty="0"/>
              <a:t>	</a:t>
            </a:r>
          </a:p>
          <a:p>
            <a:pPr lvl="1"/>
            <a:r>
              <a:rPr lang="it-IT" dirty="0" err="1" smtClean="0"/>
              <a:t>Ato</a:t>
            </a:r>
            <a:r>
              <a:rPr lang="it-IT" dirty="0" smtClean="0"/>
              <a:t> mitigate </a:t>
            </a:r>
            <a:r>
              <a:rPr lang="it-IT" dirty="0" err="1" smtClean="0"/>
              <a:t>infrastructure</a:t>
            </a:r>
            <a:r>
              <a:rPr lang="it-IT" dirty="0" smtClean="0"/>
              <a:t> </a:t>
            </a:r>
            <a:r>
              <a:rPr lang="it-IT" dirty="0" err="1" smtClean="0"/>
              <a:t>failure</a:t>
            </a:r>
            <a:r>
              <a:rPr lang="it-IT" dirty="0" smtClean="0"/>
              <a:t> </a:t>
            </a:r>
            <a:r>
              <a:rPr lang="it-IT" dirty="0" err="1" smtClean="0"/>
              <a:t>coming</a:t>
            </a:r>
            <a:r>
              <a:rPr lang="it-IT" dirty="0" smtClean="0"/>
              <a:t> from </a:t>
            </a:r>
            <a:r>
              <a:rPr lang="it-IT" dirty="0" err="1" smtClean="0"/>
              <a:t>message</a:t>
            </a:r>
            <a:r>
              <a:rPr lang="it-IT" smtClean="0"/>
              <a:t> broker:  </a:t>
            </a:r>
            <a:r>
              <a:rPr lang="it-IT" dirty="0" err="1" smtClean="0"/>
              <a:t>mitigating</a:t>
            </a:r>
            <a:r>
              <a:rPr lang="it-IT" dirty="0" smtClean="0"/>
              <a:t> High Reliability of </a:t>
            </a:r>
            <a:r>
              <a:rPr lang="it-IT" dirty="0" err="1" smtClean="0"/>
              <a:t>message</a:t>
            </a:r>
            <a:r>
              <a:rPr lang="it-IT" dirty="0" smtClean="0"/>
              <a:t> broker</a:t>
            </a:r>
          </a:p>
          <a:p>
            <a:pPr lvl="1"/>
            <a:endParaRPr lang="it-IT" dirty="0"/>
          </a:p>
          <a:p>
            <a:pPr lvl="1"/>
            <a:r>
              <a:rPr lang="it-IT" dirty="0" err="1" smtClean="0"/>
              <a:t>Scheduler</a:t>
            </a:r>
            <a:r>
              <a:rPr lang="it-IT" dirty="0" smtClean="0"/>
              <a:t> </a:t>
            </a:r>
            <a:r>
              <a:rPr lang="it-IT" dirty="0" err="1" smtClean="0"/>
              <a:t>definition</a:t>
            </a:r>
            <a:r>
              <a:rPr lang="it-IT" dirty="0" smtClean="0"/>
              <a:t> and </a:t>
            </a:r>
            <a:r>
              <a:rPr lang="it-IT" dirty="0" err="1" smtClean="0"/>
              <a:t>implementation</a:t>
            </a:r>
            <a:r>
              <a:rPr lang="it-IT" dirty="0" smtClean="0"/>
              <a:t> </a:t>
            </a:r>
            <a:r>
              <a:rPr lang="it-IT" dirty="0" err="1" smtClean="0"/>
              <a:t>details</a:t>
            </a:r>
            <a:endParaRPr lang="it-IT" dirty="0" smtClean="0"/>
          </a:p>
          <a:p>
            <a:pPr lvl="1"/>
            <a:r>
              <a:rPr lang="it-IT" dirty="0" err="1" smtClean="0"/>
              <a:t>poliglot</a:t>
            </a:r>
            <a:r>
              <a:rPr lang="it-IT" dirty="0" smtClean="0"/>
              <a:t> </a:t>
            </a:r>
            <a:r>
              <a:rPr lang="it-IT" dirty="0" err="1" smtClean="0"/>
              <a:t>persistance</a:t>
            </a:r>
            <a:r>
              <a:rPr lang="it-IT" dirty="0" smtClean="0"/>
              <a:t> pattern </a:t>
            </a:r>
            <a:r>
              <a:rPr lang="it-IT" dirty="0" err="1" smtClean="0"/>
              <a:t>implementation</a:t>
            </a:r>
            <a:endParaRPr lang="it-IT" dirty="0" smtClean="0"/>
          </a:p>
          <a:p>
            <a:pPr lvl="1"/>
            <a:endParaRPr lang="it-IT" dirty="0" smtClean="0"/>
          </a:p>
          <a:p>
            <a:pPr lvl="1"/>
            <a:endParaRPr lang="it-IT" dirty="0"/>
          </a:p>
        </p:txBody>
      </p:sp>
    </p:spTree>
    <p:extLst>
      <p:ext uri="{BB962C8B-B14F-4D97-AF65-F5344CB8AC3E}">
        <p14:creationId xmlns:p14="http://schemas.microsoft.com/office/powerpoint/2010/main" val="327430991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olo 1"/>
          <p:cNvSpPr>
            <a:spLocks noGrp="1"/>
          </p:cNvSpPr>
          <p:nvPr>
            <p:ph type="title"/>
          </p:nvPr>
        </p:nvSpPr>
        <p:spPr>
          <a:xfrm>
            <a:off x="617538" y="241300"/>
            <a:ext cx="23134637" cy="1358900"/>
          </a:xfrm>
        </p:spPr>
        <p:txBody>
          <a:bodyPr/>
          <a:lstStyle/>
          <a:p>
            <a:r>
              <a:rPr lang="it-IT" dirty="0" err="1"/>
              <a:t>Event</a:t>
            </a:r>
            <a:r>
              <a:rPr lang="it-IT" dirty="0"/>
              <a:t> </a:t>
            </a:r>
            <a:r>
              <a:rPr lang="it-IT" dirty="0" err="1"/>
              <a:t>driven</a:t>
            </a:r>
            <a:r>
              <a:rPr lang="it-IT" dirty="0"/>
              <a:t> </a:t>
            </a:r>
            <a:r>
              <a:rPr lang="it-IT" dirty="0" err="1"/>
              <a:t>architecture</a:t>
            </a:r>
            <a:r>
              <a:rPr lang="it-IT" dirty="0"/>
              <a:t> System </a:t>
            </a:r>
            <a:r>
              <a:rPr lang="it-IT" dirty="0" err="1" smtClean="0"/>
              <a:t>landscape</a:t>
            </a:r>
            <a:endParaRPr lang="it-IT" dirty="0"/>
          </a:p>
        </p:txBody>
      </p:sp>
      <p:grpSp>
        <p:nvGrpSpPr>
          <p:cNvPr id="29" name="Gruppo 28"/>
          <p:cNvGrpSpPr/>
          <p:nvPr/>
        </p:nvGrpSpPr>
        <p:grpSpPr>
          <a:xfrm>
            <a:off x="6187096" y="5024655"/>
            <a:ext cx="3294062" cy="3258502"/>
            <a:chOff x="4901221" y="5024655"/>
            <a:chExt cx="3294062" cy="3258502"/>
          </a:xfrm>
        </p:grpSpPr>
        <p:sp>
          <p:nvSpPr>
            <p:cNvPr id="2" name="Rettangolo arrotondato 1"/>
            <p:cNvSpPr/>
            <p:nvPr/>
          </p:nvSpPr>
          <p:spPr bwMode="auto">
            <a:xfrm>
              <a:off x="4901221" y="5677561"/>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5716276" y="7073721"/>
              <a:ext cx="1656184" cy="1209436"/>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dirty="0" err="1" smtClean="0">
                  <a:ln>
                    <a:noFill/>
                  </a:ln>
                  <a:solidFill>
                    <a:schemeClr val="bg1"/>
                  </a:solidFill>
                  <a:effectLst/>
                  <a:latin typeface="Gill Sans" charset="0"/>
                  <a:ea typeface="ヒラギノ角ゴ ProN W3" charset="0"/>
                  <a:cs typeface="ヒラギノ角ゴ ProN W3" charset="0"/>
                  <a:sym typeface="Gill Sans" charset="0"/>
                </a:rPr>
                <a:t>MySql</a:t>
              </a:r>
              <a:endParaRPr kumimoji="0" lang="it-IT" sz="3200" b="1"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flipH="1">
              <a:off x="6544368" y="6591961"/>
              <a:ext cx="3884"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6548251" y="5285798"/>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6412520" y="5024655"/>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12328" name="Fumetto 2 12327"/>
          <p:cNvSpPr/>
          <p:nvPr/>
        </p:nvSpPr>
        <p:spPr bwMode="auto">
          <a:xfrm>
            <a:off x="10842065" y="2624897"/>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7" name="Connettore 2 36"/>
          <p:cNvCxnSpPr>
            <a:stCxn id="12328" idx="4"/>
          </p:cNvCxnSpPr>
          <p:nvPr/>
        </p:nvCxnSpPr>
        <p:spPr bwMode="auto">
          <a:xfrm flipH="1">
            <a:off x="7930104" y="3909946"/>
            <a:ext cx="3872740" cy="1152953"/>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Connettore 2 41"/>
          <p:cNvCxnSpPr>
            <a:stCxn id="12328" idx="4"/>
            <a:endCxn id="82" idx="7"/>
          </p:cNvCxnSpPr>
          <p:nvPr/>
        </p:nvCxnSpPr>
        <p:spPr bwMode="auto">
          <a:xfrm>
            <a:off x="11802844" y="3909946"/>
            <a:ext cx="3852961" cy="1152953"/>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ttore 2 38"/>
          <p:cNvCxnSpPr>
            <a:stCxn id="12328" idx="4"/>
            <a:endCxn id="75" idx="0"/>
          </p:cNvCxnSpPr>
          <p:nvPr/>
        </p:nvCxnSpPr>
        <p:spPr bwMode="auto">
          <a:xfrm flipH="1">
            <a:off x="11789381" y="3909946"/>
            <a:ext cx="13463" cy="1128798"/>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2320" name="Gruppo 12319"/>
          <p:cNvGrpSpPr/>
          <p:nvPr/>
        </p:nvGrpSpPr>
        <p:grpSpPr>
          <a:xfrm>
            <a:off x="10142351" y="5038744"/>
            <a:ext cx="3294062" cy="3244413"/>
            <a:chOff x="8856476" y="5038744"/>
            <a:chExt cx="3294062" cy="3244413"/>
          </a:xfrm>
        </p:grpSpPr>
        <p:grpSp>
          <p:nvGrpSpPr>
            <p:cNvPr id="69" name="Gruppo 68"/>
            <p:cNvGrpSpPr/>
            <p:nvPr/>
          </p:nvGrpSpPr>
          <p:grpSpPr>
            <a:xfrm>
              <a:off x="8856476" y="5038744"/>
              <a:ext cx="3294062" cy="2083411"/>
              <a:chOff x="19126200" y="3177638"/>
              <a:chExt cx="3294062" cy="2083411"/>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73" name="Connettore 2 72"/>
              <p:cNvCxnSpPr>
                <a:stCxn id="70" idx="2"/>
                <a:endCxn id="30" idx="1"/>
              </p:cNvCxnSpPr>
              <p:nvPr/>
            </p:nvCxnSpPr>
            <p:spPr bwMode="auto">
              <a:xfrm flipH="1">
                <a:off x="20773230" y="4744944"/>
                <a:ext cx="1" cy="516105"/>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30" name="Cilindro 29"/>
            <p:cNvSpPr/>
            <p:nvPr/>
          </p:nvSpPr>
          <p:spPr bwMode="auto">
            <a:xfrm>
              <a:off x="9675414" y="7122155"/>
              <a:ext cx="1656184" cy="1161002"/>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dirty="0" err="1" smtClean="0">
                  <a:ln>
                    <a:noFill/>
                  </a:ln>
                  <a:solidFill>
                    <a:schemeClr val="bg1"/>
                  </a:solidFill>
                  <a:effectLst/>
                  <a:latin typeface="Gill Sans" charset="0"/>
                  <a:ea typeface="ヒラギノ角ゴ ProN W3" charset="0"/>
                  <a:cs typeface="ヒラギノ角ゴ ProN W3" charset="0"/>
                  <a:sym typeface="Gill Sans" charset="0"/>
                </a:rPr>
                <a:t>MySql</a:t>
              </a:r>
              <a:endParaRPr kumimoji="0" lang="it-IT" sz="3200" b="1"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grpSp>
      <p:grpSp>
        <p:nvGrpSpPr>
          <p:cNvPr id="21" name="Gruppo 20"/>
          <p:cNvGrpSpPr/>
          <p:nvPr/>
        </p:nvGrpSpPr>
        <p:grpSpPr>
          <a:xfrm>
            <a:off x="14104751" y="5024655"/>
            <a:ext cx="3294062" cy="3258502"/>
            <a:chOff x="11994358" y="6004337"/>
            <a:chExt cx="3294062" cy="3258502"/>
          </a:xfrm>
        </p:grpSpPr>
        <p:grpSp>
          <p:nvGrpSpPr>
            <p:cNvPr id="77" name="Gruppo 76"/>
            <p:cNvGrpSpPr/>
            <p:nvPr/>
          </p:nvGrpSpPr>
          <p:grpSpPr>
            <a:xfrm>
              <a:off x="11994358" y="6004337"/>
              <a:ext cx="3294062" cy="2097500"/>
              <a:chOff x="19126200" y="3177638"/>
              <a:chExt cx="3294062" cy="2097500"/>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0" name="Connettore 2 79"/>
              <p:cNvCxnSpPr>
                <a:stCxn id="78" idx="2"/>
                <a:endCxn id="32" idx="1"/>
              </p:cNvCxnSpPr>
              <p:nvPr/>
            </p:nvCxnSpPr>
            <p:spPr bwMode="auto">
              <a:xfrm>
                <a:off x="20773231" y="4744944"/>
                <a:ext cx="0" cy="530194"/>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
          <p:nvSpPr>
            <p:cNvPr id="32" name="Cilindro 31"/>
            <p:cNvSpPr/>
            <p:nvPr/>
          </p:nvSpPr>
          <p:spPr bwMode="auto">
            <a:xfrm>
              <a:off x="12412378" y="8101837"/>
              <a:ext cx="2458022" cy="1161002"/>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dirty="0" err="1" smtClean="0">
                  <a:ln>
                    <a:noFill/>
                  </a:ln>
                  <a:solidFill>
                    <a:schemeClr val="bg1"/>
                  </a:solidFill>
                  <a:effectLst/>
                  <a:latin typeface="Gill Sans" charset="0"/>
                  <a:ea typeface="ヒラギノ角ゴ ProN W3" charset="0"/>
                  <a:cs typeface="ヒラギノ角ゴ ProN W3" charset="0"/>
                  <a:sym typeface="Gill Sans" charset="0"/>
                </a:rPr>
                <a:t>MongoDB</a:t>
              </a:r>
              <a:endParaRPr kumimoji="0" lang="it-IT" sz="3200" b="1"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grpSp>
      <p:sp>
        <p:nvSpPr>
          <p:cNvPr id="25" name="Cilindro 24"/>
          <p:cNvSpPr/>
          <p:nvPr/>
        </p:nvSpPr>
        <p:spPr bwMode="auto">
          <a:xfrm rot="5400000">
            <a:off x="11456622" y="2688474"/>
            <a:ext cx="1386823" cy="13902340"/>
          </a:xfrm>
          <a:prstGeom prst="can">
            <a:avLst/>
          </a:prstGeom>
          <a:solidFill>
            <a:srgbClr val="FF3399"/>
          </a:solidFill>
          <a:ln w="25400"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it-IT" sz="2800" dirty="0">
                <a:ln w="18415" cmpd="sng">
                  <a:solidFill>
                    <a:srgbClr val="FFFFFF"/>
                  </a:solidFill>
                  <a:prstDash val="solid"/>
                </a:ln>
                <a:solidFill>
                  <a:srgbClr val="FFFFFF"/>
                </a:solidFill>
                <a:effectLst>
                  <a:outerShdw blurRad="63500" dir="3600000" algn="tl" rotWithShape="0">
                    <a:srgbClr val="000000">
                      <a:alpha val="70000"/>
                    </a:srgbClr>
                  </a:outerShdw>
                </a:effectLst>
              </a:rPr>
              <a:t>Message </a:t>
            </a:r>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Broker  - Apache Kafka</a:t>
            </a:r>
            <a:endParaRPr lang="it-IT"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7" name="Connettore 2 46"/>
          <p:cNvCxnSpPr/>
          <p:nvPr/>
        </p:nvCxnSpPr>
        <p:spPr bwMode="auto">
          <a:xfrm flipH="1">
            <a:off x="9229403" y="6653336"/>
            <a:ext cx="3884" cy="2292896"/>
          </a:xfrm>
          <a:prstGeom prst="straightConnector1">
            <a:avLst/>
          </a:prstGeom>
          <a:solidFill>
            <a:srgbClr val="BBE0E3"/>
          </a:solidFill>
          <a:ln w="76200" cap="flat" cmpd="sng" algn="ctr">
            <a:solidFill>
              <a:srgbClr val="002060"/>
            </a:solidFill>
            <a:prstDash val="sysDash"/>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Connettore 2 48"/>
          <p:cNvCxnSpPr/>
          <p:nvPr/>
        </p:nvCxnSpPr>
        <p:spPr bwMode="auto">
          <a:xfrm flipH="1">
            <a:off x="13117835" y="6606050"/>
            <a:ext cx="3884" cy="2292896"/>
          </a:xfrm>
          <a:prstGeom prst="straightConnector1">
            <a:avLst/>
          </a:prstGeom>
          <a:solidFill>
            <a:srgbClr val="BBE0E3"/>
          </a:solidFill>
          <a:ln w="76200" cap="flat" cmpd="sng" algn="ctr">
            <a:solidFill>
              <a:srgbClr val="002060"/>
            </a:solidFill>
            <a:prstDash val="sysDash"/>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Connettore 2 49"/>
          <p:cNvCxnSpPr/>
          <p:nvPr/>
        </p:nvCxnSpPr>
        <p:spPr bwMode="auto">
          <a:xfrm flipH="1">
            <a:off x="17295948" y="6602457"/>
            <a:ext cx="3884" cy="2292896"/>
          </a:xfrm>
          <a:prstGeom prst="straightConnector1">
            <a:avLst/>
          </a:prstGeom>
          <a:solidFill>
            <a:srgbClr val="BBE0E3"/>
          </a:solidFill>
          <a:ln w="76200" cap="flat" cmpd="sng" algn="ctr">
            <a:solidFill>
              <a:srgbClr val="002060"/>
            </a:solidFill>
            <a:prstDash val="sysDash"/>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4" name="Freccia a destra con strisce 53"/>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008352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25" grpId="0" animBg="1"/>
      <p:bldP spid="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Apache Kafka</a:t>
            </a:r>
            <a:endParaRPr lang="it-IT" dirty="0"/>
          </a:p>
        </p:txBody>
      </p:sp>
      <p:sp>
        <p:nvSpPr>
          <p:cNvPr id="3" name="Segnaposto contenuto 2"/>
          <p:cNvSpPr>
            <a:spLocks noGrp="1"/>
          </p:cNvSpPr>
          <p:nvPr>
            <p:ph idx="1"/>
          </p:nvPr>
        </p:nvSpPr>
        <p:spPr/>
        <p:txBody>
          <a:bodyPr/>
          <a:lstStyle/>
          <a:p>
            <a:r>
              <a:rPr lang="en-US" sz="2800" dirty="0"/>
              <a:t>The project aims to provide a unified, high-throughput, low-latency platform for handling real-time data feeds. The design is heavily influenced by transaction logs. It is a messaging system, similar to traditional messaging systems like </a:t>
            </a:r>
            <a:r>
              <a:rPr lang="en-US" sz="2800" dirty="0" err="1"/>
              <a:t>RabbitMQ</a:t>
            </a:r>
            <a:r>
              <a:rPr lang="en-US" sz="2800" dirty="0"/>
              <a:t>, </a:t>
            </a:r>
            <a:r>
              <a:rPr lang="en-US" sz="2800" dirty="0" err="1"/>
              <a:t>ActiveMQ</a:t>
            </a:r>
            <a:r>
              <a:rPr lang="en-US" sz="2800" dirty="0"/>
              <a:t>, </a:t>
            </a:r>
            <a:r>
              <a:rPr lang="en-US" sz="2800" dirty="0" err="1"/>
              <a:t>MQSeries</a:t>
            </a:r>
            <a:r>
              <a:rPr lang="en-US" sz="2800" dirty="0"/>
              <a:t>, but it’s ideal for log aggregation, persistent messaging, fast (_hundreds_ of megabytes per second!) reads and writes, and can accommodate numerous </a:t>
            </a:r>
            <a:r>
              <a:rPr lang="en-US" sz="2800" dirty="0" smtClean="0"/>
              <a:t>clients</a:t>
            </a:r>
          </a:p>
          <a:p>
            <a:r>
              <a:rPr lang="it-IT" sz="2800" dirty="0"/>
              <a:t>A Kafka </a:t>
            </a:r>
            <a:r>
              <a:rPr lang="it-IT" sz="2800" i="1" dirty="0"/>
              <a:t>broker</a:t>
            </a:r>
            <a:r>
              <a:rPr lang="it-IT" sz="2800" dirty="0"/>
              <a:t> cluster </a:t>
            </a:r>
            <a:r>
              <a:rPr lang="it-IT" sz="2800" dirty="0" err="1"/>
              <a:t>consists</a:t>
            </a:r>
            <a:r>
              <a:rPr lang="it-IT" sz="2800" dirty="0"/>
              <a:t> of </a:t>
            </a:r>
            <a:r>
              <a:rPr lang="it-IT" sz="2800" dirty="0" err="1"/>
              <a:t>one</a:t>
            </a:r>
            <a:r>
              <a:rPr lang="it-IT" sz="2800" dirty="0"/>
              <a:t> or more </a:t>
            </a:r>
            <a:r>
              <a:rPr lang="it-IT" sz="2800" dirty="0" err="1"/>
              <a:t>servers</a:t>
            </a:r>
            <a:r>
              <a:rPr lang="it-IT" sz="2800" dirty="0"/>
              <a:t> </a:t>
            </a:r>
            <a:r>
              <a:rPr lang="it-IT" sz="2800" dirty="0" err="1"/>
              <a:t>where</a:t>
            </a:r>
            <a:r>
              <a:rPr lang="it-IT" sz="2800" dirty="0"/>
              <a:t> </a:t>
            </a:r>
            <a:r>
              <a:rPr lang="it-IT" sz="2800" dirty="0" err="1"/>
              <a:t>each</a:t>
            </a:r>
            <a:r>
              <a:rPr lang="it-IT" sz="2800" dirty="0"/>
              <a:t> </a:t>
            </a:r>
            <a:r>
              <a:rPr lang="it-IT" sz="2800" dirty="0" err="1"/>
              <a:t>may</a:t>
            </a:r>
            <a:r>
              <a:rPr lang="it-IT" sz="2800" dirty="0"/>
              <a:t> </a:t>
            </a:r>
            <a:r>
              <a:rPr lang="it-IT" sz="2800" dirty="0" err="1"/>
              <a:t>have</a:t>
            </a:r>
            <a:r>
              <a:rPr lang="it-IT" sz="2800" dirty="0"/>
              <a:t> </a:t>
            </a:r>
            <a:r>
              <a:rPr lang="it-IT" sz="2800" dirty="0" err="1"/>
              <a:t>one</a:t>
            </a:r>
            <a:r>
              <a:rPr lang="it-IT" sz="2800" dirty="0"/>
              <a:t> or more broker </a:t>
            </a:r>
            <a:r>
              <a:rPr lang="it-IT" sz="2800" dirty="0" err="1"/>
              <a:t>processes</a:t>
            </a:r>
            <a:r>
              <a:rPr lang="it-IT" sz="2800" dirty="0"/>
              <a:t> </a:t>
            </a:r>
            <a:r>
              <a:rPr lang="it-IT" sz="2800" dirty="0" err="1"/>
              <a:t>running</a:t>
            </a:r>
            <a:r>
              <a:rPr lang="it-IT" sz="2800" dirty="0"/>
              <a:t>. Apache Kafka </a:t>
            </a:r>
            <a:r>
              <a:rPr lang="it-IT" sz="2800" dirty="0" err="1"/>
              <a:t>is</a:t>
            </a:r>
            <a:r>
              <a:rPr lang="it-IT" sz="2800" dirty="0"/>
              <a:t> </a:t>
            </a:r>
            <a:r>
              <a:rPr lang="it-IT" sz="2800" dirty="0" err="1"/>
              <a:t>designed</a:t>
            </a:r>
            <a:r>
              <a:rPr lang="it-IT" sz="2800" dirty="0"/>
              <a:t> to be </a:t>
            </a:r>
            <a:r>
              <a:rPr lang="it-IT" sz="2800" dirty="0" err="1"/>
              <a:t>highly</a:t>
            </a:r>
            <a:r>
              <a:rPr lang="it-IT" sz="2800" dirty="0"/>
              <a:t> </a:t>
            </a:r>
            <a:r>
              <a:rPr lang="it-IT" sz="2800" dirty="0" err="1"/>
              <a:t>available</a:t>
            </a:r>
            <a:r>
              <a:rPr lang="it-IT" sz="2800" dirty="0"/>
              <a:t>; </a:t>
            </a:r>
            <a:r>
              <a:rPr lang="it-IT" sz="2800" dirty="0" err="1"/>
              <a:t>there</a:t>
            </a:r>
            <a:r>
              <a:rPr lang="it-IT" sz="2800" dirty="0"/>
              <a:t> are no </a:t>
            </a:r>
            <a:r>
              <a:rPr lang="it-IT" sz="2800" i="1" dirty="0" err="1"/>
              <a:t>master</a:t>
            </a:r>
            <a:r>
              <a:rPr lang="it-IT" sz="2800" dirty="0" err="1"/>
              <a:t>nodes</a:t>
            </a:r>
            <a:r>
              <a:rPr lang="it-IT" sz="2800" dirty="0"/>
              <a:t>. </a:t>
            </a:r>
            <a:r>
              <a:rPr lang="it-IT" sz="2800" dirty="0" err="1"/>
              <a:t>All</a:t>
            </a:r>
            <a:r>
              <a:rPr lang="it-IT" sz="2800" dirty="0"/>
              <a:t> </a:t>
            </a:r>
            <a:r>
              <a:rPr lang="it-IT" sz="2800" dirty="0" err="1"/>
              <a:t>nodes</a:t>
            </a:r>
            <a:r>
              <a:rPr lang="it-IT" sz="2800" dirty="0"/>
              <a:t> are </a:t>
            </a:r>
            <a:r>
              <a:rPr lang="it-IT" sz="2800" dirty="0" err="1"/>
              <a:t>interchangeable</a:t>
            </a:r>
            <a:r>
              <a:rPr lang="it-IT" sz="2800" dirty="0"/>
              <a:t>. Data </a:t>
            </a:r>
            <a:r>
              <a:rPr lang="it-IT" sz="2800" dirty="0" err="1"/>
              <a:t>is</a:t>
            </a:r>
            <a:r>
              <a:rPr lang="it-IT" sz="2800" dirty="0"/>
              <a:t> </a:t>
            </a:r>
            <a:r>
              <a:rPr lang="it-IT" sz="2800" dirty="0" err="1"/>
              <a:t>replicated</a:t>
            </a:r>
            <a:r>
              <a:rPr lang="it-IT" sz="2800" dirty="0"/>
              <a:t> from </a:t>
            </a:r>
            <a:r>
              <a:rPr lang="it-IT" sz="2800" dirty="0" err="1"/>
              <a:t>one</a:t>
            </a:r>
            <a:r>
              <a:rPr lang="it-IT" sz="2800" dirty="0"/>
              <a:t> </a:t>
            </a:r>
            <a:r>
              <a:rPr lang="it-IT" sz="2800" dirty="0" err="1"/>
              <a:t>node</a:t>
            </a:r>
            <a:r>
              <a:rPr lang="it-IT" sz="2800" dirty="0"/>
              <a:t> to </a:t>
            </a:r>
            <a:r>
              <a:rPr lang="it-IT" sz="2800" dirty="0" err="1"/>
              <a:t>another</a:t>
            </a:r>
            <a:r>
              <a:rPr lang="it-IT" sz="2800" dirty="0"/>
              <a:t> to </a:t>
            </a:r>
            <a:r>
              <a:rPr lang="it-IT" sz="2800" dirty="0" err="1"/>
              <a:t>ensure</a:t>
            </a:r>
            <a:r>
              <a:rPr lang="it-IT" sz="2800" dirty="0"/>
              <a:t> </a:t>
            </a:r>
            <a:r>
              <a:rPr lang="it-IT" sz="2800" dirty="0" err="1"/>
              <a:t>that</a:t>
            </a:r>
            <a:r>
              <a:rPr lang="it-IT" sz="2800" dirty="0"/>
              <a:t> </a:t>
            </a:r>
            <a:r>
              <a:rPr lang="it-IT" sz="2800" dirty="0" err="1"/>
              <a:t>it</a:t>
            </a:r>
            <a:r>
              <a:rPr lang="it-IT" sz="2800" dirty="0"/>
              <a:t> </a:t>
            </a:r>
            <a:r>
              <a:rPr lang="it-IT" sz="2800" dirty="0" err="1"/>
              <a:t>is</a:t>
            </a:r>
            <a:r>
              <a:rPr lang="it-IT" sz="2800" dirty="0"/>
              <a:t> </a:t>
            </a:r>
            <a:r>
              <a:rPr lang="it-IT" sz="2800" dirty="0" err="1"/>
              <a:t>still</a:t>
            </a:r>
            <a:r>
              <a:rPr lang="it-IT" sz="2800" dirty="0"/>
              <a:t> </a:t>
            </a:r>
            <a:r>
              <a:rPr lang="it-IT" sz="2800" dirty="0" err="1"/>
              <a:t>available</a:t>
            </a:r>
            <a:r>
              <a:rPr lang="it-IT" sz="2800" dirty="0"/>
              <a:t> in the </a:t>
            </a:r>
            <a:r>
              <a:rPr lang="it-IT" sz="2800" dirty="0" err="1"/>
              <a:t>event</a:t>
            </a:r>
            <a:r>
              <a:rPr lang="it-IT" sz="2800" dirty="0"/>
              <a:t> of a </a:t>
            </a:r>
            <a:r>
              <a:rPr lang="it-IT" sz="2800" dirty="0" err="1"/>
              <a:t>failure</a:t>
            </a:r>
            <a:r>
              <a:rPr lang="it-IT" sz="2800" dirty="0"/>
              <a:t>.</a:t>
            </a:r>
          </a:p>
          <a:p>
            <a:r>
              <a:rPr lang="it-IT" sz="2800" dirty="0"/>
              <a:t>In Kafka, a </a:t>
            </a:r>
            <a:r>
              <a:rPr lang="it-IT" sz="2800" i="1" dirty="0" err="1"/>
              <a:t>topic</a:t>
            </a:r>
            <a:r>
              <a:rPr lang="it-IT" sz="2800" dirty="0"/>
              <a:t> </a:t>
            </a:r>
            <a:r>
              <a:rPr lang="it-IT" sz="2800" dirty="0" err="1"/>
              <a:t>is</a:t>
            </a:r>
            <a:r>
              <a:rPr lang="it-IT" sz="2800" dirty="0"/>
              <a:t> a </a:t>
            </a:r>
            <a:r>
              <a:rPr lang="it-IT" sz="2800" dirty="0" err="1"/>
              <a:t>category</a:t>
            </a:r>
            <a:r>
              <a:rPr lang="it-IT" sz="2800" dirty="0"/>
              <a:t>, </a:t>
            </a:r>
            <a:r>
              <a:rPr lang="it-IT" sz="2800" dirty="0" err="1"/>
              <a:t>similar</a:t>
            </a:r>
            <a:r>
              <a:rPr lang="it-IT" sz="2800" dirty="0"/>
              <a:t> to a JMS </a:t>
            </a:r>
            <a:r>
              <a:rPr lang="it-IT" sz="2800" dirty="0" err="1"/>
              <a:t>destination</a:t>
            </a:r>
            <a:r>
              <a:rPr lang="it-IT" sz="2800" dirty="0"/>
              <a:t> or </a:t>
            </a:r>
            <a:r>
              <a:rPr lang="it-IT" sz="2800" dirty="0" err="1"/>
              <a:t>both</a:t>
            </a:r>
            <a:r>
              <a:rPr lang="it-IT" sz="2800" dirty="0"/>
              <a:t> an AMQP </a:t>
            </a:r>
            <a:r>
              <a:rPr lang="it-IT" sz="2800" dirty="0" err="1"/>
              <a:t>exchange</a:t>
            </a:r>
            <a:r>
              <a:rPr lang="it-IT" sz="2800" dirty="0"/>
              <a:t> and </a:t>
            </a:r>
            <a:r>
              <a:rPr lang="it-IT" sz="2800" dirty="0" err="1"/>
              <a:t>queue</a:t>
            </a:r>
            <a:r>
              <a:rPr lang="it-IT" sz="2800" dirty="0"/>
              <a:t>. </a:t>
            </a:r>
            <a:r>
              <a:rPr lang="it-IT" sz="2800" dirty="0" err="1"/>
              <a:t>Topics</a:t>
            </a:r>
            <a:r>
              <a:rPr lang="it-IT" sz="2800" dirty="0"/>
              <a:t> are </a:t>
            </a:r>
            <a:r>
              <a:rPr lang="it-IT" sz="2800" dirty="0" err="1"/>
              <a:t>partitioned</a:t>
            </a:r>
            <a:r>
              <a:rPr lang="it-IT" sz="2800" dirty="0"/>
              <a:t>, and the </a:t>
            </a:r>
            <a:r>
              <a:rPr lang="it-IT" sz="2800" dirty="0" err="1"/>
              <a:t>choice</a:t>
            </a:r>
            <a:r>
              <a:rPr lang="it-IT" sz="2800" dirty="0"/>
              <a:t> of </a:t>
            </a:r>
            <a:r>
              <a:rPr lang="it-IT" sz="2800" dirty="0" err="1"/>
              <a:t>which</a:t>
            </a:r>
            <a:r>
              <a:rPr lang="it-IT" sz="2800" dirty="0"/>
              <a:t> of a </a:t>
            </a:r>
            <a:r>
              <a:rPr lang="it-IT" sz="2800" dirty="0" err="1"/>
              <a:t>topic’s</a:t>
            </a:r>
            <a:r>
              <a:rPr lang="it-IT" sz="2800" dirty="0"/>
              <a:t> </a:t>
            </a:r>
            <a:r>
              <a:rPr lang="it-IT" sz="2800" dirty="0" err="1"/>
              <a:t>partition</a:t>
            </a:r>
            <a:r>
              <a:rPr lang="it-IT" sz="2800" dirty="0"/>
              <a:t> a message </a:t>
            </a:r>
            <a:r>
              <a:rPr lang="it-IT" sz="2800" dirty="0" err="1"/>
              <a:t>should</a:t>
            </a:r>
            <a:r>
              <a:rPr lang="it-IT" sz="2800" dirty="0"/>
              <a:t> be </a:t>
            </a:r>
            <a:r>
              <a:rPr lang="it-IT" sz="2800" dirty="0" err="1"/>
              <a:t>sent</a:t>
            </a:r>
            <a:r>
              <a:rPr lang="it-IT" sz="2800" dirty="0"/>
              <a:t> to </a:t>
            </a:r>
            <a:r>
              <a:rPr lang="it-IT" sz="2800" dirty="0" err="1"/>
              <a:t>is</a:t>
            </a:r>
            <a:r>
              <a:rPr lang="it-IT" sz="2800" dirty="0"/>
              <a:t> made by the message producer. </a:t>
            </a:r>
            <a:r>
              <a:rPr lang="it-IT" sz="2800" dirty="0" err="1"/>
              <a:t>Each</a:t>
            </a:r>
            <a:r>
              <a:rPr lang="it-IT" sz="2800" dirty="0"/>
              <a:t> message in the </a:t>
            </a:r>
            <a:r>
              <a:rPr lang="it-IT" sz="2800" dirty="0" err="1"/>
              <a:t>partition</a:t>
            </a:r>
            <a:r>
              <a:rPr lang="it-IT" sz="2800" dirty="0"/>
              <a:t> </a:t>
            </a:r>
            <a:r>
              <a:rPr lang="it-IT" sz="2800" dirty="0" err="1"/>
              <a:t>is</a:t>
            </a:r>
            <a:r>
              <a:rPr lang="it-IT" sz="2800" dirty="0"/>
              <a:t> </a:t>
            </a:r>
            <a:r>
              <a:rPr lang="it-IT" sz="2800" dirty="0" err="1"/>
              <a:t>assigned</a:t>
            </a:r>
            <a:r>
              <a:rPr lang="it-IT" sz="2800" dirty="0"/>
              <a:t> a </a:t>
            </a:r>
            <a:r>
              <a:rPr lang="it-IT" sz="2800" dirty="0" err="1"/>
              <a:t>unique</a:t>
            </a:r>
            <a:r>
              <a:rPr lang="it-IT" sz="2800" dirty="0"/>
              <a:t> </a:t>
            </a:r>
            <a:r>
              <a:rPr lang="it-IT" sz="2800" dirty="0" err="1"/>
              <a:t>sequenced</a:t>
            </a:r>
            <a:r>
              <a:rPr lang="it-IT" sz="2800" dirty="0"/>
              <a:t> ID, </a:t>
            </a:r>
            <a:r>
              <a:rPr lang="it-IT" sz="2800" dirty="0" err="1"/>
              <a:t>its</a:t>
            </a:r>
            <a:r>
              <a:rPr lang="it-IT" sz="2800" dirty="0"/>
              <a:t> </a:t>
            </a:r>
            <a:r>
              <a:rPr lang="it-IT" sz="2800" i="1" dirty="0"/>
              <a:t>offset</a:t>
            </a:r>
            <a:r>
              <a:rPr lang="it-IT" sz="2800" dirty="0"/>
              <a:t>. More </a:t>
            </a:r>
            <a:r>
              <a:rPr lang="it-IT" sz="2800" dirty="0" err="1"/>
              <a:t>partitions</a:t>
            </a:r>
            <a:r>
              <a:rPr lang="it-IT" sz="2800" dirty="0"/>
              <a:t> </a:t>
            </a:r>
            <a:r>
              <a:rPr lang="it-IT" sz="2800" dirty="0" err="1"/>
              <a:t>allow</a:t>
            </a:r>
            <a:r>
              <a:rPr lang="it-IT" sz="2800" dirty="0"/>
              <a:t> </a:t>
            </a:r>
            <a:r>
              <a:rPr lang="it-IT" sz="2800" dirty="0" err="1"/>
              <a:t>greater</a:t>
            </a:r>
            <a:r>
              <a:rPr lang="it-IT" sz="2800" dirty="0"/>
              <a:t> </a:t>
            </a:r>
            <a:r>
              <a:rPr lang="it-IT" sz="2800" dirty="0" err="1"/>
              <a:t>parallelism</a:t>
            </a:r>
            <a:r>
              <a:rPr lang="it-IT" sz="2800" dirty="0"/>
              <a:t> for </a:t>
            </a:r>
            <a:r>
              <a:rPr lang="it-IT" sz="2800" dirty="0" err="1"/>
              <a:t>consumption</a:t>
            </a:r>
            <a:r>
              <a:rPr lang="it-IT" sz="2800" dirty="0"/>
              <a:t>, </a:t>
            </a:r>
            <a:r>
              <a:rPr lang="it-IT" sz="2800" dirty="0" err="1"/>
              <a:t>but</a:t>
            </a:r>
            <a:r>
              <a:rPr lang="it-IT" sz="2800" dirty="0"/>
              <a:t> </a:t>
            </a:r>
            <a:r>
              <a:rPr lang="it-IT" sz="2800" dirty="0" err="1"/>
              <a:t>this</a:t>
            </a:r>
            <a:r>
              <a:rPr lang="it-IT" sz="2800" dirty="0"/>
              <a:t> </a:t>
            </a:r>
            <a:r>
              <a:rPr lang="it-IT" sz="2800" dirty="0" err="1"/>
              <a:t>will</a:t>
            </a:r>
            <a:r>
              <a:rPr lang="it-IT" sz="2800" dirty="0"/>
              <a:t> </a:t>
            </a:r>
            <a:r>
              <a:rPr lang="it-IT" sz="2800" dirty="0" err="1"/>
              <a:t>also</a:t>
            </a:r>
            <a:r>
              <a:rPr lang="it-IT" sz="2800" dirty="0"/>
              <a:t> </a:t>
            </a:r>
            <a:r>
              <a:rPr lang="it-IT" sz="2800" dirty="0" err="1"/>
              <a:t>result</a:t>
            </a:r>
            <a:r>
              <a:rPr lang="it-IT" sz="2800" dirty="0"/>
              <a:t> in more </a:t>
            </a:r>
            <a:r>
              <a:rPr lang="it-IT" sz="2800" dirty="0" err="1"/>
              <a:t>files</a:t>
            </a:r>
            <a:r>
              <a:rPr lang="it-IT" sz="2800" dirty="0"/>
              <a:t> </a:t>
            </a:r>
            <a:r>
              <a:rPr lang="it-IT" sz="2800" dirty="0" err="1"/>
              <a:t>across</a:t>
            </a:r>
            <a:r>
              <a:rPr lang="it-IT" sz="2800" dirty="0"/>
              <a:t> the brokers.</a:t>
            </a:r>
          </a:p>
          <a:p>
            <a:r>
              <a:rPr lang="it-IT" sz="2800" i="1" dirty="0" err="1"/>
              <a:t>Producers</a:t>
            </a:r>
            <a:r>
              <a:rPr lang="it-IT" sz="2800" dirty="0"/>
              <a:t> </a:t>
            </a:r>
            <a:r>
              <a:rPr lang="it-IT" sz="2800" dirty="0" err="1"/>
              <a:t>send</a:t>
            </a:r>
            <a:r>
              <a:rPr lang="it-IT" sz="2800" dirty="0"/>
              <a:t> </a:t>
            </a:r>
            <a:r>
              <a:rPr lang="it-IT" sz="2800" dirty="0" err="1"/>
              <a:t>messages</a:t>
            </a:r>
            <a:r>
              <a:rPr lang="it-IT" sz="2800" dirty="0"/>
              <a:t> to Apache Kafka broker </a:t>
            </a:r>
            <a:r>
              <a:rPr lang="it-IT" sz="2800" dirty="0" err="1"/>
              <a:t>topics</a:t>
            </a:r>
            <a:r>
              <a:rPr lang="it-IT" sz="2800" dirty="0"/>
              <a:t> and </a:t>
            </a:r>
            <a:r>
              <a:rPr lang="it-IT" sz="2800" dirty="0" err="1"/>
              <a:t>specify</a:t>
            </a:r>
            <a:r>
              <a:rPr lang="it-IT" sz="2800" dirty="0"/>
              <a:t> the </a:t>
            </a:r>
            <a:r>
              <a:rPr lang="it-IT" sz="2800" dirty="0" err="1"/>
              <a:t>partition</a:t>
            </a:r>
            <a:r>
              <a:rPr lang="it-IT" sz="2800" dirty="0"/>
              <a:t> to use for </a:t>
            </a:r>
            <a:r>
              <a:rPr lang="it-IT" sz="2800" dirty="0" err="1"/>
              <a:t>every</a:t>
            </a:r>
            <a:r>
              <a:rPr lang="it-IT" sz="2800" dirty="0"/>
              <a:t> message </a:t>
            </a:r>
            <a:r>
              <a:rPr lang="it-IT" sz="2800" dirty="0" err="1"/>
              <a:t>they</a:t>
            </a:r>
            <a:r>
              <a:rPr lang="it-IT" sz="2800" dirty="0"/>
              <a:t> produce. Message production </a:t>
            </a:r>
            <a:r>
              <a:rPr lang="it-IT" sz="2800" dirty="0" err="1"/>
              <a:t>may</a:t>
            </a:r>
            <a:r>
              <a:rPr lang="it-IT" sz="2800" dirty="0"/>
              <a:t> be </a:t>
            </a:r>
            <a:r>
              <a:rPr lang="it-IT" sz="2800" dirty="0" err="1"/>
              <a:t>synchronous</a:t>
            </a:r>
            <a:r>
              <a:rPr lang="it-IT" sz="2800" dirty="0"/>
              <a:t> or </a:t>
            </a:r>
            <a:r>
              <a:rPr lang="it-IT" sz="2800" dirty="0" err="1"/>
              <a:t>asynchronous</a:t>
            </a:r>
            <a:r>
              <a:rPr lang="it-IT" sz="2800" dirty="0"/>
              <a:t>. </a:t>
            </a:r>
            <a:r>
              <a:rPr lang="it-IT" sz="2800" dirty="0" err="1"/>
              <a:t>Producers</a:t>
            </a:r>
            <a:r>
              <a:rPr lang="it-IT" sz="2800" dirty="0"/>
              <a:t> </a:t>
            </a:r>
            <a:r>
              <a:rPr lang="it-IT" sz="2800" dirty="0" err="1"/>
              <a:t>also</a:t>
            </a:r>
            <a:r>
              <a:rPr lang="it-IT" sz="2800" dirty="0"/>
              <a:t> </a:t>
            </a:r>
            <a:r>
              <a:rPr lang="it-IT" sz="2800" dirty="0" err="1"/>
              <a:t>specify</a:t>
            </a:r>
            <a:r>
              <a:rPr lang="it-IT" sz="2800" dirty="0"/>
              <a:t> </a:t>
            </a:r>
            <a:r>
              <a:rPr lang="it-IT" sz="2800" dirty="0" err="1"/>
              <a:t>what</a:t>
            </a:r>
            <a:r>
              <a:rPr lang="it-IT" sz="2800" dirty="0"/>
              <a:t> </a:t>
            </a:r>
            <a:r>
              <a:rPr lang="it-IT" sz="2800" dirty="0" err="1"/>
              <a:t>sort</a:t>
            </a:r>
            <a:r>
              <a:rPr lang="it-IT" sz="2800" dirty="0"/>
              <a:t> of </a:t>
            </a:r>
            <a:r>
              <a:rPr lang="it-IT" sz="2800" dirty="0" err="1"/>
              <a:t>replication</a:t>
            </a:r>
            <a:r>
              <a:rPr lang="it-IT" sz="2800" dirty="0"/>
              <a:t> </a:t>
            </a:r>
            <a:r>
              <a:rPr lang="it-IT" sz="2800" dirty="0" err="1"/>
              <a:t>guarantees</a:t>
            </a:r>
            <a:r>
              <a:rPr lang="it-IT" sz="2800" dirty="0"/>
              <a:t> </a:t>
            </a:r>
            <a:r>
              <a:rPr lang="it-IT" sz="2800" dirty="0" err="1"/>
              <a:t>they</a:t>
            </a:r>
            <a:r>
              <a:rPr lang="it-IT" sz="2800" dirty="0"/>
              <a:t> </a:t>
            </a:r>
            <a:r>
              <a:rPr lang="it-IT" sz="2800" dirty="0" err="1"/>
              <a:t>want</a:t>
            </a:r>
            <a:r>
              <a:rPr lang="it-IT" sz="2800" dirty="0"/>
              <a:t>.</a:t>
            </a:r>
          </a:p>
          <a:p>
            <a:r>
              <a:rPr lang="it-IT" sz="2800" i="1" dirty="0"/>
              <a:t>Consumers</a:t>
            </a:r>
            <a:r>
              <a:rPr lang="it-IT" sz="2800" dirty="0"/>
              <a:t> </a:t>
            </a:r>
            <a:r>
              <a:rPr lang="it-IT" sz="2800" dirty="0" err="1"/>
              <a:t>listen</a:t>
            </a:r>
            <a:r>
              <a:rPr lang="it-IT" sz="2800" dirty="0"/>
              <a:t> for </a:t>
            </a:r>
            <a:r>
              <a:rPr lang="it-IT" sz="2800" dirty="0" err="1"/>
              <a:t>messages</a:t>
            </a:r>
            <a:r>
              <a:rPr lang="it-IT" sz="2800" dirty="0"/>
              <a:t> on </a:t>
            </a:r>
            <a:r>
              <a:rPr lang="it-IT" sz="2800" dirty="0" err="1"/>
              <a:t>topics</a:t>
            </a:r>
            <a:r>
              <a:rPr lang="it-IT" sz="2800" dirty="0"/>
              <a:t> and </a:t>
            </a:r>
            <a:r>
              <a:rPr lang="it-IT" sz="2800" dirty="0" err="1"/>
              <a:t>process</a:t>
            </a:r>
            <a:r>
              <a:rPr lang="it-IT" sz="2800" dirty="0"/>
              <a:t> the </a:t>
            </a:r>
            <a:r>
              <a:rPr lang="it-IT" sz="2800" dirty="0" err="1"/>
              <a:t>feed</a:t>
            </a:r>
            <a:r>
              <a:rPr lang="it-IT" sz="2800" dirty="0"/>
              <a:t> of </a:t>
            </a:r>
            <a:r>
              <a:rPr lang="it-IT" sz="2800" dirty="0" err="1"/>
              <a:t>published</a:t>
            </a:r>
            <a:r>
              <a:rPr lang="it-IT" sz="2800" dirty="0"/>
              <a:t> </a:t>
            </a:r>
            <a:r>
              <a:rPr lang="it-IT" sz="2800" dirty="0" err="1"/>
              <a:t>messages</a:t>
            </a:r>
            <a:r>
              <a:rPr lang="it-IT" sz="2800" dirty="0"/>
              <a:t>. </a:t>
            </a:r>
            <a:r>
              <a:rPr lang="it-IT" sz="2800" dirty="0" err="1"/>
              <a:t>As</a:t>
            </a:r>
            <a:r>
              <a:rPr lang="it-IT" sz="2800" dirty="0"/>
              <a:t> </a:t>
            </a:r>
            <a:r>
              <a:rPr lang="it-IT" sz="2800" dirty="0" err="1"/>
              <a:t>you’d</a:t>
            </a:r>
            <a:r>
              <a:rPr lang="it-IT" sz="2800" dirty="0"/>
              <a:t> </a:t>
            </a:r>
            <a:r>
              <a:rPr lang="it-IT" sz="2800" dirty="0" err="1"/>
              <a:t>expect</a:t>
            </a:r>
            <a:r>
              <a:rPr lang="it-IT" sz="2800" dirty="0"/>
              <a:t> </a:t>
            </a:r>
            <a:r>
              <a:rPr lang="it-IT" sz="2800" dirty="0" err="1"/>
              <a:t>if</a:t>
            </a:r>
            <a:r>
              <a:rPr lang="it-IT" sz="2800" dirty="0"/>
              <a:t> </a:t>
            </a:r>
            <a:r>
              <a:rPr lang="it-IT" sz="2800" dirty="0" err="1"/>
              <a:t>you’ve</a:t>
            </a:r>
            <a:r>
              <a:rPr lang="it-IT" sz="2800" dirty="0"/>
              <a:t> </a:t>
            </a:r>
            <a:r>
              <a:rPr lang="it-IT" sz="2800" dirty="0" err="1"/>
              <a:t>used</a:t>
            </a:r>
            <a:r>
              <a:rPr lang="it-IT" sz="2800" dirty="0"/>
              <a:t> </a:t>
            </a:r>
            <a:r>
              <a:rPr lang="it-IT" sz="2800" dirty="0" err="1"/>
              <a:t>other</a:t>
            </a:r>
            <a:r>
              <a:rPr lang="it-IT" sz="2800" dirty="0"/>
              <a:t> </a:t>
            </a:r>
            <a:r>
              <a:rPr lang="it-IT" sz="2800" dirty="0" err="1"/>
              <a:t>messaging</a:t>
            </a:r>
            <a:r>
              <a:rPr lang="it-IT" sz="2800" dirty="0"/>
              <a:t> </a:t>
            </a:r>
            <a:r>
              <a:rPr lang="it-IT" sz="2800" dirty="0" err="1"/>
              <a:t>systems</a:t>
            </a:r>
            <a:r>
              <a:rPr lang="it-IT" sz="2800" dirty="0"/>
              <a:t>, </a:t>
            </a:r>
            <a:r>
              <a:rPr lang="it-IT" sz="2800" dirty="0" err="1"/>
              <a:t>this</a:t>
            </a:r>
            <a:r>
              <a:rPr lang="it-IT" sz="2800" dirty="0"/>
              <a:t> </a:t>
            </a:r>
            <a:r>
              <a:rPr lang="it-IT" sz="2800" dirty="0" err="1"/>
              <a:t>is</a:t>
            </a:r>
            <a:r>
              <a:rPr lang="it-IT" sz="2800" dirty="0"/>
              <a:t> </a:t>
            </a:r>
            <a:r>
              <a:rPr lang="it-IT" sz="2800" dirty="0" err="1"/>
              <a:t>usually</a:t>
            </a:r>
            <a:r>
              <a:rPr lang="it-IT" sz="2800" dirty="0"/>
              <a:t> (and </a:t>
            </a:r>
            <a:r>
              <a:rPr lang="it-IT" sz="2800" dirty="0" err="1"/>
              <a:t>usefully</a:t>
            </a:r>
            <a:r>
              <a:rPr lang="it-IT" sz="2800" dirty="0"/>
              <a:t>!) </a:t>
            </a:r>
            <a:r>
              <a:rPr lang="it-IT" sz="2800" dirty="0" err="1"/>
              <a:t>asynchronous</a:t>
            </a:r>
            <a:r>
              <a:rPr lang="it-IT" sz="2800" dirty="0" smtClean="0"/>
              <a:t>.</a:t>
            </a:r>
          </a:p>
          <a:p>
            <a:r>
              <a:rPr lang="it-IT" sz="2800" dirty="0"/>
              <a:t>Like </a:t>
            </a:r>
            <a:r>
              <a:rPr lang="it-IT" sz="2800" u="sng" dirty="0">
                <a:hlinkClick r:id="rId2"/>
              </a:rPr>
              <a:t>Spring XD</a:t>
            </a:r>
            <a:r>
              <a:rPr lang="it-IT" sz="2800" dirty="0"/>
              <a:t> and </a:t>
            </a:r>
            <a:r>
              <a:rPr lang="it-IT" sz="2800" dirty="0" err="1"/>
              <a:t>numerous</a:t>
            </a:r>
            <a:r>
              <a:rPr lang="it-IT" sz="2800" dirty="0"/>
              <a:t> </a:t>
            </a:r>
            <a:r>
              <a:rPr lang="it-IT" sz="2800" dirty="0" err="1"/>
              <a:t>other</a:t>
            </a:r>
            <a:r>
              <a:rPr lang="it-IT" sz="2800" dirty="0"/>
              <a:t> </a:t>
            </a:r>
            <a:r>
              <a:rPr lang="it-IT" sz="2800" dirty="0" err="1"/>
              <a:t>distributed</a:t>
            </a:r>
            <a:r>
              <a:rPr lang="it-IT" sz="2800" dirty="0"/>
              <a:t> </a:t>
            </a:r>
            <a:r>
              <a:rPr lang="it-IT" sz="2800" dirty="0" err="1"/>
              <a:t>system</a:t>
            </a:r>
            <a:r>
              <a:rPr lang="it-IT" sz="2800" dirty="0"/>
              <a:t>, Apache Kafka </a:t>
            </a:r>
            <a:r>
              <a:rPr lang="it-IT" sz="2800" dirty="0" err="1"/>
              <a:t>uses</a:t>
            </a:r>
            <a:r>
              <a:rPr lang="it-IT" sz="2800" dirty="0"/>
              <a:t> Apache </a:t>
            </a:r>
            <a:r>
              <a:rPr lang="it-IT" sz="2800" dirty="0" err="1"/>
              <a:t>Zookeeper</a:t>
            </a:r>
            <a:r>
              <a:rPr lang="it-IT" sz="2800" dirty="0"/>
              <a:t> to coordinate cluster information. Apache </a:t>
            </a:r>
            <a:r>
              <a:rPr lang="it-IT" sz="2800" dirty="0" err="1"/>
              <a:t>Zookeeper</a:t>
            </a:r>
            <a:r>
              <a:rPr lang="it-IT" sz="2800" dirty="0"/>
              <a:t> </a:t>
            </a:r>
            <a:r>
              <a:rPr lang="it-IT" sz="2800" dirty="0" err="1"/>
              <a:t>provides</a:t>
            </a:r>
            <a:r>
              <a:rPr lang="it-IT" sz="2800" dirty="0"/>
              <a:t> a </a:t>
            </a:r>
            <a:r>
              <a:rPr lang="it-IT" sz="2800" dirty="0" err="1"/>
              <a:t>shared</a:t>
            </a:r>
            <a:r>
              <a:rPr lang="it-IT" sz="2800" dirty="0"/>
              <a:t> </a:t>
            </a:r>
            <a:r>
              <a:rPr lang="it-IT" sz="2800" dirty="0" err="1"/>
              <a:t>hierarchical</a:t>
            </a:r>
            <a:r>
              <a:rPr lang="it-IT" sz="2800" dirty="0"/>
              <a:t> </a:t>
            </a:r>
            <a:r>
              <a:rPr lang="it-IT" sz="2800" dirty="0" err="1"/>
              <a:t>namespace</a:t>
            </a:r>
            <a:r>
              <a:rPr lang="it-IT" sz="2800" dirty="0"/>
              <a:t> (</a:t>
            </a:r>
            <a:r>
              <a:rPr lang="it-IT" sz="2800" dirty="0" err="1"/>
              <a:t>called</a:t>
            </a:r>
            <a:r>
              <a:rPr lang="it-IT" sz="2800" dirty="0"/>
              <a:t> </a:t>
            </a:r>
            <a:r>
              <a:rPr lang="it-IT" sz="2800" i="1" dirty="0" err="1"/>
              <a:t>znodes</a:t>
            </a:r>
            <a:r>
              <a:rPr lang="it-IT" sz="2800" dirty="0"/>
              <a:t>) </a:t>
            </a:r>
            <a:r>
              <a:rPr lang="it-IT" sz="2800" dirty="0" err="1"/>
              <a:t>that</a:t>
            </a:r>
            <a:r>
              <a:rPr lang="it-IT" sz="2800" dirty="0"/>
              <a:t> </a:t>
            </a:r>
            <a:r>
              <a:rPr lang="it-IT" sz="2800" dirty="0" err="1"/>
              <a:t>nodes</a:t>
            </a:r>
            <a:r>
              <a:rPr lang="it-IT" sz="2800" dirty="0"/>
              <a:t> can share to </a:t>
            </a:r>
            <a:r>
              <a:rPr lang="it-IT" sz="2800" dirty="0" err="1"/>
              <a:t>understand</a:t>
            </a:r>
            <a:r>
              <a:rPr lang="it-IT" sz="2800" dirty="0"/>
              <a:t> cluster </a:t>
            </a:r>
            <a:r>
              <a:rPr lang="it-IT" sz="2800" dirty="0" err="1"/>
              <a:t>topology</a:t>
            </a:r>
            <a:r>
              <a:rPr lang="it-IT" sz="2800" dirty="0"/>
              <a:t> and </a:t>
            </a:r>
            <a:r>
              <a:rPr lang="it-IT" sz="2800" dirty="0" err="1"/>
              <a:t>availability</a:t>
            </a:r>
            <a:r>
              <a:rPr lang="it-IT" sz="2800" dirty="0"/>
              <a:t> (</a:t>
            </a:r>
            <a:r>
              <a:rPr lang="it-IT" sz="2800" dirty="0" err="1"/>
              <a:t>yet</a:t>
            </a:r>
            <a:r>
              <a:rPr lang="it-IT" sz="2800" dirty="0"/>
              <a:t> </a:t>
            </a:r>
            <a:r>
              <a:rPr lang="it-IT" sz="2800" dirty="0" err="1"/>
              <a:t>another</a:t>
            </a:r>
            <a:r>
              <a:rPr lang="it-IT" sz="2800" dirty="0"/>
              <a:t> </a:t>
            </a:r>
            <a:r>
              <a:rPr lang="it-IT" sz="2800" dirty="0" err="1"/>
              <a:t>reason</a:t>
            </a:r>
            <a:r>
              <a:rPr lang="it-IT" sz="2800" dirty="0"/>
              <a:t> </a:t>
            </a:r>
            <a:r>
              <a:rPr lang="it-IT" sz="2800" dirty="0" err="1"/>
              <a:t>that</a:t>
            </a:r>
            <a:r>
              <a:rPr lang="it-IT" sz="2800" dirty="0"/>
              <a:t> </a:t>
            </a:r>
            <a:r>
              <a:rPr lang="it-IT" sz="2800" u="sng" dirty="0">
                <a:hlinkClick r:id="rId3"/>
              </a:rPr>
              <a:t>Spring </a:t>
            </a:r>
            <a:r>
              <a:rPr lang="it-IT" sz="2800" u="sng" dirty="0" err="1">
                <a:hlinkClick r:id="rId3"/>
              </a:rPr>
              <a:t>Cloud</a:t>
            </a:r>
            <a:r>
              <a:rPr lang="it-IT" sz="2800" dirty="0"/>
              <a:t> </a:t>
            </a:r>
            <a:r>
              <a:rPr lang="it-IT" sz="2800" dirty="0" err="1"/>
              <a:t>has</a:t>
            </a:r>
            <a:r>
              <a:rPr lang="it-IT" sz="2800" dirty="0"/>
              <a:t> </a:t>
            </a:r>
            <a:r>
              <a:rPr lang="it-IT" sz="2800" dirty="0" err="1"/>
              <a:t>forthcoming</a:t>
            </a:r>
            <a:r>
              <a:rPr lang="it-IT" sz="2800" dirty="0"/>
              <a:t> </a:t>
            </a:r>
            <a:r>
              <a:rPr lang="it-IT" sz="2800" dirty="0" err="1"/>
              <a:t>support</a:t>
            </a:r>
            <a:r>
              <a:rPr lang="it-IT" sz="2800" dirty="0"/>
              <a:t> for </a:t>
            </a:r>
            <a:r>
              <a:rPr lang="it-IT" sz="2800" dirty="0" err="1"/>
              <a:t>it</a:t>
            </a:r>
            <a:r>
              <a:rPr lang="it-IT" sz="2800" dirty="0"/>
              <a:t>..).</a:t>
            </a:r>
          </a:p>
          <a:p>
            <a:r>
              <a:rPr lang="it-IT" sz="2800" dirty="0" err="1"/>
              <a:t>Zookeeper</a:t>
            </a:r>
            <a:r>
              <a:rPr lang="it-IT" sz="2800" dirty="0"/>
              <a:t> </a:t>
            </a:r>
            <a:r>
              <a:rPr lang="it-IT" sz="2800" dirty="0" err="1"/>
              <a:t>is</a:t>
            </a:r>
            <a:r>
              <a:rPr lang="it-IT" sz="2800" dirty="0"/>
              <a:t> </a:t>
            </a:r>
            <a:r>
              <a:rPr lang="it-IT" sz="2800" dirty="0" err="1"/>
              <a:t>very</a:t>
            </a:r>
            <a:r>
              <a:rPr lang="it-IT" sz="2800" dirty="0"/>
              <a:t> </a:t>
            </a:r>
            <a:r>
              <a:rPr lang="it-IT" sz="2800" dirty="0" err="1"/>
              <a:t>present</a:t>
            </a:r>
            <a:r>
              <a:rPr lang="it-IT" sz="2800" dirty="0"/>
              <a:t> in </a:t>
            </a:r>
            <a:r>
              <a:rPr lang="it-IT" sz="2800" dirty="0" err="1"/>
              <a:t>your</a:t>
            </a:r>
            <a:r>
              <a:rPr lang="it-IT" sz="2800" dirty="0"/>
              <a:t> </a:t>
            </a:r>
            <a:r>
              <a:rPr lang="it-IT" sz="2800" dirty="0" err="1"/>
              <a:t>interactions</a:t>
            </a:r>
            <a:r>
              <a:rPr lang="it-IT" sz="2800" dirty="0"/>
              <a:t> with Apache Kafka. Apache Kafka </a:t>
            </a:r>
            <a:r>
              <a:rPr lang="it-IT" sz="2800" dirty="0" err="1"/>
              <a:t>has</a:t>
            </a:r>
            <a:r>
              <a:rPr lang="it-IT" sz="2800" dirty="0"/>
              <a:t>, for </a:t>
            </a:r>
            <a:r>
              <a:rPr lang="it-IT" sz="2800" dirty="0" err="1"/>
              <a:t>example</a:t>
            </a:r>
            <a:r>
              <a:rPr lang="it-IT" sz="2800" dirty="0"/>
              <a:t>, </a:t>
            </a:r>
            <a:r>
              <a:rPr lang="it-IT" sz="2800" dirty="0" err="1"/>
              <a:t>two</a:t>
            </a:r>
            <a:r>
              <a:rPr lang="it-IT" sz="2800" dirty="0"/>
              <a:t> </a:t>
            </a:r>
            <a:r>
              <a:rPr lang="it-IT" sz="2800" dirty="0" err="1"/>
              <a:t>different</a:t>
            </a:r>
            <a:r>
              <a:rPr lang="it-IT" sz="2800" dirty="0"/>
              <a:t> </a:t>
            </a:r>
            <a:r>
              <a:rPr lang="it-IT" sz="2800" dirty="0" err="1"/>
              <a:t>APIs</a:t>
            </a:r>
            <a:r>
              <a:rPr lang="it-IT" sz="2800" dirty="0"/>
              <a:t> for </a:t>
            </a:r>
            <a:r>
              <a:rPr lang="it-IT" sz="2800" dirty="0" err="1"/>
              <a:t>acting</a:t>
            </a:r>
            <a:r>
              <a:rPr lang="it-IT" sz="2800" dirty="0"/>
              <a:t> </a:t>
            </a:r>
            <a:r>
              <a:rPr lang="it-IT" sz="2800" dirty="0" err="1"/>
              <a:t>as</a:t>
            </a:r>
            <a:r>
              <a:rPr lang="it-IT" sz="2800" dirty="0"/>
              <a:t> a consumer. The </a:t>
            </a:r>
            <a:r>
              <a:rPr lang="it-IT" sz="2800" dirty="0" err="1"/>
              <a:t>higher</a:t>
            </a:r>
            <a:r>
              <a:rPr lang="it-IT" sz="2800" dirty="0"/>
              <a:t> </a:t>
            </a:r>
            <a:r>
              <a:rPr lang="it-IT" sz="2800" dirty="0" err="1"/>
              <a:t>level</a:t>
            </a:r>
            <a:r>
              <a:rPr lang="it-IT" sz="2800" dirty="0"/>
              <a:t> API </a:t>
            </a:r>
            <a:r>
              <a:rPr lang="it-IT" sz="2800" dirty="0" err="1"/>
              <a:t>is</a:t>
            </a:r>
            <a:r>
              <a:rPr lang="it-IT" sz="2800" dirty="0"/>
              <a:t> </a:t>
            </a:r>
            <a:r>
              <a:rPr lang="it-IT" sz="2800" dirty="0" err="1"/>
              <a:t>simpler</a:t>
            </a:r>
            <a:r>
              <a:rPr lang="it-IT" sz="2800" dirty="0"/>
              <a:t> to </a:t>
            </a:r>
            <a:r>
              <a:rPr lang="it-IT" sz="2800" dirty="0" err="1"/>
              <a:t>get</a:t>
            </a:r>
            <a:r>
              <a:rPr lang="it-IT" sz="2800" dirty="0"/>
              <a:t> </a:t>
            </a:r>
            <a:r>
              <a:rPr lang="it-IT" sz="2800" dirty="0" err="1"/>
              <a:t>started</a:t>
            </a:r>
            <a:r>
              <a:rPr lang="it-IT" sz="2800" dirty="0"/>
              <a:t> with and </a:t>
            </a:r>
            <a:r>
              <a:rPr lang="it-IT" sz="2800" dirty="0" err="1"/>
              <a:t>it</a:t>
            </a:r>
            <a:r>
              <a:rPr lang="it-IT" sz="2800" dirty="0"/>
              <a:t> </a:t>
            </a:r>
            <a:r>
              <a:rPr lang="it-IT" sz="2800" dirty="0" err="1"/>
              <a:t>handles</a:t>
            </a:r>
            <a:r>
              <a:rPr lang="it-IT" sz="2800" dirty="0"/>
              <a:t> </a:t>
            </a:r>
            <a:r>
              <a:rPr lang="it-IT" sz="2800" dirty="0" err="1"/>
              <a:t>all</a:t>
            </a:r>
            <a:r>
              <a:rPr lang="it-IT" sz="2800" dirty="0"/>
              <a:t> the </a:t>
            </a:r>
            <a:r>
              <a:rPr lang="it-IT" sz="2800" dirty="0" err="1"/>
              <a:t>nuances</a:t>
            </a:r>
            <a:r>
              <a:rPr lang="it-IT" sz="2800" dirty="0"/>
              <a:t> of </a:t>
            </a:r>
            <a:r>
              <a:rPr lang="it-IT" sz="2800" dirty="0" err="1"/>
              <a:t>handling</a:t>
            </a:r>
            <a:r>
              <a:rPr lang="it-IT" sz="2800" dirty="0"/>
              <a:t> </a:t>
            </a:r>
            <a:r>
              <a:rPr lang="it-IT" sz="2800" dirty="0" err="1"/>
              <a:t>partitioning</a:t>
            </a:r>
            <a:r>
              <a:rPr lang="it-IT" sz="2800" dirty="0"/>
              <a:t> and so on. </a:t>
            </a:r>
            <a:r>
              <a:rPr lang="it-IT" sz="2800" dirty="0" err="1"/>
              <a:t>It</a:t>
            </a:r>
            <a:r>
              <a:rPr lang="it-IT" sz="2800" dirty="0"/>
              <a:t> </a:t>
            </a:r>
            <a:r>
              <a:rPr lang="it-IT" sz="2800" dirty="0" err="1"/>
              <a:t>will</a:t>
            </a:r>
            <a:r>
              <a:rPr lang="it-IT" sz="2800" dirty="0"/>
              <a:t> </a:t>
            </a:r>
            <a:r>
              <a:rPr lang="it-IT" sz="2800" dirty="0" err="1"/>
              <a:t>need</a:t>
            </a:r>
            <a:r>
              <a:rPr lang="it-IT" sz="2800" dirty="0"/>
              <a:t> a </a:t>
            </a:r>
            <a:r>
              <a:rPr lang="it-IT" sz="2800" dirty="0" err="1"/>
              <a:t>reference</a:t>
            </a:r>
            <a:r>
              <a:rPr lang="it-IT" sz="2800" dirty="0"/>
              <a:t> to a </a:t>
            </a:r>
            <a:r>
              <a:rPr lang="it-IT" sz="2800" dirty="0" err="1"/>
              <a:t>Zookeeper</a:t>
            </a:r>
            <a:r>
              <a:rPr lang="it-IT" sz="2800" dirty="0"/>
              <a:t> </a:t>
            </a:r>
            <a:r>
              <a:rPr lang="it-IT" sz="2800" dirty="0" err="1"/>
              <a:t>instance</a:t>
            </a:r>
            <a:r>
              <a:rPr lang="it-IT" sz="2800" dirty="0"/>
              <a:t> to </a:t>
            </a:r>
            <a:r>
              <a:rPr lang="it-IT" sz="2800" dirty="0" err="1"/>
              <a:t>keep</a:t>
            </a:r>
            <a:r>
              <a:rPr lang="it-IT" sz="2800" dirty="0"/>
              <a:t> the </a:t>
            </a:r>
            <a:r>
              <a:rPr lang="it-IT" sz="2800" dirty="0" err="1"/>
              <a:t>coordination</a:t>
            </a:r>
            <a:r>
              <a:rPr lang="it-IT" sz="2800" dirty="0"/>
              <a:t> state.</a:t>
            </a:r>
          </a:p>
          <a:p>
            <a:endParaRPr lang="it-IT" sz="2800" dirty="0"/>
          </a:p>
          <a:p>
            <a:endParaRPr lang="it-IT" dirty="0"/>
          </a:p>
        </p:txBody>
      </p:sp>
    </p:spTree>
    <p:extLst>
      <p:ext uri="{BB962C8B-B14F-4D97-AF65-F5344CB8AC3E}">
        <p14:creationId xmlns:p14="http://schemas.microsoft.com/office/powerpoint/2010/main" val="28407872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uppo 5"/>
          <p:cNvGrpSpPr>
            <a:grpSpLocks/>
          </p:cNvGrpSpPr>
          <p:nvPr/>
        </p:nvGrpSpPr>
        <p:grpSpPr bwMode="auto">
          <a:xfrm>
            <a:off x="1371600" y="681038"/>
            <a:ext cx="17992725" cy="11129962"/>
            <a:chOff x="1371600" y="681317"/>
            <a:chExt cx="17992167" cy="11129683"/>
          </a:xfrm>
        </p:grpSpPr>
        <p:sp>
          <p:nvSpPr>
            <p:cNvPr id="12325" name="Rettangolo 1"/>
            <p:cNvSpPr>
              <a:spLocks noChangeArrowheads="1"/>
            </p:cNvSpPr>
            <p:nvPr/>
          </p:nvSpPr>
          <p:spPr bwMode="auto">
            <a:xfrm>
              <a:off x="1371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SERVICE A</a:t>
              </a:r>
            </a:p>
            <a:p>
              <a:pPr algn="ctr" eaLnBrk="1" hangingPunct="1"/>
              <a:r>
                <a:rPr lang="it-IT" sz="2400"/>
                <a:t>BOOKING </a:t>
              </a:r>
            </a:p>
          </p:txBody>
        </p:sp>
        <p:cxnSp>
          <p:nvCxnSpPr>
            <p:cNvPr id="4" name="Connettore 2 3"/>
            <p:cNvCxnSpPr>
              <a:stCxn id="12325" idx="2"/>
            </p:cNvCxnSpPr>
            <p:nvPr/>
          </p:nvCxnSpPr>
          <p:spPr bwMode="auto">
            <a:xfrm>
              <a:off x="2743157" y="1905248"/>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7" name="Rettangolo 58"/>
            <p:cNvSpPr>
              <a:spLocks noChangeArrowheads="1"/>
            </p:cNvSpPr>
            <p:nvPr/>
          </p:nvSpPr>
          <p:spPr bwMode="auto">
            <a:xfrm>
              <a:off x="4419600" y="685800"/>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SERVICE B</a:t>
              </a:r>
            </a:p>
            <a:p>
              <a:pPr algn="ctr" eaLnBrk="1" hangingPunct="1"/>
              <a:r>
                <a:rPr lang="it-IT" sz="2400"/>
                <a:t>MANAGEMENT</a:t>
              </a:r>
            </a:p>
          </p:txBody>
        </p:sp>
        <p:cxnSp>
          <p:nvCxnSpPr>
            <p:cNvPr id="60" name="Connettore 2 59"/>
            <p:cNvCxnSpPr>
              <a:stCxn id="12327" idx="2"/>
            </p:cNvCxnSpPr>
            <p:nvPr/>
          </p:nvCxnSpPr>
          <p:spPr bwMode="auto">
            <a:xfrm>
              <a:off x="5791063" y="1905248"/>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9" name="Rettangolo 62"/>
            <p:cNvSpPr>
              <a:spLocks noChangeArrowheads="1"/>
            </p:cNvSpPr>
            <p:nvPr/>
          </p:nvSpPr>
          <p:spPr bwMode="auto">
            <a:xfrm>
              <a:off x="7476567" y="681317"/>
              <a:ext cx="2743200" cy="1219201"/>
            </a:xfrm>
            <a:prstGeom prst="rect">
              <a:avLst/>
            </a:prstGeom>
            <a:solidFill>
              <a:srgbClr val="00B0F0"/>
            </a:solidFill>
            <a:ln w="25400" algn="ctr">
              <a:solidFill>
                <a:srgbClr val="000000"/>
              </a:solidFill>
              <a:round/>
              <a:headEnd/>
              <a:tailEnd/>
            </a:ln>
          </p:spPr>
          <p:txBody>
            <a:bodyPr anchor="ctr"/>
            <a:lstStyle/>
            <a:p>
              <a:pPr algn="ctr" eaLnBrk="1" hangingPunct="1"/>
              <a:r>
                <a:rPr lang="it-IT" sz="2400"/>
                <a:t>SERVICE C</a:t>
              </a:r>
            </a:p>
            <a:p>
              <a:pPr algn="ctr" eaLnBrk="1" hangingPunct="1"/>
              <a:r>
                <a:rPr lang="it-IT" sz="2400"/>
                <a:t>MATERIALIZED VIEW</a:t>
              </a:r>
            </a:p>
          </p:txBody>
        </p:sp>
        <p:cxnSp>
          <p:nvCxnSpPr>
            <p:cNvPr id="64" name="Connettore 2 63"/>
            <p:cNvCxnSpPr>
              <a:stCxn id="12329" idx="2"/>
            </p:cNvCxnSpPr>
            <p:nvPr/>
          </p:nvCxnSpPr>
          <p:spPr bwMode="auto">
            <a:xfrm>
              <a:off x="8848493" y="1900486"/>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1" name="Rettangolo 66"/>
            <p:cNvSpPr>
              <a:spLocks noChangeArrowheads="1"/>
            </p:cNvSpPr>
            <p:nvPr/>
          </p:nvSpPr>
          <p:spPr bwMode="auto">
            <a:xfrm>
              <a:off x="10520085"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dirty="0"/>
                <a:t>TOPIC </a:t>
              </a:r>
              <a:r>
                <a:rPr lang="it-IT" sz="2400" dirty="0" smtClean="0"/>
                <a:t>#1</a:t>
              </a:r>
              <a:endParaRPr lang="it-IT" sz="2400" dirty="0"/>
            </a:p>
          </p:txBody>
        </p:sp>
        <p:cxnSp>
          <p:nvCxnSpPr>
            <p:cNvPr id="68" name="Connettore 2 67"/>
            <p:cNvCxnSpPr>
              <a:stCxn id="12331" idx="2"/>
            </p:cNvCxnSpPr>
            <p:nvPr/>
          </p:nvCxnSpPr>
          <p:spPr bwMode="auto">
            <a:xfrm>
              <a:off x="11891637" y="1900486"/>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3" name="Rettangolo 70"/>
            <p:cNvSpPr>
              <a:spLocks noChangeArrowheads="1"/>
            </p:cNvSpPr>
            <p:nvPr/>
          </p:nvSpPr>
          <p:spPr bwMode="auto">
            <a:xfrm>
              <a:off x="13572567" y="685800"/>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dirty="0"/>
                <a:t>TOPIC </a:t>
              </a:r>
              <a:r>
                <a:rPr lang="it-IT" sz="2400" dirty="0" smtClean="0"/>
                <a:t>#2</a:t>
              </a:r>
              <a:endParaRPr lang="it-IT" sz="2400" dirty="0"/>
            </a:p>
          </p:txBody>
        </p:sp>
        <p:cxnSp>
          <p:nvCxnSpPr>
            <p:cNvPr id="72" name="Connettore 2 71"/>
            <p:cNvCxnSpPr>
              <a:stCxn id="12333" idx="2"/>
            </p:cNvCxnSpPr>
            <p:nvPr/>
          </p:nvCxnSpPr>
          <p:spPr bwMode="auto">
            <a:xfrm>
              <a:off x="14944304" y="1905248"/>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5" name="Rettangolo 74"/>
            <p:cNvSpPr>
              <a:spLocks noChangeArrowheads="1"/>
            </p:cNvSpPr>
            <p:nvPr/>
          </p:nvSpPr>
          <p:spPr bwMode="auto">
            <a:xfrm>
              <a:off x="16620567" y="681317"/>
              <a:ext cx="2743200" cy="1219201"/>
            </a:xfrm>
            <a:prstGeom prst="rect">
              <a:avLst/>
            </a:prstGeom>
            <a:solidFill>
              <a:srgbClr val="FFC000"/>
            </a:solidFill>
            <a:ln w="25400" algn="ctr">
              <a:solidFill>
                <a:srgbClr val="000000"/>
              </a:solidFill>
              <a:round/>
              <a:headEnd/>
              <a:tailEnd/>
            </a:ln>
          </p:spPr>
          <p:txBody>
            <a:bodyPr anchor="ctr"/>
            <a:lstStyle/>
            <a:p>
              <a:pPr algn="ctr" eaLnBrk="1" hangingPunct="1"/>
              <a:r>
                <a:rPr lang="it-IT" sz="2400" dirty="0"/>
                <a:t>TOPIC </a:t>
              </a:r>
              <a:r>
                <a:rPr lang="it-IT" sz="2400" dirty="0" smtClean="0"/>
                <a:t>#3</a:t>
              </a:r>
              <a:endParaRPr lang="it-IT" sz="2400" dirty="0"/>
            </a:p>
          </p:txBody>
        </p:sp>
        <p:cxnSp>
          <p:nvCxnSpPr>
            <p:cNvPr id="76" name="Connettore 2 75"/>
            <p:cNvCxnSpPr>
              <a:stCxn id="12335" idx="2"/>
            </p:cNvCxnSpPr>
            <p:nvPr/>
          </p:nvCxnSpPr>
          <p:spPr bwMode="auto">
            <a:xfrm>
              <a:off x="17992210" y="1900486"/>
              <a:ext cx="0" cy="9905752"/>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291" name="Rettangolo 27"/>
          <p:cNvSpPr>
            <a:spLocks noChangeArrowheads="1"/>
          </p:cNvSpPr>
          <p:nvPr/>
        </p:nvSpPr>
        <p:spPr bwMode="auto">
          <a:xfrm>
            <a:off x="2590800" y="2209800"/>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2" name="Gruppo 1"/>
          <p:cNvGrpSpPr/>
          <p:nvPr/>
        </p:nvGrpSpPr>
        <p:grpSpPr>
          <a:xfrm>
            <a:off x="3048000" y="2408238"/>
            <a:ext cx="8686800" cy="711200"/>
            <a:chOff x="3048000" y="2408238"/>
            <a:chExt cx="8686800" cy="711200"/>
          </a:xfrm>
        </p:grpSpPr>
        <p:sp>
          <p:nvSpPr>
            <p:cNvPr id="12292" name="Freccia a destra 28"/>
            <p:cNvSpPr>
              <a:spLocks noChangeArrowheads="1"/>
            </p:cNvSpPr>
            <p:nvPr/>
          </p:nvSpPr>
          <p:spPr bwMode="auto">
            <a:xfrm>
              <a:off x="3048000" y="2814638"/>
              <a:ext cx="8686800" cy="304800"/>
            </a:xfrm>
            <a:prstGeom prst="rightArrow">
              <a:avLst>
                <a:gd name="adj1" fmla="val 50000"/>
                <a:gd name="adj2" fmla="val 5000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293" name="CasellaDiTesto 29"/>
            <p:cNvSpPr txBox="1">
              <a:spLocks noChangeArrowheads="1"/>
            </p:cNvSpPr>
            <p:nvPr/>
          </p:nvSpPr>
          <p:spPr bwMode="auto">
            <a:xfrm>
              <a:off x="9499893" y="2408238"/>
              <a:ext cx="2180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smtClean="0"/>
                <a:t>&lt;PUBLISH&gt;</a:t>
              </a:r>
              <a:endParaRPr lang="it-IT" sz="2800" b="1" dirty="0"/>
            </a:p>
          </p:txBody>
        </p:sp>
      </p:grpSp>
      <p:grpSp>
        <p:nvGrpSpPr>
          <p:cNvPr id="5" name="Gruppo 4"/>
          <p:cNvGrpSpPr/>
          <p:nvPr/>
        </p:nvGrpSpPr>
        <p:grpSpPr>
          <a:xfrm>
            <a:off x="5907088" y="3286125"/>
            <a:ext cx="5838451" cy="676275"/>
            <a:chOff x="5907088" y="3286125"/>
            <a:chExt cx="5838451" cy="676275"/>
          </a:xfrm>
        </p:grpSpPr>
        <p:sp>
          <p:nvSpPr>
            <p:cNvPr id="12294" name="Freccia a destra 107"/>
            <p:cNvSpPr>
              <a:spLocks noChangeArrowheads="1"/>
            </p:cNvSpPr>
            <p:nvPr/>
          </p:nvSpPr>
          <p:spPr bwMode="auto">
            <a:xfrm flipH="1">
              <a:off x="5907088" y="3657600"/>
              <a:ext cx="5743575" cy="304800"/>
            </a:xfrm>
            <a:prstGeom prst="rightArrow">
              <a:avLst>
                <a:gd name="adj1" fmla="val 50000"/>
                <a:gd name="adj2" fmla="val 49988"/>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295" name="CasellaDiTesto 117"/>
            <p:cNvSpPr txBox="1">
              <a:spLocks noChangeArrowheads="1"/>
            </p:cNvSpPr>
            <p:nvPr/>
          </p:nvSpPr>
          <p:spPr bwMode="auto">
            <a:xfrm>
              <a:off x="9026525" y="3286125"/>
              <a:ext cx="2719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grpSp>
      <p:sp>
        <p:nvSpPr>
          <p:cNvPr id="12296" name="Rettangolo 103"/>
          <p:cNvSpPr>
            <a:spLocks noChangeArrowheads="1"/>
          </p:cNvSpPr>
          <p:nvPr/>
        </p:nvSpPr>
        <p:spPr bwMode="auto">
          <a:xfrm>
            <a:off x="11734800" y="3048000"/>
            <a:ext cx="298450" cy="1758156"/>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297" name="Rettangolo 103"/>
          <p:cNvSpPr>
            <a:spLocks noChangeArrowheads="1"/>
          </p:cNvSpPr>
          <p:nvPr/>
        </p:nvSpPr>
        <p:spPr bwMode="auto">
          <a:xfrm>
            <a:off x="8696325" y="4335463"/>
            <a:ext cx="304800" cy="941387"/>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298" name="Freccia a destra 107"/>
          <p:cNvSpPr>
            <a:spLocks noChangeArrowheads="1"/>
          </p:cNvSpPr>
          <p:nvPr/>
        </p:nvSpPr>
        <p:spPr bwMode="auto">
          <a:xfrm flipH="1">
            <a:off x="9001125" y="4438650"/>
            <a:ext cx="2686050" cy="304800"/>
          </a:xfrm>
          <a:prstGeom prst="rightArrow">
            <a:avLst>
              <a:gd name="adj1" fmla="val 50000"/>
              <a:gd name="adj2" fmla="val 50019"/>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299" name="CasellaDiTesto 117"/>
          <p:cNvSpPr txBox="1">
            <a:spLocks noChangeArrowheads="1"/>
          </p:cNvSpPr>
          <p:nvPr/>
        </p:nvSpPr>
        <p:spPr bwMode="auto">
          <a:xfrm>
            <a:off x="9061450" y="4027488"/>
            <a:ext cx="2719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sp>
        <p:nvSpPr>
          <p:cNvPr id="12300" name="Rettangolo 103"/>
          <p:cNvSpPr>
            <a:spLocks noChangeArrowheads="1"/>
          </p:cNvSpPr>
          <p:nvPr/>
        </p:nvSpPr>
        <p:spPr bwMode="auto">
          <a:xfrm>
            <a:off x="14792325" y="5191125"/>
            <a:ext cx="304800" cy="207803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6" name="Gruppo 5"/>
          <p:cNvGrpSpPr/>
          <p:nvPr/>
        </p:nvGrpSpPr>
        <p:grpSpPr>
          <a:xfrm>
            <a:off x="6000750" y="4944130"/>
            <a:ext cx="8686800" cy="694670"/>
            <a:chOff x="6000750" y="4944130"/>
            <a:chExt cx="8686800" cy="694670"/>
          </a:xfrm>
        </p:grpSpPr>
        <p:sp>
          <p:nvSpPr>
            <p:cNvPr id="12301" name="Freccia a destra 28"/>
            <p:cNvSpPr>
              <a:spLocks noChangeArrowheads="1"/>
            </p:cNvSpPr>
            <p:nvPr/>
          </p:nvSpPr>
          <p:spPr bwMode="auto">
            <a:xfrm>
              <a:off x="6000750" y="5334000"/>
              <a:ext cx="8686800" cy="304800"/>
            </a:xfrm>
            <a:prstGeom prst="rightArrow">
              <a:avLst>
                <a:gd name="adj1" fmla="val 50000"/>
                <a:gd name="adj2" fmla="val 50007"/>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02" name="CasellaDiTesto 29"/>
            <p:cNvSpPr txBox="1">
              <a:spLocks noChangeArrowheads="1"/>
            </p:cNvSpPr>
            <p:nvPr/>
          </p:nvSpPr>
          <p:spPr bwMode="auto">
            <a:xfrm>
              <a:off x="12482128" y="4944130"/>
              <a:ext cx="2180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smtClean="0"/>
                <a:t>&lt;PUBLISH&gt;</a:t>
              </a:r>
              <a:endParaRPr lang="it-IT" sz="2800" b="1" dirty="0"/>
            </a:p>
          </p:txBody>
        </p:sp>
      </p:grpSp>
      <p:sp>
        <p:nvSpPr>
          <p:cNvPr id="12303" name="Rettangolo 27"/>
          <p:cNvSpPr>
            <a:spLocks noChangeArrowheads="1"/>
          </p:cNvSpPr>
          <p:nvPr/>
        </p:nvSpPr>
        <p:spPr bwMode="auto">
          <a:xfrm>
            <a:off x="2573338" y="6027738"/>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7" name="Gruppo 6"/>
          <p:cNvGrpSpPr/>
          <p:nvPr/>
        </p:nvGrpSpPr>
        <p:grpSpPr>
          <a:xfrm>
            <a:off x="2935288" y="5657850"/>
            <a:ext cx="11753476" cy="674688"/>
            <a:chOff x="2935288" y="5657850"/>
            <a:chExt cx="11753476" cy="674688"/>
          </a:xfrm>
        </p:grpSpPr>
        <p:sp>
          <p:nvSpPr>
            <p:cNvPr id="12304" name="Freccia a destra 107"/>
            <p:cNvSpPr>
              <a:spLocks noChangeArrowheads="1"/>
            </p:cNvSpPr>
            <p:nvPr/>
          </p:nvSpPr>
          <p:spPr bwMode="auto">
            <a:xfrm flipH="1">
              <a:off x="2935288" y="6027738"/>
              <a:ext cx="11734800" cy="304800"/>
            </a:xfrm>
            <a:prstGeom prst="rightArrow">
              <a:avLst>
                <a:gd name="adj1" fmla="val 50000"/>
                <a:gd name="adj2" fmla="val 5008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05" name="CasellaDiTesto 117"/>
            <p:cNvSpPr txBox="1">
              <a:spLocks noChangeArrowheads="1"/>
            </p:cNvSpPr>
            <p:nvPr/>
          </p:nvSpPr>
          <p:spPr bwMode="auto">
            <a:xfrm>
              <a:off x="11969750" y="5657850"/>
              <a:ext cx="2719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grpSp>
      <p:sp>
        <p:nvSpPr>
          <p:cNvPr id="12306" name="Rettangolo 103"/>
          <p:cNvSpPr>
            <a:spLocks noChangeArrowheads="1"/>
          </p:cNvSpPr>
          <p:nvPr/>
        </p:nvSpPr>
        <p:spPr bwMode="auto">
          <a:xfrm>
            <a:off x="5602288" y="3505200"/>
            <a:ext cx="304800" cy="464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07" name="Rettangolo 103"/>
          <p:cNvSpPr>
            <a:spLocks noChangeArrowheads="1"/>
          </p:cNvSpPr>
          <p:nvPr/>
        </p:nvSpPr>
        <p:spPr bwMode="auto">
          <a:xfrm>
            <a:off x="8696325" y="6799263"/>
            <a:ext cx="304800" cy="941387"/>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09" name="Rettangolo 103"/>
          <p:cNvSpPr>
            <a:spLocks noChangeArrowheads="1"/>
          </p:cNvSpPr>
          <p:nvPr/>
        </p:nvSpPr>
        <p:spPr bwMode="auto">
          <a:xfrm>
            <a:off x="17840325" y="8158163"/>
            <a:ext cx="304800" cy="1747837"/>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sp>
        <p:nvSpPr>
          <p:cNvPr id="12311" name="Rettangolo 103"/>
          <p:cNvSpPr>
            <a:spLocks noChangeArrowheads="1"/>
          </p:cNvSpPr>
          <p:nvPr/>
        </p:nvSpPr>
        <p:spPr bwMode="auto">
          <a:xfrm>
            <a:off x="8712200" y="9505950"/>
            <a:ext cx="304800" cy="941388"/>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8" name="Gruppo 7"/>
          <p:cNvGrpSpPr/>
          <p:nvPr/>
        </p:nvGrpSpPr>
        <p:grpSpPr>
          <a:xfrm>
            <a:off x="9047163" y="6488113"/>
            <a:ext cx="5895976" cy="674687"/>
            <a:chOff x="9047163" y="6488113"/>
            <a:chExt cx="5895976" cy="674687"/>
          </a:xfrm>
        </p:grpSpPr>
        <p:sp>
          <p:nvSpPr>
            <p:cNvPr id="12308" name="CasellaDiTesto 117"/>
            <p:cNvSpPr txBox="1">
              <a:spLocks noChangeArrowheads="1"/>
            </p:cNvSpPr>
            <p:nvPr/>
          </p:nvSpPr>
          <p:spPr bwMode="auto">
            <a:xfrm>
              <a:off x="12028115" y="6488113"/>
              <a:ext cx="29150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sp>
          <p:nvSpPr>
            <p:cNvPr id="12313" name="Freccia a destra 107"/>
            <p:cNvSpPr>
              <a:spLocks noChangeArrowheads="1"/>
            </p:cNvSpPr>
            <p:nvPr/>
          </p:nvSpPr>
          <p:spPr bwMode="auto">
            <a:xfrm flipH="1">
              <a:off x="9047163" y="6858000"/>
              <a:ext cx="5640387" cy="304800"/>
            </a:xfrm>
            <a:prstGeom prst="rightArrow">
              <a:avLst>
                <a:gd name="adj1" fmla="val 50000"/>
                <a:gd name="adj2" fmla="val 50033"/>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grpSp>
      <p:sp>
        <p:nvSpPr>
          <p:cNvPr id="12314" name="Rettangolo 27"/>
          <p:cNvSpPr>
            <a:spLocks noChangeArrowheads="1"/>
          </p:cNvSpPr>
          <p:nvPr/>
        </p:nvSpPr>
        <p:spPr bwMode="auto">
          <a:xfrm>
            <a:off x="2600325" y="8756650"/>
            <a:ext cx="304800" cy="838200"/>
          </a:xfrm>
          <a:prstGeom prst="rect">
            <a:avLst/>
          </a:prstGeom>
          <a:solidFill>
            <a:srgbClr val="00B0F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nvGrpSpPr>
          <p:cNvPr id="10" name="Gruppo 9"/>
          <p:cNvGrpSpPr/>
          <p:nvPr/>
        </p:nvGrpSpPr>
        <p:grpSpPr>
          <a:xfrm>
            <a:off x="2905125" y="8258830"/>
            <a:ext cx="14897108" cy="808970"/>
            <a:chOff x="2905125" y="8258830"/>
            <a:chExt cx="14897108" cy="808970"/>
          </a:xfrm>
        </p:grpSpPr>
        <p:sp>
          <p:nvSpPr>
            <p:cNvPr id="12315" name="CasellaDiTesto 117"/>
            <p:cNvSpPr txBox="1">
              <a:spLocks noChangeArrowheads="1"/>
            </p:cNvSpPr>
            <p:nvPr/>
          </p:nvSpPr>
          <p:spPr bwMode="auto">
            <a:xfrm>
              <a:off x="15013452" y="8258830"/>
              <a:ext cx="27887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&lt;SUBSCRIBE&gt;</a:t>
              </a:r>
            </a:p>
          </p:txBody>
        </p:sp>
        <p:grpSp>
          <p:nvGrpSpPr>
            <p:cNvPr id="12316" name="Gruppo 1"/>
            <p:cNvGrpSpPr>
              <a:grpSpLocks/>
            </p:cNvGrpSpPr>
            <p:nvPr/>
          </p:nvGrpSpPr>
          <p:grpSpPr bwMode="auto">
            <a:xfrm>
              <a:off x="2905125" y="8763000"/>
              <a:ext cx="14755813" cy="304800"/>
              <a:chOff x="2904565" y="8534236"/>
              <a:chExt cx="14757101" cy="304872"/>
            </a:xfrm>
          </p:grpSpPr>
          <p:sp>
            <p:nvSpPr>
              <p:cNvPr id="12323" name="Freccia a destra 107"/>
              <p:cNvSpPr>
                <a:spLocks noChangeArrowheads="1"/>
              </p:cNvSpPr>
              <p:nvPr/>
            </p:nvSpPr>
            <p:spPr bwMode="auto">
              <a:xfrm flipH="1">
                <a:off x="2931509" y="8534236"/>
                <a:ext cx="14730157" cy="304872"/>
              </a:xfrm>
              <a:prstGeom prst="rightArrow">
                <a:avLst>
                  <a:gd name="adj1" fmla="val 50000"/>
                  <a:gd name="adj2" fmla="val 49882"/>
                </a:avLst>
              </a:prstGeom>
              <a:pattFill prst="ltVert">
                <a:fgClr>
                  <a:srgbClr val="0070C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24" name="Freccia a destra 107"/>
              <p:cNvSpPr>
                <a:spLocks noChangeArrowheads="1"/>
              </p:cNvSpPr>
              <p:nvPr/>
            </p:nvSpPr>
            <p:spPr bwMode="auto">
              <a:xfrm flipH="1">
                <a:off x="2904565" y="8534236"/>
                <a:ext cx="304387" cy="304872"/>
              </a:xfrm>
              <a:prstGeom prst="rightArrow">
                <a:avLst>
                  <a:gd name="adj1" fmla="val 50000"/>
                  <a:gd name="adj2" fmla="val 4998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grpSp>
      </p:grpSp>
      <p:grpSp>
        <p:nvGrpSpPr>
          <p:cNvPr id="11" name="Gruppo 10"/>
          <p:cNvGrpSpPr/>
          <p:nvPr/>
        </p:nvGrpSpPr>
        <p:grpSpPr>
          <a:xfrm>
            <a:off x="9037638" y="9207500"/>
            <a:ext cx="8802687" cy="692150"/>
            <a:chOff x="9037638" y="9207500"/>
            <a:chExt cx="8802687" cy="692150"/>
          </a:xfrm>
        </p:grpSpPr>
        <p:sp>
          <p:nvSpPr>
            <p:cNvPr id="12312" name="CasellaDiTesto 117"/>
            <p:cNvSpPr txBox="1">
              <a:spLocks noChangeArrowheads="1"/>
            </p:cNvSpPr>
            <p:nvPr/>
          </p:nvSpPr>
          <p:spPr bwMode="auto">
            <a:xfrm>
              <a:off x="15135226" y="9207500"/>
              <a:ext cx="2667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a:t>&lt;SUBSCRIBE</a:t>
              </a:r>
              <a:r>
                <a:rPr lang="it-IT" sz="1800" b="1" dirty="0"/>
                <a:t>&gt;</a:t>
              </a:r>
            </a:p>
          </p:txBody>
        </p:sp>
        <p:grpSp>
          <p:nvGrpSpPr>
            <p:cNvPr id="12317" name="Gruppo 2"/>
            <p:cNvGrpSpPr>
              <a:grpSpLocks/>
            </p:cNvGrpSpPr>
            <p:nvPr/>
          </p:nvGrpSpPr>
          <p:grpSpPr bwMode="auto">
            <a:xfrm>
              <a:off x="9037638" y="9594850"/>
              <a:ext cx="8802687" cy="304800"/>
              <a:chOff x="9037034" y="9595310"/>
              <a:chExt cx="8803289" cy="304872"/>
            </a:xfrm>
          </p:grpSpPr>
          <p:sp>
            <p:nvSpPr>
              <p:cNvPr id="12321" name="Freccia a destra 107"/>
              <p:cNvSpPr>
                <a:spLocks noChangeArrowheads="1"/>
              </p:cNvSpPr>
              <p:nvPr/>
            </p:nvSpPr>
            <p:spPr bwMode="auto">
              <a:xfrm flipH="1">
                <a:off x="9037034" y="9595310"/>
                <a:ext cx="8803289" cy="304872"/>
              </a:xfrm>
              <a:prstGeom prst="rightArrow">
                <a:avLst>
                  <a:gd name="adj1" fmla="val 50000"/>
                  <a:gd name="adj2" fmla="val 49997"/>
                </a:avLst>
              </a:prstGeom>
              <a:pattFill prst="ltVert">
                <a:fgClr>
                  <a:srgbClr val="0070C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22" name="Freccia a destra 107"/>
              <p:cNvSpPr>
                <a:spLocks noChangeArrowheads="1"/>
              </p:cNvSpPr>
              <p:nvPr/>
            </p:nvSpPr>
            <p:spPr bwMode="auto">
              <a:xfrm flipH="1">
                <a:off x="9047529" y="9595310"/>
                <a:ext cx="353028" cy="304872"/>
              </a:xfrm>
              <a:prstGeom prst="rightArrow">
                <a:avLst>
                  <a:gd name="adj1" fmla="val 50000"/>
                  <a:gd name="adj2" fmla="val 49985"/>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grpSp>
      </p:grpSp>
      <p:grpSp>
        <p:nvGrpSpPr>
          <p:cNvPr id="9" name="Gruppo 8"/>
          <p:cNvGrpSpPr/>
          <p:nvPr/>
        </p:nvGrpSpPr>
        <p:grpSpPr>
          <a:xfrm>
            <a:off x="6000750" y="7479040"/>
            <a:ext cx="11839575" cy="750560"/>
            <a:chOff x="6000750" y="7479040"/>
            <a:chExt cx="11839575" cy="750560"/>
          </a:xfrm>
        </p:grpSpPr>
        <p:sp>
          <p:nvSpPr>
            <p:cNvPr id="12310" name="CasellaDiTesto 29"/>
            <p:cNvSpPr txBox="1">
              <a:spLocks noChangeArrowheads="1"/>
            </p:cNvSpPr>
            <p:nvPr/>
          </p:nvSpPr>
          <p:spPr bwMode="auto">
            <a:xfrm>
              <a:off x="15317639" y="7479040"/>
              <a:ext cx="2180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200">
                  <a:solidFill>
                    <a:srgbClr val="000000"/>
                  </a:solidFill>
                  <a:latin typeface="Gill Sans" charset="0"/>
                  <a:ea typeface="ヒラギノ角ゴ ProN W3" charset="-128"/>
                  <a:sym typeface="Gill Sans" charset="0"/>
                </a:defRPr>
              </a:lvl1pPr>
              <a:lvl2pPr marL="742950" indent="-285750">
                <a:defRPr sz="11200">
                  <a:solidFill>
                    <a:srgbClr val="000000"/>
                  </a:solidFill>
                  <a:latin typeface="Gill Sans" charset="0"/>
                  <a:ea typeface="ヒラギノ角ゴ ProN W3" charset="-128"/>
                  <a:sym typeface="Gill Sans" charset="0"/>
                </a:defRPr>
              </a:lvl2pPr>
              <a:lvl3pPr marL="1143000" indent="-228600">
                <a:defRPr sz="11200">
                  <a:solidFill>
                    <a:srgbClr val="000000"/>
                  </a:solidFill>
                  <a:latin typeface="Gill Sans" charset="0"/>
                  <a:ea typeface="ヒラギノ角ゴ ProN W3" charset="-128"/>
                  <a:sym typeface="Gill Sans" charset="0"/>
                </a:defRPr>
              </a:lvl3pPr>
              <a:lvl4pPr marL="1600200" indent="-228600">
                <a:defRPr sz="11200">
                  <a:solidFill>
                    <a:srgbClr val="000000"/>
                  </a:solidFill>
                  <a:latin typeface="Gill Sans" charset="0"/>
                  <a:ea typeface="ヒラギノ角ゴ ProN W3" charset="-128"/>
                  <a:sym typeface="Gill Sans" charset="0"/>
                </a:defRPr>
              </a:lvl4pPr>
              <a:lvl5pPr marL="2057400" indent="-228600">
                <a:defRPr sz="1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1200">
                  <a:solidFill>
                    <a:srgbClr val="000000"/>
                  </a:solidFill>
                  <a:latin typeface="Gill Sans" charset="0"/>
                  <a:ea typeface="ヒラギノ角ゴ ProN W3" charset="-128"/>
                  <a:sym typeface="Gill Sans" charset="0"/>
                </a:defRPr>
              </a:lvl9pPr>
            </a:lstStyle>
            <a:p>
              <a:r>
                <a:rPr lang="it-IT" sz="2800" b="1" dirty="0" smtClean="0"/>
                <a:t>&lt;PUBLISH&gt;</a:t>
              </a:r>
              <a:endParaRPr lang="it-IT" sz="2800" b="1" dirty="0"/>
            </a:p>
          </p:txBody>
        </p:sp>
        <p:grpSp>
          <p:nvGrpSpPr>
            <p:cNvPr id="12318" name="Gruppo 4"/>
            <p:cNvGrpSpPr>
              <a:grpSpLocks/>
            </p:cNvGrpSpPr>
            <p:nvPr/>
          </p:nvGrpSpPr>
          <p:grpSpPr bwMode="auto">
            <a:xfrm>
              <a:off x="6000750" y="7924800"/>
              <a:ext cx="11839575" cy="304800"/>
              <a:chOff x="6000189" y="7924800"/>
              <a:chExt cx="11840135" cy="304872"/>
            </a:xfrm>
          </p:grpSpPr>
          <p:sp>
            <p:nvSpPr>
              <p:cNvPr id="12319" name="Freccia a destra 28"/>
              <p:cNvSpPr>
                <a:spLocks noChangeArrowheads="1"/>
              </p:cNvSpPr>
              <p:nvPr/>
            </p:nvSpPr>
            <p:spPr bwMode="auto">
              <a:xfrm>
                <a:off x="6000189" y="7924800"/>
                <a:ext cx="11840135" cy="304618"/>
              </a:xfrm>
              <a:prstGeom prst="rightArrow">
                <a:avLst>
                  <a:gd name="adj1" fmla="val 50000"/>
                  <a:gd name="adj2" fmla="val 50026"/>
                </a:avLst>
              </a:prstGeom>
              <a:pattFill prst="ltVert">
                <a:fgClr>
                  <a:srgbClr val="00B05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it-IT"/>
              </a:p>
            </p:txBody>
          </p:sp>
          <p:sp>
            <p:nvSpPr>
              <p:cNvPr id="12320" name="Freccia a destra 28"/>
              <p:cNvSpPr>
                <a:spLocks noChangeArrowheads="1"/>
              </p:cNvSpPr>
              <p:nvPr/>
            </p:nvSpPr>
            <p:spPr bwMode="auto">
              <a:xfrm>
                <a:off x="17459324" y="7924800"/>
                <a:ext cx="380999" cy="304872"/>
              </a:xfrm>
              <a:prstGeom prst="rightArrow">
                <a:avLst>
                  <a:gd name="adj1" fmla="val 50000"/>
                  <a:gd name="adj2" fmla="val 50086"/>
                </a:avLst>
              </a:prstGeom>
              <a:solidFill>
                <a:srgbClr val="00B050"/>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p>
                <a:pPr algn="ctr" eaLnBrk="1" hangingPunct="1"/>
                <a:endParaRPr lang="it-IT"/>
              </a:p>
            </p:txBody>
          </p:sp>
        </p:grpSp>
      </p:grpSp>
      <p:sp>
        <p:nvSpPr>
          <p:cNvPr id="57" name="Freccia a destra con strisce 56"/>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2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3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30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30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30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3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3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6" grpId="0" animBg="1"/>
      <p:bldP spid="12297" grpId="0" animBg="1"/>
      <p:bldP spid="12298" grpId="0" animBg="1"/>
      <p:bldP spid="12299" grpId="0"/>
      <p:bldP spid="12300" grpId="0" animBg="1"/>
      <p:bldP spid="12303" grpId="0" animBg="1"/>
      <p:bldP spid="12306" grpId="0" animBg="1"/>
      <p:bldP spid="12307" grpId="0" animBg="1"/>
      <p:bldP spid="12309" grpId="0" animBg="1"/>
      <p:bldP spid="12311" grpId="0" animBg="1"/>
      <p:bldP spid="12314" grpId="0" animBg="1"/>
      <p:bldP spid="5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Wiring</a:t>
            </a:r>
            <a:r>
              <a:rPr lang="it-IT" dirty="0" smtClean="0"/>
              <a:t> </a:t>
            </a:r>
            <a:r>
              <a:rPr lang="it-IT" dirty="0" err="1" smtClean="0"/>
              <a:t>Microservice</a:t>
            </a:r>
            <a:r>
              <a:rPr lang="it-IT" dirty="0" smtClean="0"/>
              <a:t>: </a:t>
            </a:r>
            <a:r>
              <a:rPr lang="it-IT" dirty="0" err="1" smtClean="0"/>
              <a:t>Discovery</a:t>
            </a:r>
            <a:r>
              <a:rPr lang="it-IT" dirty="0" smtClean="0"/>
              <a:t> Service</a:t>
            </a:r>
            <a:endParaRPr lang="it-IT" dirty="0"/>
          </a:p>
        </p:txBody>
      </p:sp>
      <p:sp>
        <p:nvSpPr>
          <p:cNvPr id="3" name="Segnaposto contenuto 2"/>
          <p:cNvSpPr>
            <a:spLocks noGrp="1"/>
          </p:cNvSpPr>
          <p:nvPr>
            <p:ph idx="1"/>
          </p:nvPr>
        </p:nvSpPr>
        <p:spPr/>
        <p:txBody>
          <a:bodyPr/>
          <a:lstStyle/>
          <a:p>
            <a:r>
              <a:rPr lang="it-IT" dirty="0" err="1" smtClean="0"/>
              <a:t>Discovery</a:t>
            </a:r>
            <a:r>
              <a:rPr lang="it-IT" dirty="0" smtClean="0"/>
              <a:t> </a:t>
            </a:r>
            <a:r>
              <a:rPr lang="it-IT" dirty="0" err="1" smtClean="0"/>
              <a:t>services</a:t>
            </a:r>
            <a:r>
              <a:rPr lang="it-IT" dirty="0" smtClean="0"/>
              <a:t> </a:t>
            </a:r>
            <a:r>
              <a:rPr lang="it-IT" dirty="0" err="1" smtClean="0"/>
              <a:t>provided</a:t>
            </a:r>
            <a:r>
              <a:rPr lang="it-IT" dirty="0" smtClean="0"/>
              <a:t> by Eureka</a:t>
            </a:r>
          </a:p>
          <a:p>
            <a:r>
              <a:rPr lang="it-IT" dirty="0"/>
              <a:t>PROBLEM: DECOUPLIG REALIZED ALSO WITH SERVICE DISCOVERY WITHOUT P2P WIRING</a:t>
            </a:r>
          </a:p>
          <a:p>
            <a:r>
              <a:rPr lang="it-IT" dirty="0"/>
              <a:t>Go </a:t>
            </a:r>
            <a:r>
              <a:rPr lang="it-IT" dirty="0" err="1"/>
              <a:t>ahead</a:t>
            </a:r>
            <a:r>
              <a:rPr lang="it-IT" dirty="0"/>
              <a:t> p2p </a:t>
            </a:r>
            <a:r>
              <a:rPr lang="it-IT" dirty="0" err="1"/>
              <a:t>wiring</a:t>
            </a:r>
            <a:r>
              <a:rPr lang="it-IT" dirty="0"/>
              <a:t> :EUREKA: DEFINITION</a:t>
            </a:r>
          </a:p>
          <a:p>
            <a:endParaRPr lang="it-IT" dirty="0" smtClean="0"/>
          </a:p>
          <a:p>
            <a:endParaRPr lang="it-IT" dirty="0" smtClean="0"/>
          </a:p>
          <a:p>
            <a:endParaRPr lang="it-IT" dirty="0"/>
          </a:p>
        </p:txBody>
      </p:sp>
    </p:spTree>
    <p:extLst>
      <p:ext uri="{BB962C8B-B14F-4D97-AF65-F5344CB8AC3E}">
        <p14:creationId xmlns:p14="http://schemas.microsoft.com/office/powerpoint/2010/main" val="33703402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ttangolo arrotondato 130"/>
          <p:cNvSpPr/>
          <p:nvPr/>
        </p:nvSpPr>
        <p:spPr bwMode="auto">
          <a:xfrm rot="16200000">
            <a:off x="3353041" y="8214978"/>
            <a:ext cx="4372018" cy="69342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9475621" y="3668376"/>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10838724" y="2194561"/>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7" name="Titolo 1"/>
          <p:cNvSpPr>
            <a:spLocks noGrp="1"/>
          </p:cNvSpPr>
          <p:nvPr>
            <p:ph type="title"/>
          </p:nvPr>
        </p:nvSpPr>
        <p:spPr>
          <a:xfrm>
            <a:off x="617538" y="241300"/>
            <a:ext cx="23134637" cy="1358900"/>
          </a:xfrm>
        </p:spPr>
        <p:txBody>
          <a:bodyPr/>
          <a:lstStyle/>
          <a:p>
            <a:r>
              <a:rPr lang="it-IT" dirty="0" err="1"/>
              <a:t>Wiring</a:t>
            </a:r>
            <a:r>
              <a:rPr lang="it-IT" dirty="0"/>
              <a:t> </a:t>
            </a:r>
            <a:r>
              <a:rPr lang="it-IT" dirty="0" err="1"/>
              <a:t>Microservice</a:t>
            </a:r>
            <a:r>
              <a:rPr lang="it-IT" dirty="0"/>
              <a:t>: </a:t>
            </a:r>
            <a:r>
              <a:rPr lang="it-IT" dirty="0" err="1"/>
              <a:t>Discovery</a:t>
            </a:r>
            <a:r>
              <a:rPr lang="it-IT" dirty="0"/>
              <a:t> Service</a:t>
            </a:r>
          </a:p>
        </p:txBody>
      </p:sp>
      <p:grpSp>
        <p:nvGrpSpPr>
          <p:cNvPr id="8" name="Gruppo 7"/>
          <p:cNvGrpSpPr/>
          <p:nvPr/>
        </p:nvGrpSpPr>
        <p:grpSpPr>
          <a:xfrm>
            <a:off x="6149015" y="7590003"/>
            <a:ext cx="11307650" cy="4449461"/>
            <a:chOff x="1942087" y="7568268"/>
            <a:chExt cx="11307650" cy="4449461"/>
          </a:xfrm>
        </p:grpSpPr>
        <p:cxnSp>
          <p:nvCxnSpPr>
            <p:cNvPr id="6" name="Connettore 2 5"/>
            <p:cNvCxnSpPr>
              <a:stCxn id="2" idx="2"/>
              <a:endCxn id="3"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7595911" y="7829411"/>
              <a:ext cx="1" cy="338376"/>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Rettangolo arrotondato 1"/>
            <p:cNvSpPr/>
            <p:nvPr/>
          </p:nvSpPr>
          <p:spPr bwMode="auto">
            <a:xfrm>
              <a:off x="1942087" y="8167787"/>
              <a:ext cx="11307650" cy="2159192"/>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3" name="Cilindro 2"/>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Ovale 10"/>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0" name="Rettangolo arrotondato 59"/>
            <p:cNvSpPr/>
            <p:nvPr/>
          </p:nvSpPr>
          <p:spPr bwMode="auto">
            <a:xfrm>
              <a:off x="5872537" y="8457577"/>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cxnSp>
        <p:nvCxnSpPr>
          <p:cNvPr id="89" name="Connettore 2 88"/>
          <p:cNvCxnSpPr>
            <a:stCxn id="84" idx="2"/>
            <a:endCxn id="11" idx="0"/>
          </p:cNvCxnSpPr>
          <p:nvPr/>
        </p:nvCxnSpPr>
        <p:spPr bwMode="auto">
          <a:xfrm>
            <a:off x="11799721" y="5727166"/>
            <a:ext cx="3118" cy="1862837"/>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Freccia a destra con strisce 20"/>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010827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2328"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20517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Microservice</a:t>
            </a:r>
            <a:r>
              <a:rPr lang="it-IT" dirty="0" smtClean="0"/>
              <a:t>: </a:t>
            </a:r>
            <a:r>
              <a:rPr lang="it-IT" dirty="0" err="1" smtClean="0"/>
              <a:t>Load</a:t>
            </a:r>
            <a:r>
              <a:rPr lang="it-IT" dirty="0" smtClean="0"/>
              <a:t> </a:t>
            </a:r>
            <a:r>
              <a:rPr lang="it-IT" dirty="0" err="1" smtClean="0"/>
              <a:t>Balancing</a:t>
            </a:r>
            <a:endParaRPr lang="it-IT" dirty="0"/>
          </a:p>
        </p:txBody>
      </p:sp>
      <p:sp>
        <p:nvSpPr>
          <p:cNvPr id="3" name="Segnaposto contenuto 2"/>
          <p:cNvSpPr>
            <a:spLocks noGrp="1"/>
          </p:cNvSpPr>
          <p:nvPr>
            <p:ph idx="1"/>
          </p:nvPr>
        </p:nvSpPr>
        <p:spPr/>
        <p:txBody>
          <a:bodyPr/>
          <a:lstStyle/>
          <a:p>
            <a:r>
              <a:rPr lang="it-IT" dirty="0" err="1" smtClean="0"/>
              <a:t>Ribbon</a:t>
            </a:r>
            <a:endParaRPr lang="it-IT" dirty="0" smtClean="0"/>
          </a:p>
          <a:p>
            <a:r>
              <a:rPr lang="it-IT" dirty="0" err="1" smtClean="0"/>
              <a:t>Lod</a:t>
            </a:r>
            <a:r>
              <a:rPr lang="it-IT" dirty="0" smtClean="0"/>
              <a:t> </a:t>
            </a:r>
            <a:r>
              <a:rPr lang="it-IT" dirty="0" err="1" smtClean="0"/>
              <a:t>balancing</a:t>
            </a:r>
            <a:r>
              <a:rPr lang="it-IT" dirty="0" smtClean="0"/>
              <a:t> </a:t>
            </a:r>
            <a:r>
              <a:rPr lang="it-IT" dirty="0" err="1" smtClean="0"/>
              <a:t>without</a:t>
            </a:r>
            <a:r>
              <a:rPr lang="it-IT" dirty="0" smtClean="0"/>
              <a:t> </a:t>
            </a:r>
            <a:r>
              <a:rPr lang="it-IT" dirty="0" err="1" smtClean="0"/>
              <a:t>configuing</a:t>
            </a:r>
            <a:r>
              <a:rPr lang="it-IT" dirty="0" smtClean="0"/>
              <a:t> </a:t>
            </a:r>
            <a:r>
              <a:rPr lang="it-IT" dirty="0" err="1" smtClean="0"/>
              <a:t>load</a:t>
            </a:r>
            <a:r>
              <a:rPr lang="it-IT" dirty="0" smtClean="0"/>
              <a:t> </a:t>
            </a:r>
            <a:r>
              <a:rPr lang="it-IT" dirty="0" err="1" smtClean="0"/>
              <a:t>balancer</a:t>
            </a:r>
            <a:r>
              <a:rPr lang="it-IT" dirty="0" smtClean="0"/>
              <a:t> </a:t>
            </a:r>
            <a:r>
              <a:rPr lang="it-IT" dirty="0" err="1" smtClean="0"/>
              <a:t>adding</a:t>
            </a:r>
            <a:r>
              <a:rPr lang="it-IT" dirty="0" smtClean="0"/>
              <a:t> </a:t>
            </a:r>
            <a:r>
              <a:rPr lang="it-IT" dirty="0" err="1" smtClean="0"/>
              <a:t>reference</a:t>
            </a:r>
            <a:r>
              <a:rPr lang="it-IT" dirty="0" smtClean="0"/>
              <a:t> of the new </a:t>
            </a:r>
            <a:r>
              <a:rPr lang="it-IT" dirty="0" err="1" smtClean="0"/>
              <a:t>services</a:t>
            </a:r>
            <a:r>
              <a:rPr lang="it-IT" dirty="0" smtClean="0"/>
              <a:t> </a:t>
            </a:r>
          </a:p>
          <a:p>
            <a:r>
              <a:rPr lang="it-IT" dirty="0" smtClean="0"/>
              <a:t>Made </a:t>
            </a:r>
            <a:r>
              <a:rPr lang="it-IT" dirty="0" err="1" smtClean="0"/>
              <a:t>only</a:t>
            </a:r>
            <a:r>
              <a:rPr lang="it-IT" dirty="0" smtClean="0"/>
              <a:t> with the </a:t>
            </a:r>
            <a:r>
              <a:rPr lang="it-IT" dirty="0" err="1" smtClean="0"/>
              <a:t>deploy</a:t>
            </a:r>
            <a:r>
              <a:rPr lang="it-IT" dirty="0" smtClean="0"/>
              <a:t> of a new service</a:t>
            </a:r>
          </a:p>
          <a:p>
            <a:r>
              <a:rPr lang="it-IT" dirty="0" err="1" smtClean="0"/>
              <a:t>Implementation</a:t>
            </a:r>
            <a:r>
              <a:rPr lang="it-IT" dirty="0" smtClean="0"/>
              <a:t> </a:t>
            </a:r>
            <a:r>
              <a:rPr lang="it-IT" dirty="0" err="1" smtClean="0"/>
              <a:t>details</a:t>
            </a:r>
            <a:endParaRPr lang="it-IT" dirty="0" smtClean="0"/>
          </a:p>
          <a:p>
            <a:endParaRPr lang="it-IT" dirty="0" smtClean="0"/>
          </a:p>
          <a:p>
            <a:endParaRPr lang="it-IT" dirty="0"/>
          </a:p>
        </p:txBody>
      </p:sp>
    </p:spTree>
    <p:extLst>
      <p:ext uri="{BB962C8B-B14F-4D97-AF65-F5344CB8AC3E}">
        <p14:creationId xmlns:p14="http://schemas.microsoft.com/office/powerpoint/2010/main" val="103655453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8960819" y="3247782"/>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10323922" y="1773967"/>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5" name="Gruppo 4"/>
          <p:cNvGrpSpPr/>
          <p:nvPr/>
        </p:nvGrpSpPr>
        <p:grpSpPr>
          <a:xfrm>
            <a:off x="9916890" y="4573147"/>
            <a:ext cx="2736055" cy="1881887"/>
            <a:chOff x="6224764" y="4571956"/>
            <a:chExt cx="2736055" cy="1881887"/>
          </a:xfrm>
        </p:grpSpPr>
        <p:cxnSp>
          <p:nvCxnSpPr>
            <p:cNvPr id="89" name="Connettore 2 88"/>
            <p:cNvCxnSpPr>
              <a:stCxn id="84" idx="2"/>
              <a:endCxn id="11" idx="0"/>
            </p:cNvCxnSpPr>
            <p:nvPr/>
          </p:nvCxnSpPr>
          <p:spPr bwMode="auto">
            <a:xfrm>
              <a:off x="7592793" y="5305381"/>
              <a:ext cx="3118" cy="1148462"/>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0" name="Rettangolo arrotondato 129"/>
            <p:cNvSpPr/>
            <p:nvPr/>
          </p:nvSpPr>
          <p:spPr bwMode="auto">
            <a:xfrm>
              <a:off x="6224764" y="4571956"/>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sp>
        <p:nvSpPr>
          <p:cNvPr id="131" name="Rettangolo arrotondato 130"/>
          <p:cNvSpPr/>
          <p:nvPr/>
        </p:nvSpPr>
        <p:spPr bwMode="auto">
          <a:xfrm rot="16200000">
            <a:off x="2906805" y="8125868"/>
            <a:ext cx="4372018"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2" name="Rettangolo arrotondato 1"/>
          <p:cNvSpPr/>
          <p:nvPr/>
        </p:nvSpPr>
        <p:spPr bwMode="auto">
          <a:xfrm>
            <a:off x="5634213" y="7200821"/>
            <a:ext cx="11307650" cy="3127349"/>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3" name="Cilindro 2"/>
          <p:cNvSpPr/>
          <p:nvPr/>
        </p:nvSpPr>
        <p:spPr bwMode="auto">
          <a:xfrm>
            <a:off x="10830838" y="11169607"/>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11288038" y="10328170"/>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11288037" y="6716177"/>
            <a:ext cx="1" cy="484644"/>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11152306" y="6455034"/>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7" name="Titolo 1"/>
          <p:cNvSpPr>
            <a:spLocks noGrp="1"/>
          </p:cNvSpPr>
          <p:nvPr>
            <p:ph type="title"/>
          </p:nvPr>
        </p:nvSpPr>
        <p:spPr>
          <a:xfrm>
            <a:off x="617538" y="241300"/>
            <a:ext cx="23134637" cy="1358900"/>
          </a:xfrm>
        </p:spPr>
        <p:txBody>
          <a:bodyPr/>
          <a:lstStyle/>
          <a:p>
            <a:r>
              <a:rPr lang="it-IT" dirty="0" err="1" smtClean="0"/>
              <a:t>Load</a:t>
            </a:r>
            <a:r>
              <a:rPr lang="it-IT" dirty="0" smtClean="0"/>
              <a:t> </a:t>
            </a:r>
            <a:r>
              <a:rPr lang="it-IT" dirty="0" err="1" smtClean="0"/>
              <a:t>balancing</a:t>
            </a:r>
            <a:r>
              <a:rPr lang="it-IT" dirty="0" smtClean="0"/>
              <a:t>: </a:t>
            </a:r>
            <a:r>
              <a:rPr lang="it-IT" dirty="0" err="1" smtClean="0"/>
              <a:t>system</a:t>
            </a:r>
            <a:r>
              <a:rPr lang="it-IT" dirty="0" smtClean="0"/>
              <a:t> </a:t>
            </a:r>
            <a:r>
              <a:rPr lang="it-IT" dirty="0" err="1"/>
              <a:t>landscape</a:t>
            </a:r>
            <a:r>
              <a:rPr lang="it-IT" dirty="0"/>
              <a:t> </a:t>
            </a:r>
          </a:p>
        </p:txBody>
      </p:sp>
      <p:sp>
        <p:nvSpPr>
          <p:cNvPr id="60" name="Rettangolo arrotondato 59"/>
          <p:cNvSpPr/>
          <p:nvPr/>
        </p:nvSpPr>
        <p:spPr bwMode="auto">
          <a:xfrm>
            <a:off x="5740632" y="8745151"/>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#2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7113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2" name="Rettangolo arrotondato 61"/>
          <p:cNvSpPr/>
          <p:nvPr/>
        </p:nvSpPr>
        <p:spPr bwMode="auto">
          <a:xfrm>
            <a:off x="9504394" y="8484294"/>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5" name="Rettangolo arrotondato 64"/>
          <p:cNvSpPr/>
          <p:nvPr/>
        </p:nvSpPr>
        <p:spPr bwMode="auto">
          <a:xfrm>
            <a:off x="13147822" y="8745151"/>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#3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7115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8" name="Freccia a destra con strisce 7"/>
          <p:cNvSpPr/>
          <p:nvPr/>
        </p:nvSpPr>
        <p:spPr bwMode="auto">
          <a:xfrm>
            <a:off x="22201112" y="10748888"/>
            <a:ext cx="1656184" cy="1077664"/>
          </a:xfrm>
          <a:prstGeom prst="stripedRightArrow">
            <a:avLst/>
          </a:prstGeom>
          <a:solidFill>
            <a:srgbClr val="FF0000">
              <a:alpha val="61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3" name="Connettore 2 32"/>
          <p:cNvCxnSpPr/>
          <p:nvPr/>
        </p:nvCxnSpPr>
        <p:spPr bwMode="auto">
          <a:xfrm flipH="1">
            <a:off x="7464006" y="7200821"/>
            <a:ext cx="3801216" cy="1544330"/>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Connettore 2 34"/>
          <p:cNvCxnSpPr>
            <a:stCxn id="2" idx="0"/>
            <a:endCxn id="62" idx="0"/>
          </p:cNvCxnSpPr>
          <p:nvPr/>
        </p:nvCxnSpPr>
        <p:spPr bwMode="auto">
          <a:xfrm flipH="1">
            <a:off x="11227769" y="7200821"/>
            <a:ext cx="60269" cy="1283473"/>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ttore 2 38"/>
          <p:cNvCxnSpPr>
            <a:stCxn id="2" idx="0"/>
            <a:endCxn id="65" idx="0"/>
          </p:cNvCxnSpPr>
          <p:nvPr/>
        </p:nvCxnSpPr>
        <p:spPr bwMode="auto">
          <a:xfrm>
            <a:off x="11288038" y="7200821"/>
            <a:ext cx="3583159" cy="1544330"/>
          </a:xfrm>
          <a:prstGeom prst="straightConnector1">
            <a:avLst/>
          </a:prstGeom>
          <a:solidFill>
            <a:srgbClr val="BBE0E3"/>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80096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31" grpId="0" animBg="1"/>
      <p:bldP spid="60" grpId="0" animBg="1"/>
      <p:bldP spid="65"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4859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Abstract</a:t>
            </a:r>
            <a:r>
              <a:rPr lang="it-IT" dirty="0" smtClean="0"/>
              <a:t>	</a:t>
            </a:r>
            <a:endParaRPr lang="it-IT" dirty="0"/>
          </a:p>
        </p:txBody>
      </p:sp>
      <p:sp>
        <p:nvSpPr>
          <p:cNvPr id="3" name="Segnaposto contenuto 2"/>
          <p:cNvSpPr>
            <a:spLocks noGrp="1"/>
          </p:cNvSpPr>
          <p:nvPr>
            <p:ph idx="1"/>
          </p:nvPr>
        </p:nvSpPr>
        <p:spPr/>
        <p:txBody>
          <a:bodyPr/>
          <a:lstStyle/>
          <a:p>
            <a:r>
              <a:rPr lang="en-US" dirty="0"/>
              <a:t>It will be shown, step by step, the full lifecycle development process of a </a:t>
            </a:r>
            <a:r>
              <a:rPr lang="en-US" dirty="0" err="1"/>
              <a:t>microservice</a:t>
            </a:r>
            <a:r>
              <a:rPr lang="en-US" dirty="0"/>
              <a:t>. From architectural (database per service) and technological (Spring Boot) aspects to delivery related scenarios (development, Cloud or </a:t>
            </a:r>
            <a:r>
              <a:rPr lang="en-US" dirty="0" err="1"/>
              <a:t>dockerized</a:t>
            </a:r>
            <a:r>
              <a:rPr lang="en-US" dirty="0"/>
              <a:t> environments), in an ecosystem context where </a:t>
            </a:r>
            <a:r>
              <a:rPr lang="en-US" dirty="0" err="1"/>
              <a:t>microservices</a:t>
            </a:r>
            <a:r>
              <a:rPr lang="en-US" dirty="0"/>
              <a:t> are each other reliable and fault tolerant (Eureka service registry, Ribbon load balancing, Spring Cloud).</a:t>
            </a:r>
            <a:endParaRPr lang="it-IT" dirty="0"/>
          </a:p>
        </p:txBody>
      </p:sp>
    </p:spTree>
    <p:extLst>
      <p:ext uri="{BB962C8B-B14F-4D97-AF65-F5344CB8AC3E}">
        <p14:creationId xmlns:p14="http://schemas.microsoft.com/office/powerpoint/2010/main" val="142156397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00039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Connettore 2 131"/>
          <p:cNvCxnSpPr/>
          <p:nvPr/>
        </p:nvCxnSpPr>
        <p:spPr bwMode="auto">
          <a:xfrm rot="10800000" flipV="1">
            <a:off x="1815966" y="6857999"/>
            <a:ext cx="19305784" cy="11115"/>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9" name="Gruppo 68"/>
          <p:cNvGrpSpPr/>
          <p:nvPr/>
        </p:nvGrpSpPr>
        <p:grpSpPr>
          <a:xfrm>
            <a:off x="13450378" y="732121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7" name="Gruppo 76"/>
          <p:cNvGrpSpPr/>
          <p:nvPr/>
        </p:nvGrpSpPr>
        <p:grpSpPr>
          <a:xfrm>
            <a:off x="17412778" y="730712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cxnSp>
        <p:nvCxnSpPr>
          <p:cNvPr id="89" name="Connettore 2 88"/>
          <p:cNvCxnSpPr>
            <a:stCxn id="84" idx="2"/>
            <a:endCxn id="11" idx="0"/>
          </p:cNvCxnSpPr>
          <p:nvPr/>
        </p:nvCxnSpPr>
        <p:spPr bwMode="auto">
          <a:xfrm>
            <a:off x="7535643" y="5705431"/>
            <a:ext cx="60268" cy="1862837"/>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ttore 2 90"/>
          <p:cNvCxnSpPr>
            <a:stCxn id="84" idx="2"/>
            <a:endCxn id="75" idx="0"/>
          </p:cNvCxnSpPr>
          <p:nvPr/>
        </p:nvCxnSpPr>
        <p:spPr bwMode="auto">
          <a:xfrm>
            <a:off x="7535643" y="5705431"/>
            <a:ext cx="7561765" cy="1615784"/>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Connettore 2 93"/>
          <p:cNvCxnSpPr>
            <a:stCxn id="84" idx="2"/>
            <a:endCxn id="82" idx="7"/>
          </p:cNvCxnSpPr>
          <p:nvPr/>
        </p:nvCxnSpPr>
        <p:spPr bwMode="auto">
          <a:xfrm>
            <a:off x="7535643" y="5705431"/>
            <a:ext cx="11428189" cy="1639939"/>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5211543" y="3646641"/>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6574646" y="2172826"/>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6167614" y="4943431"/>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31" name="Rettangolo arrotondato 130"/>
          <p:cNvSpPr/>
          <p:nvPr/>
        </p:nvSpPr>
        <p:spPr bwMode="auto">
          <a:xfrm rot="16200000">
            <a:off x="-2416307" y="6493691"/>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7" name="Connettore 2 136"/>
          <p:cNvCxnSpPr/>
          <p:nvPr/>
        </p:nvCxnSpPr>
        <p:spPr bwMode="auto">
          <a:xfrm rot="10800000" flipV="1">
            <a:off x="1825260" y="3571852"/>
            <a:ext cx="19225052" cy="21002"/>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Rettangolo arrotondato 1"/>
          <p:cNvSpPr/>
          <p:nvPr/>
        </p:nvSpPr>
        <p:spPr bwMode="auto">
          <a:xfrm>
            <a:off x="1942087" y="8506163"/>
            <a:ext cx="11307650" cy="1820816"/>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p>
        </p:txBody>
      </p:sp>
      <p:sp>
        <p:nvSpPr>
          <p:cNvPr id="3" name="Cilindro 2"/>
          <p:cNvSpPr/>
          <p:nvPr/>
        </p:nvSpPr>
        <p:spPr bwMode="auto">
          <a:xfrm>
            <a:off x="7138712" y="11168416"/>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7595912" y="10326979"/>
            <a:ext cx="0" cy="841437"/>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7595911" y="7829411"/>
            <a:ext cx="1" cy="676752"/>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7460180" y="756826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CasellaDiTesto 6"/>
          <p:cNvSpPr txBox="1"/>
          <p:nvPr/>
        </p:nvSpPr>
        <p:spPr>
          <a:xfrm>
            <a:off x="2686944" y="7606513"/>
            <a:ext cx="1963486" cy="523220"/>
          </a:xfrm>
          <a:prstGeom prst="rect">
            <a:avLst/>
          </a:prstGeom>
          <a:noFill/>
        </p:spPr>
        <p:txBody>
          <a:bodyPr wrap="none" rtlCol="0">
            <a:spAutoFit/>
          </a:bodyPr>
          <a:lstStyle/>
          <a:p>
            <a:r>
              <a:rPr lang="it-IT" sz="2800" b="1" dirty="0" smtClean="0"/>
              <a:t>HTTP 7111</a:t>
            </a:r>
            <a:endParaRPr lang="it-IT" sz="2800" b="1" dirty="0"/>
          </a:p>
        </p:txBody>
      </p:sp>
      <p:grpSp>
        <p:nvGrpSpPr>
          <p:cNvPr id="41" name="Gruppo 40"/>
          <p:cNvGrpSpPr/>
          <p:nvPr/>
        </p:nvGrpSpPr>
        <p:grpSpPr>
          <a:xfrm>
            <a:off x="14352240" y="1065426"/>
            <a:ext cx="3779784" cy="2898379"/>
            <a:chOff x="6520659" y="7716486"/>
            <a:chExt cx="3779784" cy="2898379"/>
          </a:xfrm>
        </p:grpSpPr>
        <p:sp>
          <p:nvSpPr>
            <p:cNvPr id="42" name="Rettangolo arrotondato 4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43" name="Cilindro 4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44" name="Connettore 2 43"/>
            <p:cNvCxnSpPr>
              <a:stCxn id="42" idx="2"/>
              <a:endCxn id="4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Connettore 2 44"/>
            <p:cNvCxnSpPr>
              <a:stCxn id="42" idx="0"/>
              <a:endCxn id="46"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e 45"/>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CasellaDiTesto 46"/>
            <p:cNvSpPr txBox="1"/>
            <p:nvPr/>
          </p:nvSpPr>
          <p:spPr>
            <a:xfrm>
              <a:off x="8303421" y="7771003"/>
              <a:ext cx="1997022" cy="523220"/>
            </a:xfrm>
            <a:prstGeom prst="rect">
              <a:avLst/>
            </a:prstGeom>
            <a:noFill/>
          </p:spPr>
          <p:txBody>
            <a:bodyPr wrap="none" rtlCol="0">
              <a:spAutoFit/>
            </a:bodyPr>
            <a:lstStyle/>
            <a:p>
              <a:r>
                <a:rPr lang="it-IT" sz="2800" b="1" dirty="0" smtClean="0"/>
                <a:t>HTTP 7113</a:t>
              </a:r>
              <a:endParaRPr lang="it-IT" sz="2800" b="1" dirty="0"/>
            </a:p>
          </p:txBody>
        </p:sp>
      </p:grpSp>
      <p:grpSp>
        <p:nvGrpSpPr>
          <p:cNvPr id="48" name="Gruppo 47"/>
          <p:cNvGrpSpPr/>
          <p:nvPr/>
        </p:nvGrpSpPr>
        <p:grpSpPr>
          <a:xfrm>
            <a:off x="18575753" y="1522450"/>
            <a:ext cx="3746248" cy="2898379"/>
            <a:chOff x="6520659" y="7716486"/>
            <a:chExt cx="3746248" cy="2898379"/>
          </a:xfrm>
        </p:grpSpPr>
        <p:sp>
          <p:nvSpPr>
            <p:cNvPr id="49" name="Rettangolo arrotondato 48"/>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50" name="Cilindro 49"/>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51" name="Connettore 2 50"/>
            <p:cNvCxnSpPr>
              <a:stCxn id="49" idx="2"/>
              <a:endCxn id="50"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nettore 2 51"/>
            <p:cNvCxnSpPr>
              <a:stCxn id="49" idx="0"/>
              <a:endCxn id="53"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Ovale 52"/>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4" name="CasellaDiTesto 53"/>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cxnSp>
        <p:nvCxnSpPr>
          <p:cNvPr id="58" name="Connettore 2 57"/>
          <p:cNvCxnSpPr>
            <a:stCxn id="84" idx="2"/>
            <a:endCxn id="53" idx="7"/>
          </p:cNvCxnSpPr>
          <p:nvPr/>
        </p:nvCxnSpPr>
        <p:spPr bwMode="auto">
          <a:xfrm flipV="1">
            <a:off x="7535643" y="1560694"/>
            <a:ext cx="12591164" cy="4144737"/>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
        <p:nvSpPr>
          <p:cNvPr id="60" name="Rettangolo arrotondato 59"/>
          <p:cNvSpPr/>
          <p:nvPr/>
        </p:nvSpPr>
        <p:spPr bwMode="auto">
          <a:xfrm>
            <a:off x="2048506" y="8625978"/>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#1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7111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2" name="Rettangolo arrotondato 61"/>
          <p:cNvSpPr/>
          <p:nvPr/>
        </p:nvSpPr>
        <p:spPr bwMode="auto">
          <a:xfrm>
            <a:off x="5812268" y="8625978"/>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#2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7113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65" name="Rettangolo arrotondato 64"/>
          <p:cNvSpPr/>
          <p:nvPr/>
        </p:nvSpPr>
        <p:spPr bwMode="auto">
          <a:xfrm>
            <a:off x="9455696" y="8649479"/>
            <a:ext cx="3446749" cy="1006846"/>
          </a:xfrm>
          <a:prstGeom prst="roundRect">
            <a:avLst>
              <a:gd name="adj" fmla="val 50000"/>
            </a:avLst>
          </a:prstGeom>
          <a:solidFill>
            <a:schemeClr val="tx2">
              <a:lumMod val="75000"/>
              <a:lumOff val="25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INSTANCE #3 </a:t>
            </a:r>
          </a:p>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HTTP 7115 </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46510035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Connettore 2 131"/>
          <p:cNvCxnSpPr/>
          <p:nvPr/>
        </p:nvCxnSpPr>
        <p:spPr bwMode="auto">
          <a:xfrm rot="10800000" flipV="1">
            <a:off x="1815966" y="6857999"/>
            <a:ext cx="19305784" cy="11115"/>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 name="Gruppo 68"/>
          <p:cNvGrpSpPr/>
          <p:nvPr/>
        </p:nvGrpSpPr>
        <p:grpSpPr>
          <a:xfrm>
            <a:off x="13450378" y="732121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8" name="Gruppo 76"/>
          <p:cNvGrpSpPr/>
          <p:nvPr/>
        </p:nvGrpSpPr>
        <p:grpSpPr>
          <a:xfrm>
            <a:off x="17412778" y="730712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cxnSp>
        <p:nvCxnSpPr>
          <p:cNvPr id="89" name="Connettore 2 88"/>
          <p:cNvCxnSpPr>
            <a:stCxn id="84" idx="2"/>
            <a:endCxn id="11" idx="1"/>
          </p:cNvCxnSpPr>
          <p:nvPr/>
        </p:nvCxnSpPr>
        <p:spPr bwMode="auto">
          <a:xfrm rot="5400000">
            <a:off x="3119299" y="6267877"/>
            <a:ext cx="1746965" cy="615371"/>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9" name="Gruppo 35"/>
          <p:cNvGrpSpPr/>
          <p:nvPr/>
        </p:nvGrpSpPr>
        <p:grpSpPr>
          <a:xfrm>
            <a:off x="1976366" y="3643290"/>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3339469" y="2169475"/>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2932437" y="4940080"/>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31" name="Rettangolo arrotondato 130"/>
          <p:cNvSpPr/>
          <p:nvPr/>
        </p:nvSpPr>
        <p:spPr bwMode="auto">
          <a:xfrm rot="16200000">
            <a:off x="-2416307" y="6493691"/>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7" name="Connettore 2 136"/>
          <p:cNvCxnSpPr/>
          <p:nvPr/>
        </p:nvCxnSpPr>
        <p:spPr bwMode="auto">
          <a:xfrm rot="10800000" flipV="1">
            <a:off x="1825260" y="3571852"/>
            <a:ext cx="19225052" cy="21002"/>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0" name="Gruppo 7"/>
          <p:cNvGrpSpPr/>
          <p:nvPr/>
        </p:nvGrpSpPr>
        <p:grpSpPr>
          <a:xfrm>
            <a:off x="1942088" y="7410802"/>
            <a:ext cx="3746248" cy="2898379"/>
            <a:chOff x="6520659" y="7716486"/>
            <a:chExt cx="3746248" cy="2898379"/>
          </a:xfrm>
        </p:grpSpPr>
        <p:sp>
          <p:nvSpPr>
            <p:cNvPr id="2" name="Rettangolo arrotondato 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CasellaDiTesto 6"/>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grpSp>
        <p:nvGrpSpPr>
          <p:cNvPr id="12" name="Gruppo 40"/>
          <p:cNvGrpSpPr/>
          <p:nvPr/>
        </p:nvGrpSpPr>
        <p:grpSpPr>
          <a:xfrm>
            <a:off x="5556717" y="7378573"/>
            <a:ext cx="3779784" cy="2898379"/>
            <a:chOff x="6520659" y="7716486"/>
            <a:chExt cx="3779784" cy="2898379"/>
          </a:xfrm>
        </p:grpSpPr>
        <p:sp>
          <p:nvSpPr>
            <p:cNvPr id="42" name="Rettangolo arrotondato 4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43" name="Cilindro 4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44" name="Connettore 2 43"/>
            <p:cNvCxnSpPr>
              <a:stCxn id="42" idx="2"/>
              <a:endCxn id="4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Connettore 2 44"/>
            <p:cNvCxnSpPr>
              <a:stCxn id="42" idx="0"/>
              <a:endCxn id="46"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e 45"/>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CasellaDiTesto 46"/>
            <p:cNvSpPr txBox="1"/>
            <p:nvPr/>
          </p:nvSpPr>
          <p:spPr>
            <a:xfrm>
              <a:off x="8303421" y="7771003"/>
              <a:ext cx="1997022" cy="523220"/>
            </a:xfrm>
            <a:prstGeom prst="rect">
              <a:avLst/>
            </a:prstGeom>
            <a:noFill/>
          </p:spPr>
          <p:txBody>
            <a:bodyPr wrap="none" rtlCol="0">
              <a:spAutoFit/>
            </a:bodyPr>
            <a:lstStyle/>
            <a:p>
              <a:r>
                <a:rPr lang="it-IT" sz="2800" b="1" dirty="0" smtClean="0"/>
                <a:t>HTTP 7113</a:t>
              </a:r>
              <a:endParaRPr lang="it-IT" sz="2800" b="1" dirty="0"/>
            </a:p>
          </p:txBody>
        </p:sp>
      </p:grpSp>
      <p:grpSp>
        <p:nvGrpSpPr>
          <p:cNvPr id="13" name="Gruppo 47"/>
          <p:cNvGrpSpPr/>
          <p:nvPr/>
        </p:nvGrpSpPr>
        <p:grpSpPr>
          <a:xfrm>
            <a:off x="9483380" y="7352314"/>
            <a:ext cx="3746248" cy="2898379"/>
            <a:chOff x="6520659" y="7716486"/>
            <a:chExt cx="3746248" cy="2898379"/>
          </a:xfrm>
        </p:grpSpPr>
        <p:sp>
          <p:nvSpPr>
            <p:cNvPr id="49" name="Rettangolo arrotondato 48"/>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50" name="Cilindro 49"/>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51" name="Connettore 2 50"/>
            <p:cNvCxnSpPr>
              <a:stCxn id="49" idx="2"/>
              <a:endCxn id="50"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nettore 2 51"/>
            <p:cNvCxnSpPr>
              <a:stCxn id="49" idx="0"/>
              <a:endCxn id="53"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Ovale 52"/>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4" name="CasellaDiTesto 53"/>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cxnSp>
        <p:nvCxnSpPr>
          <p:cNvPr id="56" name="Connettore 2 55"/>
          <p:cNvCxnSpPr>
            <a:stCxn id="84" idx="2"/>
            <a:endCxn id="46" idx="7"/>
          </p:cNvCxnSpPr>
          <p:nvPr/>
        </p:nvCxnSpPr>
        <p:spPr bwMode="auto">
          <a:xfrm rot="16200000" flipH="1">
            <a:off x="4846750" y="5155795"/>
            <a:ext cx="1714736" cy="280730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Connettore 2 57"/>
          <p:cNvCxnSpPr>
            <a:stCxn id="84" idx="2"/>
            <a:endCxn id="53" idx="7"/>
          </p:cNvCxnSpPr>
          <p:nvPr/>
        </p:nvCxnSpPr>
        <p:spPr bwMode="auto">
          <a:xfrm rot="16200000" flipH="1">
            <a:off x="6823212" y="3179334"/>
            <a:ext cx="1688477" cy="6733968"/>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Tree>
    <p:extLst>
      <p:ext uri="{BB962C8B-B14F-4D97-AF65-F5344CB8AC3E}">
        <p14:creationId xmlns:p14="http://schemas.microsoft.com/office/powerpoint/2010/main" val="394170257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9" name="Gruppo 18"/>
          <p:cNvGrpSpPr/>
          <p:nvPr/>
        </p:nvGrpSpPr>
        <p:grpSpPr>
          <a:xfrm>
            <a:off x="6520659" y="7716486"/>
            <a:ext cx="3294062" cy="2898379"/>
            <a:chOff x="19126200" y="3177638"/>
            <a:chExt cx="3294062" cy="2898379"/>
          </a:xfrm>
        </p:grpSpPr>
        <p:sp>
          <p:nvSpPr>
            <p:cNvPr id="2" name="Rettangolo arrotondato 1"/>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69" name="Gruppo 68"/>
          <p:cNvGrpSpPr/>
          <p:nvPr/>
        </p:nvGrpSpPr>
        <p:grpSpPr>
          <a:xfrm>
            <a:off x="10475914" y="773057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7" name="Gruppo 76"/>
          <p:cNvGrpSpPr/>
          <p:nvPr/>
        </p:nvGrpSpPr>
        <p:grpSpPr>
          <a:xfrm>
            <a:off x="14438314" y="771648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9" name="Gruppo 38"/>
          <p:cNvGrpSpPr/>
          <p:nvPr/>
        </p:nvGrpSpPr>
        <p:grpSpPr>
          <a:xfrm>
            <a:off x="8263666" y="6011115"/>
            <a:ext cx="7725702" cy="1743615"/>
            <a:chOff x="8263666" y="6011115"/>
            <a:chExt cx="7725702" cy="1743615"/>
          </a:xfrm>
        </p:grpSpPr>
        <p:cxnSp>
          <p:nvCxnSpPr>
            <p:cNvPr id="89" name="Connettore 2 88"/>
            <p:cNvCxnSpPr>
              <a:stCxn id="84" idx="2"/>
              <a:endCxn id="11" idx="1"/>
            </p:cNvCxnSpPr>
            <p:nvPr/>
          </p:nvCxnSpPr>
          <p:spPr bwMode="auto">
            <a:xfrm flipH="1">
              <a:off x="8263666" y="6011115"/>
              <a:ext cx="3850548" cy="174361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ttore 2 90"/>
            <p:cNvCxnSpPr>
              <a:stCxn id="84" idx="2"/>
              <a:endCxn id="75" idx="0"/>
            </p:cNvCxnSpPr>
            <p:nvPr/>
          </p:nvCxnSpPr>
          <p:spPr bwMode="auto">
            <a:xfrm>
              <a:off x="12114214" y="6011115"/>
              <a:ext cx="8730" cy="1719460"/>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Connettore 2 93"/>
            <p:cNvCxnSpPr>
              <a:stCxn id="84" idx="2"/>
              <a:endCxn id="82" idx="7"/>
            </p:cNvCxnSpPr>
            <p:nvPr/>
          </p:nvCxnSpPr>
          <p:spPr bwMode="auto">
            <a:xfrm>
              <a:off x="12114214" y="6011115"/>
              <a:ext cx="3875154" cy="174361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6" name="Gruppo 35"/>
          <p:cNvGrpSpPr/>
          <p:nvPr/>
        </p:nvGrpSpPr>
        <p:grpSpPr>
          <a:xfrm>
            <a:off x="9790114" y="3952325"/>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11153217" y="2478510"/>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10746185" y="5249115"/>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grpSp>
        <p:nvGrpSpPr>
          <p:cNvPr id="40" name="Gruppo 39"/>
          <p:cNvGrpSpPr/>
          <p:nvPr/>
        </p:nvGrpSpPr>
        <p:grpSpPr>
          <a:xfrm>
            <a:off x="5563983" y="3397656"/>
            <a:ext cx="12657112" cy="7633990"/>
            <a:chOff x="5563983" y="3397656"/>
            <a:chExt cx="12657112" cy="7633990"/>
          </a:xfrm>
        </p:grpSpPr>
        <p:sp>
          <p:nvSpPr>
            <p:cNvPr id="131" name="Rettangolo arrotondato 130"/>
            <p:cNvSpPr/>
            <p:nvPr/>
          </p:nvSpPr>
          <p:spPr bwMode="auto">
            <a:xfrm rot="16200000">
              <a:off x="2162264" y="6799375"/>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2" name="Connettore 2 131"/>
            <p:cNvCxnSpPr/>
            <p:nvPr/>
          </p:nvCxnSpPr>
          <p:spPr bwMode="auto">
            <a:xfrm flipH="1">
              <a:off x="6394536" y="7174799"/>
              <a:ext cx="11817264" cy="0"/>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7" name="Connettore 2 136"/>
            <p:cNvCxnSpPr/>
            <p:nvPr/>
          </p:nvCxnSpPr>
          <p:spPr bwMode="auto">
            <a:xfrm flipH="1">
              <a:off x="6403831" y="3898538"/>
              <a:ext cx="11817264" cy="0"/>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Tree>
    <p:extLst>
      <p:ext uri="{BB962C8B-B14F-4D97-AF65-F5344CB8AC3E}">
        <p14:creationId xmlns:p14="http://schemas.microsoft.com/office/powerpoint/2010/main" val="2320115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Connettore 2 131"/>
          <p:cNvCxnSpPr/>
          <p:nvPr/>
        </p:nvCxnSpPr>
        <p:spPr bwMode="auto">
          <a:xfrm rot="10800000" flipV="1">
            <a:off x="1815966" y="6857999"/>
            <a:ext cx="19305784" cy="11115"/>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5" name="Rettangolo 1"/>
          <p:cNvSpPr>
            <a:spLocks noChangeArrowheads="1"/>
          </p:cNvSpPr>
          <p:nvPr/>
        </p:nvSpPr>
        <p:spPr bwMode="auto">
          <a:xfrm>
            <a:off x="-6248305" y="1295137"/>
            <a:ext cx="2743285" cy="1219232"/>
          </a:xfrm>
          <a:prstGeom prst="rect">
            <a:avLst/>
          </a:prstGeom>
          <a:solidFill>
            <a:srgbClr val="00B0F0"/>
          </a:solidFill>
          <a:ln w="25400" algn="ctr">
            <a:solidFill>
              <a:srgbClr val="000000"/>
            </a:solidFill>
            <a:round/>
            <a:headEnd/>
            <a:tailEnd/>
          </a:ln>
        </p:spPr>
        <p:txBody>
          <a:bodyPr anchor="ctr"/>
          <a:lstStyle/>
          <a:p>
            <a:pPr algn="ctr" eaLnBrk="1" hangingPunct="1"/>
            <a:r>
              <a:rPr lang="it-IT" sz="2400" dirty="0" smtClean="0"/>
              <a:t> BOOKING </a:t>
            </a:r>
            <a:endParaRPr lang="it-IT" sz="2400" dirty="0"/>
          </a:p>
        </p:txBody>
      </p:sp>
      <p:cxnSp>
        <p:nvCxnSpPr>
          <p:cNvPr id="4" name="Connettore 2 3"/>
          <p:cNvCxnSpPr>
            <a:stCxn id="12325" idx="2"/>
          </p:cNvCxnSpPr>
          <p:nvPr/>
        </p:nvCxnSpPr>
        <p:spPr bwMode="auto">
          <a:xfrm>
            <a:off x="-4876705" y="2514616"/>
            <a:ext cx="0" cy="9906000"/>
          </a:xfrm>
          <a:prstGeom prst="straightConnector1">
            <a:avLst/>
          </a:prstGeom>
          <a:solidFill>
            <a:srgbClr val="BBE0E3"/>
          </a:solidFill>
          <a:ln w="38100" cap="flat" cmpd="sng" algn="ctr">
            <a:solidFill>
              <a:schemeClr val="tx1"/>
            </a:solidFill>
            <a:prstDash val="solid"/>
            <a:round/>
            <a:headEnd type="none" w="med" len="med"/>
            <a:tailEnd type="ova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9" name="Gruppo 68"/>
          <p:cNvGrpSpPr/>
          <p:nvPr/>
        </p:nvGrpSpPr>
        <p:grpSpPr>
          <a:xfrm>
            <a:off x="13450378" y="7321215"/>
            <a:ext cx="3294062" cy="2898379"/>
            <a:chOff x="19126200" y="3177638"/>
            <a:chExt cx="3294062" cy="2898379"/>
          </a:xfrm>
        </p:grpSpPr>
        <p:sp>
          <p:nvSpPr>
            <p:cNvPr id="70" name="Rettangolo arrotondato 69"/>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1" name="Cilindro 70"/>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73" name="Connettore 2 72"/>
            <p:cNvCxnSpPr>
              <a:stCxn id="70" idx="2"/>
              <a:endCxn id="71"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Connettore 2 73"/>
            <p:cNvCxnSpPr>
              <a:stCxn id="70" idx="0"/>
              <a:endCxn id="75"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Ovale 74"/>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77" name="Gruppo 76"/>
          <p:cNvGrpSpPr/>
          <p:nvPr/>
        </p:nvGrpSpPr>
        <p:grpSpPr>
          <a:xfrm>
            <a:off x="17412778" y="7307126"/>
            <a:ext cx="3294062" cy="2898379"/>
            <a:chOff x="19126200" y="3177638"/>
            <a:chExt cx="3294062" cy="2898379"/>
          </a:xfrm>
        </p:grpSpPr>
        <p:sp>
          <p:nvSpPr>
            <p:cNvPr id="78" name="Rettangolo arrotondato 77"/>
            <p:cNvSpPr/>
            <p:nvPr/>
          </p:nvSpPr>
          <p:spPr bwMode="auto">
            <a:xfrm>
              <a:off x="19126200" y="3830544"/>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MATERIALIZED VIEW</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79" name="Cilindro 78"/>
            <p:cNvSpPr/>
            <p:nvPr/>
          </p:nvSpPr>
          <p:spPr bwMode="auto">
            <a:xfrm>
              <a:off x="20316031" y="5226704"/>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80" name="Connettore 2 79"/>
            <p:cNvCxnSpPr>
              <a:stCxn id="78" idx="2"/>
              <a:endCxn id="79" idx="1"/>
            </p:cNvCxnSpPr>
            <p:nvPr/>
          </p:nvCxnSpPr>
          <p:spPr bwMode="auto">
            <a:xfrm>
              <a:off x="20773231" y="4744944"/>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onnettore 2 80"/>
            <p:cNvCxnSpPr>
              <a:stCxn id="78" idx="0"/>
              <a:endCxn id="82" idx="4"/>
            </p:cNvCxnSpPr>
            <p:nvPr/>
          </p:nvCxnSpPr>
          <p:spPr bwMode="auto">
            <a:xfrm flipH="1" flipV="1">
              <a:off x="20773230" y="3438781"/>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e 81"/>
            <p:cNvSpPr/>
            <p:nvPr/>
          </p:nvSpPr>
          <p:spPr bwMode="auto">
            <a:xfrm flipH="1">
              <a:off x="20637499" y="3177638"/>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cxnSp>
        <p:nvCxnSpPr>
          <p:cNvPr id="89" name="Connettore 2 88"/>
          <p:cNvCxnSpPr>
            <a:stCxn id="84" idx="2"/>
            <a:endCxn id="11" idx="1"/>
          </p:cNvCxnSpPr>
          <p:nvPr/>
        </p:nvCxnSpPr>
        <p:spPr bwMode="auto">
          <a:xfrm flipH="1">
            <a:off x="3685095" y="5705431"/>
            <a:ext cx="3850548" cy="1743615"/>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ttore 2 90"/>
          <p:cNvCxnSpPr>
            <a:stCxn id="84" idx="2"/>
            <a:endCxn id="75" idx="0"/>
          </p:cNvCxnSpPr>
          <p:nvPr/>
        </p:nvCxnSpPr>
        <p:spPr bwMode="auto">
          <a:xfrm>
            <a:off x="7535643" y="5705431"/>
            <a:ext cx="7561765" cy="1615784"/>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Connettore 2 93"/>
          <p:cNvCxnSpPr>
            <a:stCxn id="84" idx="2"/>
            <a:endCxn id="82" idx="7"/>
          </p:cNvCxnSpPr>
          <p:nvPr/>
        </p:nvCxnSpPr>
        <p:spPr bwMode="auto">
          <a:xfrm>
            <a:off x="7535643" y="5705431"/>
            <a:ext cx="11428189" cy="1639939"/>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6" name="Gruppo 35"/>
          <p:cNvGrpSpPr/>
          <p:nvPr/>
        </p:nvGrpSpPr>
        <p:grpSpPr>
          <a:xfrm>
            <a:off x="5211543" y="3646641"/>
            <a:ext cx="6199254" cy="2058790"/>
            <a:chOff x="14935200" y="3122826"/>
            <a:chExt cx="6199254" cy="2058790"/>
          </a:xfrm>
        </p:grpSpPr>
        <p:sp>
          <p:nvSpPr>
            <p:cNvPr id="84" name="Rettangolo arrotondato 83"/>
            <p:cNvSpPr/>
            <p:nvPr/>
          </p:nvSpPr>
          <p:spPr bwMode="auto">
            <a:xfrm>
              <a:off x="14935200" y="3775732"/>
              <a:ext cx="4648200" cy="1405884"/>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&lt;SERVICE CONSUMER&gt;</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87" name="Connettore 2 86"/>
            <p:cNvCxnSpPr>
              <a:stCxn id="84" idx="0"/>
              <a:endCxn id="88" idx="4"/>
            </p:cNvCxnSpPr>
            <p:nvPr/>
          </p:nvCxnSpPr>
          <p:spPr bwMode="auto">
            <a:xfrm flipH="1" flipV="1">
              <a:off x="17259299" y="338396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Ovale 87"/>
            <p:cNvSpPr/>
            <p:nvPr/>
          </p:nvSpPr>
          <p:spPr bwMode="auto">
            <a:xfrm flipH="1">
              <a:off x="17123568" y="312282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7" name="Cilindro 96"/>
            <p:cNvSpPr/>
            <p:nvPr/>
          </p:nvSpPr>
          <p:spPr bwMode="auto">
            <a:xfrm>
              <a:off x="20220054" y="4063378"/>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98" name="Connettore 2 97"/>
            <p:cNvCxnSpPr>
              <a:stCxn id="84" idx="3"/>
              <a:endCxn id="97" idx="2"/>
            </p:cNvCxnSpPr>
            <p:nvPr/>
          </p:nvCxnSpPr>
          <p:spPr bwMode="auto">
            <a:xfrm>
              <a:off x="19583400" y="4478674"/>
              <a:ext cx="636654" cy="9361"/>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2328" name="Fumetto 2 12327"/>
          <p:cNvSpPr/>
          <p:nvPr/>
        </p:nvSpPr>
        <p:spPr bwMode="auto">
          <a:xfrm>
            <a:off x="6574646" y="2172826"/>
            <a:ext cx="3294062" cy="919146"/>
          </a:xfrm>
          <a:prstGeom prst="wedgeRoundRectCallout">
            <a:avLst>
              <a:gd name="adj1" fmla="val -20833"/>
              <a:gd name="adj2" fmla="val 89809"/>
              <a:gd name="adj3" fmla="val 16667"/>
            </a:avLst>
          </a:prstGeom>
          <a:solidFill>
            <a:srgbClr val="FFC00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4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http/</a:t>
            </a:r>
            <a:r>
              <a:rPr kumimoji="0" lang="it-IT" sz="4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rest</a:t>
            </a:r>
            <a:endParaRPr kumimoji="0" lang="it-IT" sz="44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0" name="Rettangolo arrotondato 129"/>
          <p:cNvSpPr/>
          <p:nvPr/>
        </p:nvSpPr>
        <p:spPr bwMode="auto">
          <a:xfrm>
            <a:off x="6167614" y="4943431"/>
            <a:ext cx="2736055" cy="632400"/>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RIBBON</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131" name="Rettangolo arrotondato 130"/>
          <p:cNvSpPr/>
          <p:nvPr/>
        </p:nvSpPr>
        <p:spPr bwMode="auto">
          <a:xfrm rot="16200000">
            <a:off x="-2416307" y="6493691"/>
            <a:ext cx="7633990" cy="830552"/>
          </a:xfrm>
          <a:prstGeom prst="roundRect">
            <a:avLst>
              <a:gd name="adj" fmla="val 50000"/>
            </a:avLst>
          </a:prstGeom>
          <a:solidFill>
            <a:srgbClr val="00B05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EUREKA</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cxnSp>
        <p:nvCxnSpPr>
          <p:cNvPr id="137" name="Connettore 2 136"/>
          <p:cNvCxnSpPr/>
          <p:nvPr/>
        </p:nvCxnSpPr>
        <p:spPr bwMode="auto">
          <a:xfrm rot="10800000" flipV="1">
            <a:off x="1825260" y="3571852"/>
            <a:ext cx="19225052" cy="21002"/>
          </a:xfrm>
          <a:prstGeom prst="straightConnector1">
            <a:avLst/>
          </a:prstGeom>
          <a:solidFill>
            <a:srgbClr val="BBE0E3"/>
          </a:solidFill>
          <a:ln w="38100" cap="flat" cmpd="sng" algn="ctr">
            <a:solidFill>
              <a:srgbClr val="000000"/>
            </a:solidFill>
            <a:prstDash val="dash"/>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8" name="Gruppo 7"/>
          <p:cNvGrpSpPr/>
          <p:nvPr/>
        </p:nvGrpSpPr>
        <p:grpSpPr>
          <a:xfrm>
            <a:off x="1942088" y="7410802"/>
            <a:ext cx="3746248" cy="2898379"/>
            <a:chOff x="6520659" y="7716486"/>
            <a:chExt cx="3746248" cy="2898379"/>
          </a:xfrm>
        </p:grpSpPr>
        <p:sp>
          <p:nvSpPr>
            <p:cNvPr id="2" name="Rettangolo arrotondato 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3" name="Cilindro 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6" name="Connettore 2 5"/>
            <p:cNvCxnSpPr>
              <a:stCxn id="2" idx="2"/>
              <a:endCxn id="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nettore 2 54"/>
            <p:cNvCxnSpPr>
              <a:stCxn id="2" idx="0"/>
              <a:endCxn id="11"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e 10"/>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CasellaDiTesto 6"/>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grpSp>
        <p:nvGrpSpPr>
          <p:cNvPr id="41" name="Gruppo 40"/>
          <p:cNvGrpSpPr/>
          <p:nvPr/>
        </p:nvGrpSpPr>
        <p:grpSpPr>
          <a:xfrm>
            <a:off x="5556717" y="7378573"/>
            <a:ext cx="3779784" cy="2898379"/>
            <a:chOff x="6520659" y="7716486"/>
            <a:chExt cx="3779784" cy="2898379"/>
          </a:xfrm>
        </p:grpSpPr>
        <p:sp>
          <p:nvSpPr>
            <p:cNvPr id="42" name="Rettangolo arrotondato 41"/>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43" name="Cilindro 42"/>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44" name="Connettore 2 43"/>
            <p:cNvCxnSpPr>
              <a:stCxn id="42" idx="2"/>
              <a:endCxn id="43"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Connettore 2 44"/>
            <p:cNvCxnSpPr>
              <a:stCxn id="42" idx="0"/>
              <a:endCxn id="46"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e 45"/>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CasellaDiTesto 46"/>
            <p:cNvSpPr txBox="1"/>
            <p:nvPr/>
          </p:nvSpPr>
          <p:spPr>
            <a:xfrm>
              <a:off x="8303421" y="7771003"/>
              <a:ext cx="1997022" cy="523220"/>
            </a:xfrm>
            <a:prstGeom prst="rect">
              <a:avLst/>
            </a:prstGeom>
            <a:noFill/>
          </p:spPr>
          <p:txBody>
            <a:bodyPr wrap="none" rtlCol="0">
              <a:spAutoFit/>
            </a:bodyPr>
            <a:lstStyle/>
            <a:p>
              <a:r>
                <a:rPr lang="it-IT" sz="2800" b="1" dirty="0" smtClean="0"/>
                <a:t>HTTP 7113</a:t>
              </a:r>
              <a:endParaRPr lang="it-IT" sz="2800" b="1" dirty="0"/>
            </a:p>
          </p:txBody>
        </p:sp>
      </p:grpSp>
      <p:grpSp>
        <p:nvGrpSpPr>
          <p:cNvPr id="48" name="Gruppo 47"/>
          <p:cNvGrpSpPr/>
          <p:nvPr/>
        </p:nvGrpSpPr>
        <p:grpSpPr>
          <a:xfrm>
            <a:off x="9483380" y="7352314"/>
            <a:ext cx="3746248" cy="2898379"/>
            <a:chOff x="6520659" y="7716486"/>
            <a:chExt cx="3746248" cy="2898379"/>
          </a:xfrm>
        </p:grpSpPr>
        <p:sp>
          <p:nvSpPr>
            <p:cNvPr id="49" name="Rettangolo arrotondato 48"/>
            <p:cNvSpPr/>
            <p:nvPr/>
          </p:nvSpPr>
          <p:spPr bwMode="auto">
            <a:xfrm>
              <a:off x="6520659" y="8369392"/>
              <a:ext cx="3294062" cy="914400"/>
            </a:xfrm>
            <a:prstGeom prst="roundRect">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it-IT"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BOOKING</a:t>
              </a:r>
              <a:endParaRPr kumimoji="0" lang="it-IT" sz="28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ea typeface="ヒラギノ角ゴ ProN W3" charset="0"/>
                <a:cs typeface="ヒラギノ角ゴ ProN W3" charset="0"/>
                <a:sym typeface="Gill Sans" charset="0"/>
              </a:endParaRPr>
            </a:p>
          </p:txBody>
        </p:sp>
        <p:sp>
          <p:nvSpPr>
            <p:cNvPr id="50" name="Cilindro 49"/>
            <p:cNvSpPr/>
            <p:nvPr/>
          </p:nvSpPr>
          <p:spPr bwMode="auto">
            <a:xfrm>
              <a:off x="7710490" y="9765552"/>
              <a:ext cx="914400" cy="849313"/>
            </a:xfrm>
            <a:prstGeom prst="can">
              <a:avLst/>
            </a:prstGeom>
            <a:solidFill>
              <a:srgbClr val="0070C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51" name="Connettore 2 50"/>
            <p:cNvCxnSpPr>
              <a:stCxn id="49" idx="2"/>
              <a:endCxn id="50" idx="1"/>
            </p:cNvCxnSpPr>
            <p:nvPr/>
          </p:nvCxnSpPr>
          <p:spPr bwMode="auto">
            <a:xfrm>
              <a:off x="8167690" y="9283792"/>
              <a:ext cx="0" cy="481760"/>
            </a:xfrm>
            <a:prstGeom prst="straightConnector1">
              <a:avLst/>
            </a:prstGeom>
            <a:solidFill>
              <a:srgbClr val="BBE0E3"/>
            </a:solidFill>
            <a:ln w="508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nettore 2 51"/>
            <p:cNvCxnSpPr>
              <a:stCxn id="49" idx="0"/>
              <a:endCxn id="53" idx="4"/>
            </p:cNvCxnSpPr>
            <p:nvPr/>
          </p:nvCxnSpPr>
          <p:spPr bwMode="auto">
            <a:xfrm flipH="1" flipV="1">
              <a:off x="8167689" y="7977629"/>
              <a:ext cx="1" cy="391763"/>
            </a:xfrm>
            <a:prstGeom prst="straightConnector1">
              <a:avLst/>
            </a:prstGeom>
            <a:solidFill>
              <a:srgbClr val="BBE0E3"/>
            </a:solidFill>
            <a:ln w="50800" cap="flat" cmpd="sng" algn="ctr">
              <a:solidFill>
                <a:srgbClr val="000000"/>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Ovale 52"/>
            <p:cNvSpPr/>
            <p:nvPr/>
          </p:nvSpPr>
          <p:spPr bwMode="auto">
            <a:xfrm flipH="1">
              <a:off x="8031958" y="7716486"/>
              <a:ext cx="271463" cy="261143"/>
            </a:xfrm>
            <a:prstGeom prst="ellipse">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4" name="CasellaDiTesto 53"/>
            <p:cNvSpPr txBox="1"/>
            <p:nvPr/>
          </p:nvSpPr>
          <p:spPr>
            <a:xfrm>
              <a:off x="8303421" y="7771003"/>
              <a:ext cx="1963486" cy="523220"/>
            </a:xfrm>
            <a:prstGeom prst="rect">
              <a:avLst/>
            </a:prstGeom>
            <a:noFill/>
          </p:spPr>
          <p:txBody>
            <a:bodyPr wrap="none" rtlCol="0">
              <a:spAutoFit/>
            </a:bodyPr>
            <a:lstStyle/>
            <a:p>
              <a:r>
                <a:rPr lang="it-IT" sz="2800" b="1" dirty="0" smtClean="0"/>
                <a:t>HTTP 7111</a:t>
              </a:r>
              <a:endParaRPr lang="it-IT" sz="2800" b="1" dirty="0"/>
            </a:p>
          </p:txBody>
        </p:sp>
      </p:grpSp>
      <p:cxnSp>
        <p:nvCxnSpPr>
          <p:cNvPr id="56" name="Connettore 2 55"/>
          <p:cNvCxnSpPr>
            <a:stCxn id="84" idx="2"/>
          </p:cNvCxnSpPr>
          <p:nvPr/>
        </p:nvCxnSpPr>
        <p:spPr bwMode="auto">
          <a:xfrm flipH="1">
            <a:off x="7203748" y="5705431"/>
            <a:ext cx="331895" cy="1646883"/>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Connettore 2 57"/>
          <p:cNvCxnSpPr>
            <a:stCxn id="84" idx="2"/>
            <a:endCxn id="53" idx="7"/>
          </p:cNvCxnSpPr>
          <p:nvPr/>
        </p:nvCxnSpPr>
        <p:spPr bwMode="auto">
          <a:xfrm>
            <a:off x="7535643" y="5705431"/>
            <a:ext cx="3498791" cy="1685127"/>
          </a:xfrm>
          <a:prstGeom prst="straightConnector1">
            <a:avLst/>
          </a:prstGeom>
          <a:solidFill>
            <a:srgbClr val="BBE0E3"/>
          </a:solidFill>
          <a:ln w="508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itolo 1"/>
          <p:cNvSpPr>
            <a:spLocks noGrp="1"/>
          </p:cNvSpPr>
          <p:nvPr>
            <p:ph type="title"/>
          </p:nvPr>
        </p:nvSpPr>
        <p:spPr>
          <a:xfrm>
            <a:off x="617538" y="241300"/>
            <a:ext cx="23134637" cy="1358900"/>
          </a:xfrm>
        </p:spPr>
        <p:txBody>
          <a:bodyPr/>
          <a:lstStyle/>
          <a:p>
            <a:r>
              <a:rPr lang="it-IT" dirty="0" smtClean="0"/>
              <a:t>System </a:t>
            </a:r>
            <a:r>
              <a:rPr lang="it-IT" dirty="0" err="1" smtClean="0"/>
              <a:t>landscape</a:t>
            </a:r>
            <a:endParaRPr lang="it-IT" dirty="0"/>
          </a:p>
        </p:txBody>
      </p:sp>
    </p:spTree>
    <p:extLst>
      <p:ext uri="{BB962C8B-B14F-4D97-AF65-F5344CB8AC3E}">
        <p14:creationId xmlns:p14="http://schemas.microsoft.com/office/powerpoint/2010/main" val="39417025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Business </a:t>
            </a:r>
            <a:r>
              <a:rPr lang="it-IT" dirty="0" err="1" smtClean="0"/>
              <a:t>context</a:t>
            </a:r>
            <a:endParaRPr lang="it-IT" dirty="0"/>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23755537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it-IT" dirty="0" err="1" smtClean="0"/>
              <a:t>Requirements</a:t>
            </a:r>
            <a:endParaRPr lang="it-IT" dirty="0" smtClean="0"/>
          </a:p>
        </p:txBody>
      </p:sp>
      <p:sp>
        <p:nvSpPr>
          <p:cNvPr id="8195" name="Rectangle 2"/>
          <p:cNvSpPr>
            <a:spLocks noGrp="1" noChangeArrowheads="1"/>
          </p:cNvSpPr>
          <p:nvPr>
            <p:ph type="body" idx="1"/>
          </p:nvPr>
        </p:nvSpPr>
        <p:spPr/>
        <p:txBody>
          <a:bodyPr/>
          <a:lstStyle/>
          <a:p>
            <a:pPr eaLnBrk="1" hangingPunct="1"/>
            <a:r>
              <a:rPr lang="it-IT" dirty="0" err="1" smtClean="0"/>
              <a:t>Funtional</a:t>
            </a:r>
            <a:endParaRPr lang="it-IT" dirty="0" smtClean="0"/>
          </a:p>
          <a:p>
            <a:pPr eaLnBrk="1" hangingPunct="1"/>
            <a:endParaRPr lang="it-IT" dirty="0"/>
          </a:p>
          <a:p>
            <a:pPr eaLnBrk="1" hangingPunct="1"/>
            <a:r>
              <a:rPr lang="it-IT" dirty="0" smtClean="0"/>
              <a:t>Non-</a:t>
            </a:r>
            <a:r>
              <a:rPr lang="it-IT" dirty="0" err="1" smtClean="0"/>
              <a:t>Functional</a:t>
            </a:r>
            <a:r>
              <a:rPr lang="it-IT" dirty="0" smtClean="0"/>
              <a:t> </a:t>
            </a:r>
          </a:p>
          <a:p>
            <a:pPr lvl="1" eaLnBrk="1" hangingPunct="1"/>
            <a:r>
              <a:rPr lang="it-IT" sz="2800" b="1" dirty="0" smtClean="0"/>
              <a:t>Design</a:t>
            </a:r>
          </a:p>
          <a:p>
            <a:pPr lvl="2" eaLnBrk="1" hangingPunct="1"/>
            <a:r>
              <a:rPr lang="it-IT" sz="2800" dirty="0" smtClean="0"/>
              <a:t>Service </a:t>
            </a:r>
            <a:r>
              <a:rPr lang="it-IT" sz="2800" dirty="0" err="1" smtClean="0"/>
              <a:t>loosely</a:t>
            </a:r>
            <a:r>
              <a:rPr lang="it-IT" sz="2800" dirty="0" smtClean="0"/>
              <a:t> </a:t>
            </a:r>
            <a:r>
              <a:rPr lang="it-IT" sz="2800" dirty="0" err="1" smtClean="0"/>
              <a:t>coupled</a:t>
            </a:r>
            <a:endParaRPr lang="it-IT" sz="2800" dirty="0" smtClean="0"/>
          </a:p>
          <a:p>
            <a:pPr lvl="2" eaLnBrk="1" hangingPunct="1"/>
            <a:r>
              <a:rPr lang="it-IT" sz="2800" dirty="0" err="1" smtClean="0"/>
              <a:t>Indipendence</a:t>
            </a:r>
            <a:r>
              <a:rPr lang="it-IT" sz="2800" dirty="0" smtClean="0"/>
              <a:t> of </a:t>
            </a:r>
            <a:r>
              <a:rPr lang="it-IT" sz="2800" dirty="0" err="1" smtClean="0"/>
              <a:t>each</a:t>
            </a:r>
            <a:r>
              <a:rPr lang="it-IT" sz="2800" dirty="0" smtClean="0"/>
              <a:t> service </a:t>
            </a:r>
            <a:r>
              <a:rPr lang="it-IT" sz="2800" dirty="0" err="1" smtClean="0"/>
              <a:t>at</a:t>
            </a:r>
            <a:r>
              <a:rPr lang="it-IT" sz="2800" dirty="0" smtClean="0"/>
              <a:t> </a:t>
            </a:r>
            <a:r>
              <a:rPr lang="it-IT" sz="2800" dirty="0" err="1" smtClean="0"/>
              <a:t>develop</a:t>
            </a:r>
            <a:r>
              <a:rPr lang="it-IT" sz="2800" dirty="0" smtClean="0"/>
              <a:t>, deploy and scale out time</a:t>
            </a:r>
          </a:p>
          <a:p>
            <a:pPr lvl="1" eaLnBrk="1" hangingPunct="1"/>
            <a:r>
              <a:rPr lang="it-IT" sz="2800" b="1" dirty="0" err="1"/>
              <a:t>Technological</a:t>
            </a:r>
            <a:endParaRPr lang="it-IT" sz="2800" b="1" dirty="0"/>
          </a:p>
          <a:p>
            <a:pPr lvl="2" eaLnBrk="1" hangingPunct="1"/>
            <a:r>
              <a:rPr lang="it-IT" sz="2800" dirty="0" err="1" smtClean="0"/>
              <a:t>Flexible</a:t>
            </a:r>
            <a:r>
              <a:rPr lang="it-IT" sz="2800" dirty="0" smtClean="0"/>
              <a:t> deployment in </a:t>
            </a:r>
            <a:r>
              <a:rPr lang="it-IT" sz="2800" dirty="0" err="1" smtClean="0"/>
              <a:t>environemt</a:t>
            </a:r>
            <a:endParaRPr lang="it-IT" sz="2800" dirty="0" smtClean="0"/>
          </a:p>
          <a:p>
            <a:pPr lvl="3" eaLnBrk="1" hangingPunct="1"/>
            <a:r>
              <a:rPr lang="it-IT" sz="2800" dirty="0" smtClean="0"/>
              <a:t>Local  </a:t>
            </a:r>
          </a:p>
          <a:p>
            <a:pPr lvl="3" eaLnBrk="1" hangingPunct="1"/>
            <a:r>
              <a:rPr lang="it-IT" sz="2800" dirty="0" err="1" smtClean="0"/>
              <a:t>Containerizing</a:t>
            </a:r>
            <a:endParaRPr lang="it-IT" sz="2800" dirty="0" smtClean="0"/>
          </a:p>
          <a:p>
            <a:pPr lvl="3" eaLnBrk="1" hangingPunct="1"/>
            <a:r>
              <a:rPr lang="it-IT" sz="2800" dirty="0" err="1"/>
              <a:t>Cloud</a:t>
            </a:r>
            <a:r>
              <a:rPr lang="it-IT" sz="2800" dirty="0"/>
              <a:t> </a:t>
            </a:r>
            <a:r>
              <a:rPr lang="it-IT" sz="2800" dirty="0" err="1"/>
              <a:t>based</a:t>
            </a:r>
            <a:r>
              <a:rPr lang="it-IT" sz="2800" dirty="0"/>
              <a:t> </a:t>
            </a:r>
          </a:p>
          <a:p>
            <a:pPr lvl="2" eaLnBrk="1" hangingPunct="1"/>
            <a:r>
              <a:rPr lang="it-IT" sz="2800" dirty="0" err="1" smtClean="0"/>
              <a:t>Realize</a:t>
            </a:r>
            <a:r>
              <a:rPr lang="it-IT" sz="2800" dirty="0" smtClean="0"/>
              <a:t> data </a:t>
            </a:r>
            <a:r>
              <a:rPr lang="it-IT" sz="2800" dirty="0" err="1" smtClean="0"/>
              <a:t>consistency</a:t>
            </a:r>
            <a:r>
              <a:rPr lang="it-IT" sz="2800" dirty="0" smtClean="0"/>
              <a:t> with </a:t>
            </a:r>
            <a:r>
              <a:rPr lang="it-IT" sz="2800" dirty="0" err="1" smtClean="0"/>
              <a:t>asynchronous</a:t>
            </a:r>
            <a:r>
              <a:rPr lang="it-IT" sz="2800" dirty="0" smtClean="0"/>
              <a:t> non-</a:t>
            </a:r>
            <a:r>
              <a:rPr lang="it-IT" sz="2800" dirty="0" err="1" smtClean="0"/>
              <a:t>blocking</a:t>
            </a:r>
            <a:r>
              <a:rPr lang="it-IT" sz="2800" dirty="0" smtClean="0"/>
              <a:t> </a:t>
            </a:r>
            <a:r>
              <a:rPr lang="it-IT" sz="2800" dirty="0" err="1" smtClean="0"/>
              <a:t>operations</a:t>
            </a:r>
            <a:endParaRPr lang="it-IT" sz="2800" dirty="0" smtClean="0"/>
          </a:p>
          <a:p>
            <a:pPr lvl="2" eaLnBrk="1" hangingPunct="1"/>
            <a:r>
              <a:rPr lang="it-IT" sz="2800" dirty="0" err="1" smtClean="0"/>
              <a:t>Poliglot</a:t>
            </a:r>
            <a:r>
              <a:rPr lang="it-IT" sz="2800" dirty="0" smtClean="0"/>
              <a:t> </a:t>
            </a:r>
            <a:r>
              <a:rPr lang="it-IT" sz="2800" dirty="0" err="1" smtClean="0"/>
              <a:t>persistence</a:t>
            </a:r>
            <a:r>
              <a:rPr lang="it-IT" sz="2800" dirty="0" smtClean="0"/>
              <a:t> with </a:t>
            </a:r>
            <a:r>
              <a:rPr lang="it-IT" sz="2800" dirty="0" err="1" smtClean="0"/>
              <a:t>different</a:t>
            </a:r>
            <a:r>
              <a:rPr lang="it-IT" sz="2800" dirty="0" smtClean="0"/>
              <a:t> data </a:t>
            </a:r>
            <a:r>
              <a:rPr lang="it-IT" sz="2800" dirty="0" err="1" smtClean="0"/>
              <a:t>store</a:t>
            </a:r>
            <a:endParaRPr lang="it-IT" dirty="0" smtClean="0"/>
          </a:p>
          <a:p>
            <a:pPr lvl="1" eaLnBrk="1" hangingPunct="1"/>
            <a:r>
              <a:rPr lang="it-IT" sz="2800" b="1" dirty="0"/>
              <a:t>System	</a:t>
            </a:r>
          </a:p>
          <a:p>
            <a:pPr lvl="2" eaLnBrk="1" hangingPunct="1"/>
            <a:r>
              <a:rPr lang="it-IT" sz="2800" dirty="0"/>
              <a:t>Simple </a:t>
            </a:r>
            <a:r>
              <a:rPr lang="it-IT" sz="2800" dirty="0" err="1"/>
              <a:t>infrastructure</a:t>
            </a:r>
            <a:r>
              <a:rPr lang="it-IT" sz="2800" dirty="0"/>
              <a:t> scale-out (no stop </a:t>
            </a:r>
            <a:r>
              <a:rPr lang="it-IT" sz="2800" dirty="0" err="1"/>
              <a:t>services</a:t>
            </a:r>
            <a:r>
              <a:rPr lang="it-IT" sz="2800" dirty="0" smtClean="0"/>
              <a:t>)</a:t>
            </a:r>
          </a:p>
          <a:p>
            <a:pPr lvl="2" eaLnBrk="1" hangingPunct="1"/>
            <a:r>
              <a:rPr lang="it-IT" sz="2800" dirty="0" err="1" smtClean="0"/>
              <a:t>Flexible</a:t>
            </a:r>
            <a:r>
              <a:rPr lang="it-IT" sz="2800" dirty="0" smtClean="0"/>
              <a:t> </a:t>
            </a:r>
            <a:r>
              <a:rPr lang="it-IT" sz="2800" dirty="0" err="1" smtClean="0"/>
              <a:t>not</a:t>
            </a:r>
            <a:r>
              <a:rPr lang="it-IT" sz="2800" dirty="0" smtClean="0"/>
              <a:t> </a:t>
            </a:r>
            <a:r>
              <a:rPr lang="it-IT" sz="2800" dirty="0" err="1" smtClean="0"/>
              <a:t>coded</a:t>
            </a:r>
            <a:r>
              <a:rPr lang="it-IT" sz="2800" dirty="0" smtClean="0"/>
              <a:t> service </a:t>
            </a:r>
            <a:r>
              <a:rPr lang="it-IT" sz="2800" dirty="0" err="1" smtClean="0"/>
              <a:t>resolution</a:t>
            </a:r>
            <a:r>
              <a:rPr lang="it-IT" sz="2800" dirty="0" smtClean="0"/>
              <a:t> (service </a:t>
            </a:r>
            <a:r>
              <a:rPr lang="it-IT" sz="2800" dirty="0" err="1" smtClean="0"/>
              <a:t>discovery</a:t>
            </a:r>
            <a:r>
              <a:rPr lang="it-IT" sz="2800" dirty="0" smtClean="0"/>
              <a:t>) </a:t>
            </a:r>
            <a:endParaRPr lang="it-IT" sz="2800" dirty="0"/>
          </a:p>
          <a:p>
            <a:pPr lvl="2" eaLnBrk="1" hangingPunct="1"/>
            <a:r>
              <a:rPr lang="it-IT" sz="2800" dirty="0"/>
              <a:t>Client side </a:t>
            </a:r>
            <a:r>
              <a:rPr lang="it-IT" sz="2800" dirty="0" err="1"/>
              <a:t>Load</a:t>
            </a:r>
            <a:r>
              <a:rPr lang="it-IT" sz="2800" dirty="0"/>
              <a:t> </a:t>
            </a:r>
            <a:r>
              <a:rPr lang="it-IT" sz="2800" dirty="0" err="1"/>
              <a:t>Balancing</a:t>
            </a:r>
            <a:r>
              <a:rPr lang="it-IT" sz="2800" dirty="0"/>
              <a:t> (non </a:t>
            </a:r>
            <a:r>
              <a:rPr lang="it-IT" sz="2800" dirty="0" err="1"/>
              <a:t>load</a:t>
            </a:r>
            <a:r>
              <a:rPr lang="it-IT" sz="2800" dirty="0"/>
              <a:t> </a:t>
            </a:r>
            <a:r>
              <a:rPr lang="it-IT" sz="2800" dirty="0" err="1"/>
              <a:t>balancing</a:t>
            </a:r>
            <a:r>
              <a:rPr lang="it-IT" sz="2800" dirty="0"/>
              <a:t> configuration </a:t>
            </a:r>
            <a:r>
              <a:rPr lang="it-IT" sz="2800" dirty="0" err="1"/>
              <a:t>needs</a:t>
            </a:r>
            <a:r>
              <a:rPr lang="it-IT" sz="2800" dirty="0"/>
              <a:t>- </a:t>
            </a:r>
            <a:r>
              <a:rPr lang="it-IT" sz="2800" dirty="0" err="1"/>
              <a:t>simple</a:t>
            </a:r>
            <a:r>
              <a:rPr lang="it-IT" sz="2800" dirty="0"/>
              <a:t> </a:t>
            </a:r>
            <a:r>
              <a:rPr lang="it-IT" sz="2800" dirty="0" err="1"/>
              <a:t>add</a:t>
            </a:r>
            <a:r>
              <a:rPr lang="it-IT" sz="2800" dirty="0"/>
              <a:t> </a:t>
            </a:r>
            <a:r>
              <a:rPr lang="it-IT" sz="2800" dirty="0" err="1"/>
              <a:t>instance</a:t>
            </a:r>
            <a:r>
              <a:rPr lang="it-IT" sz="2800" dirty="0" smtClean="0"/>
              <a:t>)</a:t>
            </a:r>
            <a:endParaRPr lang="it-IT" sz="28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it-IT" dirty="0" err="1" smtClean="0"/>
              <a:t>Requirements</a:t>
            </a:r>
            <a:endParaRPr lang="it-IT" dirty="0" smtClean="0"/>
          </a:p>
        </p:txBody>
      </p:sp>
      <p:sp>
        <p:nvSpPr>
          <p:cNvPr id="8195" name="Rectangle 2"/>
          <p:cNvSpPr>
            <a:spLocks noGrp="1" noChangeArrowheads="1"/>
          </p:cNvSpPr>
          <p:nvPr>
            <p:ph type="body" idx="1"/>
          </p:nvPr>
        </p:nvSpPr>
        <p:spPr/>
        <p:txBody>
          <a:bodyPr/>
          <a:lstStyle/>
          <a:p>
            <a:pPr lvl="1" eaLnBrk="1" hangingPunct="1"/>
            <a:r>
              <a:rPr lang="it-IT" dirty="0" smtClean="0"/>
              <a:t>Project Management </a:t>
            </a:r>
            <a:r>
              <a:rPr lang="it-IT" dirty="0" err="1" smtClean="0"/>
              <a:t>related</a:t>
            </a:r>
            <a:endParaRPr lang="it-IT" dirty="0" smtClean="0"/>
          </a:p>
          <a:p>
            <a:pPr lvl="2" eaLnBrk="1" hangingPunct="1"/>
            <a:r>
              <a:rPr lang="it-IT" sz="2800" dirty="0" err="1" smtClean="0"/>
              <a:t>Deliver</a:t>
            </a:r>
            <a:r>
              <a:rPr lang="it-IT" sz="2800" dirty="0" smtClean="0"/>
              <a:t> software </a:t>
            </a:r>
            <a:r>
              <a:rPr lang="it-IT" sz="2800" dirty="0" err="1" smtClean="0"/>
              <a:t>faster</a:t>
            </a:r>
            <a:r>
              <a:rPr lang="it-IT" sz="2800" dirty="0" smtClean="0"/>
              <a:t> </a:t>
            </a:r>
          </a:p>
          <a:p>
            <a:pPr lvl="2" eaLnBrk="1" hangingPunct="1"/>
            <a:r>
              <a:rPr lang="it-IT" sz="2800" dirty="0" err="1" smtClean="0"/>
              <a:t>Eventually</a:t>
            </a:r>
            <a:r>
              <a:rPr lang="it-IT" sz="2800" dirty="0" smtClean="0"/>
              <a:t> </a:t>
            </a:r>
            <a:r>
              <a:rPr lang="it-IT" sz="2800" dirty="0" err="1" smtClean="0"/>
              <a:t>embrace</a:t>
            </a:r>
            <a:r>
              <a:rPr lang="it-IT" sz="2800" dirty="0" smtClean="0"/>
              <a:t> new </a:t>
            </a:r>
            <a:r>
              <a:rPr lang="it-IT" sz="2800" dirty="0" err="1" smtClean="0"/>
              <a:t>technology</a:t>
            </a:r>
            <a:r>
              <a:rPr lang="it-IT" sz="2800" dirty="0" smtClean="0"/>
              <a:t> </a:t>
            </a:r>
            <a:r>
              <a:rPr lang="it-IT" sz="2800" dirty="0" err="1" smtClean="0"/>
              <a:t>adopting</a:t>
            </a:r>
            <a:r>
              <a:rPr lang="it-IT" sz="2800" dirty="0" smtClean="0"/>
              <a:t> </a:t>
            </a:r>
            <a:r>
              <a:rPr lang="it-IT" sz="2800" dirty="0" err="1" smtClean="0"/>
              <a:t>them</a:t>
            </a:r>
            <a:r>
              <a:rPr lang="it-IT" sz="2800" dirty="0" smtClean="0"/>
              <a:t> </a:t>
            </a:r>
            <a:r>
              <a:rPr lang="it-IT" sz="2800" dirty="0" err="1" smtClean="0"/>
              <a:t>quickly</a:t>
            </a:r>
            <a:r>
              <a:rPr lang="it-IT" sz="2800" dirty="0"/>
              <a:t> </a:t>
            </a:r>
            <a:r>
              <a:rPr lang="it-IT" sz="2800" dirty="0" smtClean="0"/>
              <a:t>with the minimum impact to the </a:t>
            </a:r>
            <a:r>
              <a:rPr lang="it-IT" sz="2800" dirty="0" err="1" smtClean="0"/>
              <a:t>system</a:t>
            </a:r>
            <a:endParaRPr lang="it-IT" sz="2800" dirty="0" smtClean="0"/>
          </a:p>
          <a:p>
            <a:pPr lvl="2" eaLnBrk="1" hangingPunct="1"/>
            <a:r>
              <a:rPr lang="it-IT" sz="2800" dirty="0" smtClean="0"/>
              <a:t>Teams </a:t>
            </a:r>
            <a:r>
              <a:rPr lang="it-IT" sz="2800" dirty="0" err="1"/>
              <a:t>distributed</a:t>
            </a:r>
            <a:r>
              <a:rPr lang="it-IT" sz="2800" dirty="0"/>
              <a:t> </a:t>
            </a:r>
            <a:r>
              <a:rPr lang="it-IT" sz="2800" dirty="0" err="1" smtClean="0"/>
              <a:t>geographically</a:t>
            </a:r>
            <a:endParaRPr lang="it-IT" sz="2800" dirty="0" smtClean="0"/>
          </a:p>
          <a:p>
            <a:pPr lvl="2" eaLnBrk="1" hangingPunct="1"/>
            <a:r>
              <a:rPr lang="it-IT" sz="2800" dirty="0" smtClean="0"/>
              <a:t>Optimizing skill </a:t>
            </a:r>
            <a:r>
              <a:rPr lang="it-IT" sz="2800" dirty="0" err="1" smtClean="0"/>
              <a:t>distribution</a:t>
            </a:r>
            <a:r>
              <a:rPr lang="it-IT" sz="2800" dirty="0" smtClean="0"/>
              <a:t> (</a:t>
            </a:r>
            <a:r>
              <a:rPr lang="it-IT" sz="2800" dirty="0" err="1" smtClean="0"/>
              <a:t>avoid</a:t>
            </a:r>
            <a:r>
              <a:rPr lang="it-IT" sz="2800" dirty="0" smtClean="0"/>
              <a:t> </a:t>
            </a:r>
            <a:r>
              <a:rPr lang="it-IT" sz="2800" dirty="0" err="1" smtClean="0"/>
              <a:t>techical</a:t>
            </a:r>
            <a:r>
              <a:rPr lang="it-IT" sz="2800" dirty="0" smtClean="0"/>
              <a:t> skill </a:t>
            </a:r>
            <a:r>
              <a:rPr lang="it-IT" sz="2800" dirty="0" err="1" smtClean="0"/>
              <a:t>where</a:t>
            </a:r>
            <a:r>
              <a:rPr lang="it-IT" sz="2800" dirty="0" smtClean="0"/>
              <a:t> </a:t>
            </a:r>
            <a:r>
              <a:rPr lang="it-IT" sz="2800" dirty="0" err="1" smtClean="0"/>
              <a:t>it</a:t>
            </a:r>
            <a:r>
              <a:rPr lang="it-IT" sz="2800" dirty="0" smtClean="0"/>
              <a:t> </a:t>
            </a:r>
            <a:r>
              <a:rPr lang="it-IT" sz="2800" dirty="0" err="1" smtClean="0"/>
              <a:t>is</a:t>
            </a:r>
            <a:r>
              <a:rPr lang="it-IT" sz="2800" dirty="0" smtClean="0"/>
              <a:t> </a:t>
            </a:r>
            <a:r>
              <a:rPr lang="it-IT" sz="2800" dirty="0" err="1" smtClean="0"/>
              <a:t>not</a:t>
            </a:r>
            <a:r>
              <a:rPr lang="it-IT" sz="2800" dirty="0" smtClean="0"/>
              <a:t> </a:t>
            </a:r>
            <a:r>
              <a:rPr lang="it-IT" sz="2800" dirty="0" err="1" smtClean="0"/>
              <a:t>necessary</a:t>
            </a:r>
            <a:r>
              <a:rPr lang="it-IT" sz="2800" dirty="0" smtClean="0"/>
              <a:t> -QA)</a:t>
            </a:r>
          </a:p>
          <a:p>
            <a:pPr lvl="2" eaLnBrk="1" hangingPunct="1"/>
            <a:r>
              <a:rPr lang="it-IT" sz="2800" dirty="0" err="1" smtClean="0"/>
              <a:t>Each</a:t>
            </a:r>
            <a:r>
              <a:rPr lang="it-IT" sz="2800" dirty="0" smtClean="0"/>
              <a:t> team with </a:t>
            </a:r>
            <a:r>
              <a:rPr lang="it-IT" sz="2800" dirty="0" err="1" smtClean="0"/>
              <a:t>specific</a:t>
            </a:r>
            <a:r>
              <a:rPr lang="it-IT" sz="2800" dirty="0" smtClean="0"/>
              <a:t> </a:t>
            </a:r>
            <a:r>
              <a:rPr lang="it-IT" sz="2800" dirty="0" err="1" smtClean="0"/>
              <a:t>skills</a:t>
            </a:r>
            <a:r>
              <a:rPr lang="it-IT" sz="2800" dirty="0" smtClean="0"/>
              <a:t> </a:t>
            </a:r>
            <a:r>
              <a:rPr lang="it-IT" sz="2800" dirty="0" err="1" smtClean="0"/>
              <a:t>characterization</a:t>
            </a:r>
            <a:endParaRPr lang="it-IT" sz="2800" dirty="0"/>
          </a:p>
        </p:txBody>
      </p:sp>
    </p:spTree>
    <p:extLst>
      <p:ext uri="{BB962C8B-B14F-4D97-AF65-F5344CB8AC3E}">
        <p14:creationId xmlns:p14="http://schemas.microsoft.com/office/powerpoint/2010/main" val="31772575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it-IT" dirty="0" err="1" smtClean="0"/>
              <a:t>Requirements</a:t>
            </a:r>
            <a:r>
              <a:rPr lang="it-IT" dirty="0" smtClean="0"/>
              <a:t> </a:t>
            </a:r>
            <a:r>
              <a:rPr lang="it-IT" dirty="0" err="1" smtClean="0"/>
              <a:t>fullfilment</a:t>
            </a:r>
            <a:r>
              <a:rPr lang="it-IT" dirty="0" smtClean="0"/>
              <a:t>: Design Pattern</a:t>
            </a:r>
          </a:p>
        </p:txBody>
      </p:sp>
      <p:sp>
        <p:nvSpPr>
          <p:cNvPr id="8195" name="Rectangle 2"/>
          <p:cNvSpPr>
            <a:spLocks noGrp="1" noChangeArrowheads="1"/>
          </p:cNvSpPr>
          <p:nvPr>
            <p:ph type="body" idx="1"/>
          </p:nvPr>
        </p:nvSpPr>
        <p:spPr/>
        <p:txBody>
          <a:bodyPr/>
          <a:lstStyle/>
          <a:p>
            <a:r>
              <a:rPr lang="it-IT" dirty="0"/>
              <a:t>MICROSERVICE: OVERVIEW</a:t>
            </a:r>
          </a:p>
          <a:p>
            <a:pPr lvl="1" eaLnBrk="1" hangingPunct="1"/>
            <a:r>
              <a:rPr lang="it-IT" sz="2800" dirty="0" smtClean="0"/>
              <a:t>How </a:t>
            </a:r>
            <a:r>
              <a:rPr lang="it-IT" sz="2800" dirty="0" err="1" smtClean="0"/>
              <a:t>all</a:t>
            </a:r>
            <a:r>
              <a:rPr lang="it-IT" sz="2800" dirty="0" smtClean="0"/>
              <a:t> </a:t>
            </a:r>
            <a:r>
              <a:rPr lang="it-IT" sz="2800" dirty="0" err="1" smtClean="0"/>
              <a:t>these</a:t>
            </a:r>
            <a:r>
              <a:rPr lang="it-IT" sz="2800" dirty="0" smtClean="0"/>
              <a:t> </a:t>
            </a:r>
            <a:r>
              <a:rPr lang="it-IT" sz="2800" dirty="0" err="1" smtClean="0"/>
              <a:t>requirements</a:t>
            </a:r>
            <a:r>
              <a:rPr lang="it-IT" sz="2800" dirty="0" smtClean="0"/>
              <a:t> </a:t>
            </a:r>
            <a:r>
              <a:rPr lang="it-IT" sz="2800" dirty="0" err="1" smtClean="0"/>
              <a:t>could</a:t>
            </a:r>
            <a:r>
              <a:rPr lang="it-IT" sz="2800" dirty="0" smtClean="0"/>
              <a:t> be </a:t>
            </a:r>
            <a:r>
              <a:rPr lang="it-IT" sz="2800" dirty="0" err="1" smtClean="0"/>
              <a:t>accomplished</a:t>
            </a:r>
            <a:r>
              <a:rPr lang="it-IT" sz="2800" dirty="0" smtClean="0"/>
              <a:t> </a:t>
            </a:r>
            <a:r>
              <a:rPr lang="it-IT" sz="2800" dirty="0" err="1" smtClean="0"/>
              <a:t>defining</a:t>
            </a:r>
            <a:r>
              <a:rPr lang="it-IT" sz="2800" dirty="0" smtClean="0"/>
              <a:t> the right </a:t>
            </a:r>
          </a:p>
          <a:p>
            <a:pPr marL="876300" lvl="2" indent="0" eaLnBrk="1" hangingPunct="1">
              <a:buNone/>
            </a:pPr>
            <a:r>
              <a:rPr lang="it-IT" sz="2800" dirty="0" smtClean="0"/>
              <a:t>Microservices </a:t>
            </a:r>
          </a:p>
          <a:p>
            <a:pPr marL="876300" lvl="2" indent="0" eaLnBrk="1" hangingPunct="1">
              <a:buNone/>
            </a:pPr>
            <a:r>
              <a:rPr lang="it-IT" sz="2800" dirty="0"/>
              <a:t>	</a:t>
            </a:r>
            <a:r>
              <a:rPr lang="it-IT" sz="2800" dirty="0" smtClean="0"/>
              <a:t>build a </a:t>
            </a:r>
            <a:r>
              <a:rPr lang="it-IT" sz="2800" dirty="0" err="1" smtClean="0"/>
              <a:t>system</a:t>
            </a:r>
            <a:r>
              <a:rPr lang="it-IT" sz="2800" dirty="0" smtClean="0"/>
              <a:t> </a:t>
            </a:r>
            <a:r>
              <a:rPr lang="it-IT" sz="2800" dirty="0" err="1" smtClean="0"/>
              <a:t>based</a:t>
            </a:r>
            <a:r>
              <a:rPr lang="it-IT" sz="2800" dirty="0" smtClean="0"/>
              <a:t> on microservices </a:t>
            </a:r>
            <a:r>
              <a:rPr lang="it-IT" sz="2800" dirty="0" err="1" smtClean="0"/>
              <a:t>architecture</a:t>
            </a:r>
            <a:r>
              <a:rPr lang="it-IT" sz="2800" dirty="0" smtClean="0"/>
              <a:t> </a:t>
            </a:r>
            <a:r>
              <a:rPr lang="it-IT" sz="2800" dirty="0" err="1" smtClean="0"/>
              <a:t>could</a:t>
            </a:r>
            <a:r>
              <a:rPr lang="it-IT" sz="2800" dirty="0" smtClean="0"/>
              <a:t> </a:t>
            </a:r>
            <a:r>
              <a:rPr lang="it-IT" sz="2800" dirty="0" err="1" smtClean="0"/>
              <a:t>lead</a:t>
            </a:r>
            <a:endParaRPr lang="it-IT" sz="2800" dirty="0" smtClean="0"/>
          </a:p>
          <a:p>
            <a:pPr marL="876300" lvl="2" indent="0" eaLnBrk="1" hangingPunct="1">
              <a:buNone/>
            </a:pPr>
            <a:r>
              <a:rPr lang="it-IT" sz="2800" dirty="0" smtClean="0"/>
              <a:t>Use of </a:t>
            </a:r>
            <a:r>
              <a:rPr lang="it-IT" sz="2800" dirty="0" err="1" smtClean="0"/>
              <a:t>different</a:t>
            </a:r>
            <a:r>
              <a:rPr lang="it-IT" sz="2800" dirty="0" smtClean="0"/>
              <a:t> </a:t>
            </a:r>
            <a:r>
              <a:rPr lang="it-IT" sz="2800" dirty="0" err="1" smtClean="0"/>
              <a:t>technology</a:t>
            </a:r>
            <a:r>
              <a:rPr lang="it-IT" sz="2800" dirty="0" smtClean="0"/>
              <a:t> inside </a:t>
            </a:r>
            <a:r>
              <a:rPr lang="it-IT" sz="2800" dirty="0" err="1" smtClean="0"/>
              <a:t>each</a:t>
            </a:r>
            <a:r>
              <a:rPr lang="it-IT" sz="2800" dirty="0" smtClean="0"/>
              <a:t> service i.e. database </a:t>
            </a:r>
            <a:r>
              <a:rPr lang="it-IT" sz="2800" dirty="0" err="1" smtClean="0"/>
              <a:t>engine</a:t>
            </a:r>
            <a:r>
              <a:rPr lang="it-IT" sz="2800" dirty="0" smtClean="0"/>
              <a:t> (neo4j; </a:t>
            </a:r>
            <a:r>
              <a:rPr lang="it-IT" sz="2800" dirty="0" err="1" smtClean="0"/>
              <a:t>relational</a:t>
            </a:r>
            <a:r>
              <a:rPr lang="it-IT" sz="2800" dirty="0" smtClean="0"/>
              <a:t>, no sql)</a:t>
            </a:r>
          </a:p>
          <a:p>
            <a:pPr marL="876300" lvl="2" indent="0" eaLnBrk="1" hangingPunct="1">
              <a:buNone/>
            </a:pPr>
            <a:r>
              <a:rPr lang="it-IT" sz="2800" dirty="0" err="1" smtClean="0"/>
              <a:t>If</a:t>
            </a:r>
            <a:r>
              <a:rPr lang="it-IT" sz="2800" dirty="0" smtClean="0"/>
              <a:t> </a:t>
            </a:r>
            <a:r>
              <a:rPr lang="it-IT" sz="2800" dirty="0" err="1" smtClean="0"/>
              <a:t>one</a:t>
            </a:r>
            <a:r>
              <a:rPr lang="it-IT" sz="2800" dirty="0" smtClean="0"/>
              <a:t> of the part of the </a:t>
            </a:r>
            <a:r>
              <a:rPr lang="it-IT" sz="2800" dirty="0" err="1" smtClean="0"/>
              <a:t>system</a:t>
            </a:r>
            <a:r>
              <a:rPr lang="it-IT" sz="2800" dirty="0" smtClean="0"/>
              <a:t> </a:t>
            </a:r>
            <a:r>
              <a:rPr lang="it-IT" sz="2800" dirty="0" err="1" smtClean="0"/>
              <a:t>need</a:t>
            </a:r>
            <a:r>
              <a:rPr lang="it-IT" sz="2800" dirty="0" smtClean="0"/>
              <a:t> to </a:t>
            </a:r>
            <a:r>
              <a:rPr lang="it-IT" sz="2800" dirty="0" err="1" smtClean="0"/>
              <a:t>improve</a:t>
            </a:r>
            <a:r>
              <a:rPr lang="it-IT" sz="2800" dirty="0" smtClean="0"/>
              <a:t> or scale up </a:t>
            </a:r>
            <a:r>
              <a:rPr lang="it-IT" sz="2800" dirty="0" err="1" smtClean="0"/>
              <a:t>we</a:t>
            </a:r>
            <a:r>
              <a:rPr lang="it-IT" sz="2800" dirty="0" smtClean="0"/>
              <a:t> can decide to use a </a:t>
            </a:r>
            <a:r>
              <a:rPr lang="it-IT" sz="2800" dirty="0" err="1" smtClean="0"/>
              <a:t>different</a:t>
            </a:r>
            <a:r>
              <a:rPr lang="it-IT" sz="2800" dirty="0" smtClean="0"/>
              <a:t> </a:t>
            </a:r>
            <a:r>
              <a:rPr lang="it-IT" sz="2800" dirty="0" err="1" smtClean="0"/>
              <a:t>technological</a:t>
            </a:r>
            <a:r>
              <a:rPr lang="it-IT" sz="2800" dirty="0" smtClean="0"/>
              <a:t> </a:t>
            </a:r>
            <a:r>
              <a:rPr lang="it-IT" sz="2800" dirty="0" err="1" smtClean="0"/>
              <a:t>stack</a:t>
            </a:r>
            <a:r>
              <a:rPr lang="it-IT" sz="2800" dirty="0" smtClean="0"/>
              <a:t> </a:t>
            </a:r>
            <a:r>
              <a:rPr lang="it-IT" sz="2800" dirty="0" err="1" smtClean="0"/>
              <a:t>without</a:t>
            </a:r>
            <a:r>
              <a:rPr lang="it-IT" sz="2800" dirty="0" smtClean="0"/>
              <a:t> </a:t>
            </a:r>
            <a:r>
              <a:rPr lang="it-IT" sz="2800" dirty="0" err="1" smtClean="0"/>
              <a:t>impacts</a:t>
            </a:r>
            <a:r>
              <a:rPr lang="it-IT" sz="2800" dirty="0" smtClean="0"/>
              <a:t> on the </a:t>
            </a:r>
            <a:r>
              <a:rPr lang="it-IT" sz="2800" dirty="0" err="1" smtClean="0"/>
              <a:t>system</a:t>
            </a:r>
            <a:endParaRPr lang="it-IT" sz="2800" dirty="0" smtClean="0"/>
          </a:p>
          <a:p>
            <a:pPr marL="876300" lvl="2" indent="0" eaLnBrk="1" hangingPunct="1">
              <a:buNone/>
            </a:pPr>
            <a:r>
              <a:rPr lang="it-IT" sz="2800" dirty="0" smtClean="0"/>
              <a:t>In a </a:t>
            </a:r>
            <a:r>
              <a:rPr lang="it-IT" sz="2800" dirty="0" err="1" smtClean="0"/>
              <a:t>context</a:t>
            </a:r>
            <a:r>
              <a:rPr lang="it-IT" sz="2800" dirty="0" smtClean="0"/>
              <a:t> of on-demand provisioning </a:t>
            </a:r>
            <a:r>
              <a:rPr lang="it-IT" sz="2800" dirty="0" err="1" smtClean="0"/>
              <a:t>system</a:t>
            </a:r>
            <a:r>
              <a:rPr lang="it-IT" sz="2800" dirty="0" smtClean="0"/>
              <a:t> (PWS) </a:t>
            </a:r>
            <a:r>
              <a:rPr lang="it-IT" sz="2800" dirty="0" err="1" smtClean="0"/>
              <a:t>it</a:t>
            </a:r>
            <a:r>
              <a:rPr lang="it-IT" sz="2800" dirty="0" smtClean="0"/>
              <a:t> </a:t>
            </a:r>
            <a:r>
              <a:rPr lang="it-IT" sz="2800" dirty="0" err="1" smtClean="0"/>
              <a:t>is</a:t>
            </a:r>
            <a:r>
              <a:rPr lang="it-IT" sz="2800" dirty="0" smtClean="0"/>
              <a:t> </a:t>
            </a:r>
            <a:r>
              <a:rPr lang="it-IT" sz="2800" dirty="0" err="1" smtClean="0"/>
              <a:t>possible</a:t>
            </a:r>
            <a:r>
              <a:rPr lang="it-IT" sz="2800" dirty="0" smtClean="0"/>
              <a:t> to </a:t>
            </a:r>
            <a:r>
              <a:rPr lang="it-IT" sz="2800" dirty="0" err="1" smtClean="0"/>
              <a:t>apply</a:t>
            </a:r>
            <a:r>
              <a:rPr lang="it-IT" sz="2800" dirty="0" smtClean="0"/>
              <a:t> </a:t>
            </a:r>
            <a:r>
              <a:rPr lang="it-IT" sz="2800" dirty="0" err="1" smtClean="0"/>
              <a:t>this</a:t>
            </a:r>
            <a:r>
              <a:rPr lang="it-IT" sz="2800" dirty="0" smtClean="0"/>
              <a:t> </a:t>
            </a:r>
            <a:r>
              <a:rPr lang="it-IT" sz="2800" dirty="0" err="1" smtClean="0"/>
              <a:t>scaling</a:t>
            </a:r>
            <a:r>
              <a:rPr lang="it-IT" sz="2800" dirty="0" smtClean="0"/>
              <a:t> </a:t>
            </a:r>
            <a:r>
              <a:rPr lang="it-IT" sz="2800" dirty="0" err="1" smtClean="0"/>
              <a:t>only</a:t>
            </a:r>
            <a:r>
              <a:rPr lang="it-IT" sz="2800" dirty="0" smtClean="0"/>
              <a:t> for </a:t>
            </a:r>
            <a:r>
              <a:rPr lang="it-IT" sz="2800" dirty="0" err="1" smtClean="0"/>
              <a:t>those</a:t>
            </a:r>
            <a:r>
              <a:rPr lang="it-IT" sz="2800" dirty="0" smtClean="0"/>
              <a:t> </a:t>
            </a:r>
            <a:r>
              <a:rPr lang="it-IT" sz="2800" dirty="0" err="1" smtClean="0"/>
              <a:t>services</a:t>
            </a:r>
            <a:r>
              <a:rPr lang="it-IT" sz="2800" dirty="0" smtClean="0"/>
              <a:t> </a:t>
            </a:r>
            <a:r>
              <a:rPr lang="it-IT" sz="2800" dirty="0" err="1" smtClean="0"/>
              <a:t>that</a:t>
            </a:r>
            <a:r>
              <a:rPr lang="it-IT" sz="2800" dirty="0" smtClean="0"/>
              <a:t> </a:t>
            </a:r>
            <a:r>
              <a:rPr lang="it-IT" sz="2800" dirty="0" err="1" smtClean="0"/>
              <a:t>need</a:t>
            </a:r>
            <a:r>
              <a:rPr lang="it-IT" sz="2800" dirty="0" smtClean="0"/>
              <a:t> </a:t>
            </a:r>
            <a:r>
              <a:rPr lang="it-IT" sz="2800" dirty="0" err="1" smtClean="0"/>
              <a:t>it</a:t>
            </a:r>
            <a:r>
              <a:rPr lang="it-IT" sz="2800" dirty="0" smtClean="0"/>
              <a:t> with a more </a:t>
            </a:r>
            <a:r>
              <a:rPr lang="it-IT" sz="2800" dirty="0" err="1" smtClean="0"/>
              <a:t>efficient</a:t>
            </a:r>
            <a:r>
              <a:rPr lang="it-IT" sz="2800" dirty="0" smtClean="0"/>
              <a:t> control of the </a:t>
            </a:r>
            <a:r>
              <a:rPr lang="it-IT" sz="2800" dirty="0" err="1" smtClean="0"/>
              <a:t>costs</a:t>
            </a:r>
            <a:r>
              <a:rPr lang="it-IT" sz="2800" dirty="0" smtClean="0"/>
              <a:t> </a:t>
            </a:r>
          </a:p>
          <a:p>
            <a:pPr marL="876300" lvl="2" indent="0" eaLnBrk="1" hangingPunct="1">
              <a:buNone/>
            </a:pPr>
            <a:r>
              <a:rPr lang="it-IT" sz="2800" dirty="0" smtClean="0"/>
              <a:t>In the </a:t>
            </a:r>
            <a:r>
              <a:rPr lang="it-IT" sz="2800" dirty="0" err="1" smtClean="0"/>
              <a:t>wors</a:t>
            </a:r>
            <a:r>
              <a:rPr lang="it-IT" sz="2800" dirty="0" smtClean="0"/>
              <a:t> of «</a:t>
            </a:r>
            <a:r>
              <a:rPr lang="it-IT" sz="2800" dirty="0" err="1" smtClean="0"/>
              <a:t>it’s</a:t>
            </a:r>
            <a:r>
              <a:rPr lang="it-IT" sz="2800" dirty="0" smtClean="0"/>
              <a:t> </a:t>
            </a:r>
            <a:r>
              <a:rPr lang="it-IT" sz="2800" dirty="0" err="1" smtClean="0"/>
              <a:t>not</a:t>
            </a:r>
            <a:r>
              <a:rPr lang="it-IT" sz="2800" dirty="0" smtClean="0"/>
              <a:t> </a:t>
            </a:r>
            <a:r>
              <a:rPr lang="it-IT" sz="2800" dirty="0" err="1" smtClean="0"/>
              <a:t>often</a:t>
            </a:r>
            <a:r>
              <a:rPr lang="it-IT" sz="2800" dirty="0" smtClean="0"/>
              <a:t> </a:t>
            </a:r>
            <a:r>
              <a:rPr lang="it-IT" sz="2800" dirty="0" err="1" smtClean="0"/>
              <a:t>thata</a:t>
            </a:r>
            <a:r>
              <a:rPr lang="it-IT" sz="2800" dirty="0" smtClean="0"/>
              <a:t> an </a:t>
            </a:r>
            <a:r>
              <a:rPr lang="it-IT" sz="2800" dirty="0" err="1" smtClean="0"/>
              <a:t>architectural</a:t>
            </a:r>
            <a:r>
              <a:rPr lang="it-IT" sz="2800" dirty="0" smtClean="0"/>
              <a:t> </a:t>
            </a:r>
            <a:r>
              <a:rPr lang="it-IT" sz="2800" dirty="0" err="1" smtClean="0"/>
              <a:t>approach</a:t>
            </a:r>
            <a:r>
              <a:rPr lang="it-IT" sz="2800" dirty="0" smtClean="0"/>
              <a:t> can be </a:t>
            </a:r>
            <a:r>
              <a:rPr lang="it-IT" sz="2800" dirty="0" err="1" smtClean="0"/>
              <a:t>closely</a:t>
            </a:r>
            <a:r>
              <a:rPr lang="it-IT" sz="2800" dirty="0" smtClean="0"/>
              <a:t> </a:t>
            </a:r>
            <a:r>
              <a:rPr lang="it-IT" sz="2800" dirty="0" err="1" smtClean="0"/>
              <a:t>correlated</a:t>
            </a:r>
            <a:r>
              <a:rPr lang="it-IT" sz="2800" dirty="0" smtClean="0"/>
              <a:t> to an </a:t>
            </a:r>
            <a:r>
              <a:rPr lang="it-IT" sz="2800" dirty="0" err="1" smtClean="0"/>
              <a:t>almost</a:t>
            </a:r>
            <a:r>
              <a:rPr lang="it-IT" sz="2800" dirty="0" smtClean="0"/>
              <a:t> immediate </a:t>
            </a:r>
            <a:r>
              <a:rPr lang="it-IT" sz="2800" dirty="0" err="1" smtClean="0"/>
              <a:t>cost</a:t>
            </a:r>
            <a:r>
              <a:rPr lang="it-IT" sz="2800" dirty="0" smtClean="0"/>
              <a:t> </a:t>
            </a:r>
            <a:r>
              <a:rPr lang="it-IT" sz="2800" dirty="0" err="1" smtClean="0"/>
              <a:t>saving</a:t>
            </a:r>
            <a:r>
              <a:rPr lang="it-IT" sz="2800" dirty="0" smtClean="0"/>
              <a:t>»</a:t>
            </a:r>
          </a:p>
          <a:p>
            <a:pPr marL="876300" lvl="2" indent="0" eaLnBrk="1" hangingPunct="1">
              <a:buNone/>
            </a:pPr>
            <a:r>
              <a:rPr lang="it-IT" sz="2800" dirty="0" err="1" smtClean="0"/>
              <a:t>Ease</a:t>
            </a:r>
            <a:r>
              <a:rPr lang="it-IT" sz="2800" dirty="0" smtClean="0"/>
              <a:t> of deployment vs </a:t>
            </a:r>
            <a:r>
              <a:rPr lang="it-IT" sz="2800" dirty="0" err="1" smtClean="0"/>
              <a:t>monolitic</a:t>
            </a:r>
            <a:r>
              <a:rPr lang="it-IT" sz="2800" dirty="0" smtClean="0"/>
              <a:t> </a:t>
            </a:r>
            <a:r>
              <a:rPr lang="it-IT" sz="2800" dirty="0" err="1" smtClean="0"/>
              <a:t>architecture</a:t>
            </a:r>
            <a:r>
              <a:rPr lang="it-IT" sz="2800" dirty="0" smtClean="0"/>
              <a:t> </a:t>
            </a:r>
            <a:r>
              <a:rPr lang="it-IT" sz="2800" dirty="0" err="1" smtClean="0"/>
              <a:t>that</a:t>
            </a:r>
            <a:r>
              <a:rPr lang="it-IT" sz="2800" dirty="0" smtClean="0"/>
              <a:t> </a:t>
            </a:r>
            <a:r>
              <a:rPr lang="it-IT" sz="2800" dirty="0" err="1" smtClean="0"/>
              <a:t>require</a:t>
            </a:r>
            <a:r>
              <a:rPr lang="it-IT" sz="2800" dirty="0" smtClean="0"/>
              <a:t> the </a:t>
            </a:r>
            <a:r>
              <a:rPr lang="it-IT" sz="2800" dirty="0" err="1" smtClean="0"/>
              <a:t>whole</a:t>
            </a:r>
            <a:r>
              <a:rPr lang="it-IT" sz="2800" dirty="0" smtClean="0"/>
              <a:t> </a:t>
            </a:r>
            <a:r>
              <a:rPr lang="it-IT" sz="2800" dirty="0" err="1" smtClean="0"/>
              <a:t>application</a:t>
            </a:r>
            <a:r>
              <a:rPr lang="it-IT" sz="2800" dirty="0" smtClean="0"/>
              <a:t> to be </a:t>
            </a:r>
            <a:r>
              <a:rPr lang="it-IT" sz="2800" dirty="0" err="1" smtClean="0"/>
              <a:t>deployed</a:t>
            </a:r>
            <a:r>
              <a:rPr lang="it-IT" sz="2800" dirty="0"/>
              <a:t> </a:t>
            </a:r>
            <a:r>
              <a:rPr lang="it-IT" sz="2800" dirty="0" smtClean="0"/>
              <a:t>in </a:t>
            </a:r>
            <a:r>
              <a:rPr lang="it-IT" sz="2800" dirty="0" err="1" smtClean="0"/>
              <a:t>order</a:t>
            </a:r>
            <a:r>
              <a:rPr lang="it-IT" sz="2800" dirty="0" smtClean="0"/>
              <a:t> to release </a:t>
            </a:r>
            <a:r>
              <a:rPr lang="it-IT" sz="2800" dirty="0" err="1" smtClean="0"/>
              <a:t>change</a:t>
            </a:r>
            <a:r>
              <a:rPr lang="it-IT" sz="2800" dirty="0" smtClean="0"/>
              <a:t> (</a:t>
            </a:r>
            <a:r>
              <a:rPr lang="it-IT" sz="2800" dirty="0" err="1" smtClean="0"/>
              <a:t>it</a:t>
            </a:r>
            <a:r>
              <a:rPr lang="it-IT" sz="2800" dirty="0" smtClean="0"/>
              <a:t> </a:t>
            </a:r>
            <a:r>
              <a:rPr lang="it-IT" sz="2800" dirty="0" err="1" smtClean="0"/>
              <a:t>doesn’t</a:t>
            </a:r>
            <a:r>
              <a:rPr lang="it-IT" sz="2800" dirty="0" smtClean="0"/>
              <a:t> </a:t>
            </a:r>
            <a:r>
              <a:rPr lang="it-IT" sz="2800" dirty="0" err="1" smtClean="0"/>
              <a:t>matter</a:t>
            </a:r>
            <a:r>
              <a:rPr lang="it-IT" sz="2800" dirty="0" smtClean="0"/>
              <a:t> </a:t>
            </a:r>
            <a:r>
              <a:rPr lang="it-IT" sz="2800" dirty="0" err="1" smtClean="0"/>
              <a:t>how</a:t>
            </a:r>
            <a:r>
              <a:rPr lang="it-IT" sz="2800" dirty="0" smtClean="0"/>
              <a:t> wide are the </a:t>
            </a:r>
            <a:r>
              <a:rPr lang="it-IT" sz="2800" dirty="0" err="1" smtClean="0"/>
              <a:t>changes</a:t>
            </a:r>
            <a:r>
              <a:rPr lang="it-IT" sz="2800" dirty="0" smtClean="0"/>
              <a:t>) scenario </a:t>
            </a:r>
            <a:r>
              <a:rPr lang="it-IT" sz="2800" dirty="0" err="1" smtClean="0"/>
              <a:t>that</a:t>
            </a:r>
            <a:r>
              <a:rPr lang="it-IT" sz="2800" dirty="0" smtClean="0"/>
              <a:t> </a:t>
            </a:r>
            <a:r>
              <a:rPr lang="it-IT" sz="2800" dirty="0" err="1" smtClean="0"/>
              <a:t>could</a:t>
            </a:r>
            <a:r>
              <a:rPr lang="it-IT" sz="2800" dirty="0" smtClean="0"/>
              <a:t> be large impact (time for </a:t>
            </a:r>
            <a:r>
              <a:rPr lang="it-IT" sz="2800" dirty="0" err="1" smtClean="0"/>
              <a:t>repuplish</a:t>
            </a:r>
            <a:r>
              <a:rPr lang="it-IT" sz="2800" dirty="0" smtClean="0"/>
              <a:t> a service)</a:t>
            </a:r>
            <a:r>
              <a:rPr lang="it-IT" sz="2800" dirty="0"/>
              <a:t> </a:t>
            </a:r>
            <a:r>
              <a:rPr lang="it-IT" sz="2800" dirty="0" smtClean="0"/>
              <a:t>and high </a:t>
            </a:r>
            <a:r>
              <a:rPr lang="it-IT" sz="2800" dirty="0" err="1" smtClean="0"/>
              <a:t>risk</a:t>
            </a:r>
            <a:r>
              <a:rPr lang="it-IT" sz="2800" dirty="0" smtClean="0"/>
              <a:t> </a:t>
            </a:r>
          </a:p>
          <a:p>
            <a:pPr marL="876300" lvl="2" indent="0" eaLnBrk="1" hangingPunct="1">
              <a:buNone/>
            </a:pPr>
            <a:r>
              <a:rPr lang="it-IT" sz="2800" dirty="0" smtClean="0"/>
              <a:t>Microservice </a:t>
            </a:r>
            <a:r>
              <a:rPr lang="it-IT" sz="2800" dirty="0" err="1" smtClean="0"/>
              <a:t>enable</a:t>
            </a:r>
            <a:r>
              <a:rPr lang="it-IT" sz="2800" dirty="0" smtClean="0"/>
              <a:t> </a:t>
            </a:r>
            <a:r>
              <a:rPr lang="it-IT" sz="2800" dirty="0" err="1" smtClean="0"/>
              <a:t>that</a:t>
            </a:r>
            <a:r>
              <a:rPr lang="it-IT" sz="2800" dirty="0" smtClean="0"/>
              <a:t> a </a:t>
            </a:r>
            <a:r>
              <a:rPr lang="it-IT" sz="2800" dirty="0" err="1" smtClean="0"/>
              <a:t>change</a:t>
            </a:r>
            <a:r>
              <a:rPr lang="it-IT" sz="2800" dirty="0" smtClean="0"/>
              <a:t> to a single service </a:t>
            </a:r>
            <a:r>
              <a:rPr lang="it-IT" sz="2800" dirty="0" err="1" smtClean="0"/>
              <a:t>colud</a:t>
            </a:r>
            <a:r>
              <a:rPr lang="it-IT" sz="2800" dirty="0" smtClean="0"/>
              <a:t> be </a:t>
            </a:r>
            <a:r>
              <a:rPr lang="it-IT" sz="2800" dirty="0" err="1" smtClean="0"/>
              <a:t>immediatly</a:t>
            </a:r>
            <a:r>
              <a:rPr lang="it-IT" sz="2800" dirty="0" smtClean="0"/>
              <a:t> </a:t>
            </a:r>
            <a:r>
              <a:rPr lang="it-IT" sz="2800" dirty="0" err="1" smtClean="0"/>
              <a:t>deployed</a:t>
            </a:r>
            <a:r>
              <a:rPr lang="it-IT" sz="2800" dirty="0" smtClean="0"/>
              <a:t> </a:t>
            </a:r>
            <a:r>
              <a:rPr lang="it-IT" sz="2800" dirty="0" err="1" smtClean="0"/>
              <a:t>isolated</a:t>
            </a:r>
            <a:r>
              <a:rPr lang="it-IT" sz="2800" dirty="0" smtClean="0"/>
              <a:t> from the </a:t>
            </a:r>
            <a:r>
              <a:rPr lang="it-IT" sz="2800" dirty="0" err="1" smtClean="0"/>
              <a:t>rest</a:t>
            </a:r>
            <a:r>
              <a:rPr lang="it-IT" sz="2800" dirty="0" smtClean="0"/>
              <a:t> of the </a:t>
            </a:r>
            <a:r>
              <a:rPr lang="it-IT" sz="2800" dirty="0" err="1" smtClean="0"/>
              <a:t>system</a:t>
            </a:r>
            <a:r>
              <a:rPr lang="it-IT" sz="2800" dirty="0" smtClean="0"/>
              <a:t> and fast </a:t>
            </a:r>
            <a:r>
              <a:rPr lang="it-IT" sz="2800" dirty="0" err="1" smtClean="0"/>
              <a:t>rollbacked</a:t>
            </a:r>
            <a:endParaRPr lang="it-IT" sz="2800" dirty="0"/>
          </a:p>
          <a:p>
            <a:pPr marL="876300" lvl="2" indent="0" eaLnBrk="1" hangingPunct="1">
              <a:buNone/>
            </a:pPr>
            <a:endParaRPr lang="it-IT" sz="2800" dirty="0" smtClean="0"/>
          </a:p>
          <a:p>
            <a:pPr marL="876300" lvl="2" indent="0" eaLnBrk="1" hangingPunct="1">
              <a:buNone/>
            </a:pPr>
            <a:endParaRPr lang="it-IT" sz="2800" dirty="0"/>
          </a:p>
          <a:p>
            <a:pPr marL="876300" lvl="2" indent="0" eaLnBrk="1" hangingPunct="1">
              <a:buNone/>
            </a:pPr>
            <a:r>
              <a:rPr lang="it-IT" sz="2800" dirty="0" err="1" smtClean="0"/>
              <a:t>It</a:t>
            </a:r>
            <a:r>
              <a:rPr lang="it-IT" sz="2800" dirty="0" smtClean="0"/>
              <a:t> </a:t>
            </a:r>
            <a:r>
              <a:rPr lang="it-IT" sz="2800" dirty="0" err="1" smtClean="0"/>
              <a:t>is</a:t>
            </a:r>
            <a:r>
              <a:rPr lang="it-IT" sz="2800" dirty="0" smtClean="0"/>
              <a:t> </a:t>
            </a:r>
            <a:r>
              <a:rPr lang="it-IT" sz="2800" dirty="0" err="1" smtClean="0"/>
              <a:t>not</a:t>
            </a:r>
            <a:r>
              <a:rPr lang="it-IT" sz="2800" dirty="0" smtClean="0"/>
              <a:t> a silver </a:t>
            </a:r>
            <a:r>
              <a:rPr lang="it-IT" sz="2800" dirty="0" err="1" smtClean="0"/>
              <a:t>bullet</a:t>
            </a:r>
            <a:r>
              <a:rPr lang="it-IT" sz="2800" dirty="0" smtClean="0"/>
              <a:t> or a free lunch</a:t>
            </a:r>
          </a:p>
          <a:p>
            <a:pPr marL="876300" lvl="2" indent="0" eaLnBrk="1" hangingPunct="1">
              <a:buNone/>
            </a:pPr>
            <a:r>
              <a:rPr lang="it-IT" sz="2800" dirty="0"/>
              <a:t>	</a:t>
            </a:r>
            <a:r>
              <a:rPr lang="it-IT" sz="2800" dirty="0" smtClean="0"/>
              <a:t>	gestione di </a:t>
            </a:r>
            <a:r>
              <a:rPr lang="it-IT" sz="2800" dirty="0" err="1" smtClean="0"/>
              <a:t>puù</a:t>
            </a:r>
            <a:r>
              <a:rPr lang="it-IT" sz="2800" dirty="0" smtClean="0"/>
              <a:t> sistemi middleware (overhead in management) </a:t>
            </a:r>
          </a:p>
          <a:p>
            <a:pPr marL="876300" lvl="2" indent="0" eaLnBrk="1" hangingPunct="1">
              <a:buNone/>
            </a:pPr>
            <a:r>
              <a:rPr lang="it-IT" sz="2800" dirty="0"/>
              <a:t>	</a:t>
            </a:r>
            <a:r>
              <a:rPr lang="it-IT" sz="2800" dirty="0" smtClean="0"/>
              <a:t>	gestione della transazionalità in modo applicativo (overhead in </a:t>
            </a:r>
            <a:r>
              <a:rPr lang="it-IT" sz="2800" dirty="0" err="1" smtClean="0"/>
              <a:t>coding</a:t>
            </a:r>
            <a:r>
              <a:rPr lang="it-IT" sz="2800" dirty="0" smtClean="0"/>
              <a:t> )</a:t>
            </a:r>
            <a:endParaRPr lang="it-IT" sz="2800" dirty="0"/>
          </a:p>
          <a:p>
            <a:pPr marL="876300" lvl="2" indent="0" eaLnBrk="1" hangingPunct="1">
              <a:buNone/>
            </a:pPr>
            <a:r>
              <a:rPr lang="it-IT" sz="2800" dirty="0" smtClean="0"/>
              <a:t> </a:t>
            </a:r>
          </a:p>
          <a:p>
            <a:pPr lvl="2" eaLnBrk="1" hangingPunct="1"/>
            <a:r>
              <a:rPr lang="it-IT" sz="2800" dirty="0" smtClean="0"/>
              <a:t> </a:t>
            </a:r>
            <a:endParaRPr lang="it-IT" sz="2800" dirty="0"/>
          </a:p>
        </p:txBody>
      </p:sp>
    </p:spTree>
    <p:extLst>
      <p:ext uri="{BB962C8B-B14F-4D97-AF65-F5344CB8AC3E}">
        <p14:creationId xmlns:p14="http://schemas.microsoft.com/office/powerpoint/2010/main" val="41589617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 1_Title Slide">
  <a:themeElements>
    <a:clrScheme name="Default - 1_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Title Slide">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1_Title and Content">
  <a:themeElements>
    <a:clrScheme name="Default - 1_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Title and Conten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3553</TotalTime>
  <Pages>0</Pages>
  <Words>2957</Words>
  <Characters>0</Characters>
  <Application>Microsoft Office PowerPoint</Application>
  <PresentationFormat>Personalizzato</PresentationFormat>
  <Lines>0</Lines>
  <Paragraphs>632</Paragraphs>
  <Slides>55</Slides>
  <Notes>0</Notes>
  <HiddenSlides>0</HiddenSlides>
  <MMClips>0</MMClips>
  <ScaleCrop>false</ScaleCrop>
  <HeadingPairs>
    <vt:vector size="4" baseType="variant">
      <vt:variant>
        <vt:lpstr>Tema</vt:lpstr>
      </vt:variant>
      <vt:variant>
        <vt:i4>4</vt:i4>
      </vt:variant>
      <vt:variant>
        <vt:lpstr>Titoli diapositive</vt:lpstr>
      </vt:variant>
      <vt:variant>
        <vt:i4>55</vt:i4>
      </vt:variant>
    </vt:vector>
  </HeadingPairs>
  <TitlesOfParts>
    <vt:vector size="59" baseType="lpstr">
      <vt:lpstr>Default - Title Slide</vt:lpstr>
      <vt:lpstr>Default - Title and Content</vt:lpstr>
      <vt:lpstr>Default - 1_Title Slide</vt:lpstr>
      <vt:lpstr>Default - 1_Title and Content</vt:lpstr>
      <vt:lpstr>Presentazione standard di PowerPoint</vt:lpstr>
      <vt:lpstr>Presentazione standard di PowerPoint</vt:lpstr>
      <vt:lpstr>Presentazione standard di PowerPoint</vt:lpstr>
      <vt:lpstr>Full lifecycle of a microservice: how to realize a fault-tolerant and reliable architecture and deliver it as a Docker container or in a Cloud environment</vt:lpstr>
      <vt:lpstr>Abstract </vt:lpstr>
      <vt:lpstr>Business context</vt:lpstr>
      <vt:lpstr>Requirements</vt:lpstr>
      <vt:lpstr>Requirements</vt:lpstr>
      <vt:lpstr>Requirements fullfilment: Design Pattern</vt:lpstr>
      <vt:lpstr>Pattern: Database per service /MICROSERVICE : IMPLEMENTING THE DATABASE PER SERVICE PATTERN</vt:lpstr>
      <vt:lpstr>Pattern: Database per service /MICROSERVICE : IMPLEMENTING THE DATABASE PER SERVICE PATTERN</vt:lpstr>
      <vt:lpstr>Presentazione standard di PowerPoint</vt:lpstr>
      <vt:lpstr>Pattern: Database per service /MICROSERVICE : IMPLEMENTING THE DATABASE PER SERVICE PATTERN</vt:lpstr>
      <vt:lpstr>Requirements fullfilment: Technology stack</vt:lpstr>
      <vt:lpstr>Technology stack</vt:lpstr>
      <vt:lpstr>Technology stack</vt:lpstr>
      <vt:lpstr>Technology stack</vt:lpstr>
      <vt:lpstr>Technology stack</vt:lpstr>
      <vt:lpstr>Technology stack</vt:lpstr>
      <vt:lpstr>Technology stack</vt:lpstr>
      <vt:lpstr>Technology stack</vt:lpstr>
      <vt:lpstr>Technology stack</vt:lpstr>
      <vt:lpstr>Requirements fullfilment: Lifecycle process</vt:lpstr>
      <vt:lpstr>Requirements fullfilment: Lifecycle process</vt:lpstr>
      <vt:lpstr>Lifecycle process</vt:lpstr>
      <vt:lpstr>DEVELOPMENT / UNIT TEST</vt:lpstr>
      <vt:lpstr>INTEGRATION TEST</vt:lpstr>
      <vt:lpstr>Docker</vt:lpstr>
      <vt:lpstr>Docker</vt:lpstr>
      <vt:lpstr>QUALITY ASSURANCE</vt:lpstr>
      <vt:lpstr>Docker Hub</vt:lpstr>
      <vt:lpstr>Docker Hub</vt:lpstr>
      <vt:lpstr>Jenkins@Openshift</vt:lpstr>
      <vt:lpstr>Presentazione standard di PowerPoint</vt:lpstr>
      <vt:lpstr>QUALITY ASSURANCE</vt:lpstr>
      <vt:lpstr>PRODUCTION</vt:lpstr>
      <vt:lpstr>Presentazione standard di PowerPoint</vt:lpstr>
      <vt:lpstr>Event driven architecture: transaction issues</vt:lpstr>
      <vt:lpstr>Event driven architecture: transaction issues</vt:lpstr>
      <vt:lpstr>Event driven architecture: transaction issues</vt:lpstr>
      <vt:lpstr>Event driven architecture System landscape</vt:lpstr>
      <vt:lpstr>Apache Kafka</vt:lpstr>
      <vt:lpstr>Presentazione standard di PowerPoint</vt:lpstr>
      <vt:lpstr>Wiring Microservice: Discovery Service</vt:lpstr>
      <vt:lpstr>Wiring Microservice: Discovery Service</vt:lpstr>
      <vt:lpstr>Presentazione standard di PowerPoint</vt:lpstr>
      <vt:lpstr>Microservice: Load Balancing</vt:lpstr>
      <vt:lpstr>Load balancing: system landscape </vt:lpstr>
      <vt:lpstr>Presentazione standard di PowerPoint</vt:lpstr>
      <vt:lpstr>Presentazione standard di PowerPoint</vt:lpstr>
      <vt:lpstr>Presentazione standard di PowerPoint</vt:lpstr>
      <vt:lpstr>System landscape</vt:lpstr>
      <vt:lpstr>System landscape</vt:lpstr>
      <vt:lpstr>System landscape</vt:lpstr>
      <vt:lpstr>System landscape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subject/>
  <dc:creator>Diana</dc:creator>
  <cp:keywords/>
  <dc:description/>
  <cp:lastModifiedBy>3volv-04</cp:lastModifiedBy>
  <cp:revision>328</cp:revision>
  <dcterms:modified xsi:type="dcterms:W3CDTF">2016-09-11T15:15:21Z</dcterms:modified>
</cp:coreProperties>
</file>