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302" r:id="rId20"/>
    <p:sldId id="267" r:id="rId21"/>
    <p:sldId id="293" r:id="rId22"/>
    <p:sldId id="278" r:id="rId23"/>
    <p:sldId id="279" r:id="rId24"/>
    <p:sldId id="294" r:id="rId25"/>
    <p:sldId id="295" r:id="rId26"/>
    <p:sldId id="296" r:id="rId27"/>
    <p:sldId id="280" r:id="rId28"/>
    <p:sldId id="268" r:id="rId29"/>
    <p:sldId id="283" r:id="rId30"/>
    <p:sldId id="282" r:id="rId31"/>
    <p:sldId id="281" r:id="rId32"/>
    <p:sldId id="275" r:id="rId33"/>
    <p:sldId id="271" r:id="rId34"/>
    <p:sldId id="292" r:id="rId35"/>
    <p:sldId id="269" r:id="rId36"/>
    <p:sldId id="299" r:id="rId37"/>
    <p:sldId id="301" r:id="rId38"/>
    <p:sldId id="303" r:id="rId39"/>
    <p:sldId id="298" r:id="rId40"/>
    <p:sldId id="300" r:id="rId41"/>
    <p:sldId id="276" r:id="rId42"/>
    <p:sldId id="265" r:id="rId43"/>
    <p:sldId id="291" r:id="rId44"/>
    <p:sldId id="270" r:id="rId45"/>
    <p:sldId id="286" r:id="rId46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9" autoAdjust="0"/>
  </p:normalViewPr>
  <p:slideViewPr>
    <p:cSldViewPr>
      <p:cViewPr>
        <p:scale>
          <a:sx n="33" d="100"/>
          <a:sy n="33" d="100"/>
        </p:scale>
        <p:origin x="-828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/>
            <a:r>
              <a:rPr lang="it-IT" dirty="0" smtClean="0"/>
              <a:t> </a:t>
            </a:r>
            <a:r>
              <a:rPr lang="it-IT" b="1" dirty="0"/>
              <a:t>SPRING BOOT</a:t>
            </a:r>
            <a:endParaRPr lang="it-IT" dirty="0"/>
          </a:p>
          <a:p>
            <a:pPr eaLnBrk="1" fontAlgn="ctr" hangingPunct="1"/>
            <a:r>
              <a:rPr lang="it-IT" dirty="0"/>
              <a:t>SPRING CLOUD STREAM</a:t>
            </a:r>
          </a:p>
          <a:p>
            <a:pPr eaLnBrk="1" fontAlgn="auto" hangingPunct="1"/>
            <a:r>
              <a:rPr lang="it-IT" dirty="0"/>
              <a:t>SPRING CLOUD BATCH</a:t>
            </a:r>
          </a:p>
          <a:p>
            <a:pPr eaLnBrk="1" fontAlgn="t" hangingPunct="1"/>
            <a:r>
              <a:rPr lang="it-IT" dirty="0"/>
              <a:t>SPRING BOOT REST</a:t>
            </a:r>
          </a:p>
          <a:p>
            <a:pPr eaLnBrk="1" fontAlgn="t" hangingPunct="1"/>
            <a:r>
              <a:rPr lang="it-IT" dirty="0"/>
              <a:t>SPRING BOOT JPA</a:t>
            </a:r>
          </a:p>
          <a:p>
            <a:pPr eaLnBrk="1" fontAlgn="t" hangingPunct="1"/>
            <a:r>
              <a:rPr lang="it-IT" dirty="0"/>
              <a:t>SPRING MONGO DB</a:t>
            </a:r>
          </a:p>
          <a:p>
            <a:pPr eaLnBrk="1" fontAlgn="t" hangingPunct="1"/>
            <a:r>
              <a:rPr lang="it-IT" dirty="0"/>
              <a:t>SPRING CONFIG</a:t>
            </a:r>
          </a:p>
          <a:p>
            <a:pPr eaLnBrk="1" fontAlgn="t" hangingPunct="1"/>
            <a:r>
              <a:rPr lang="it-IT" dirty="0"/>
              <a:t>SPRING CLOUD</a:t>
            </a:r>
          </a:p>
          <a:p>
            <a:pPr eaLnBrk="1" fontAlgn="t" hangingPunct="1"/>
            <a:r>
              <a:rPr lang="it-IT" dirty="0"/>
              <a:t>NETFLIX EUREKA</a:t>
            </a:r>
          </a:p>
          <a:p>
            <a:pPr eaLnBrk="1" fontAlgn="t" hangingPunct="1"/>
            <a:r>
              <a:rPr lang="it-IT" dirty="0"/>
              <a:t>NETFLIX RIBBON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1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106397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114448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20" name="Freccia in giù 19"/>
          <p:cNvSpPr/>
          <p:nvPr/>
        </p:nvSpPr>
        <p:spPr bwMode="auto">
          <a:xfrm>
            <a:off x="4489883" y="1942947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reccia in giù 64"/>
          <p:cNvSpPr/>
          <p:nvPr/>
        </p:nvSpPr>
        <p:spPr bwMode="auto">
          <a:xfrm>
            <a:off x="6591958" y="194294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reccia in giù 65"/>
          <p:cNvSpPr/>
          <p:nvPr/>
        </p:nvSpPr>
        <p:spPr bwMode="auto">
          <a:xfrm>
            <a:off x="8809025" y="190628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reccia in giù 66"/>
          <p:cNvSpPr/>
          <p:nvPr/>
        </p:nvSpPr>
        <p:spPr bwMode="auto">
          <a:xfrm>
            <a:off x="11492940" y="192730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Freccia in giù 67"/>
          <p:cNvSpPr/>
          <p:nvPr/>
        </p:nvSpPr>
        <p:spPr bwMode="auto">
          <a:xfrm>
            <a:off x="16245246" y="1953911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2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5783288" y="3480681"/>
            <a:ext cx="11307650" cy="5919102"/>
            <a:chOff x="5783288" y="3480681"/>
            <a:chExt cx="11307650" cy="5919102"/>
          </a:xfrm>
        </p:grpSpPr>
        <p:grpSp>
          <p:nvGrpSpPr>
            <p:cNvPr id="8" name="Gruppo 7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9" name="Connettore 2 8"/>
              <p:cNvCxnSpPr>
                <a:stCxn id="11" idx="2"/>
                <a:endCxn id="12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Connettore 2 9"/>
              <p:cNvCxnSpPr>
                <a:stCxn id="11" idx="0"/>
                <a:endCxn id="13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Rettangolo arrotondato 10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2" name="Cilindro 11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ttangolo arrotondato 13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310766" cy="10668000"/>
          </a:xfrm>
        </p:spPr>
        <p:txBody>
          <a:bodyPr/>
          <a:lstStyle/>
          <a:p>
            <a:r>
              <a:rPr lang="it-IT" dirty="0" err="1" smtClean="0"/>
              <a:t>Binding</a:t>
            </a:r>
            <a:r>
              <a:rPr lang="it-IT" dirty="0" smtClean="0"/>
              <a:t> data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dirty="0" err="1" smtClean="0"/>
              <a:t>Configuration</a:t>
            </a:r>
            <a:endParaRPr lang="it-IT" dirty="0" smtClean="0"/>
          </a:p>
          <a:p>
            <a:r>
              <a:rPr lang="it-IT" dirty="0" smtClean="0"/>
              <a:t>H2 in </a:t>
            </a:r>
            <a:r>
              <a:rPr lang="it-IT" dirty="0" err="1" smtClean="0"/>
              <a:t>memry</a:t>
            </a:r>
            <a:r>
              <a:rPr lang="it-IT" dirty="0" smtClean="0"/>
              <a:t> database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Demo   </a:t>
            </a:r>
          </a:p>
          <a:p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ccia in giù 4"/>
            <p:cNvSpPr/>
            <p:nvPr/>
          </p:nvSpPr>
          <p:spPr bwMode="auto">
            <a:xfrm>
              <a:off x="128400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endParaRPr lang="it-IT" dirty="0" smtClean="0"/>
          </a:p>
          <a:p>
            <a:pPr lvl="1"/>
            <a:r>
              <a:rPr lang="it-IT" dirty="0" smtClean="0"/>
              <a:t>Special images with data </a:t>
            </a:r>
            <a:r>
              <a:rPr lang="it-IT" dirty="0" err="1" smtClean="0"/>
              <a:t>specific</a:t>
            </a:r>
            <a:r>
              <a:rPr lang="it-IT" dirty="0" smtClean="0"/>
              <a:t> for test </a:t>
            </a:r>
          </a:p>
          <a:p>
            <a:r>
              <a:rPr lang="it-IT" dirty="0" err="1" smtClean="0"/>
              <a:t>Mysql</a:t>
            </a:r>
            <a:r>
              <a:rPr lang="it-IT" dirty="0" smtClean="0"/>
              <a:t> introduce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endParaRPr lang="it-IT" dirty="0" smtClean="0"/>
          </a:p>
          <a:p>
            <a:r>
              <a:rPr lang="it-IT" dirty="0" err="1" smtClean="0"/>
              <a:t>Docker</a:t>
            </a:r>
            <a:r>
              <a:rPr lang="it-IT" dirty="0" smtClean="0"/>
              <a:t> file </a:t>
            </a:r>
          </a:p>
          <a:p>
            <a:r>
              <a:rPr lang="it-IT" dirty="0" err="1" smtClean="0"/>
              <a:t>Maven</a:t>
            </a:r>
            <a:r>
              <a:rPr lang="it-IT" dirty="0" smtClean="0"/>
              <a:t> </a:t>
            </a:r>
            <a:r>
              <a:rPr lang="it-IT" dirty="0" err="1" smtClean="0"/>
              <a:t>directives</a:t>
            </a:r>
            <a:endParaRPr lang="it-IT" dirty="0" smtClean="0"/>
          </a:p>
          <a:p>
            <a:r>
              <a:rPr lang="it-IT" dirty="0" smtClean="0"/>
              <a:t>Start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Follow</a:t>
            </a:r>
            <a:r>
              <a:rPr lang="it-IT" dirty="0" smtClean="0"/>
              <a:t> demo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4726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b="1" dirty="0" err="1"/>
              <a:t>Introduction</a:t>
            </a:r>
            <a:r>
              <a:rPr lang="it-IT" sz="2800" b="1" dirty="0"/>
              <a:t> to </a:t>
            </a:r>
            <a:r>
              <a:rPr lang="it-IT" sz="2800" b="1" dirty="0" err="1"/>
              <a:t>Docker</a:t>
            </a:r>
            <a:endParaRPr lang="it-IT" sz="2800" b="1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The 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Docker</a:t>
            </a:r>
            <a:r>
              <a:rPr lang="it-IT" sz="2800" b="1" dirty="0" smtClean="0"/>
              <a:t> image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is read-only file system image of an operating system and an application. It’s analogous to an</a:t>
            </a:r>
          </a:p>
          <a:p>
            <a:pPr marL="0" indent="0">
              <a:buNone/>
            </a:pPr>
            <a:r>
              <a:rPr lang="en-US" sz="1800" dirty="0"/>
              <a:t>AWS EC2 AMI. An image is self-contained and will run on any </a:t>
            </a:r>
            <a:r>
              <a:rPr lang="en-US" sz="1800" dirty="0" err="1"/>
              <a:t>Docker</a:t>
            </a:r>
            <a:r>
              <a:rPr lang="en-US" sz="1800" dirty="0"/>
              <a:t> installation. You can create an image</a:t>
            </a:r>
          </a:p>
          <a:p>
            <a:pPr marL="0" indent="0">
              <a:buNone/>
            </a:pPr>
            <a:r>
              <a:rPr lang="en-US" sz="1800" dirty="0"/>
              <a:t>from scratch but normally an image is created by starting a container from existing base image, installing</a:t>
            </a:r>
          </a:p>
          <a:p>
            <a:pPr marL="0" indent="0">
              <a:buNone/>
            </a:pPr>
            <a:r>
              <a:rPr lang="en-US" sz="1800" dirty="0"/>
              <a:t>applications by executing the same kinds of commands you would use when configuring a regular machine,</a:t>
            </a:r>
          </a:p>
          <a:p>
            <a:pPr marL="0" indent="0">
              <a:buNone/>
            </a:pPr>
            <a:r>
              <a:rPr lang="en-US" sz="1800" dirty="0"/>
              <a:t>such as apt-get install –y and then saving the container as a new image. For example, to create an image</a:t>
            </a:r>
          </a:p>
          <a:p>
            <a:pPr marL="0" indent="0">
              <a:buNone/>
            </a:pPr>
            <a:r>
              <a:rPr lang="en-US" sz="1800" dirty="0"/>
              <a:t>containing a Spring Boot based application, you could start from a vanilla Ubuntu image, install the JDK and</a:t>
            </a:r>
          </a:p>
          <a:p>
            <a:pPr marL="0" indent="0">
              <a:buNone/>
            </a:pPr>
            <a:r>
              <a:rPr lang="en-US" sz="1800" dirty="0" smtClean="0"/>
              <a:t>then </a:t>
            </a:r>
            <a:r>
              <a:rPr lang="en-US" sz="1800" dirty="0"/>
              <a:t>install the executable JAR.</a:t>
            </a:r>
          </a:p>
          <a:p>
            <a:pPr marL="0" indent="0">
              <a:buNone/>
            </a:pPr>
            <a:r>
              <a:rPr lang="en-US" sz="1800" dirty="0"/>
              <a:t>In many ways, building a </a:t>
            </a:r>
            <a:r>
              <a:rPr lang="en-US" sz="1800" dirty="0" err="1"/>
              <a:t>Docker</a:t>
            </a:r>
            <a:r>
              <a:rPr lang="en-US" sz="1800" dirty="0"/>
              <a:t> image is similar to building an AMI. However, while an AMI is a blob of bits,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has a layered structure that dramatically reduces the amount of time needed to build and</a:t>
            </a:r>
          </a:p>
          <a:p>
            <a:pPr marL="0" indent="0">
              <a:buNone/>
            </a:pPr>
            <a:r>
              <a:rPr lang="en-US" sz="1800" dirty="0"/>
              <a:t>deploy a </a:t>
            </a:r>
            <a:r>
              <a:rPr lang="en-US" sz="1800" dirty="0" err="1"/>
              <a:t>Docker</a:t>
            </a:r>
            <a:r>
              <a:rPr lang="en-US" sz="1800" dirty="0"/>
              <a:t> image. An image consists of a sequence of layers. When building an image, each command</a:t>
            </a:r>
          </a:p>
          <a:p>
            <a:pPr marL="0" indent="0">
              <a:buNone/>
            </a:pPr>
            <a:r>
              <a:rPr lang="en-US" sz="1800" dirty="0"/>
              <a:t>that changes the file system (e.g. </a:t>
            </a:r>
            <a:r>
              <a:rPr lang="en-US" sz="1800" i="1" dirty="0"/>
              <a:t>apt-get install</a:t>
            </a:r>
            <a:r>
              <a:rPr lang="en-US" sz="1800" dirty="0"/>
              <a:t>) create a new layer that references it’s parent layer.</a:t>
            </a:r>
          </a:p>
          <a:p>
            <a:pPr marL="0" indent="0">
              <a:buNone/>
            </a:pPr>
            <a:r>
              <a:rPr lang="en-US" sz="1800" dirty="0"/>
              <a:t>This layered structure has two important benefits. First it enables of sharing of layers between images, which</a:t>
            </a:r>
          </a:p>
          <a:p>
            <a:pPr marL="0" indent="0">
              <a:buNone/>
            </a:pPr>
            <a:r>
              <a:rPr lang="en-US" sz="1800" dirty="0"/>
              <a:t>means that </a:t>
            </a:r>
            <a:r>
              <a:rPr lang="en-US" sz="1800" dirty="0" err="1"/>
              <a:t>Docker</a:t>
            </a:r>
            <a:r>
              <a:rPr lang="en-US" sz="1800" dirty="0"/>
              <a:t> does not need to move an entire image over the network. Only those layers that don’t exist</a:t>
            </a:r>
          </a:p>
          <a:p>
            <a:pPr marL="0" indent="0">
              <a:buNone/>
            </a:pPr>
            <a:r>
              <a:rPr lang="en-US" sz="1800" dirty="0"/>
              <a:t>on the destination machine need to be copied, which usually results in a dramatic speedup. Another important</a:t>
            </a:r>
          </a:p>
          <a:p>
            <a:pPr marL="0" indent="0">
              <a:buNone/>
            </a:pPr>
            <a:r>
              <a:rPr lang="en-US" sz="1800" dirty="0"/>
              <a:t>benefit of the layered structure is that </a:t>
            </a:r>
            <a:r>
              <a:rPr lang="en-US" sz="1800" dirty="0" err="1"/>
              <a:t>Docker</a:t>
            </a:r>
            <a:r>
              <a:rPr lang="en-US" sz="1800" dirty="0"/>
              <a:t> aggressively caches layers when building an image. When </a:t>
            </a:r>
            <a:r>
              <a:rPr lang="en-US" sz="1800" dirty="0" err="1"/>
              <a:t>reexecuting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command against an input layer </a:t>
            </a:r>
            <a:r>
              <a:rPr lang="en-US" sz="1800" dirty="0" err="1"/>
              <a:t>Docker</a:t>
            </a:r>
            <a:r>
              <a:rPr lang="en-US" sz="1800" dirty="0"/>
              <a:t> tries to skip executing the command and instead reuses</a:t>
            </a:r>
          </a:p>
          <a:p>
            <a:pPr marL="0" indent="0">
              <a:buNone/>
            </a:pPr>
            <a:r>
              <a:rPr lang="en-US" sz="1800" dirty="0"/>
              <a:t>the already built output layer. As a result, building an image is usually extremely fast.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Docker</a:t>
            </a:r>
            <a:r>
              <a:rPr lang="it-IT" sz="2800" b="1" dirty="0" smtClean="0"/>
              <a:t> container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container is a running image consisting of one or more sandboxed processes. </a:t>
            </a:r>
            <a:r>
              <a:rPr lang="en-US" sz="1800" dirty="0" err="1"/>
              <a:t>Docker</a:t>
            </a:r>
            <a:r>
              <a:rPr lang="en-US" sz="1800" dirty="0"/>
              <a:t> isolates a</a:t>
            </a:r>
          </a:p>
          <a:p>
            <a:pPr marL="0" indent="0">
              <a:buNone/>
            </a:pPr>
            <a:r>
              <a:rPr lang="en-US" sz="1800" dirty="0"/>
              <a:t>container’s processes using a variety of mechanisms including relatively mature OS-level virtualization</a:t>
            </a:r>
          </a:p>
          <a:p>
            <a:pPr marL="0" indent="0">
              <a:buNone/>
            </a:pPr>
            <a:r>
              <a:rPr lang="en-US" sz="1800" dirty="0"/>
              <a:t>mechanisms such as control groups and namespaces. Each process group has its own root file-system. Process</a:t>
            </a:r>
          </a:p>
          <a:p>
            <a:pPr marL="0" indent="0">
              <a:buNone/>
            </a:pPr>
            <a:r>
              <a:rPr lang="en-US" sz="1800" dirty="0"/>
              <a:t>groups can be assigned resource limits, e.g. CPU and memory limits. In the same way that a hypervisor divides</a:t>
            </a:r>
          </a:p>
          <a:p>
            <a:pPr marL="0" indent="0">
              <a:buNone/>
            </a:pPr>
            <a:r>
              <a:rPr lang="en-US" sz="1800" dirty="0"/>
              <a:t>up the hardware amongst virtual machines, this mechanism divides up the OS between process groups. Each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is a process group.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also isolates the networking portion of each container. When </a:t>
            </a:r>
            <a:r>
              <a:rPr lang="en-US" sz="1800" dirty="0" err="1"/>
              <a:t>Docker</a:t>
            </a:r>
            <a:r>
              <a:rPr lang="en-US" sz="1800" dirty="0"/>
              <a:t> is installed, it creates a virtual</a:t>
            </a:r>
          </a:p>
          <a:p>
            <a:pPr marL="0" indent="0">
              <a:buNone/>
            </a:pPr>
            <a:r>
              <a:rPr lang="en-US" sz="1800" dirty="0"/>
              <a:t>interface called docker0 on the host and sets up subnet. Each container is given it’s own virtual interface called</a:t>
            </a:r>
          </a:p>
          <a:p>
            <a:pPr marL="0" indent="0">
              <a:buNone/>
            </a:pPr>
            <a:r>
              <a:rPr lang="en-US" sz="1800" dirty="0"/>
              <a:t>eth0 (within the container’s namespace), which is assigned an available IP address from the </a:t>
            </a:r>
            <a:r>
              <a:rPr lang="en-US" sz="1800" dirty="0" err="1"/>
              <a:t>Docker</a:t>
            </a:r>
            <a:r>
              <a:rPr lang="en-US" sz="1800" dirty="0"/>
              <a:t> subnet.</a:t>
            </a:r>
          </a:p>
          <a:p>
            <a:pPr marL="0" indent="0">
              <a:buNone/>
            </a:pPr>
            <a:r>
              <a:rPr lang="en-US" sz="1800" dirty="0"/>
              <a:t>This means, for example, that a Spring Boot application running in a container listens on port 8080 of the</a:t>
            </a:r>
          </a:p>
          <a:p>
            <a:pPr marL="0" indent="0">
              <a:buNone/>
            </a:pPr>
            <a:r>
              <a:rPr lang="en-US" sz="1800" dirty="0"/>
              <a:t>virtual interface that’s specific to its container. Later on we will look how you can enable a service to be</a:t>
            </a:r>
          </a:p>
          <a:p>
            <a:pPr marL="0" indent="0">
              <a:buNone/>
            </a:pPr>
            <a:r>
              <a:rPr lang="en-US" sz="1800" dirty="0"/>
              <a:t>accessed from outside its container by setting up a port mapping that associates a host port with a container</a:t>
            </a:r>
          </a:p>
          <a:p>
            <a:pPr marL="0" indent="0">
              <a:buNone/>
            </a:pPr>
            <a:r>
              <a:rPr lang="it-IT" sz="1800" dirty="0" err="1"/>
              <a:t>port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It’s important to remember that even though an image contains an entire OS a </a:t>
            </a:r>
            <a:r>
              <a:rPr lang="en-US" sz="1800" dirty="0" err="1"/>
              <a:t>Docker</a:t>
            </a:r>
            <a:r>
              <a:rPr lang="en-US" sz="1800" dirty="0"/>
              <a:t> container often only</a:t>
            </a:r>
          </a:p>
          <a:p>
            <a:pPr marL="0" indent="0">
              <a:buNone/>
            </a:pPr>
            <a:r>
              <a:rPr lang="en-US" sz="1800" dirty="0"/>
              <a:t>consists of the application’s processes. You often don’t need to start any of the typical OS processes such as</a:t>
            </a:r>
          </a:p>
          <a:p>
            <a:pPr marL="0" indent="0">
              <a:buNone/>
            </a:pPr>
            <a:r>
              <a:rPr lang="en-US" sz="1800" dirty="0" err="1"/>
              <a:t>initd</a:t>
            </a:r>
            <a:r>
              <a:rPr lang="en-US" sz="1800" dirty="0"/>
              <a:t>. For example, a </a:t>
            </a:r>
            <a:r>
              <a:rPr lang="en-US" sz="1800" dirty="0" err="1"/>
              <a:t>Docker</a:t>
            </a:r>
            <a:r>
              <a:rPr lang="en-US" sz="1800" dirty="0"/>
              <a:t> container that runs a Spring Boot application might only start Java. As a result, a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has a minimal runtime overhead and its startup time is the startup time of your application.</a:t>
            </a:r>
          </a:p>
          <a:p>
            <a:pPr marL="0" indent="0">
              <a:buNone/>
            </a:pPr>
            <a:r>
              <a:rPr lang="en-US" sz="1800" dirty="0"/>
              <a:t>Now that we have looked at basic </a:t>
            </a:r>
            <a:r>
              <a:rPr lang="en-US" sz="1800" dirty="0" err="1"/>
              <a:t>Docker</a:t>
            </a:r>
            <a:r>
              <a:rPr lang="en-US" sz="1800" dirty="0"/>
              <a:t> concepts let’s look at using </a:t>
            </a:r>
            <a:r>
              <a:rPr lang="en-US" sz="1800" dirty="0" err="1"/>
              <a:t>Docker</a:t>
            </a:r>
            <a:r>
              <a:rPr lang="en-US" sz="1800" dirty="0"/>
              <a:t> to package Spring Boot</a:t>
            </a:r>
          </a:p>
          <a:p>
            <a:pPr marL="0" indent="0">
              <a:buNone/>
            </a:pPr>
            <a:r>
              <a:rPr lang="it-IT" sz="1800" dirty="0" err="1"/>
              <a:t>applications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238758" cy="10438184"/>
          </a:xfrm>
        </p:spPr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….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138113"/>
            <a:ext cx="21062950" cy="12182732"/>
            <a:chOff x="1371600" y="681317"/>
            <a:chExt cx="21062579" cy="12182427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 flipH="1">
              <a:off x="2743176" y="1905001"/>
              <a:ext cx="24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 flipH="1">
              <a:off x="5791122" y="1905001"/>
              <a:ext cx="78" cy="10958743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167" y="1900518"/>
              <a:ext cx="426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685" y="1900518"/>
              <a:ext cx="8030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167" y="1905001"/>
              <a:ext cx="319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167" y="1900518"/>
              <a:ext cx="3440" cy="10963226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579" y="1900518"/>
              <a:ext cx="24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1666875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690350" y="6277648"/>
            <a:ext cx="304800" cy="175110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2519591"/>
            <a:ext cx="8920189" cy="734784"/>
            <a:chOff x="6024284" y="3061769"/>
            <a:chExt cx="8919883" cy="734786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2125088" y="3061769"/>
              <a:ext cx="2544199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smtClean="0"/>
                <a:t>devBranch#2</a:t>
              </a:r>
              <a:endParaRPr lang="it-IT" sz="2800" b="1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8696325" y="3180887"/>
            <a:ext cx="6203926" cy="2067388"/>
            <a:chOff x="8696325" y="3723812"/>
            <a:chExt cx="6203926" cy="2067388"/>
          </a:xfrm>
        </p:grpSpPr>
        <p:sp>
          <p:nvSpPr>
            <p:cNvPr id="11269" name="Rettangolo 106"/>
            <p:cNvSpPr>
              <a:spLocks noChangeArrowheads="1"/>
            </p:cNvSpPr>
            <p:nvPr/>
          </p:nvSpPr>
          <p:spPr bwMode="auto">
            <a:xfrm>
              <a:off x="8696325" y="4693244"/>
              <a:ext cx="304020" cy="1097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5" name="Gruppo 38"/>
            <p:cNvGrpSpPr>
              <a:grpSpLocks/>
            </p:cNvGrpSpPr>
            <p:nvPr/>
          </p:nvGrpSpPr>
          <p:grpSpPr bwMode="auto">
            <a:xfrm>
              <a:off x="9023333" y="3723812"/>
              <a:ext cx="5876918" cy="1274302"/>
              <a:chOff x="9022975" y="3723963"/>
              <a:chExt cx="5876715" cy="1274008"/>
            </a:xfrm>
          </p:grpSpPr>
          <p:sp>
            <p:nvSpPr>
              <p:cNvPr id="1130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22975" y="4693171"/>
                <a:ext cx="5876715" cy="304800"/>
              </a:xfrm>
              <a:prstGeom prst="rightArrow">
                <a:avLst>
                  <a:gd name="adj1" fmla="val 50000"/>
                  <a:gd name="adj2" fmla="val 49987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5" name="CasellaDiTesto 117"/>
              <p:cNvSpPr txBox="1">
                <a:spLocks noChangeArrowheads="1"/>
              </p:cNvSpPr>
              <p:nvPr/>
            </p:nvSpPr>
            <p:spPr bwMode="auto">
              <a:xfrm>
                <a:off x="12090516" y="3723963"/>
                <a:ext cx="2558626" cy="107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devBranch#1</a:t>
                </a:r>
              </a:p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devBranch#2</a:t>
                </a:r>
              </a:p>
            </p:txBody>
          </p:sp>
        </p:grp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4506688"/>
            <a:ext cx="5867400" cy="790800"/>
            <a:chOff x="9076768" y="5050359"/>
            <a:chExt cx="5867398" cy="790148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2601393" y="5050359"/>
              <a:ext cx="2061782" cy="52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8678863" y="5200431"/>
            <a:ext cx="3003565" cy="1298789"/>
            <a:chOff x="8736013" y="5914806"/>
            <a:chExt cx="3003565" cy="1298789"/>
          </a:xfrm>
        </p:grpSpPr>
        <p:sp>
          <p:nvSpPr>
            <p:cNvPr id="11272" name="Rettangolo 113"/>
            <p:cNvSpPr>
              <a:spLocks noChangeArrowheads="1"/>
            </p:cNvSpPr>
            <p:nvPr/>
          </p:nvSpPr>
          <p:spPr bwMode="auto">
            <a:xfrm>
              <a:off x="8736013" y="6391859"/>
              <a:ext cx="321482" cy="821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7" name="Gruppo 36"/>
            <p:cNvGrpSpPr>
              <a:grpSpLocks/>
            </p:cNvGrpSpPr>
            <p:nvPr/>
          </p:nvGrpSpPr>
          <p:grpSpPr bwMode="auto">
            <a:xfrm>
              <a:off x="9077336" y="5914806"/>
              <a:ext cx="2662242" cy="1298789"/>
              <a:chOff x="9076768" y="5915454"/>
              <a:chExt cx="2662517" cy="1297719"/>
            </a:xfrm>
          </p:grpSpPr>
          <p:sp>
            <p:nvSpPr>
              <p:cNvPr id="11300" name="Freccia a destra 111"/>
              <p:cNvSpPr>
                <a:spLocks noChangeArrowheads="1"/>
              </p:cNvSpPr>
              <p:nvPr/>
            </p:nvSpPr>
            <p:spPr bwMode="auto">
              <a:xfrm>
                <a:off x="9076768" y="6908373"/>
                <a:ext cx="2662517" cy="304800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1" name="CasellaDiTesto 119"/>
              <p:cNvSpPr txBox="1">
                <a:spLocks noChangeArrowheads="1"/>
              </p:cNvSpPr>
              <p:nvPr/>
            </p:nvSpPr>
            <p:spPr bwMode="auto">
              <a:xfrm>
                <a:off x="9079932" y="5915454"/>
                <a:ext cx="2659353" cy="953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for </a:t>
                </a:r>
                <a:r>
                  <a:rPr lang="it-IT" sz="2800" b="1" dirty="0" smtClean="0"/>
                  <a:t>a</a:t>
                </a:r>
              </a:p>
              <a:p>
                <a:pPr algn="r"/>
                <a:r>
                  <a:rPr lang="it-IT" sz="2800" b="1" dirty="0" err="1" smtClean="0"/>
                  <a:t>build</a:t>
                </a:r>
                <a:r>
                  <a:rPr lang="it-IT" sz="2800" b="1" dirty="0"/>
                  <a:t>]</a:t>
                </a:r>
              </a:p>
            </p:txBody>
          </p:sp>
        </p:grpSp>
      </p:grpSp>
      <p:grpSp>
        <p:nvGrpSpPr>
          <p:cNvPr id="5" name="Gruppo 4"/>
          <p:cNvGrpSpPr/>
          <p:nvPr/>
        </p:nvGrpSpPr>
        <p:grpSpPr>
          <a:xfrm>
            <a:off x="12079288" y="6050863"/>
            <a:ext cx="2781300" cy="726846"/>
            <a:chOff x="12136438" y="6315304"/>
            <a:chExt cx="2781300" cy="726846"/>
          </a:xfrm>
        </p:grpSpPr>
        <p:sp>
          <p:nvSpPr>
            <p:cNvPr id="11271" name="Freccia a destra 112"/>
            <p:cNvSpPr>
              <a:spLocks noChangeArrowheads="1"/>
            </p:cNvSpPr>
            <p:nvPr/>
          </p:nvSpPr>
          <p:spPr bwMode="auto">
            <a:xfrm rot="10800000">
              <a:off x="12136438" y="6737350"/>
              <a:ext cx="2781300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78" name="CasellaDiTesto 120"/>
            <p:cNvSpPr txBox="1">
              <a:spLocks noChangeArrowheads="1"/>
            </p:cNvSpPr>
            <p:nvPr/>
          </p:nvSpPr>
          <p:spPr bwMode="auto">
            <a:xfrm>
              <a:off x="12751494" y="6315304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8678863" y="6969818"/>
            <a:ext cx="9259887" cy="2063544"/>
            <a:chOff x="8736013" y="7684193"/>
            <a:chExt cx="9259887" cy="2063544"/>
          </a:xfrm>
        </p:grpSpPr>
        <p:sp>
          <p:nvSpPr>
            <p:cNvPr id="11279" name="Rettangolo 122"/>
            <p:cNvSpPr>
              <a:spLocks noChangeArrowheads="1"/>
            </p:cNvSpPr>
            <p:nvPr/>
          </p:nvSpPr>
          <p:spPr bwMode="auto">
            <a:xfrm>
              <a:off x="8736013" y="9022249"/>
              <a:ext cx="304800" cy="7254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80" name="Gruppo 34"/>
            <p:cNvGrpSpPr>
              <a:grpSpLocks/>
            </p:cNvGrpSpPr>
            <p:nvPr/>
          </p:nvGrpSpPr>
          <p:grpSpPr bwMode="auto">
            <a:xfrm>
              <a:off x="9080500" y="7684193"/>
              <a:ext cx="8915400" cy="1642475"/>
              <a:chOff x="9079942" y="7683128"/>
              <a:chExt cx="8915399" cy="1644507"/>
            </a:xfrm>
          </p:grpSpPr>
          <p:sp>
            <p:nvSpPr>
              <p:cNvPr id="11298" name="Freccia a destra 123"/>
              <p:cNvSpPr>
                <a:spLocks noChangeArrowheads="1"/>
              </p:cNvSpPr>
              <p:nvPr/>
            </p:nvSpPr>
            <p:spPr bwMode="auto">
              <a:xfrm>
                <a:off x="9079942" y="9022835"/>
                <a:ext cx="8915399" cy="304800"/>
              </a:xfrm>
              <a:prstGeom prst="rightArrow">
                <a:avLst>
                  <a:gd name="adj1" fmla="val 50000"/>
                  <a:gd name="adj2" fmla="val 49969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299" name="CasellaDiTesto 126"/>
              <p:cNvSpPr txBox="1">
                <a:spLocks noChangeArrowheads="1"/>
              </p:cNvSpPr>
              <p:nvPr/>
            </p:nvSpPr>
            <p:spPr bwMode="auto">
              <a:xfrm>
                <a:off x="15028197" y="7683128"/>
                <a:ext cx="2856395" cy="1386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</a:t>
                </a:r>
                <a:r>
                  <a:rPr lang="it-IT" sz="2800" b="1" dirty="0" smtClean="0"/>
                  <a:t>for building</a:t>
                </a:r>
              </a:p>
              <a:p>
                <a:pPr algn="r"/>
                <a:r>
                  <a:rPr lang="it-IT" sz="2800" b="1" dirty="0" smtClean="0"/>
                  <a:t> an image]</a:t>
                </a:r>
                <a:endParaRPr lang="it-IT" sz="2800" b="1" dirty="0"/>
              </a:p>
            </p:txBody>
          </p:sp>
        </p:grp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783175" y="8649587"/>
            <a:ext cx="304800" cy="237173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00286" y="8595603"/>
            <a:ext cx="2853512" cy="1247774"/>
            <a:chOff x="15056682" y="8538201"/>
            <a:chExt cx="2853670" cy="1247969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48137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607993" y="8538201"/>
              <a:ext cx="2302359" cy="95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EAR </a:t>
              </a:r>
              <a:endParaRPr lang="it-IT" sz="2800" b="1" dirty="0"/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71224" y="9846588"/>
            <a:ext cx="2781667" cy="1174731"/>
            <a:chOff x="15028197" y="9531253"/>
            <a:chExt cx="2781299" cy="1174913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1040136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5276392" y="9531253"/>
              <a:ext cx="2518305" cy="9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</p:grpSp>
      <p:sp>
        <p:nvSpPr>
          <p:cNvPr id="11292" name="Freccia a destra 132"/>
          <p:cNvSpPr>
            <a:spLocks noChangeArrowheads="1"/>
          </p:cNvSpPr>
          <p:nvPr/>
        </p:nvSpPr>
        <p:spPr bwMode="auto">
          <a:xfrm flipH="1">
            <a:off x="18213335" y="11096624"/>
            <a:ext cx="2769681" cy="1039355"/>
          </a:xfrm>
          <a:prstGeom prst="rightArrow">
            <a:avLst>
              <a:gd name="adj1" fmla="val 50000"/>
              <a:gd name="adj2" fmla="val 50015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t-IT" sz="2800" b="1"/>
          </a:p>
        </p:txBody>
      </p: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796648" y="11229975"/>
            <a:ext cx="277040" cy="80511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057197" y="11469946"/>
            <a:ext cx="3082894" cy="793749"/>
            <a:chOff x="18068885" y="10977693"/>
            <a:chExt cx="3082826" cy="793872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466765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8068885" y="10977693"/>
              <a:ext cx="3082826" cy="52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[Image </a:t>
              </a:r>
              <a:r>
                <a:rPr lang="it-IT" sz="2800" b="1" dirty="0" err="1" smtClean="0"/>
                <a:t>available</a:t>
              </a:r>
              <a:r>
                <a:rPr lang="it-IT" sz="2800" b="1" dirty="0"/>
                <a:t>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088815" y="6882474"/>
            <a:ext cx="2751823" cy="1184493"/>
            <a:chOff x="12146150" y="7147574"/>
            <a:chExt cx="2751051" cy="1183518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379270" y="7147574"/>
              <a:ext cx="2517931" cy="9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 smtClean="0"/>
                <a:t>EAR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802629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1841494"/>
            <a:ext cx="11904691" cy="735010"/>
            <a:chOff x="3048000" y="2384267"/>
            <a:chExt cx="11905132" cy="73545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2148439" y="2384267"/>
              <a:ext cx="2558809" cy="58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3200" b="1" dirty="0"/>
                <a:t>/</a:t>
              </a:r>
              <a:r>
                <a:rPr lang="it-IT" sz="2800" b="1" dirty="0"/>
                <a:t>devBranch#1</a:t>
              </a:r>
            </a:p>
          </p:txBody>
        </p:sp>
      </p:grp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1666875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6" name="Gruppo 15"/>
          <p:cNvGrpSpPr/>
          <p:nvPr/>
        </p:nvGrpSpPr>
        <p:grpSpPr>
          <a:xfrm>
            <a:off x="18224415" y="10237790"/>
            <a:ext cx="2781361" cy="1258861"/>
            <a:chOff x="18281565" y="10409240"/>
            <a:chExt cx="2781361" cy="1258861"/>
          </a:xfrm>
        </p:grpSpPr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738308" y="10409240"/>
              <a:ext cx="22921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it-IT" dirty="0"/>
                <a:t>[</a:t>
              </a:r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get</a:t>
              </a:r>
              <a:r>
                <a:rPr lang="it-IT" dirty="0"/>
                <a:t> image]</a:t>
              </a:r>
            </a:p>
          </p:txBody>
        </p:sp>
        <p:sp>
          <p:nvSpPr>
            <p:cNvPr id="66" name="Freccia a destra 135"/>
            <p:cNvSpPr>
              <a:spLocks noChangeArrowheads="1"/>
            </p:cNvSpPr>
            <p:nvPr/>
          </p:nvSpPr>
          <p:spPr bwMode="auto">
            <a:xfrm rot="10800000">
              <a:off x="18281565" y="11363348"/>
              <a:ext cx="2781361" cy="304753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7" name="Fumetto 2 6"/>
          <p:cNvSpPr/>
          <p:nvPr/>
        </p:nvSpPr>
        <p:spPr bwMode="auto">
          <a:xfrm flipH="1">
            <a:off x="4114847" y="5265350"/>
            <a:ext cx="3048054" cy="1704468"/>
          </a:xfrm>
          <a:prstGeom prst="wedgeRoundRectCallout">
            <a:avLst>
              <a:gd name="adj1" fmla="val -101661"/>
              <a:gd name="adj2" fmla="val -5459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Integration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umetto 2 66"/>
          <p:cNvSpPr/>
          <p:nvPr/>
        </p:nvSpPr>
        <p:spPr bwMode="auto">
          <a:xfrm flipH="1">
            <a:off x="19032760" y="7062207"/>
            <a:ext cx="3048054" cy="1704468"/>
          </a:xfrm>
          <a:prstGeom prst="wedgeRoundRectCallout">
            <a:avLst>
              <a:gd name="adj1" fmla="val 81148"/>
              <a:gd name="adj2" fmla="val 18011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Docker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Image::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AVAILABLE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Fumetto 2 68"/>
          <p:cNvSpPr/>
          <p:nvPr/>
        </p:nvSpPr>
        <p:spPr bwMode="auto">
          <a:xfrm flipH="1">
            <a:off x="28378" y="3867630"/>
            <a:ext cx="3048054" cy="1353214"/>
          </a:xfrm>
          <a:prstGeom prst="wedgeRoundRectCallout">
            <a:avLst>
              <a:gd name="adj1" fmla="val -37912"/>
              <a:gd name="adj2" fmla="val -154889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Fumetto 2 69"/>
          <p:cNvSpPr/>
          <p:nvPr/>
        </p:nvSpPr>
        <p:spPr bwMode="auto">
          <a:xfrm flipH="1">
            <a:off x="454696" y="6777709"/>
            <a:ext cx="3048054" cy="1353214"/>
          </a:xfrm>
          <a:prstGeom prst="wedgeRoundRectCallout">
            <a:avLst>
              <a:gd name="adj1" fmla="val -117598"/>
              <a:gd name="adj2" fmla="val -3132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0" grpId="0" animBg="1"/>
      <p:bldP spid="11281" grpId="0" animBg="1"/>
      <p:bldP spid="11285" grpId="0" animBg="1"/>
      <p:bldP spid="11268" grpId="0" animBg="1"/>
      <p:bldP spid="7" grpId="0" animBg="1"/>
      <p:bldP spid="67" grpId="0" animBg="1"/>
      <p:bldP spid="69" grpId="0" animBg="1"/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pPr lvl="1"/>
            <a:r>
              <a:rPr lang="it-IT" dirty="0" err="1" smtClean="0"/>
              <a:t>Backimg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pPr lvl="1"/>
            <a:r>
              <a:rPr lang="it-IT" dirty="0" err="1" smtClean="0"/>
              <a:t>Yml</a:t>
            </a:r>
            <a:r>
              <a:rPr lang="it-IT" dirty="0" smtClean="0"/>
              <a:t> file</a:t>
            </a:r>
          </a:p>
          <a:p>
            <a:pPr lvl="1"/>
            <a:r>
              <a:rPr lang="it-IT" dirty="0" smtClean="0"/>
              <a:t>Create from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cf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 smtClean="0"/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79835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</a:t>
            </a:r>
            <a:r>
              <a:rPr lang="it-IT" dirty="0" err="1" smtClean="0"/>
              <a:t>message</a:t>
            </a:r>
            <a:r>
              <a:rPr lang="it-IT" dirty="0" smtClean="0"/>
              <a:t> 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smtClean="0"/>
              <a:t>details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4076703" y="6004337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8031958" y="6018426"/>
            <a:ext cx="3294062" cy="2077855"/>
            <a:chOff x="19126200" y="3177638"/>
            <a:chExt cx="3294062" cy="2077855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28" idx="1"/>
            </p:cNvCxnSpPr>
            <p:nvPr/>
          </p:nvCxnSpPr>
          <p:spPr bwMode="auto">
            <a:xfrm>
              <a:off x="20773231" y="4744944"/>
              <a:ext cx="13462" cy="510549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1994358" y="6004337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087355" y="5226704"/>
              <a:ext cx="1440159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MongoDb</a:t>
              </a:r>
              <a:endParaRPr kumimoji="0" 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34204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8731672" y="3604579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5819711" y="4889628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9678988" y="4889628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9692451" y="4889628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28" name="Cilindro 27"/>
          <p:cNvSpPr/>
          <p:nvPr/>
        </p:nvSpPr>
        <p:spPr bwMode="auto">
          <a:xfrm>
            <a:off x="9235251" y="8096281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MySql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#1</a:t>
              </a:r>
              <a:endParaRPr lang="it-IT" sz="2400" dirty="0"/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#2</a:t>
              </a:r>
              <a:endParaRPr lang="it-IT" sz="2400" dirty="0"/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#3</a:t>
              </a:r>
              <a:endParaRPr lang="it-IT" sz="2400" dirty="0"/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3048000" y="2408238"/>
            <a:ext cx="8686800" cy="711200"/>
            <a:chOff x="3048000" y="2408238"/>
            <a:chExt cx="8686800" cy="711200"/>
          </a:xfrm>
        </p:grpSpPr>
        <p:sp>
          <p:nvSpPr>
            <p:cNvPr id="12292" name="Freccia a destra 28"/>
            <p:cNvSpPr>
              <a:spLocks noChangeArrowheads="1"/>
            </p:cNvSpPr>
            <p:nvPr/>
          </p:nvSpPr>
          <p:spPr bwMode="auto">
            <a:xfrm>
              <a:off x="3048000" y="2814638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3" name="CasellaDiTesto 29"/>
            <p:cNvSpPr txBox="1">
              <a:spLocks noChangeArrowheads="1"/>
            </p:cNvSpPr>
            <p:nvPr/>
          </p:nvSpPr>
          <p:spPr bwMode="auto">
            <a:xfrm>
              <a:off x="9499893" y="2408238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5907088" y="3286125"/>
            <a:ext cx="5838451" cy="676275"/>
            <a:chOff x="5907088" y="3286125"/>
            <a:chExt cx="5838451" cy="676275"/>
          </a:xfrm>
        </p:grpSpPr>
        <p:sp>
          <p:nvSpPr>
            <p:cNvPr id="12294" name="Freccia a destra 107"/>
            <p:cNvSpPr>
              <a:spLocks noChangeArrowheads="1"/>
            </p:cNvSpPr>
            <p:nvPr/>
          </p:nvSpPr>
          <p:spPr bwMode="auto">
            <a:xfrm flipH="1">
              <a:off x="5907088" y="3657600"/>
              <a:ext cx="5743575" cy="304800"/>
            </a:xfrm>
            <a:prstGeom prst="rightArrow">
              <a:avLst>
                <a:gd name="adj1" fmla="val 50000"/>
                <a:gd name="adj2" fmla="val 4998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5" name="CasellaDiTesto 117"/>
            <p:cNvSpPr txBox="1">
              <a:spLocks noChangeArrowheads="1"/>
            </p:cNvSpPr>
            <p:nvPr/>
          </p:nvSpPr>
          <p:spPr bwMode="auto">
            <a:xfrm>
              <a:off x="9026525" y="3286125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34800" y="3048000"/>
            <a:ext cx="298450" cy="17581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3354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43865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061450" y="4027488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6000750" y="4944130"/>
            <a:ext cx="8686800" cy="694670"/>
            <a:chOff x="6000750" y="4944130"/>
            <a:chExt cx="8686800" cy="694670"/>
          </a:xfrm>
        </p:grpSpPr>
        <p:sp>
          <p:nvSpPr>
            <p:cNvPr id="12301" name="Freccia a destra 28"/>
            <p:cNvSpPr>
              <a:spLocks noChangeArrowheads="1"/>
            </p:cNvSpPr>
            <p:nvPr/>
          </p:nvSpPr>
          <p:spPr bwMode="auto">
            <a:xfrm>
              <a:off x="6000750" y="5334000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2" name="CasellaDiTesto 29"/>
            <p:cNvSpPr txBox="1">
              <a:spLocks noChangeArrowheads="1"/>
            </p:cNvSpPr>
            <p:nvPr/>
          </p:nvSpPr>
          <p:spPr bwMode="auto">
            <a:xfrm>
              <a:off x="12482128" y="494413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2935288" y="5657850"/>
            <a:ext cx="11753476" cy="674688"/>
            <a:chOff x="2935288" y="5657850"/>
            <a:chExt cx="11753476" cy="674688"/>
          </a:xfrm>
        </p:grpSpPr>
        <p:sp>
          <p:nvSpPr>
            <p:cNvPr id="12304" name="Freccia a destra 107"/>
            <p:cNvSpPr>
              <a:spLocks noChangeArrowheads="1"/>
            </p:cNvSpPr>
            <p:nvPr/>
          </p:nvSpPr>
          <p:spPr bwMode="auto">
            <a:xfrm flipH="1">
              <a:off x="2935288" y="6027738"/>
              <a:ext cx="11734800" cy="304800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5" name="CasellaDiTesto 117"/>
            <p:cNvSpPr txBox="1">
              <a:spLocks noChangeArrowheads="1"/>
            </p:cNvSpPr>
            <p:nvPr/>
          </p:nvSpPr>
          <p:spPr bwMode="auto">
            <a:xfrm>
              <a:off x="11969750" y="5657850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9047163" y="6488113"/>
            <a:ext cx="5895976" cy="674687"/>
            <a:chOff x="9047163" y="6488113"/>
            <a:chExt cx="5895976" cy="674687"/>
          </a:xfrm>
        </p:grpSpPr>
        <p:sp>
          <p:nvSpPr>
            <p:cNvPr id="12308" name="CasellaDiTesto 117"/>
            <p:cNvSpPr txBox="1">
              <a:spLocks noChangeArrowheads="1"/>
            </p:cNvSpPr>
            <p:nvPr/>
          </p:nvSpPr>
          <p:spPr bwMode="auto">
            <a:xfrm>
              <a:off x="12028115" y="6488113"/>
              <a:ext cx="29150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sp>
          <p:nvSpPr>
            <p:cNvPr id="12313" name="Freccia a destra 107"/>
            <p:cNvSpPr>
              <a:spLocks noChangeArrowheads="1"/>
            </p:cNvSpPr>
            <p:nvPr/>
          </p:nvSpPr>
          <p:spPr bwMode="auto">
            <a:xfrm flipH="1">
              <a:off x="9047163" y="6858000"/>
              <a:ext cx="5640387" cy="304800"/>
            </a:xfrm>
            <a:prstGeom prst="rightArrow">
              <a:avLst>
                <a:gd name="adj1" fmla="val 50000"/>
                <a:gd name="adj2" fmla="val 50033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905125" y="8258830"/>
            <a:ext cx="14897108" cy="808970"/>
            <a:chOff x="2905125" y="8258830"/>
            <a:chExt cx="14897108" cy="808970"/>
          </a:xfrm>
        </p:grpSpPr>
        <p:sp>
          <p:nvSpPr>
            <p:cNvPr id="12315" name="CasellaDiTesto 117"/>
            <p:cNvSpPr txBox="1">
              <a:spLocks noChangeArrowheads="1"/>
            </p:cNvSpPr>
            <p:nvPr/>
          </p:nvSpPr>
          <p:spPr bwMode="auto">
            <a:xfrm>
              <a:off x="15013452" y="8258830"/>
              <a:ext cx="278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grpSp>
          <p:nvGrpSpPr>
            <p:cNvPr id="12316" name="Gruppo 1"/>
            <p:cNvGrpSpPr>
              <a:grpSpLocks/>
            </p:cNvGrpSpPr>
            <p:nvPr/>
          </p:nvGrpSpPr>
          <p:grpSpPr bwMode="auto">
            <a:xfrm>
              <a:off x="2905125" y="8763000"/>
              <a:ext cx="14755813" cy="304800"/>
              <a:chOff x="2904565" y="8534236"/>
              <a:chExt cx="14757101" cy="304872"/>
            </a:xfrm>
          </p:grpSpPr>
          <p:sp>
            <p:nvSpPr>
              <p:cNvPr id="12323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31509" y="8534236"/>
                <a:ext cx="14730157" cy="304872"/>
              </a:xfrm>
              <a:prstGeom prst="rightArrow">
                <a:avLst>
                  <a:gd name="adj1" fmla="val 50000"/>
                  <a:gd name="adj2" fmla="val 49882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04565" y="8534236"/>
                <a:ext cx="304387" cy="304872"/>
              </a:xfrm>
              <a:prstGeom prst="rightArrow">
                <a:avLst>
                  <a:gd name="adj1" fmla="val 50000"/>
                  <a:gd name="adj2" fmla="val 49986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11" name="Gruppo 10"/>
          <p:cNvGrpSpPr/>
          <p:nvPr/>
        </p:nvGrpSpPr>
        <p:grpSpPr>
          <a:xfrm>
            <a:off x="9037638" y="9207500"/>
            <a:ext cx="8802687" cy="692150"/>
            <a:chOff x="9037638" y="9207500"/>
            <a:chExt cx="8802687" cy="692150"/>
          </a:xfrm>
        </p:grpSpPr>
        <p:sp>
          <p:nvSpPr>
            <p:cNvPr id="12312" name="CasellaDiTesto 117"/>
            <p:cNvSpPr txBox="1">
              <a:spLocks noChangeArrowheads="1"/>
            </p:cNvSpPr>
            <p:nvPr/>
          </p:nvSpPr>
          <p:spPr bwMode="auto">
            <a:xfrm>
              <a:off x="15135226" y="9207500"/>
              <a:ext cx="26670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</a:t>
              </a:r>
              <a:r>
                <a:rPr lang="it-IT" sz="1800" b="1" dirty="0"/>
                <a:t>&gt;</a:t>
              </a:r>
            </a:p>
          </p:txBody>
        </p:sp>
        <p:grpSp>
          <p:nvGrpSpPr>
            <p:cNvPr id="12317" name="Gruppo 2"/>
            <p:cNvGrpSpPr>
              <a:grpSpLocks/>
            </p:cNvGrpSpPr>
            <p:nvPr/>
          </p:nvGrpSpPr>
          <p:grpSpPr bwMode="auto">
            <a:xfrm>
              <a:off x="9037638" y="9594850"/>
              <a:ext cx="8802687" cy="304800"/>
              <a:chOff x="9037034" y="9595310"/>
              <a:chExt cx="8803289" cy="304872"/>
            </a:xfrm>
          </p:grpSpPr>
          <p:sp>
            <p:nvSpPr>
              <p:cNvPr id="12321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37034" y="9595310"/>
                <a:ext cx="8803289" cy="304872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2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47529" y="9595310"/>
                <a:ext cx="353028" cy="304872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9" name="Gruppo 8"/>
          <p:cNvGrpSpPr/>
          <p:nvPr/>
        </p:nvGrpSpPr>
        <p:grpSpPr>
          <a:xfrm>
            <a:off x="6000750" y="7479040"/>
            <a:ext cx="11839575" cy="750560"/>
            <a:chOff x="6000750" y="7479040"/>
            <a:chExt cx="11839575" cy="750560"/>
          </a:xfrm>
        </p:grpSpPr>
        <p:sp>
          <p:nvSpPr>
            <p:cNvPr id="12310" name="CasellaDiTesto 29"/>
            <p:cNvSpPr txBox="1">
              <a:spLocks noChangeArrowheads="1"/>
            </p:cNvSpPr>
            <p:nvPr/>
          </p:nvSpPr>
          <p:spPr bwMode="auto">
            <a:xfrm>
              <a:off x="15317639" y="747904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  <p:grpSp>
          <p:nvGrpSpPr>
            <p:cNvPr id="12318" name="Gruppo 4"/>
            <p:cNvGrpSpPr>
              <a:grpSpLocks/>
            </p:cNvGrpSpPr>
            <p:nvPr/>
          </p:nvGrpSpPr>
          <p:grpSpPr bwMode="auto">
            <a:xfrm>
              <a:off x="6000750" y="7924800"/>
              <a:ext cx="11839575" cy="304800"/>
              <a:chOff x="6000189" y="7924800"/>
              <a:chExt cx="11840135" cy="304872"/>
            </a:xfrm>
          </p:grpSpPr>
          <p:sp>
            <p:nvSpPr>
              <p:cNvPr id="12319" name="Freccia a destra 28"/>
              <p:cNvSpPr>
                <a:spLocks noChangeArrowheads="1"/>
              </p:cNvSpPr>
              <p:nvPr/>
            </p:nvSpPr>
            <p:spPr bwMode="auto">
              <a:xfrm>
                <a:off x="6000189" y="7924800"/>
                <a:ext cx="11840135" cy="304618"/>
              </a:xfrm>
              <a:prstGeom prst="rightArrow">
                <a:avLst>
                  <a:gd name="adj1" fmla="val 50000"/>
                  <a:gd name="adj2" fmla="val 50026"/>
                </a:avLst>
              </a:prstGeom>
              <a:pattFill prst="ltVert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0" name="Freccia a destra 28"/>
              <p:cNvSpPr>
                <a:spLocks noChangeArrowheads="1"/>
              </p:cNvSpPr>
              <p:nvPr/>
            </p:nvSpPr>
            <p:spPr bwMode="auto">
              <a:xfrm>
                <a:off x="17459324" y="7924800"/>
                <a:ext cx="380999" cy="304872"/>
              </a:xfrm>
              <a:prstGeom prst="rightArrow">
                <a:avLst>
                  <a:gd name="adj1" fmla="val 50000"/>
                  <a:gd name="adj2" fmla="val 50086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6" grpId="0" animBg="1"/>
      <p:bldP spid="12297" grpId="0" animBg="1"/>
      <p:bldP spid="12298" grpId="0" animBg="1"/>
      <p:bldP spid="12299" grpId="0"/>
      <p:bldP spid="12300" grpId="0" animBg="1"/>
      <p:bldP spid="12303" grpId="0" animBg="1"/>
      <p:bldP spid="12306" grpId="0" animBg="1"/>
      <p:bldP spid="12307" grpId="0" animBg="1"/>
      <p:bldP spid="12309" grpId="0" animBg="1"/>
      <p:bldP spid="12311" grpId="0" animBg="1"/>
      <p:bldP spid="123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Discovery</a:t>
            </a:r>
            <a:r>
              <a:rPr lang="it-IT" dirty="0" smtClean="0"/>
              <a:t>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Eureka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3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 arrotondato 130"/>
          <p:cNvSpPr/>
          <p:nvPr/>
        </p:nvSpPr>
        <p:spPr bwMode="auto">
          <a:xfrm rot="16200000">
            <a:off x="-853887" y="8193243"/>
            <a:ext cx="4372018" cy="6934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6869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63179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r>
              <a:rPr lang="it-IT" dirty="0" smtClean="0"/>
              <a:t>  -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1942087" y="7568268"/>
            <a:ext cx="11307650" cy="4449461"/>
            <a:chOff x="1942087" y="7568268"/>
            <a:chExt cx="11307650" cy="4449461"/>
          </a:xfrm>
        </p:grpSpPr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7595912" y="10326979"/>
              <a:ext cx="0" cy="841437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7595911" y="7829411"/>
              <a:ext cx="1" cy="338376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" name="Rettangolo arrotondato 1"/>
            <p:cNvSpPr/>
            <p:nvPr/>
          </p:nvSpPr>
          <p:spPr bwMode="auto">
            <a:xfrm>
              <a:off x="1942087" y="8167787"/>
              <a:ext cx="11307650" cy="215919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138712" y="11168416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Ovale 10"/>
            <p:cNvSpPr/>
            <p:nvPr/>
          </p:nvSpPr>
          <p:spPr bwMode="auto">
            <a:xfrm flipH="1">
              <a:off x="7460180" y="756826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0" name="Rettangolo arrotondato 59"/>
            <p:cNvSpPr/>
            <p:nvPr/>
          </p:nvSpPr>
          <p:spPr bwMode="auto">
            <a:xfrm>
              <a:off x="5872537" y="8457577"/>
              <a:ext cx="3446749" cy="10068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lumOff val="2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INSTANCE #1 </a:t>
              </a:r>
            </a:p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@ HTTP 7111 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92793" y="5705431"/>
            <a:ext cx="311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082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Lod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configuing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balancer</a:t>
            </a:r>
            <a:r>
              <a:rPr lang="it-IT" dirty="0" smtClean="0"/>
              <a:t> </a:t>
            </a:r>
            <a:r>
              <a:rPr lang="it-IT" dirty="0" err="1" smtClean="0"/>
              <a:t>adding</a:t>
            </a:r>
            <a:r>
              <a:rPr lang="it-IT" dirty="0" smtClean="0"/>
              <a:t> </a:t>
            </a:r>
            <a:r>
              <a:rPr lang="it-IT" dirty="0" err="1" smtClean="0"/>
              <a:t>reference</a:t>
            </a:r>
            <a:r>
              <a:rPr lang="it-IT" dirty="0" smtClean="0"/>
              <a:t> of the new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Made </a:t>
            </a:r>
            <a:r>
              <a:rPr lang="it-IT" dirty="0" err="1" smtClean="0"/>
              <a:t>only</a:t>
            </a:r>
            <a:r>
              <a:rPr lang="it-IT" dirty="0" smtClean="0"/>
              <a:t> with the </a:t>
            </a:r>
            <a:r>
              <a:rPr lang="it-IT" dirty="0" err="1" smtClean="0"/>
              <a:t>deploy</a:t>
            </a:r>
            <a:r>
              <a:rPr lang="it-IT" dirty="0" smtClean="0"/>
              <a:t> of a new service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769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92793" y="5705431"/>
            <a:ext cx="311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6869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63179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22476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785321" y="8124677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942087" y="8167787"/>
            <a:ext cx="11307650" cy="215919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338376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r>
              <a:rPr lang="it-IT" dirty="0" smtClean="0"/>
              <a:t>  -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483103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483103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50660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35643" y="5705431"/>
            <a:ext cx="6026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1942087" y="8506163"/>
            <a:ext cx="11307650" cy="1820816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676752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686944" y="7606513"/>
            <a:ext cx="19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HTTP 7111</a:t>
            </a:r>
            <a:endParaRPr lang="it-IT" sz="2800" b="1" dirty="0"/>
          </a:p>
        </p:txBody>
      </p:sp>
      <p:grpSp>
        <p:nvGrpSpPr>
          <p:cNvPr id="41" name="Gruppo 40"/>
          <p:cNvGrpSpPr/>
          <p:nvPr/>
        </p:nvGrpSpPr>
        <p:grpSpPr>
          <a:xfrm>
            <a:off x="14352240" y="1065426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575753" y="1522450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flipV="1">
            <a:off x="7535643" y="1560694"/>
            <a:ext cx="12591164" cy="41447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649479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shown, step by step, the full lifecycle development process of a </a:t>
            </a:r>
            <a:r>
              <a:rPr lang="en-US" dirty="0" err="1"/>
              <a:t>microservice</a:t>
            </a:r>
            <a:r>
              <a:rPr lang="en-US" dirty="0"/>
              <a:t>. From architectural (database per service) and technological (Spring Boot) aspects to delivery related scenarios (development, Cloud or </a:t>
            </a:r>
            <a:r>
              <a:rPr lang="en-US" dirty="0" err="1"/>
              <a:t>dockerized</a:t>
            </a:r>
            <a:r>
              <a:rPr lang="en-US" dirty="0"/>
              <a:t> environments), in an ecosystem context where </a:t>
            </a:r>
            <a:r>
              <a:rPr lang="en-US" dirty="0" err="1"/>
              <a:t>microservices</a:t>
            </a:r>
            <a:r>
              <a:rPr lang="en-US" dirty="0"/>
              <a:t> are each other reliable and fault tolerant (Eureka service registry, Ribbon load balancing, Spring Cloud).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 </a:t>
            </a:r>
            <a:r>
              <a:rPr lang="it-IT" dirty="0" err="1" smtClean="0"/>
              <a:t>related</a:t>
            </a:r>
            <a:endParaRPr lang="it-IT" dirty="0" smtClean="0"/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Pages>0</Pages>
  <Words>2474</Words>
  <Characters>0</Characters>
  <Application>Microsoft Office PowerPoint</Application>
  <PresentationFormat>Personalizzato</PresentationFormat>
  <Lines>0</Lines>
  <Paragraphs>434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42</vt:i4>
      </vt:variant>
    </vt:vector>
  </HeadingPairs>
  <TitlesOfParts>
    <vt:vector size="46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Abstract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Technology stack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Docker</vt:lpstr>
      <vt:lpstr>QUALITY ASSURANCE</vt:lpstr>
      <vt:lpstr>Presentazione standard di PowerPoint</vt:lpstr>
      <vt:lpstr>QUALITY ASSURANCE</vt:lpstr>
      <vt:lpstr>PRODUCTION</vt:lpstr>
      <vt:lpstr>Presentazione standard di PowerPoint</vt:lpstr>
      <vt:lpstr>Event driven architecture: transaction issues</vt:lpstr>
      <vt:lpstr>System landscape</vt:lpstr>
      <vt:lpstr>Apache Kafka</vt:lpstr>
      <vt:lpstr>Presentazione standard di PowerPoint</vt:lpstr>
      <vt:lpstr>Microservice: Discovery Service</vt:lpstr>
      <vt:lpstr>System landscape  - Discovery services</vt:lpstr>
      <vt:lpstr>Microservice: Load Balancing</vt:lpstr>
      <vt:lpstr>System landscape  - Load balancing</vt:lpstr>
      <vt:lpstr>System landscape</vt:lpstr>
      <vt:lpstr>Wiring microservice: Service Discovery </vt:lpstr>
      <vt:lpstr>Presentazione standard di PowerPoint</vt:lpstr>
      <vt:lpstr>System landscape</vt:lpstr>
      <vt:lpstr>System landscape</vt:lpstr>
      <vt:lpstr>System landscape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3volv-04</cp:lastModifiedBy>
  <cp:revision>261</cp:revision>
  <dcterms:modified xsi:type="dcterms:W3CDTF">2016-09-10T18:39:25Z</dcterms:modified>
</cp:coreProperties>
</file>