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98" r:id="rId10"/>
    <p:sldId id="288" r:id="rId11"/>
    <p:sldId id="264" r:id="rId12"/>
    <p:sldId id="284" r:id="rId13"/>
    <p:sldId id="285" r:id="rId14"/>
    <p:sldId id="273" r:id="rId15"/>
    <p:sldId id="290" r:id="rId16"/>
    <p:sldId id="289" r:id="rId17"/>
    <p:sldId id="287" r:id="rId18"/>
    <p:sldId id="266" r:id="rId19"/>
    <p:sldId id="274" r:id="rId20"/>
    <p:sldId id="267" r:id="rId21"/>
    <p:sldId id="293" r:id="rId22"/>
    <p:sldId id="278" r:id="rId23"/>
    <p:sldId id="279" r:id="rId24"/>
    <p:sldId id="294" r:id="rId25"/>
    <p:sldId id="295" r:id="rId26"/>
    <p:sldId id="296" r:id="rId27"/>
    <p:sldId id="297" r:id="rId28"/>
    <p:sldId id="280" r:id="rId29"/>
    <p:sldId id="283" r:id="rId30"/>
    <p:sldId id="282" r:id="rId31"/>
    <p:sldId id="281" r:id="rId32"/>
    <p:sldId id="275" r:id="rId33"/>
    <p:sldId id="292" r:id="rId34"/>
    <p:sldId id="268" r:id="rId35"/>
    <p:sldId id="269" r:id="rId36"/>
    <p:sldId id="271" r:id="rId37"/>
    <p:sldId id="270" r:id="rId38"/>
    <p:sldId id="286" r:id="rId39"/>
    <p:sldId id="291" r:id="rId40"/>
    <p:sldId id="276" r:id="rId41"/>
    <p:sldId id="277" r:id="rId42"/>
    <p:sldId id="265" r:id="rId43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9" autoAdjust="0"/>
  </p:normalViewPr>
  <p:slideViewPr>
    <p:cSldViewPr>
      <p:cViewPr varScale="1">
        <p:scale>
          <a:sx n="53" d="100"/>
          <a:sy n="53" d="100"/>
        </p:scale>
        <p:origin x="-108" y="-20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0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/spring-cloud-zookeeper" TargetMode="External"/><Relationship Id="rId2" Type="http://schemas.openxmlformats.org/officeDocument/2006/relationships/hyperlink" Target="http://spring.io/projects/spring-xd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Spring </a:t>
            </a:r>
            <a:r>
              <a:rPr lang="it-IT" dirty="0" err="1" smtClean="0"/>
              <a:t>boot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/>
              <a:t>One technology that lets you focus on getting things done is one of the newer members of the Spring</a:t>
            </a:r>
          </a:p>
          <a:p>
            <a:pPr marL="0" indent="0">
              <a:buNone/>
            </a:pPr>
            <a:r>
              <a:rPr lang="en-US" sz="2000" dirty="0"/>
              <a:t>ecosystem: the Spring Boot project. This project has two main benefits. The first benefit is that Spring Boot</a:t>
            </a:r>
          </a:p>
          <a:p>
            <a:pPr marL="0" indent="0">
              <a:buNone/>
            </a:pPr>
            <a:r>
              <a:rPr lang="en-US" sz="2000" dirty="0"/>
              <a:t>dramatically simplifies application configuration by taking Convention over Configuration (</a:t>
            </a:r>
            <a:r>
              <a:rPr lang="en-US" sz="2000" dirty="0" err="1"/>
              <a:t>CoC</a:t>
            </a:r>
            <a:r>
              <a:rPr lang="en-US" sz="2000" dirty="0"/>
              <a:t>) in Spring</a:t>
            </a:r>
          </a:p>
          <a:p>
            <a:pPr marL="0" indent="0">
              <a:buNone/>
            </a:pPr>
            <a:r>
              <a:rPr lang="en-US" sz="2000" dirty="0"/>
              <a:t>applications to a whole new level. Spring Boot has a feature called auto-configuration that intelligently</a:t>
            </a:r>
          </a:p>
          <a:p>
            <a:pPr marL="0" indent="0">
              <a:buNone/>
            </a:pPr>
            <a:r>
              <a:rPr lang="en-US" sz="2000" dirty="0"/>
              <a:t>provides a set of default behaviors that are driven by what jars are on the </a:t>
            </a:r>
            <a:r>
              <a:rPr lang="en-US" sz="2000" dirty="0" err="1"/>
              <a:t>classpath</a:t>
            </a:r>
            <a:r>
              <a:rPr lang="en-US" sz="2000" dirty="0"/>
              <a:t>. For example, if you</a:t>
            </a:r>
          </a:p>
          <a:p>
            <a:pPr marL="0" indent="0">
              <a:buNone/>
            </a:pPr>
            <a:r>
              <a:rPr lang="en-US" sz="2000" dirty="0"/>
              <a:t>include database jars on the </a:t>
            </a:r>
            <a:r>
              <a:rPr lang="en-US" sz="2000" dirty="0" err="1"/>
              <a:t>classpath</a:t>
            </a:r>
            <a:r>
              <a:rPr lang="en-US" sz="2000" dirty="0"/>
              <a:t> then Spring Boot will define </a:t>
            </a:r>
            <a:r>
              <a:rPr lang="en-US" sz="2000" dirty="0" err="1"/>
              <a:t>DataSource</a:t>
            </a:r>
            <a:r>
              <a:rPr lang="en-US" sz="2000" dirty="0"/>
              <a:t> and </a:t>
            </a:r>
            <a:r>
              <a:rPr lang="en-US" sz="2000" dirty="0" err="1"/>
              <a:t>JdbcTemplate</a:t>
            </a:r>
            <a:r>
              <a:rPr lang="en-US" sz="2000" dirty="0"/>
              <a:t> beans</a:t>
            </a:r>
          </a:p>
          <a:p>
            <a:pPr marL="0" indent="0">
              <a:buNone/>
            </a:pPr>
            <a:r>
              <a:rPr lang="en-US" sz="2000" dirty="0"/>
              <a:t>unless you have already defined them. As a result, it’s remarkably easy to get a new micro-service up and</a:t>
            </a:r>
          </a:p>
          <a:p>
            <a:pPr marL="0" indent="0">
              <a:buNone/>
            </a:pPr>
            <a:r>
              <a:rPr lang="en-US" sz="2000" dirty="0"/>
              <a:t>running with little or no configuration while preserving the ability to customize your application.</a:t>
            </a:r>
          </a:p>
          <a:p>
            <a:pPr marL="0" indent="0">
              <a:buNone/>
            </a:pPr>
            <a:r>
              <a:rPr lang="en-US" sz="2000" dirty="0"/>
              <a:t>The second benefit of Spring Boot is that it simplifies deployment by letting you package your application as</a:t>
            </a:r>
          </a:p>
          <a:p>
            <a:pPr marL="0" indent="0">
              <a:buNone/>
            </a:pPr>
            <a:r>
              <a:rPr lang="en-US" sz="2000" dirty="0"/>
              <a:t>an executable jar containing a pre-configured embedded web container (Tomcat or Jetty). This eliminates the</a:t>
            </a:r>
          </a:p>
          <a:p>
            <a:pPr marL="0" indent="0">
              <a:buNone/>
            </a:pPr>
            <a:r>
              <a:rPr lang="en-US" sz="2000" dirty="0"/>
              <a:t>need to install and configure Tomcat or Jetty on your servers. Instead, to run your micro-service you simply</a:t>
            </a:r>
          </a:p>
          <a:p>
            <a:pPr marL="0" indent="0">
              <a:buNone/>
            </a:pPr>
            <a:r>
              <a:rPr lang="en-US" sz="2000" dirty="0"/>
              <a:t>need to have Java installed. Moreover, the executable jar format provides uniform and self-contained way of</a:t>
            </a:r>
          </a:p>
          <a:p>
            <a:pPr marL="0" indent="0">
              <a:buNone/>
            </a:pPr>
            <a:r>
              <a:rPr lang="en-US" sz="2000" dirty="0"/>
              <a:t>packaging and running JVM applications regardless of type, which simplifies operations. If necessary, you can,</a:t>
            </a:r>
          </a:p>
          <a:p>
            <a:pPr marL="0" indent="0">
              <a:buNone/>
            </a:pPr>
            <a:r>
              <a:rPr lang="en-US" sz="2000" dirty="0"/>
              <a:t>however, configure Spring Boot to build a war file. Let’s illustrate these features by developing a Spring Boot</a:t>
            </a:r>
          </a:p>
          <a:p>
            <a:pPr marL="0" indent="0">
              <a:buNone/>
            </a:pPr>
            <a:r>
              <a:rPr lang="en-US" sz="2000" dirty="0"/>
              <a:t>version of the user registration microservice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it-IT" dirty="0" smtClean="0"/>
              <a:t>Spring </a:t>
            </a:r>
            <a:r>
              <a:rPr lang="it-IT" dirty="0" err="1" smtClean="0"/>
              <a:t>Clolud</a:t>
            </a:r>
            <a:r>
              <a:rPr lang="it-IT" dirty="0" smtClean="0"/>
              <a:t> </a:t>
            </a:r>
            <a:r>
              <a:rPr lang="it-IT" dirty="0" err="1" smtClean="0"/>
              <a:t>stream</a:t>
            </a:r>
            <a:r>
              <a:rPr lang="it-IT" dirty="0" smtClean="0"/>
              <a:t>	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PIVOTAL WEB </a:t>
            </a:r>
          </a:p>
          <a:p>
            <a:pPr algn="ctr" eaLnBrk="1" hangingPunct="1"/>
            <a:r>
              <a:rPr lang="it-IT" sz="4400" dirty="0"/>
              <a:t>SERVICES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28136" y="9359771"/>
            <a:ext cx="9425953" cy="2276045"/>
            <a:chOff x="4228136" y="9359771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28136" y="1015974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28136" y="10964873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4228136" y="935977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4019589" y="9359341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MONGODB 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KAFKA AS 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MYSQL 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9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 </a:t>
            </a:r>
            <a:r>
              <a:rPr lang="it-IT" sz="2800" dirty="0" err="1"/>
              <a:t>Introduction</a:t>
            </a:r>
            <a:r>
              <a:rPr lang="it-IT" sz="2800" dirty="0"/>
              <a:t> to </a:t>
            </a:r>
            <a:r>
              <a:rPr lang="it-IT" sz="2800" dirty="0" err="1"/>
              <a:t>Docker</a:t>
            </a:r>
            <a:endParaRPr lang="it-IT" sz="2800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is a new way to containerize applications that is becomingly increasingly popular. It allows you to</a:t>
            </a:r>
          </a:p>
          <a:p>
            <a:pPr marL="0" indent="0">
              <a:buNone/>
            </a:pPr>
            <a:r>
              <a:rPr lang="en-US" sz="2800" dirty="0"/>
              <a:t>package a microservice in a standardized portable format that’s independent of the technology used to</a:t>
            </a:r>
          </a:p>
          <a:p>
            <a:pPr marL="0" indent="0">
              <a:buNone/>
            </a:pPr>
            <a:r>
              <a:rPr lang="en-US" sz="2800" dirty="0"/>
              <a:t>implement the service. At runtime it provides a high degree of isolation between different services. However,</a:t>
            </a:r>
          </a:p>
          <a:p>
            <a:pPr marL="0" indent="0">
              <a:buNone/>
            </a:pPr>
            <a:r>
              <a:rPr lang="en-US" sz="2800" dirty="0"/>
              <a:t>unlike virtual machines, </a:t>
            </a:r>
            <a:r>
              <a:rPr lang="en-US" sz="2800" dirty="0" err="1"/>
              <a:t>Docker</a:t>
            </a:r>
            <a:r>
              <a:rPr lang="en-US" sz="2800" dirty="0"/>
              <a:t> containers are extremely lightweight and as a result can be built and started</a:t>
            </a:r>
          </a:p>
          <a:p>
            <a:pPr marL="0" indent="0">
              <a:buNone/>
            </a:pPr>
            <a:r>
              <a:rPr lang="en-US" sz="2800" dirty="0"/>
              <a:t>extremely quickly. A container can typically be built in just a few seconds and starting a container simply</a:t>
            </a:r>
          </a:p>
          <a:p>
            <a:pPr marL="0" indent="0">
              <a:buNone/>
            </a:pPr>
            <a:r>
              <a:rPr lang="en-US" sz="2800" dirty="0"/>
              <a:t>consists of starting the service’s process(</a:t>
            </a:r>
            <a:r>
              <a:rPr lang="en-US" sz="2800" dirty="0" err="1"/>
              <a:t>es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runs on a variety of platforms. It runs natively on Linux. You can also run </a:t>
            </a:r>
            <a:r>
              <a:rPr lang="en-US" sz="2800" dirty="0" err="1"/>
              <a:t>Docker</a:t>
            </a:r>
            <a:r>
              <a:rPr lang="en-US" sz="2800" dirty="0"/>
              <a:t> on Windows and Mac</a:t>
            </a:r>
          </a:p>
          <a:p>
            <a:pPr marL="0" indent="0">
              <a:buNone/>
            </a:pPr>
            <a:r>
              <a:rPr lang="en-US" sz="2800" dirty="0"/>
              <a:t>OSX using Boot2Docker, which runs the </a:t>
            </a:r>
            <a:r>
              <a:rPr lang="en-US" sz="2800" dirty="0" err="1"/>
              <a:t>Docker</a:t>
            </a:r>
            <a:r>
              <a:rPr lang="en-US" sz="2800" dirty="0"/>
              <a:t> daemon in a </a:t>
            </a:r>
            <a:r>
              <a:rPr lang="en-US" sz="2800" dirty="0" err="1"/>
              <a:t>VirtualBox</a:t>
            </a:r>
            <a:r>
              <a:rPr lang="en-US" sz="2800" dirty="0"/>
              <a:t> VM. Some clouds also have added</a:t>
            </a:r>
          </a:p>
          <a:p>
            <a:pPr marL="0" indent="0">
              <a:buNone/>
            </a:pPr>
            <a:r>
              <a:rPr lang="en-US" sz="2800" dirty="0"/>
              <a:t>extra support for </a:t>
            </a:r>
            <a:r>
              <a:rPr lang="en-US" sz="2800" dirty="0" err="1"/>
              <a:t>Docker</a:t>
            </a:r>
            <a:r>
              <a:rPr lang="en-US" sz="2800" dirty="0"/>
              <a:t>. For example, not only can you run </a:t>
            </a:r>
            <a:r>
              <a:rPr lang="en-US" sz="2800" dirty="0" err="1"/>
              <a:t>Docker</a:t>
            </a:r>
            <a:r>
              <a:rPr lang="en-US" sz="2800" dirty="0"/>
              <a:t> inside your EC2 instances but you can also</a:t>
            </a:r>
          </a:p>
          <a:p>
            <a:pPr marL="0" indent="0">
              <a:buNone/>
            </a:pPr>
            <a:r>
              <a:rPr lang="en-US" sz="2800" dirty="0"/>
              <a:t>use Elastic Beanstalk to run </a:t>
            </a:r>
            <a:r>
              <a:rPr lang="en-US" sz="2800" dirty="0" err="1"/>
              <a:t>Docker</a:t>
            </a:r>
            <a:r>
              <a:rPr lang="en-US" sz="2800" dirty="0"/>
              <a:t> containers. Amazon also recently announced the Amazon EC2 Container</a:t>
            </a:r>
          </a:p>
          <a:p>
            <a:pPr marL="0" indent="0">
              <a:buNone/>
            </a:pPr>
            <a:r>
              <a:rPr lang="en-US" sz="2800" dirty="0"/>
              <a:t>Service, which is a hosted </a:t>
            </a:r>
            <a:r>
              <a:rPr lang="en-US" sz="2800" dirty="0" err="1"/>
              <a:t>Docker</a:t>
            </a:r>
            <a:r>
              <a:rPr lang="en-US" sz="2800" dirty="0"/>
              <a:t> container management service. Google Cloud also has support for </a:t>
            </a:r>
            <a:r>
              <a:rPr lang="en-US" sz="2800" dirty="0" err="1"/>
              <a:t>Docker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The two main </a:t>
            </a:r>
            <a:r>
              <a:rPr lang="en-US" sz="2800" dirty="0" err="1"/>
              <a:t>Docker</a:t>
            </a:r>
            <a:r>
              <a:rPr lang="en-US" sz="2800" dirty="0"/>
              <a:t> concepts are image, which is a portable application packaging format, and container,</a:t>
            </a:r>
          </a:p>
          <a:p>
            <a:pPr marL="0" indent="0">
              <a:buNone/>
            </a:pPr>
            <a:r>
              <a:rPr lang="en-US" sz="2800" dirty="0"/>
              <a:t>which is a running image and consists of one or more sandboxed processes. Let’s first look at how images</a:t>
            </a:r>
          </a:p>
          <a:p>
            <a:pPr marL="0" indent="0">
              <a:buNone/>
            </a:pPr>
            <a:r>
              <a:rPr lang="it-IT" sz="2800" dirty="0"/>
              <a:t>work.</a:t>
            </a: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2891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 smtClean="0"/>
              <a:t>Docker</a:t>
            </a:r>
            <a:r>
              <a:rPr lang="it-IT" sz="2800" dirty="0" smtClean="0"/>
              <a:t> image</a:t>
            </a:r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is read-only file system image of an operating system and an application. It’s analogous to an</a:t>
            </a:r>
          </a:p>
          <a:p>
            <a:pPr marL="0" indent="0">
              <a:buNone/>
            </a:pPr>
            <a:r>
              <a:rPr lang="en-US" sz="1800" dirty="0"/>
              <a:t>AWS EC2 AMI. An image is self-contained and will run on any </a:t>
            </a:r>
            <a:r>
              <a:rPr lang="en-US" sz="1800" dirty="0" err="1"/>
              <a:t>Docker</a:t>
            </a:r>
            <a:r>
              <a:rPr lang="en-US" sz="1800" dirty="0"/>
              <a:t> installation. You can create an image</a:t>
            </a:r>
          </a:p>
          <a:p>
            <a:pPr marL="0" indent="0">
              <a:buNone/>
            </a:pPr>
            <a:r>
              <a:rPr lang="en-US" sz="1800" dirty="0"/>
              <a:t>from scratch but normally an image is created by starting a container from existing base image, installing</a:t>
            </a:r>
          </a:p>
          <a:p>
            <a:pPr marL="0" indent="0">
              <a:buNone/>
            </a:pPr>
            <a:r>
              <a:rPr lang="en-US" sz="1800" dirty="0"/>
              <a:t>applications by executing the same kinds of commands you would use when configuring a regular machine,</a:t>
            </a:r>
          </a:p>
          <a:p>
            <a:pPr marL="0" indent="0">
              <a:buNone/>
            </a:pPr>
            <a:r>
              <a:rPr lang="en-US" sz="1800" dirty="0"/>
              <a:t>such as apt-get install –y and then saving the container as a new image. For example, to create an image</a:t>
            </a:r>
          </a:p>
          <a:p>
            <a:pPr marL="0" indent="0">
              <a:buNone/>
            </a:pPr>
            <a:r>
              <a:rPr lang="en-US" sz="1800" dirty="0"/>
              <a:t>containing a Spring Boot based application, you could start from a vanilla Ubuntu image, install the JDK and</a:t>
            </a:r>
          </a:p>
          <a:p>
            <a:pPr marL="0" indent="0">
              <a:buNone/>
            </a:pPr>
            <a:r>
              <a:rPr lang="en-US" sz="1800" dirty="0" smtClean="0"/>
              <a:t>then </a:t>
            </a:r>
            <a:r>
              <a:rPr lang="en-US" sz="1800" dirty="0"/>
              <a:t>install the executable JAR.</a:t>
            </a:r>
          </a:p>
          <a:p>
            <a:pPr marL="0" indent="0">
              <a:buNone/>
            </a:pPr>
            <a:r>
              <a:rPr lang="en-US" sz="1800" dirty="0"/>
              <a:t>In many ways, building a </a:t>
            </a:r>
            <a:r>
              <a:rPr lang="en-US" sz="1800" dirty="0" err="1"/>
              <a:t>Docker</a:t>
            </a:r>
            <a:r>
              <a:rPr lang="en-US" sz="1800" dirty="0"/>
              <a:t> image is similar to building an AMI. However, while an AMI is a blob of bits,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has a layered structure that dramatically reduces the amount of time needed to build and</a:t>
            </a:r>
          </a:p>
          <a:p>
            <a:pPr marL="0" indent="0">
              <a:buNone/>
            </a:pPr>
            <a:r>
              <a:rPr lang="en-US" sz="1800" dirty="0"/>
              <a:t>deploy a </a:t>
            </a:r>
            <a:r>
              <a:rPr lang="en-US" sz="1800" dirty="0" err="1"/>
              <a:t>Docker</a:t>
            </a:r>
            <a:r>
              <a:rPr lang="en-US" sz="1800" dirty="0"/>
              <a:t> image. An image consists of a sequence of layers. When building an image, each command</a:t>
            </a:r>
          </a:p>
          <a:p>
            <a:pPr marL="0" indent="0">
              <a:buNone/>
            </a:pPr>
            <a:r>
              <a:rPr lang="en-US" sz="1800" dirty="0"/>
              <a:t>that changes the file system (e.g. </a:t>
            </a:r>
            <a:r>
              <a:rPr lang="en-US" sz="1800" i="1" dirty="0"/>
              <a:t>apt-get install</a:t>
            </a:r>
            <a:r>
              <a:rPr lang="en-US" sz="1800" dirty="0"/>
              <a:t>) create a new layer that references it’s parent layer.</a:t>
            </a:r>
          </a:p>
          <a:p>
            <a:pPr marL="0" indent="0">
              <a:buNone/>
            </a:pPr>
            <a:r>
              <a:rPr lang="en-US" sz="1800" dirty="0"/>
              <a:t>This layered structure has two important benefits. First it enables of sharing of layers between images, which</a:t>
            </a:r>
          </a:p>
          <a:p>
            <a:pPr marL="0" indent="0">
              <a:buNone/>
            </a:pPr>
            <a:r>
              <a:rPr lang="en-US" sz="1800" dirty="0"/>
              <a:t>means that </a:t>
            </a:r>
            <a:r>
              <a:rPr lang="en-US" sz="1800" dirty="0" err="1"/>
              <a:t>Docker</a:t>
            </a:r>
            <a:r>
              <a:rPr lang="en-US" sz="1800" dirty="0"/>
              <a:t> does not need to move an entire image over the network. Only those layers that don’t exist</a:t>
            </a:r>
          </a:p>
          <a:p>
            <a:pPr marL="0" indent="0">
              <a:buNone/>
            </a:pPr>
            <a:r>
              <a:rPr lang="en-US" sz="1800" dirty="0"/>
              <a:t>on the destination machine need to be copied, which usually results in a dramatic speedup. Another important</a:t>
            </a:r>
          </a:p>
          <a:p>
            <a:pPr marL="0" indent="0">
              <a:buNone/>
            </a:pPr>
            <a:r>
              <a:rPr lang="en-US" sz="1800" dirty="0"/>
              <a:t>benefit of the layered structure is that </a:t>
            </a:r>
            <a:r>
              <a:rPr lang="en-US" sz="1800" dirty="0" err="1"/>
              <a:t>Docker</a:t>
            </a:r>
            <a:r>
              <a:rPr lang="en-US" sz="1800" dirty="0"/>
              <a:t> aggressively caches layers when building an image. When </a:t>
            </a:r>
            <a:r>
              <a:rPr lang="en-US" sz="1800" dirty="0" err="1"/>
              <a:t>reexecuting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 command against an input layer </a:t>
            </a:r>
            <a:r>
              <a:rPr lang="en-US" sz="1800" dirty="0" err="1"/>
              <a:t>Docker</a:t>
            </a:r>
            <a:r>
              <a:rPr lang="en-US" sz="1800" dirty="0"/>
              <a:t> tries to skip executing the command and instead reuses</a:t>
            </a:r>
          </a:p>
          <a:p>
            <a:pPr marL="0" indent="0">
              <a:buNone/>
            </a:pPr>
            <a:r>
              <a:rPr lang="en-US" sz="1800" dirty="0"/>
              <a:t>the already built output layer. As a result, building an image is usually extremely fast.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9435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 smtClean="0"/>
              <a:t>Docker</a:t>
            </a:r>
            <a:r>
              <a:rPr lang="it-IT" sz="2800" dirty="0" smtClean="0"/>
              <a:t> container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container is a running image consisting of one or more sandboxed processes. </a:t>
            </a:r>
            <a:r>
              <a:rPr lang="en-US" sz="1800" dirty="0" err="1"/>
              <a:t>Docker</a:t>
            </a:r>
            <a:r>
              <a:rPr lang="en-US" sz="1800" dirty="0"/>
              <a:t> isolates a</a:t>
            </a:r>
          </a:p>
          <a:p>
            <a:pPr marL="0" indent="0">
              <a:buNone/>
            </a:pPr>
            <a:r>
              <a:rPr lang="en-US" sz="1800" dirty="0"/>
              <a:t>container’s processes using a variety of mechanisms including relatively mature OS-level virtualization</a:t>
            </a:r>
          </a:p>
          <a:p>
            <a:pPr marL="0" indent="0">
              <a:buNone/>
            </a:pPr>
            <a:r>
              <a:rPr lang="en-US" sz="1800" dirty="0"/>
              <a:t>mechanisms such as control groups and namespaces. Each process group has its own root file-system. Process</a:t>
            </a:r>
          </a:p>
          <a:p>
            <a:pPr marL="0" indent="0">
              <a:buNone/>
            </a:pPr>
            <a:r>
              <a:rPr lang="en-US" sz="1800" dirty="0"/>
              <a:t>groups can be assigned resource limits, e.g. CPU and memory limits. In the same way that a hypervisor divides</a:t>
            </a:r>
          </a:p>
          <a:p>
            <a:pPr marL="0" indent="0">
              <a:buNone/>
            </a:pPr>
            <a:r>
              <a:rPr lang="en-US" sz="1800" dirty="0"/>
              <a:t>up the hardware amongst virtual machines, this mechanism divides up the OS between process groups. Each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is a process group.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also isolates the networking portion of each container. When </a:t>
            </a:r>
            <a:r>
              <a:rPr lang="en-US" sz="1800" dirty="0" err="1"/>
              <a:t>Docker</a:t>
            </a:r>
            <a:r>
              <a:rPr lang="en-US" sz="1800" dirty="0"/>
              <a:t> is installed, it creates a virtual</a:t>
            </a:r>
          </a:p>
          <a:p>
            <a:pPr marL="0" indent="0">
              <a:buNone/>
            </a:pPr>
            <a:r>
              <a:rPr lang="en-US" sz="1800" dirty="0"/>
              <a:t>interface called docker0 on the host and sets up subnet. Each container is given it’s own virtual interface called</a:t>
            </a:r>
          </a:p>
          <a:p>
            <a:pPr marL="0" indent="0">
              <a:buNone/>
            </a:pPr>
            <a:r>
              <a:rPr lang="en-US" sz="1800" dirty="0"/>
              <a:t>eth0 (within the container’s namespace), which is assigned an available IP address from the </a:t>
            </a:r>
            <a:r>
              <a:rPr lang="en-US" sz="1800" dirty="0" err="1"/>
              <a:t>Docker</a:t>
            </a:r>
            <a:r>
              <a:rPr lang="en-US" sz="1800" dirty="0"/>
              <a:t> subnet.</a:t>
            </a:r>
          </a:p>
          <a:p>
            <a:pPr marL="0" indent="0">
              <a:buNone/>
            </a:pPr>
            <a:r>
              <a:rPr lang="en-US" sz="1800" dirty="0"/>
              <a:t>This means, for example, that a Spring Boot application running in a container listens on port 8080 of the</a:t>
            </a:r>
          </a:p>
          <a:p>
            <a:pPr marL="0" indent="0">
              <a:buNone/>
            </a:pPr>
            <a:r>
              <a:rPr lang="en-US" sz="1800" dirty="0"/>
              <a:t>virtual interface that’s specific to its container. Later on we will look how you can enable a service to be</a:t>
            </a:r>
          </a:p>
          <a:p>
            <a:pPr marL="0" indent="0">
              <a:buNone/>
            </a:pPr>
            <a:r>
              <a:rPr lang="en-US" sz="1800" dirty="0"/>
              <a:t>accessed from outside its container by setting up a port mapping that associates a host port with a container</a:t>
            </a:r>
          </a:p>
          <a:p>
            <a:pPr marL="0" indent="0">
              <a:buNone/>
            </a:pPr>
            <a:r>
              <a:rPr lang="it-IT" sz="1800" dirty="0" err="1"/>
              <a:t>port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It’s important to remember that even though an image contains an entire OS a </a:t>
            </a:r>
            <a:r>
              <a:rPr lang="en-US" sz="1800" dirty="0" err="1"/>
              <a:t>Docker</a:t>
            </a:r>
            <a:r>
              <a:rPr lang="en-US" sz="1800" dirty="0"/>
              <a:t> container often only</a:t>
            </a:r>
          </a:p>
          <a:p>
            <a:pPr marL="0" indent="0">
              <a:buNone/>
            </a:pPr>
            <a:r>
              <a:rPr lang="en-US" sz="1800" dirty="0"/>
              <a:t>consists of the application’s processes. You often don’t need to start any of the typical OS processes such as</a:t>
            </a:r>
          </a:p>
          <a:p>
            <a:pPr marL="0" indent="0">
              <a:buNone/>
            </a:pPr>
            <a:r>
              <a:rPr lang="en-US" sz="1800" dirty="0" err="1"/>
              <a:t>initd</a:t>
            </a:r>
            <a:r>
              <a:rPr lang="en-US" sz="1800" dirty="0"/>
              <a:t>. For example, a </a:t>
            </a:r>
            <a:r>
              <a:rPr lang="en-US" sz="1800" dirty="0" err="1"/>
              <a:t>Docker</a:t>
            </a:r>
            <a:r>
              <a:rPr lang="en-US" sz="1800" dirty="0"/>
              <a:t> container that runs a Spring Boot application might only start Java. As a result, a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has a minimal runtime overhead and its startup time is the startup time of your application.</a:t>
            </a:r>
          </a:p>
          <a:p>
            <a:pPr marL="0" indent="0">
              <a:buNone/>
            </a:pPr>
            <a:r>
              <a:rPr lang="en-US" sz="1800" dirty="0"/>
              <a:t>Now that we have looked at basic </a:t>
            </a:r>
            <a:r>
              <a:rPr lang="en-US" sz="1800" dirty="0" err="1"/>
              <a:t>Docker</a:t>
            </a:r>
            <a:r>
              <a:rPr lang="en-US" sz="1800" dirty="0"/>
              <a:t> concepts let’s look at using </a:t>
            </a:r>
            <a:r>
              <a:rPr lang="en-US" sz="1800" dirty="0" err="1"/>
              <a:t>Docker</a:t>
            </a:r>
            <a:r>
              <a:rPr lang="en-US" sz="1800" dirty="0"/>
              <a:t> to package Spring Boot</a:t>
            </a:r>
          </a:p>
          <a:p>
            <a:pPr marL="0" indent="0">
              <a:buNone/>
            </a:pPr>
            <a:r>
              <a:rPr lang="it-IT" sz="1800" dirty="0" err="1"/>
              <a:t>applications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718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dirty="0"/>
              <a:t>Spring </a:t>
            </a:r>
            <a:r>
              <a:rPr lang="it-IT" sz="1800" b="1" dirty="0" err="1"/>
              <a:t>Boot</a:t>
            </a:r>
            <a:r>
              <a:rPr lang="it-IT" sz="1800" b="1" dirty="0"/>
              <a:t> and </a:t>
            </a:r>
            <a:r>
              <a:rPr lang="it-IT" sz="1800" b="1" dirty="0" err="1"/>
              <a:t>Docker</a:t>
            </a:r>
            <a:endParaRPr lang="it-IT" sz="1800" b="1" dirty="0"/>
          </a:p>
          <a:p>
            <a:pPr marL="0" indent="0">
              <a:buNone/>
            </a:pPr>
            <a:r>
              <a:rPr lang="en-US" sz="1800" dirty="0"/>
              <a:t>Let’s now build a </a:t>
            </a:r>
            <a:r>
              <a:rPr lang="en-US" sz="1800" dirty="0" err="1"/>
              <a:t>Docker</a:t>
            </a:r>
            <a:r>
              <a:rPr lang="en-US" sz="1800" dirty="0"/>
              <a:t> image that runs the Spring Boot application. Because Spring Boot packages the</a:t>
            </a:r>
          </a:p>
          <a:p>
            <a:pPr marL="0" indent="0">
              <a:buNone/>
            </a:pPr>
            <a:r>
              <a:rPr lang="en-US" sz="1800" dirty="0"/>
              <a:t>application as a self-contained executable JAR, we just need to build an image containing that JAR file and</a:t>
            </a:r>
          </a:p>
          <a:p>
            <a:pPr marL="0" indent="0">
              <a:buNone/>
            </a:pPr>
            <a:r>
              <a:rPr lang="en-US" sz="1800" dirty="0"/>
              <a:t>Java. One option is to take a vanilla Ubuntu </a:t>
            </a:r>
            <a:r>
              <a:rPr lang="en-US" sz="1800" dirty="0" err="1"/>
              <a:t>Docker</a:t>
            </a:r>
            <a:r>
              <a:rPr lang="en-US" sz="1800" dirty="0"/>
              <a:t> image, install Java and install the JAR. Fortunately, we</a:t>
            </a:r>
          </a:p>
          <a:p>
            <a:pPr marL="0" indent="0">
              <a:buNone/>
            </a:pPr>
            <a:r>
              <a:rPr lang="en-US" sz="1800" dirty="0"/>
              <a:t>can skip the first step because it’s already been done. One of the great features of the </a:t>
            </a:r>
            <a:r>
              <a:rPr lang="en-US" sz="1800" dirty="0" err="1"/>
              <a:t>Docker</a:t>
            </a:r>
            <a:r>
              <a:rPr lang="en-US" sz="1800" dirty="0"/>
              <a:t> ecosystem is</a:t>
            </a:r>
          </a:p>
          <a:p>
            <a:pPr marL="0" indent="0">
              <a:buNone/>
            </a:pPr>
            <a:r>
              <a:rPr lang="en-US" sz="1800" dirty="0"/>
              <a:t>https://hub.docker.com, which is a website where the community shares </a:t>
            </a:r>
            <a:r>
              <a:rPr lang="en-US" sz="1800" dirty="0" err="1"/>
              <a:t>Docker</a:t>
            </a:r>
            <a:r>
              <a:rPr lang="en-US" sz="1800" dirty="0"/>
              <a:t> images. There are a huge</a:t>
            </a:r>
          </a:p>
          <a:p>
            <a:pPr marL="0" indent="0">
              <a:buNone/>
            </a:pPr>
            <a:r>
              <a:rPr lang="en-US" sz="1800" dirty="0"/>
              <a:t>number of images available including </a:t>
            </a:r>
            <a:r>
              <a:rPr lang="en-US" sz="1800" dirty="0" err="1"/>
              <a:t>dockerfile</a:t>
            </a:r>
            <a:r>
              <a:rPr lang="en-US" sz="1800" dirty="0"/>
              <a:t>/java, which provides Java images for Oracle and </a:t>
            </a:r>
            <a:r>
              <a:rPr lang="en-US" sz="1800" dirty="0" err="1"/>
              <a:t>OpenJDK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versions 6, 7, and 8.</a:t>
            </a:r>
          </a:p>
          <a:p>
            <a:pPr marL="0" indent="0">
              <a:buNone/>
            </a:pPr>
            <a:r>
              <a:rPr lang="en-US" sz="1800" dirty="0"/>
              <a:t>19/7/2016 Deploying Spring Boot-based microservices with </a:t>
            </a:r>
            <a:r>
              <a:rPr lang="en-US" sz="1800" dirty="0" err="1"/>
              <a:t>Docker</a:t>
            </a:r>
            <a:r>
              <a:rPr lang="en-US" sz="1800" dirty="0"/>
              <a:t> – part 3 | plain old objects</a:t>
            </a:r>
          </a:p>
          <a:p>
            <a:pPr marL="0" indent="0">
              <a:buNone/>
            </a:pPr>
            <a:r>
              <a:rPr lang="it-IT" sz="1800" dirty="0"/>
              <a:t>https://webcache.googleusercontent.com/search?q=cache:KnDIpt3s9lsJ:https://plainoldobjects.com/2014/11/16/deploying-spring-boot-based-microservices… 4/7</a:t>
            </a:r>
          </a:p>
          <a:p>
            <a:pPr marL="0" indent="0">
              <a:buNone/>
            </a:pPr>
            <a:r>
              <a:rPr lang="en-US" sz="1800" dirty="0"/>
              <a:t>Once we have identified a suitable base image the next step is to build a new image that runs the Spring Boot</a:t>
            </a:r>
          </a:p>
          <a:p>
            <a:pPr marL="0" indent="0">
              <a:buNone/>
            </a:pPr>
            <a:r>
              <a:rPr lang="en-US" sz="1800" dirty="0"/>
              <a:t>application. You could build an image manually by launching the base image and entering shell commands in</a:t>
            </a:r>
          </a:p>
          <a:p>
            <a:pPr marL="0" indent="0">
              <a:buNone/>
            </a:pPr>
            <a:r>
              <a:rPr lang="en-US" sz="1800" dirty="0"/>
              <a:t>pretty much the same way that you would configure a regular OS. However, it’s much better to automate</a:t>
            </a:r>
          </a:p>
          <a:p>
            <a:pPr marL="0" indent="0">
              <a:buNone/>
            </a:pPr>
            <a:r>
              <a:rPr lang="en-US" sz="1800" dirty="0"/>
              <a:t>image creation. To do that we need to create a </a:t>
            </a:r>
            <a:r>
              <a:rPr lang="en-US" sz="1800" dirty="0" err="1"/>
              <a:t>Dockerfile</a:t>
            </a:r>
            <a:r>
              <a:rPr lang="en-US" sz="1800" dirty="0"/>
              <a:t>, which is a text file containing series of commands</a:t>
            </a:r>
          </a:p>
          <a:p>
            <a:pPr marL="0" indent="0">
              <a:buNone/>
            </a:pPr>
            <a:r>
              <a:rPr lang="en-US" sz="1800" dirty="0"/>
              <a:t>that tell </a:t>
            </a:r>
            <a:r>
              <a:rPr lang="en-US" sz="1800" dirty="0" err="1"/>
              <a:t>Docker</a:t>
            </a:r>
            <a:r>
              <a:rPr lang="en-US" sz="1800" dirty="0"/>
              <a:t> how to build an image. Once we have written a </a:t>
            </a:r>
            <a:r>
              <a:rPr lang="en-US" sz="1800" dirty="0" err="1"/>
              <a:t>Dockerfile</a:t>
            </a:r>
            <a:r>
              <a:rPr lang="en-US" sz="1800" dirty="0"/>
              <a:t>, we can then repeatedly build an</a:t>
            </a:r>
          </a:p>
          <a:p>
            <a:pPr marL="0" indent="0">
              <a:buNone/>
            </a:pPr>
            <a:r>
              <a:rPr lang="en-US" sz="1800" dirty="0"/>
              <a:t>image by running </a:t>
            </a:r>
            <a:r>
              <a:rPr lang="en-US" sz="1800" i="1" dirty="0" err="1"/>
              <a:t>docker</a:t>
            </a:r>
            <a:r>
              <a:rPr lang="en-US" sz="1800" i="1" dirty="0"/>
              <a:t> build</a:t>
            </a:r>
            <a:r>
              <a:rPr lang="en-US" sz="1800" dirty="0"/>
              <a:t>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01820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 smtClean="0"/>
          </a:p>
          <a:p>
            <a:pPr lvl="1"/>
            <a:r>
              <a:rPr lang="it-IT" dirty="0" err="1" smtClean="0"/>
              <a:t>Images</a:t>
            </a:r>
            <a:endParaRPr lang="it-IT" dirty="0" smtClean="0"/>
          </a:p>
          <a:p>
            <a:pPr lvl="1"/>
            <a:r>
              <a:rPr lang="it-IT" dirty="0" smtClean="0"/>
              <a:t>Container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Apache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project aims to provide a unified, high-throughput, low-latency platform for handling real-time data feeds. The design is heavily influenced by transaction logs. It is a messaging system, similar to traditional messaging systems like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MQSeries</a:t>
            </a:r>
            <a:r>
              <a:rPr lang="en-US" sz="2800" dirty="0"/>
              <a:t>, but it’s ideal for log aggregation, persistent messaging, fast (_hundreds_ of megabytes per second!) reads and writes, and can accommodate numerous </a:t>
            </a:r>
            <a:r>
              <a:rPr lang="en-US" sz="2800" dirty="0" smtClean="0"/>
              <a:t>clients</a:t>
            </a:r>
          </a:p>
          <a:p>
            <a:r>
              <a:rPr lang="it-IT" sz="2800" dirty="0"/>
              <a:t>A Kafka </a:t>
            </a:r>
            <a:r>
              <a:rPr lang="it-IT" sz="2800" i="1" dirty="0"/>
              <a:t>broker</a:t>
            </a:r>
            <a:r>
              <a:rPr lang="it-IT" sz="2800" dirty="0"/>
              <a:t> cluster </a:t>
            </a:r>
            <a:r>
              <a:rPr lang="it-IT" sz="2800" dirty="0" err="1"/>
              <a:t>consists</a:t>
            </a:r>
            <a:r>
              <a:rPr lang="it-IT" sz="2800" dirty="0"/>
              <a:t> of </a:t>
            </a:r>
            <a:r>
              <a:rPr lang="it-IT" sz="2800" dirty="0" err="1"/>
              <a:t>one</a:t>
            </a:r>
            <a:r>
              <a:rPr lang="it-IT" sz="2800" dirty="0"/>
              <a:t> or more </a:t>
            </a:r>
            <a:r>
              <a:rPr lang="it-IT" sz="2800" dirty="0" err="1"/>
              <a:t>servers</a:t>
            </a:r>
            <a:r>
              <a:rPr lang="it-IT" sz="2800" dirty="0"/>
              <a:t>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may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or more broker </a:t>
            </a:r>
            <a:r>
              <a:rPr lang="it-IT" sz="2800" dirty="0" err="1"/>
              <a:t>processes</a:t>
            </a:r>
            <a:r>
              <a:rPr lang="it-IT" sz="2800" dirty="0"/>
              <a:t> </a:t>
            </a:r>
            <a:r>
              <a:rPr lang="it-IT" sz="2800" dirty="0" err="1"/>
              <a:t>running</a:t>
            </a:r>
            <a:r>
              <a:rPr lang="it-IT" sz="2800" dirty="0"/>
              <a:t>. Apache Kafka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to be </a:t>
            </a:r>
            <a:r>
              <a:rPr lang="it-IT" sz="2800" dirty="0" err="1"/>
              <a:t>highly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; </a:t>
            </a:r>
            <a:r>
              <a:rPr lang="it-IT" sz="2800" dirty="0" err="1"/>
              <a:t>there</a:t>
            </a:r>
            <a:r>
              <a:rPr lang="it-IT" sz="2800" dirty="0"/>
              <a:t> are no </a:t>
            </a:r>
            <a:r>
              <a:rPr lang="it-IT" sz="2800" i="1" dirty="0" err="1"/>
              <a:t>master</a:t>
            </a:r>
            <a:r>
              <a:rPr lang="it-IT" sz="2800" dirty="0" err="1"/>
              <a:t>nodes</a:t>
            </a:r>
            <a:r>
              <a:rPr lang="it-IT" sz="2800" dirty="0"/>
              <a:t>.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are </a:t>
            </a:r>
            <a:r>
              <a:rPr lang="it-IT" sz="2800" dirty="0" err="1"/>
              <a:t>interchangeable</a:t>
            </a:r>
            <a:r>
              <a:rPr lang="it-IT" sz="2800" dirty="0"/>
              <a:t>.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replicated</a:t>
            </a:r>
            <a:r>
              <a:rPr lang="it-IT" sz="2800" dirty="0"/>
              <a:t> from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 to </a:t>
            </a:r>
            <a:r>
              <a:rPr lang="it-IT" sz="2800" dirty="0" err="1"/>
              <a:t>another</a:t>
            </a:r>
            <a:r>
              <a:rPr lang="it-IT" sz="2800" dirty="0"/>
              <a:t> to </a:t>
            </a:r>
            <a:r>
              <a:rPr lang="it-IT" sz="2800" dirty="0" err="1"/>
              <a:t>ensure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still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 in the </a:t>
            </a:r>
            <a:r>
              <a:rPr lang="it-IT" sz="2800" dirty="0" err="1"/>
              <a:t>event</a:t>
            </a:r>
            <a:r>
              <a:rPr lang="it-IT" sz="2800" dirty="0"/>
              <a:t> of a </a:t>
            </a:r>
            <a:r>
              <a:rPr lang="it-IT" sz="2800" dirty="0" err="1"/>
              <a:t>failure</a:t>
            </a:r>
            <a:r>
              <a:rPr lang="it-IT" sz="2800" dirty="0"/>
              <a:t>.</a:t>
            </a:r>
          </a:p>
          <a:p>
            <a:r>
              <a:rPr lang="it-IT" sz="2800" dirty="0"/>
              <a:t>In Kafka, a </a:t>
            </a:r>
            <a:r>
              <a:rPr lang="it-IT" sz="2800" i="1" dirty="0" err="1"/>
              <a:t>topic</a:t>
            </a:r>
            <a:r>
              <a:rPr lang="it-IT" sz="2800" dirty="0"/>
              <a:t> 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category</a:t>
            </a:r>
            <a:r>
              <a:rPr lang="it-IT" sz="2800" dirty="0"/>
              <a:t>, </a:t>
            </a:r>
            <a:r>
              <a:rPr lang="it-IT" sz="2800" dirty="0" err="1"/>
              <a:t>similar</a:t>
            </a:r>
            <a:r>
              <a:rPr lang="it-IT" sz="2800" dirty="0"/>
              <a:t> to a JMS </a:t>
            </a:r>
            <a:r>
              <a:rPr lang="it-IT" sz="2800" dirty="0" err="1"/>
              <a:t>destination</a:t>
            </a:r>
            <a:r>
              <a:rPr lang="it-IT" sz="2800" dirty="0"/>
              <a:t> or </a:t>
            </a:r>
            <a:r>
              <a:rPr lang="it-IT" sz="2800" dirty="0" err="1"/>
              <a:t>both</a:t>
            </a:r>
            <a:r>
              <a:rPr lang="it-IT" sz="2800" dirty="0"/>
              <a:t> an AMQP </a:t>
            </a:r>
            <a:r>
              <a:rPr lang="it-IT" sz="2800" dirty="0" err="1"/>
              <a:t>exchange</a:t>
            </a:r>
            <a:r>
              <a:rPr lang="it-IT" sz="2800" dirty="0"/>
              <a:t> and </a:t>
            </a:r>
            <a:r>
              <a:rPr lang="it-IT" sz="2800" dirty="0" err="1"/>
              <a:t>queue</a:t>
            </a:r>
            <a:r>
              <a:rPr lang="it-IT" sz="2800" dirty="0"/>
              <a:t>. </a:t>
            </a:r>
            <a:r>
              <a:rPr lang="it-IT" sz="2800" dirty="0" err="1"/>
              <a:t>Topics</a:t>
            </a:r>
            <a:r>
              <a:rPr lang="it-IT" sz="2800" dirty="0"/>
              <a:t> are </a:t>
            </a:r>
            <a:r>
              <a:rPr lang="it-IT" sz="2800" dirty="0" err="1"/>
              <a:t>partitioned</a:t>
            </a:r>
            <a:r>
              <a:rPr lang="it-IT" sz="2800" dirty="0"/>
              <a:t>, and the </a:t>
            </a:r>
            <a:r>
              <a:rPr lang="it-IT" sz="2800" dirty="0" err="1"/>
              <a:t>choice</a:t>
            </a:r>
            <a:r>
              <a:rPr lang="it-IT" sz="2800" dirty="0"/>
              <a:t> of </a:t>
            </a:r>
            <a:r>
              <a:rPr lang="it-IT" sz="2800" dirty="0" err="1"/>
              <a:t>which</a:t>
            </a:r>
            <a:r>
              <a:rPr lang="it-IT" sz="2800" dirty="0"/>
              <a:t> of a </a:t>
            </a:r>
            <a:r>
              <a:rPr lang="it-IT" sz="2800" dirty="0" err="1"/>
              <a:t>topic’s</a:t>
            </a:r>
            <a:r>
              <a:rPr lang="it-IT" sz="2800" dirty="0"/>
              <a:t> </a:t>
            </a:r>
            <a:r>
              <a:rPr lang="it-IT" sz="2800" dirty="0" err="1"/>
              <a:t>partition</a:t>
            </a:r>
            <a:r>
              <a:rPr lang="it-IT" sz="2800" dirty="0"/>
              <a:t> a message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sent</a:t>
            </a:r>
            <a:r>
              <a:rPr lang="it-IT" sz="2800" dirty="0"/>
              <a:t> to </a:t>
            </a:r>
            <a:r>
              <a:rPr lang="it-IT" sz="2800" dirty="0" err="1"/>
              <a:t>is</a:t>
            </a:r>
            <a:r>
              <a:rPr lang="it-IT" sz="2800" dirty="0"/>
              <a:t> made by the message producer. </a:t>
            </a:r>
            <a:r>
              <a:rPr lang="it-IT" sz="2800" dirty="0" err="1"/>
              <a:t>Each</a:t>
            </a:r>
            <a:r>
              <a:rPr lang="it-IT" sz="2800" dirty="0"/>
              <a:t> message in the </a:t>
            </a:r>
            <a:r>
              <a:rPr lang="it-IT" sz="2800" dirty="0" err="1"/>
              <a:t>partition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assigned</a:t>
            </a:r>
            <a:r>
              <a:rPr lang="it-IT" sz="2800" dirty="0"/>
              <a:t> a </a:t>
            </a:r>
            <a:r>
              <a:rPr lang="it-IT" sz="2800" dirty="0" err="1"/>
              <a:t>unique</a:t>
            </a:r>
            <a:r>
              <a:rPr lang="it-IT" sz="2800" dirty="0"/>
              <a:t> </a:t>
            </a:r>
            <a:r>
              <a:rPr lang="it-IT" sz="2800" dirty="0" err="1"/>
              <a:t>sequenced</a:t>
            </a:r>
            <a:r>
              <a:rPr lang="it-IT" sz="2800" dirty="0"/>
              <a:t> ID, </a:t>
            </a:r>
            <a:r>
              <a:rPr lang="it-IT" sz="2800" dirty="0" err="1"/>
              <a:t>its</a:t>
            </a:r>
            <a:r>
              <a:rPr lang="it-IT" sz="2800" dirty="0"/>
              <a:t> </a:t>
            </a:r>
            <a:r>
              <a:rPr lang="it-IT" sz="2800" i="1" dirty="0"/>
              <a:t>offset</a:t>
            </a:r>
            <a:r>
              <a:rPr lang="it-IT" sz="2800" dirty="0"/>
              <a:t>. More </a:t>
            </a:r>
            <a:r>
              <a:rPr lang="it-IT" sz="2800" dirty="0" err="1"/>
              <a:t>partitions</a:t>
            </a:r>
            <a:r>
              <a:rPr lang="it-IT" sz="2800" dirty="0"/>
              <a:t> </a:t>
            </a:r>
            <a:r>
              <a:rPr lang="it-IT" sz="2800" dirty="0" err="1"/>
              <a:t>allow</a:t>
            </a:r>
            <a:r>
              <a:rPr lang="it-IT" sz="2800" dirty="0"/>
              <a:t> </a:t>
            </a:r>
            <a:r>
              <a:rPr lang="it-IT" sz="2800" dirty="0" err="1"/>
              <a:t>greater</a:t>
            </a:r>
            <a:r>
              <a:rPr lang="it-IT" sz="2800" dirty="0"/>
              <a:t> </a:t>
            </a:r>
            <a:r>
              <a:rPr lang="it-IT" sz="2800" dirty="0" err="1"/>
              <a:t>parallelism</a:t>
            </a:r>
            <a:r>
              <a:rPr lang="it-IT" sz="2800" dirty="0"/>
              <a:t> for </a:t>
            </a:r>
            <a:r>
              <a:rPr lang="it-IT" sz="2800" dirty="0" err="1"/>
              <a:t>consumption</a:t>
            </a:r>
            <a:r>
              <a:rPr lang="it-IT" sz="2800" dirty="0"/>
              <a:t>,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r>
              <a:rPr lang="it-IT" sz="2800" dirty="0"/>
              <a:t> in more </a:t>
            </a:r>
            <a:r>
              <a:rPr lang="it-IT" sz="2800" dirty="0" err="1"/>
              <a:t>files</a:t>
            </a:r>
            <a:r>
              <a:rPr lang="it-IT" sz="2800" dirty="0"/>
              <a:t> </a:t>
            </a:r>
            <a:r>
              <a:rPr lang="it-IT" sz="2800" dirty="0" err="1"/>
              <a:t>across</a:t>
            </a:r>
            <a:r>
              <a:rPr lang="it-IT" sz="2800" dirty="0"/>
              <a:t> the brokers.</a:t>
            </a:r>
          </a:p>
          <a:p>
            <a:r>
              <a:rPr lang="it-IT" sz="2800" i="1" dirty="0" err="1"/>
              <a:t>Producers</a:t>
            </a:r>
            <a:r>
              <a:rPr lang="it-IT" sz="2800" dirty="0"/>
              <a:t> </a:t>
            </a:r>
            <a:r>
              <a:rPr lang="it-IT" sz="2800" dirty="0" err="1"/>
              <a:t>send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 to Apache Kafka broker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specify</a:t>
            </a:r>
            <a:r>
              <a:rPr lang="it-IT" sz="2800" dirty="0"/>
              <a:t> the </a:t>
            </a:r>
            <a:r>
              <a:rPr lang="it-IT" sz="2800" dirty="0" err="1"/>
              <a:t>partition</a:t>
            </a:r>
            <a:r>
              <a:rPr lang="it-IT" sz="2800" dirty="0"/>
              <a:t> to use for </a:t>
            </a:r>
            <a:r>
              <a:rPr lang="it-IT" sz="2800" dirty="0" err="1"/>
              <a:t>every</a:t>
            </a:r>
            <a:r>
              <a:rPr lang="it-IT" sz="2800" dirty="0"/>
              <a:t> message </a:t>
            </a:r>
            <a:r>
              <a:rPr lang="it-IT" sz="2800" dirty="0" err="1"/>
              <a:t>they</a:t>
            </a:r>
            <a:r>
              <a:rPr lang="it-IT" sz="2800" dirty="0"/>
              <a:t> produce. Message production </a:t>
            </a:r>
            <a:r>
              <a:rPr lang="it-IT" sz="2800" dirty="0" err="1"/>
              <a:t>may</a:t>
            </a:r>
            <a:r>
              <a:rPr lang="it-IT" sz="2800" dirty="0"/>
              <a:t> be </a:t>
            </a:r>
            <a:r>
              <a:rPr lang="it-IT" sz="2800" dirty="0" err="1"/>
              <a:t>synchronous</a:t>
            </a:r>
            <a:r>
              <a:rPr lang="it-IT" sz="2800" dirty="0"/>
              <a:t> or </a:t>
            </a:r>
            <a:r>
              <a:rPr lang="it-IT" sz="2800" dirty="0" err="1"/>
              <a:t>asynchronous</a:t>
            </a:r>
            <a:r>
              <a:rPr lang="it-IT" sz="2800" dirty="0"/>
              <a:t>. </a:t>
            </a:r>
            <a:r>
              <a:rPr lang="it-IT" sz="2800" dirty="0" err="1"/>
              <a:t>Producers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specify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r>
              <a:rPr lang="it-IT" sz="2800" dirty="0"/>
              <a:t> of </a:t>
            </a:r>
            <a:r>
              <a:rPr lang="it-IT" sz="2800" dirty="0" err="1"/>
              <a:t>replication</a:t>
            </a:r>
            <a:r>
              <a:rPr lang="it-IT" sz="2800" dirty="0"/>
              <a:t> </a:t>
            </a:r>
            <a:r>
              <a:rPr lang="it-IT" sz="2800" dirty="0" err="1"/>
              <a:t>guarantees</a:t>
            </a:r>
            <a:r>
              <a:rPr lang="it-IT" sz="2800" dirty="0"/>
              <a:t> </a:t>
            </a:r>
            <a:r>
              <a:rPr lang="it-IT" sz="2800" dirty="0" err="1"/>
              <a:t>they</a:t>
            </a:r>
            <a:r>
              <a:rPr lang="it-IT" sz="2800" dirty="0"/>
              <a:t> </a:t>
            </a:r>
            <a:r>
              <a:rPr lang="it-IT" sz="2800" dirty="0" err="1"/>
              <a:t>want</a:t>
            </a:r>
            <a:r>
              <a:rPr lang="it-IT" sz="2800" dirty="0"/>
              <a:t>.</a:t>
            </a:r>
          </a:p>
          <a:p>
            <a:r>
              <a:rPr lang="it-IT" sz="2800" i="1" dirty="0"/>
              <a:t>Consumers</a:t>
            </a:r>
            <a:r>
              <a:rPr lang="it-IT" sz="2800" dirty="0"/>
              <a:t> </a:t>
            </a:r>
            <a:r>
              <a:rPr lang="it-IT" sz="2800" dirty="0" err="1"/>
              <a:t>listen</a:t>
            </a:r>
            <a:r>
              <a:rPr lang="it-IT" sz="2800" dirty="0"/>
              <a:t> for </a:t>
            </a:r>
            <a:r>
              <a:rPr lang="it-IT" sz="2800" dirty="0" err="1"/>
              <a:t>messages</a:t>
            </a:r>
            <a:r>
              <a:rPr lang="it-IT" sz="2800" dirty="0"/>
              <a:t> on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process</a:t>
            </a:r>
            <a:r>
              <a:rPr lang="it-IT" sz="2800" dirty="0"/>
              <a:t> the </a:t>
            </a:r>
            <a:r>
              <a:rPr lang="it-IT" sz="2800" dirty="0" err="1"/>
              <a:t>feed</a:t>
            </a:r>
            <a:r>
              <a:rPr lang="it-IT" sz="2800" dirty="0"/>
              <a:t> of </a:t>
            </a:r>
            <a:r>
              <a:rPr lang="it-IT" sz="2800" dirty="0" err="1"/>
              <a:t>published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.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you’d</a:t>
            </a:r>
            <a:r>
              <a:rPr lang="it-IT" sz="2800" dirty="0"/>
              <a:t> </a:t>
            </a:r>
            <a:r>
              <a:rPr lang="it-IT" sz="2800" dirty="0" err="1"/>
              <a:t>expect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you’ve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messaging</a:t>
            </a:r>
            <a:r>
              <a:rPr lang="it-IT" sz="2800" dirty="0"/>
              <a:t> </a:t>
            </a:r>
            <a:r>
              <a:rPr lang="it-IT" sz="2800" dirty="0" err="1"/>
              <a:t>systems</a:t>
            </a:r>
            <a:r>
              <a:rPr lang="it-IT" sz="2800" dirty="0"/>
              <a:t>,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usually</a:t>
            </a:r>
            <a:r>
              <a:rPr lang="it-IT" sz="2800" dirty="0"/>
              <a:t> (and </a:t>
            </a:r>
            <a:r>
              <a:rPr lang="it-IT" sz="2800" dirty="0" err="1"/>
              <a:t>usefully</a:t>
            </a:r>
            <a:r>
              <a:rPr lang="it-IT" sz="2800" dirty="0"/>
              <a:t>!) </a:t>
            </a:r>
            <a:r>
              <a:rPr lang="it-IT" sz="2800" dirty="0" err="1"/>
              <a:t>asynchronous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Like </a:t>
            </a:r>
            <a:r>
              <a:rPr lang="it-IT" sz="2800" u="sng" dirty="0">
                <a:hlinkClick r:id="rId2"/>
              </a:rPr>
              <a:t>Spring XD</a:t>
            </a:r>
            <a:r>
              <a:rPr lang="it-IT" sz="2800" dirty="0"/>
              <a:t> and </a:t>
            </a:r>
            <a:r>
              <a:rPr lang="it-IT" sz="2800" dirty="0" err="1"/>
              <a:t>numerous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system</a:t>
            </a:r>
            <a:r>
              <a:rPr lang="it-IT" sz="2800" dirty="0"/>
              <a:t>, Apache Kafka </a:t>
            </a:r>
            <a:r>
              <a:rPr lang="it-IT" sz="2800" dirty="0" err="1"/>
              <a:t>uses</a:t>
            </a:r>
            <a:r>
              <a:rPr lang="it-IT" sz="2800" dirty="0"/>
              <a:t> Apache </a:t>
            </a:r>
            <a:r>
              <a:rPr lang="it-IT" sz="2800" dirty="0" err="1"/>
              <a:t>Zookeeper</a:t>
            </a:r>
            <a:r>
              <a:rPr lang="it-IT" sz="2800" dirty="0"/>
              <a:t> to coordinate cluster information. Apache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provides</a:t>
            </a:r>
            <a:r>
              <a:rPr lang="it-IT" sz="2800" dirty="0"/>
              <a:t> a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hierarchical</a:t>
            </a:r>
            <a:r>
              <a:rPr lang="it-IT" sz="2800" dirty="0"/>
              <a:t> </a:t>
            </a:r>
            <a:r>
              <a:rPr lang="it-IT" sz="2800" dirty="0" err="1"/>
              <a:t>namespace</a:t>
            </a:r>
            <a:r>
              <a:rPr lang="it-IT" sz="2800" dirty="0"/>
              <a:t> (</a:t>
            </a:r>
            <a:r>
              <a:rPr lang="it-IT" sz="2800" dirty="0" err="1"/>
              <a:t>called</a:t>
            </a:r>
            <a:r>
              <a:rPr lang="it-IT" sz="2800" dirty="0"/>
              <a:t> </a:t>
            </a:r>
            <a:r>
              <a:rPr lang="it-IT" sz="2800" i="1" dirty="0" err="1"/>
              <a:t>znodes</a:t>
            </a:r>
            <a:r>
              <a:rPr lang="it-IT" sz="2800" dirty="0"/>
              <a:t>)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can share to </a:t>
            </a:r>
            <a:r>
              <a:rPr lang="it-IT" sz="2800" dirty="0" err="1"/>
              <a:t>understand</a:t>
            </a:r>
            <a:r>
              <a:rPr lang="it-IT" sz="2800" dirty="0"/>
              <a:t> cluster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availability</a:t>
            </a:r>
            <a:r>
              <a:rPr lang="it-IT" sz="2800" dirty="0"/>
              <a:t> (</a:t>
            </a:r>
            <a:r>
              <a:rPr lang="it-IT" sz="2800" dirty="0" err="1"/>
              <a:t>yet</a:t>
            </a:r>
            <a:r>
              <a:rPr lang="it-IT" sz="2800" dirty="0"/>
              <a:t> </a:t>
            </a:r>
            <a:r>
              <a:rPr lang="it-IT" sz="2800" dirty="0" err="1"/>
              <a:t>another</a:t>
            </a:r>
            <a:r>
              <a:rPr lang="it-IT" sz="2800" dirty="0"/>
              <a:t> </a:t>
            </a:r>
            <a:r>
              <a:rPr lang="it-IT" sz="2800" dirty="0" err="1"/>
              <a:t>reason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 </a:t>
            </a:r>
            <a:r>
              <a:rPr lang="it-IT" sz="2800" u="sng" dirty="0">
                <a:hlinkClick r:id="rId3"/>
              </a:rPr>
              <a:t>Spring </a:t>
            </a:r>
            <a:r>
              <a:rPr lang="it-IT" sz="2800" u="sng" dirty="0" err="1">
                <a:hlinkClick r:id="rId3"/>
              </a:rPr>
              <a:t>Cloud</a:t>
            </a:r>
            <a:r>
              <a:rPr lang="it-IT" sz="2800" dirty="0"/>
              <a:t> 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forthcoming</a:t>
            </a:r>
            <a:r>
              <a:rPr lang="it-IT" sz="2800" dirty="0"/>
              <a:t> </a:t>
            </a:r>
            <a:r>
              <a:rPr lang="it-IT" sz="2800" dirty="0" err="1"/>
              <a:t>support</a:t>
            </a:r>
            <a:r>
              <a:rPr lang="it-IT" sz="2800" dirty="0"/>
              <a:t> for </a:t>
            </a:r>
            <a:r>
              <a:rPr lang="it-IT" sz="2800" dirty="0" err="1"/>
              <a:t>it</a:t>
            </a:r>
            <a:r>
              <a:rPr lang="it-IT" sz="2800" dirty="0"/>
              <a:t>..).</a:t>
            </a:r>
          </a:p>
          <a:p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very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interactions</a:t>
            </a:r>
            <a:r>
              <a:rPr lang="it-IT" sz="2800" dirty="0"/>
              <a:t> with Apache Kafka. Apache Kafka </a:t>
            </a:r>
            <a:r>
              <a:rPr lang="it-IT" sz="2800" dirty="0" err="1"/>
              <a:t>has</a:t>
            </a:r>
            <a:r>
              <a:rPr lang="it-IT" sz="2800" dirty="0"/>
              <a:t>, for </a:t>
            </a:r>
            <a:r>
              <a:rPr lang="it-IT" sz="2800" dirty="0" err="1"/>
              <a:t>example</a:t>
            </a:r>
            <a:r>
              <a:rPr lang="it-IT" sz="2800" dirty="0"/>
              <a:t>,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APIs</a:t>
            </a:r>
            <a:r>
              <a:rPr lang="it-IT" sz="2800" dirty="0"/>
              <a:t> for </a:t>
            </a:r>
            <a:r>
              <a:rPr lang="it-IT" sz="2800" dirty="0" err="1"/>
              <a:t>acting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consumer. The </a:t>
            </a:r>
            <a:r>
              <a:rPr lang="it-IT" sz="2800" dirty="0" err="1"/>
              <a:t>higher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 API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simpler</a:t>
            </a:r>
            <a:r>
              <a:rPr lang="it-IT" sz="2800" dirty="0"/>
              <a:t> to </a:t>
            </a:r>
            <a:r>
              <a:rPr lang="it-IT" sz="2800" dirty="0" err="1"/>
              <a:t>get</a:t>
            </a:r>
            <a:r>
              <a:rPr lang="it-IT" sz="2800" dirty="0"/>
              <a:t> </a:t>
            </a:r>
            <a:r>
              <a:rPr lang="it-IT" sz="2800" dirty="0" err="1"/>
              <a:t>started</a:t>
            </a:r>
            <a:r>
              <a:rPr lang="it-IT" sz="2800" dirty="0"/>
              <a:t> with and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all</a:t>
            </a:r>
            <a:r>
              <a:rPr lang="it-IT" sz="2800" dirty="0"/>
              <a:t> the </a:t>
            </a:r>
            <a:r>
              <a:rPr lang="it-IT" sz="2800" dirty="0" err="1"/>
              <a:t>nuances</a:t>
            </a:r>
            <a:r>
              <a:rPr lang="it-IT" sz="2800" dirty="0"/>
              <a:t> of </a:t>
            </a:r>
            <a:r>
              <a:rPr lang="it-IT" sz="2800" dirty="0" err="1"/>
              <a:t>handling</a:t>
            </a:r>
            <a:r>
              <a:rPr lang="it-IT" sz="2800" dirty="0"/>
              <a:t> </a:t>
            </a:r>
            <a:r>
              <a:rPr lang="it-IT" sz="2800" dirty="0" err="1"/>
              <a:t>partitioning</a:t>
            </a:r>
            <a:r>
              <a:rPr lang="it-IT" sz="2800" dirty="0"/>
              <a:t> and so on.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a </a:t>
            </a:r>
            <a:r>
              <a:rPr lang="it-IT" sz="2800" dirty="0" err="1"/>
              <a:t>reference</a:t>
            </a:r>
            <a:r>
              <a:rPr lang="it-IT" sz="2800" dirty="0"/>
              <a:t> to a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/>
              <a:t> to </a:t>
            </a:r>
            <a:r>
              <a:rPr lang="it-IT" sz="2800" dirty="0" err="1"/>
              <a:t>keep</a:t>
            </a:r>
            <a:r>
              <a:rPr lang="it-IT" sz="2800" dirty="0"/>
              <a:t> the </a:t>
            </a:r>
            <a:r>
              <a:rPr lang="it-IT" sz="2800" dirty="0" err="1"/>
              <a:t>coordination</a:t>
            </a:r>
            <a:r>
              <a:rPr lang="it-IT" sz="2800" dirty="0"/>
              <a:t> state.</a:t>
            </a:r>
          </a:p>
          <a:p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10223793" y="2503488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3216520" y="50228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6131025" y="755491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8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rot="5400000">
            <a:off x="3119299" y="6267877"/>
            <a:ext cx="1746965" cy="615371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uppo 35"/>
          <p:cNvGrpSpPr/>
          <p:nvPr/>
        </p:nvGrpSpPr>
        <p:grpSpPr>
          <a:xfrm>
            <a:off x="1976366" y="3643290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3339469" y="2169475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2932437" y="4940080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12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13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  <a:endCxn id="46" idx="7"/>
          </p:cNvCxnSpPr>
          <p:nvPr/>
        </p:nvCxnSpPr>
        <p:spPr bwMode="auto">
          <a:xfrm rot="16200000" flipH="1">
            <a:off x="4846750" y="5155795"/>
            <a:ext cx="1714736" cy="280730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rot="16200000" flipH="1">
            <a:off x="6823212" y="3179334"/>
            <a:ext cx="1688477" cy="673396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 DECOUPLIG REALIZED ALSO WITH SERVICE DISCOVERY WITHOUT P2P WIRING</a:t>
            </a:r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:EUREKA: 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32" y="665312"/>
            <a:ext cx="10225136" cy="1123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552" y="6875669"/>
            <a:ext cx="4138016" cy="502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393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Pages>0</Pages>
  <Words>2424</Words>
  <Characters>0</Characters>
  <Application>Microsoft Office PowerPoint</Application>
  <PresentationFormat>Personalizzato</PresentationFormat>
  <Lines>0</Lines>
  <Paragraphs>361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39</vt:i4>
      </vt:variant>
    </vt:vector>
  </HeadingPairs>
  <TitlesOfParts>
    <vt:vector size="43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Astract </vt:lpstr>
      <vt:lpstr>Astract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Technology stack</vt:lpstr>
      <vt:lpstr>Requirements fullfilment: Lifecycle process</vt:lpstr>
      <vt:lpstr>Lifecycle process</vt:lpstr>
      <vt:lpstr>DEVELOPMENT / UNIT TEST</vt:lpstr>
      <vt:lpstr>INTEGRATION TEST</vt:lpstr>
      <vt:lpstr>Docker</vt:lpstr>
      <vt:lpstr>Docker</vt:lpstr>
      <vt:lpstr>Docker</vt:lpstr>
      <vt:lpstr>Docker</vt:lpstr>
      <vt:lpstr>QUALITY ASSURANCE</vt:lpstr>
      <vt:lpstr>QUALITY ASSURANCE</vt:lpstr>
      <vt:lpstr>PRODUCTION</vt:lpstr>
      <vt:lpstr>Presentazione standard di PowerPoint</vt:lpstr>
      <vt:lpstr>Event driven architecture: transaction issues</vt:lpstr>
      <vt:lpstr>Apache Kafka</vt:lpstr>
      <vt:lpstr>Presentazione standard di PowerPoint</vt:lpstr>
      <vt:lpstr>Presentazione standard di PowerPoint</vt:lpstr>
      <vt:lpstr>System landscape</vt:lpstr>
      <vt:lpstr>System landscape</vt:lpstr>
      <vt:lpstr>System landscape</vt:lpstr>
      <vt:lpstr>System landscape</vt:lpstr>
      <vt:lpstr>Wiring microservice: Service Discovery </vt:lpstr>
      <vt:lpstr>Load Balancing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Poste Italiane S.P.A.</cp:lastModifiedBy>
  <cp:revision>212</cp:revision>
  <dcterms:modified xsi:type="dcterms:W3CDTF">2016-09-12T16:09:22Z</dcterms:modified>
</cp:coreProperties>
</file>