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01" r:id="rId2"/>
    <p:sldId id="366" r:id="rId3"/>
    <p:sldId id="353" r:id="rId4"/>
    <p:sldId id="359" r:id="rId5"/>
    <p:sldId id="355" r:id="rId6"/>
    <p:sldId id="357" r:id="rId7"/>
    <p:sldId id="307" r:id="rId8"/>
    <p:sldId id="358" r:id="rId9"/>
    <p:sldId id="349" r:id="rId10"/>
    <p:sldId id="298" r:id="rId11"/>
    <p:sldId id="445" r:id="rId12"/>
    <p:sldId id="446" r:id="rId13"/>
    <p:sldId id="447" r:id="rId14"/>
    <p:sldId id="348" r:id="rId15"/>
  </p:sldIdLst>
  <p:sldSz cx="24384000" cy="13716000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C76"/>
    <a:srgbClr val="FF3399"/>
    <a:srgbClr val="FF99FF"/>
    <a:srgbClr val="5E50A1"/>
    <a:srgbClr val="DDDDDD"/>
    <a:srgbClr val="FADFFD"/>
    <a:srgbClr val="00B7B7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59886" autoAdjust="0"/>
  </p:normalViewPr>
  <p:slideViewPr>
    <p:cSldViewPr>
      <p:cViewPr>
        <p:scale>
          <a:sx n="66" d="100"/>
          <a:sy n="66" d="100"/>
        </p:scale>
        <p:origin x="3342" y="168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notesViewPr>
    <p:cSldViewPr>
      <p:cViewPr varScale="1">
        <p:scale>
          <a:sx n="120" d="100"/>
          <a:sy n="120" d="100"/>
        </p:scale>
        <p:origin x="-1248" y="-96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21697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CF7C-A3E5-4E71-952D-9B57655E705F}" type="datetimeFigureOut">
              <a:rPr lang="it-IT" smtClean="0"/>
              <a:t>07/10/16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6325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21697" y="6456325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5AB58-1F97-4F87-BABF-243D06CD4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1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08EFC-795C-4235-BDCE-41F740A39ACB}" type="datetimeFigureOut">
              <a:rPr lang="it-IT" smtClean="0"/>
              <a:t>07/10/16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2280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E428-D64A-4531-B5D1-9866DFCF17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landscape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</a:p>
          <a:p>
            <a:r>
              <a:rPr lang="it-IT" dirty="0" smtClean="0"/>
              <a:t>a 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generic</a:t>
            </a:r>
            <a:r>
              <a:rPr lang="it-IT" baseline="0" dirty="0" smtClean="0"/>
              <a:t> service consumer </a:t>
            </a:r>
            <a:r>
              <a:rPr lang="it-IT" baseline="0" dirty="0" err="1" smtClean="0"/>
              <a:t>need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resolve</a:t>
            </a:r>
            <a:r>
              <a:rPr lang="it-IT" baseline="0" dirty="0" smtClean="0"/>
              <a:t> the Booking microservice </a:t>
            </a:r>
          </a:p>
          <a:p>
            <a:r>
              <a:rPr lang="it-IT" baseline="0" dirty="0" smtClean="0"/>
              <a:t>and </a:t>
            </a:r>
            <a:r>
              <a:rPr lang="it-IT" baseline="0" dirty="0" err="1" smtClean="0"/>
              <a:t>then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asking</a:t>
            </a:r>
            <a:r>
              <a:rPr lang="it-IT" baseline="0" dirty="0" smtClean="0"/>
              <a:t> for </a:t>
            </a:r>
            <a:r>
              <a:rPr lang="it-IT" baseline="0" dirty="0" err="1" smtClean="0"/>
              <a:t>one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its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exposed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functions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E428-D64A-4531-B5D1-9866DFCF170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2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following demo this </a:t>
            </a:r>
            <a:r>
              <a:rPr lang="en-US" dirty="0" err="1" smtClean="0"/>
              <a:t>behaviour</a:t>
            </a:r>
            <a:r>
              <a:rPr lang="en-US" dirty="0" smtClean="0"/>
              <a:t> has been switched off (the client side </a:t>
            </a:r>
            <a:r>
              <a:rPr lang="en-US" dirty="0" err="1" smtClean="0"/>
              <a:t>behaviouor</a:t>
            </a:r>
            <a:r>
              <a:rPr lang="en-US" dirty="0" smtClean="0"/>
              <a:t>) (standalone mode) so it does not keep </a:t>
            </a:r>
            <a:r>
              <a:rPr lang="en-US" dirty="0" err="1" smtClean="0"/>
              <a:t>tring</a:t>
            </a:r>
            <a:r>
              <a:rPr lang="en-US" dirty="0" smtClean="0"/>
              <a:t> and failing to  reach its pears.</a:t>
            </a:r>
            <a:endParaRPr lang="it-IT" dirty="0" smtClean="0"/>
          </a:p>
          <a:p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 smtClean="0"/>
              <a:t>standalone</a:t>
            </a:r>
            <a:r>
              <a:rPr lang="it-IT" sz="1200" dirty="0" smtClean="0"/>
              <a:t> mode </a:t>
            </a:r>
            <a:r>
              <a:rPr lang="it-IT" sz="1200" dirty="0" err="1" smtClean="0"/>
              <a:t>swtich</a:t>
            </a:r>
            <a:r>
              <a:rPr lang="it-IT" sz="1200" dirty="0" smtClean="0"/>
              <a:t> off the client </a:t>
            </a:r>
            <a:r>
              <a:rPr lang="it-IT" sz="1200" dirty="0" err="1" smtClean="0"/>
              <a:t>behaviuor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E428-D64A-4531-B5D1-9866DFCF170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0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Tranform</a:t>
            </a:r>
            <a:r>
              <a:rPr lang="it-IT" dirty="0" smtClean="0"/>
              <a:t> the </a:t>
            </a:r>
            <a:r>
              <a:rPr lang="it-IT" dirty="0" err="1" smtClean="0"/>
              <a:t>developed</a:t>
            </a:r>
            <a:r>
              <a:rPr lang="it-IT" dirty="0" smtClean="0"/>
              <a:t> microservice to an Eureka </a:t>
            </a:r>
            <a:r>
              <a:rPr lang="it-IT" dirty="0" err="1" smtClean="0"/>
              <a:t>managed</a:t>
            </a:r>
            <a:r>
              <a:rPr lang="it-IT" dirty="0" smtClean="0"/>
              <a:t> service @</a:t>
            </a:r>
            <a:r>
              <a:rPr lang="it-IT" dirty="0" err="1" smtClean="0"/>
              <a:t>Enableeurekaclient</a:t>
            </a:r>
            <a:endParaRPr lang="it-IT" dirty="0" smtClean="0"/>
          </a:p>
          <a:p>
            <a:r>
              <a:rPr lang="it-IT" dirty="0" smtClean="0"/>
              <a:t>@</a:t>
            </a:r>
            <a:r>
              <a:rPr lang="it-IT" dirty="0" err="1" smtClean="0"/>
              <a:t>enablediscoveryclinet</a:t>
            </a:r>
            <a:r>
              <a:rPr lang="it-IT" dirty="0" smtClean="0"/>
              <a:t>….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E428-D64A-4531-B5D1-9866DFCF170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0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fragment</a:t>
            </a:r>
            <a:r>
              <a:rPr lang="it-IT" dirty="0" smtClean="0"/>
              <a:t> of code shows the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resolution</a:t>
            </a:r>
            <a:r>
              <a:rPr lang="it-IT" baseline="0" dirty="0" smtClean="0"/>
              <a:t> of an Eureka service by service </a:t>
            </a:r>
            <a:r>
              <a:rPr lang="it-IT" baseline="0" dirty="0" err="1" smtClean="0"/>
              <a:t>discovery</a:t>
            </a:r>
            <a:r>
              <a:rPr lang="it-IT" baseline="0" dirty="0" smtClean="0"/>
              <a:t> </a:t>
            </a:r>
            <a:endParaRPr lang="it-IT" dirty="0" smtClean="0"/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method</a:t>
            </a:r>
            <a:r>
              <a:rPr lang="it-IT" dirty="0" smtClean="0"/>
              <a:t> of service </a:t>
            </a:r>
            <a:r>
              <a:rPr lang="it-IT" dirty="0" err="1" smtClean="0"/>
              <a:t>resolution</a:t>
            </a:r>
            <a:r>
              <a:rPr lang="it-IT" dirty="0" smtClean="0"/>
              <a:t> </a:t>
            </a:r>
            <a:r>
              <a:rPr lang="it-IT" dirty="0" err="1" smtClean="0"/>
              <a:t>coded</a:t>
            </a:r>
            <a:r>
              <a:rPr lang="it-IT" dirty="0" smtClean="0"/>
              <a:t> inside a service consumer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E428-D64A-4531-B5D1-9866DFCF170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96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Once </a:t>
            </a:r>
            <a:r>
              <a:rPr lang="it-IT" dirty="0" err="1" smtClean="0"/>
              <a:t>resolved</a:t>
            </a:r>
            <a:r>
              <a:rPr lang="it-IT" dirty="0" smtClean="0"/>
              <a:t> the link to the microservice</a:t>
            </a:r>
          </a:p>
          <a:p>
            <a:r>
              <a:rPr lang="it-IT" dirty="0" err="1" smtClean="0"/>
              <a:t>Let’us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load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balancing</a:t>
            </a:r>
            <a:r>
              <a:rPr lang="it-IT" baseline="0" dirty="0" smtClean="0"/>
              <a:t> client </a:t>
            </a:r>
            <a:r>
              <a:rPr lang="it-IT" baseline="0" dirty="0" err="1" smtClean="0"/>
              <a:t>features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E428-D64A-4531-B5D1-9866DFCF170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18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Details</a:t>
            </a:r>
            <a:r>
              <a:rPr lang="it-IT" dirty="0" smtClean="0"/>
              <a:t> of client </a:t>
            </a:r>
            <a:r>
              <a:rPr lang="it-IT" dirty="0" err="1" smtClean="0"/>
              <a:t>invocation</a:t>
            </a:r>
            <a:r>
              <a:rPr lang="it-IT" dirty="0" smtClean="0"/>
              <a:t> </a:t>
            </a:r>
            <a:r>
              <a:rPr lang="it-IT" dirty="0" err="1" smtClean="0"/>
              <a:t>toward</a:t>
            </a:r>
            <a:r>
              <a:rPr lang="it-IT" dirty="0" smtClean="0"/>
              <a:t> service </a:t>
            </a:r>
          </a:p>
          <a:p>
            <a:r>
              <a:rPr lang="it-IT" dirty="0" smtClean="0"/>
              <a:t>Index</a:t>
            </a:r>
            <a:r>
              <a:rPr lang="it-IT" baseline="0" dirty="0" smtClean="0"/>
              <a:t> of the </a:t>
            </a:r>
            <a:r>
              <a:rPr lang="it-IT" baseline="0" dirty="0" err="1" smtClean="0"/>
              <a:t>instance</a:t>
            </a:r>
            <a:endParaRPr lang="it-IT" baseline="0" dirty="0" smtClean="0"/>
          </a:p>
          <a:p>
            <a:r>
              <a:rPr lang="it-IT" baseline="0" dirty="0" smtClean="0"/>
              <a:t>Output trace of the service </a:t>
            </a:r>
            <a:r>
              <a:rPr lang="it-IT" baseline="0" dirty="0" err="1" smtClean="0"/>
              <a:t>invoked</a:t>
            </a:r>
            <a:r>
              <a:rPr lang="it-IT" baseline="0" dirty="0" smtClean="0"/>
              <a:t> – NOTE IS RESPONDING THE INSTANCE 0 (APP/0)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E428-D64A-4531-B5D1-9866DFCF170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3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 arrotondato 130"/>
          <p:cNvSpPr/>
          <p:nvPr/>
        </p:nvSpPr>
        <p:spPr bwMode="auto">
          <a:xfrm rot="16200000">
            <a:off x="-1361834" y="8214978"/>
            <a:ext cx="4372018" cy="6934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36" name="Gruppo 35"/>
          <p:cNvGrpSpPr/>
          <p:nvPr/>
        </p:nvGrpSpPr>
        <p:grpSpPr>
          <a:xfrm>
            <a:off x="4760746" y="3668376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123849" y="2194561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Wiring</a:t>
            </a:r>
            <a:r>
              <a:rPr lang="it-IT" dirty="0"/>
              <a:t> Microservice: </a:t>
            </a:r>
            <a:r>
              <a:rPr lang="it-IT" dirty="0"/>
              <a:t>Service </a:t>
            </a:r>
            <a:r>
              <a:rPr lang="it-IT" dirty="0" err="1"/>
              <a:t>Discovery</a:t>
            </a:r>
            <a:r>
              <a:rPr lang="it-IT" dirty="0"/>
              <a:t> 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1434140" y="7590003"/>
            <a:ext cx="11307650" cy="4449461"/>
            <a:chOff x="1942087" y="7568268"/>
            <a:chExt cx="11307650" cy="4449461"/>
          </a:xfrm>
        </p:grpSpPr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7595912" y="10326979"/>
              <a:ext cx="0" cy="841437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7595911" y="7829411"/>
              <a:ext cx="1" cy="338376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" name="Rettangolo arrotondato 1"/>
            <p:cNvSpPr/>
            <p:nvPr/>
          </p:nvSpPr>
          <p:spPr bwMode="auto">
            <a:xfrm>
              <a:off x="1942087" y="8167787"/>
              <a:ext cx="11307650" cy="215919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138712" y="11168416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Ovale 10"/>
            <p:cNvSpPr/>
            <p:nvPr/>
          </p:nvSpPr>
          <p:spPr bwMode="auto">
            <a:xfrm flipH="1">
              <a:off x="7460180" y="756826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0" name="Rettangolo arrotondato 59"/>
            <p:cNvSpPr/>
            <p:nvPr/>
          </p:nvSpPr>
          <p:spPr bwMode="auto">
            <a:xfrm>
              <a:off x="5872537" y="8457577"/>
              <a:ext cx="3446749" cy="10068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lumOff val="2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INSTANCE #1 </a:t>
              </a:r>
            </a:p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@ HTTP 7111 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084846" y="5727166"/>
            <a:ext cx="3118" cy="1862837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ccia a destra con strisce 20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 bwMode="auto">
          <a:xfrm>
            <a:off x="12912080" y="2033463"/>
            <a:ext cx="10821269" cy="915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n-US" dirty="0" smtClean="0"/>
              <a:t>Service discovery  is one of the key tenets of a microservices based architecture.</a:t>
            </a:r>
          </a:p>
          <a:p>
            <a:r>
              <a:rPr lang="en-US" dirty="0" smtClean="0"/>
              <a:t>This pattern allows microservices to find each other dynamically without a p2p wiring, </a:t>
            </a:r>
          </a:p>
          <a:p>
            <a:pPr marL="0" indent="0">
              <a:buFont typeface="Wingdings" pitchFamily="2" charset="2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27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2328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o 35"/>
          <p:cNvGrpSpPr/>
          <p:nvPr/>
        </p:nvGrpSpPr>
        <p:grpSpPr>
          <a:xfrm>
            <a:off x="4931744" y="336208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294847" y="188826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255844" y="5420872"/>
            <a:ext cx="3118" cy="1148462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Rettangolo arrotondato 129"/>
          <p:cNvSpPr/>
          <p:nvPr/>
        </p:nvSpPr>
        <p:spPr bwMode="auto">
          <a:xfrm>
            <a:off x="5887815" y="4687447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RIBBON</a:t>
            </a:r>
            <a:endParaRPr kumimoji="0" lang="it-IT" sz="20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1122270" y="82401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605138" y="7315121"/>
            <a:ext cx="11307650" cy="312734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6801763" y="112839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258963" y="104424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258962" y="6830477"/>
            <a:ext cx="1" cy="48464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123231" y="6569334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9" y="241300"/>
            <a:ext cx="23023734" cy="1358900"/>
          </a:xfrm>
        </p:spPr>
        <p:txBody>
          <a:bodyPr/>
          <a:lstStyle/>
          <a:p>
            <a:r>
              <a:rPr lang="it-IT" sz="6600" dirty="0" smtClean="0"/>
              <a:t>Service </a:t>
            </a:r>
            <a:r>
              <a:rPr lang="it-IT" sz="6600" dirty="0" err="1" smtClean="0"/>
              <a:t>discovery</a:t>
            </a:r>
            <a:r>
              <a:rPr lang="it-IT" sz="6600" dirty="0" smtClean="0"/>
              <a:t>, </a:t>
            </a:r>
            <a:r>
              <a:rPr lang="it-IT" sz="6600" dirty="0" err="1" smtClean="0"/>
              <a:t>dynamic</a:t>
            </a:r>
            <a:r>
              <a:rPr lang="it-IT" sz="6600" dirty="0" smtClean="0"/>
              <a:t> </a:t>
            </a:r>
            <a:r>
              <a:rPr lang="it-IT" sz="6600" dirty="0" err="1" smtClean="0"/>
              <a:t>routing</a:t>
            </a:r>
            <a:r>
              <a:rPr lang="it-IT" sz="6600" dirty="0" smtClean="0"/>
              <a:t> and </a:t>
            </a:r>
            <a:r>
              <a:rPr lang="it-IT" sz="6600" dirty="0" err="1" smtClean="0"/>
              <a:t>load</a:t>
            </a:r>
            <a:r>
              <a:rPr lang="it-IT" sz="6600" dirty="0" smtClean="0"/>
              <a:t> </a:t>
            </a:r>
            <a:r>
              <a:rPr lang="it-IT" sz="6600" dirty="0" err="1" smtClean="0"/>
              <a:t>balancing</a:t>
            </a:r>
            <a:r>
              <a:rPr lang="it-IT" sz="6600" dirty="0" smtClean="0"/>
              <a:t> </a:t>
            </a:r>
            <a:endParaRPr lang="it-IT" sz="6600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1711557" y="88594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475319" y="859859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118747" y="88594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Connettore 2 32"/>
          <p:cNvCxnSpPr/>
          <p:nvPr/>
        </p:nvCxnSpPr>
        <p:spPr bwMode="auto">
          <a:xfrm flipH="1">
            <a:off x="3434931" y="7315121"/>
            <a:ext cx="3801216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Connettore 2 34"/>
          <p:cNvCxnSpPr>
            <a:stCxn id="2" idx="0"/>
            <a:endCxn id="62" idx="0"/>
          </p:cNvCxnSpPr>
          <p:nvPr/>
        </p:nvCxnSpPr>
        <p:spPr bwMode="auto">
          <a:xfrm flipH="1">
            <a:off x="7198694" y="7315121"/>
            <a:ext cx="60269" cy="1283473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2" idx="0"/>
            <a:endCxn id="65" idx="0"/>
          </p:cNvCxnSpPr>
          <p:nvPr/>
        </p:nvCxnSpPr>
        <p:spPr bwMode="auto">
          <a:xfrm>
            <a:off x="7258963" y="7315121"/>
            <a:ext cx="3583159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16728504" y="1676400"/>
            <a:ext cx="7023671" cy="8782000"/>
          </a:xfrm>
        </p:spPr>
        <p:txBody>
          <a:bodyPr/>
          <a:lstStyle/>
          <a:p>
            <a:r>
              <a:rPr lang="it-IT" dirty="0" smtClean="0"/>
              <a:t>BLAH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  <p:bldP spid="131" grpId="0" animBg="1"/>
      <p:bldP spid="60" grpId="0" animBg="1"/>
      <p:bldP spid="6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o 35"/>
          <p:cNvGrpSpPr/>
          <p:nvPr/>
        </p:nvGrpSpPr>
        <p:grpSpPr>
          <a:xfrm>
            <a:off x="4931744" y="336208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294847" y="188826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255844" y="5420872"/>
            <a:ext cx="3118" cy="1148462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Rettangolo arrotondato 129"/>
          <p:cNvSpPr/>
          <p:nvPr/>
        </p:nvSpPr>
        <p:spPr bwMode="auto">
          <a:xfrm>
            <a:off x="5887815" y="4687447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RIBBON</a:t>
            </a:r>
            <a:endParaRPr kumimoji="0" lang="it-IT" sz="20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1122270" y="82401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605138" y="7315121"/>
            <a:ext cx="11307650" cy="312734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6801763" y="112839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258963" y="104424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258962" y="6830477"/>
            <a:ext cx="1" cy="48464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123231" y="6569334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9" y="241300"/>
            <a:ext cx="23023734" cy="1358900"/>
          </a:xfrm>
        </p:spPr>
        <p:txBody>
          <a:bodyPr/>
          <a:lstStyle/>
          <a:p>
            <a:r>
              <a:rPr lang="it-IT" sz="6600" dirty="0" smtClean="0"/>
              <a:t>Service </a:t>
            </a:r>
            <a:r>
              <a:rPr lang="it-IT" sz="6600" dirty="0" err="1" smtClean="0"/>
              <a:t>discovery</a:t>
            </a:r>
            <a:r>
              <a:rPr lang="it-IT" sz="6600" dirty="0" smtClean="0"/>
              <a:t>, </a:t>
            </a:r>
            <a:r>
              <a:rPr lang="it-IT" sz="6600" dirty="0" err="1" smtClean="0"/>
              <a:t>dynamic</a:t>
            </a:r>
            <a:r>
              <a:rPr lang="it-IT" sz="6600" dirty="0" smtClean="0"/>
              <a:t> </a:t>
            </a:r>
            <a:r>
              <a:rPr lang="it-IT" sz="6600" dirty="0" err="1" smtClean="0"/>
              <a:t>routing</a:t>
            </a:r>
            <a:r>
              <a:rPr lang="it-IT" sz="6600" dirty="0" smtClean="0"/>
              <a:t> and </a:t>
            </a:r>
            <a:r>
              <a:rPr lang="it-IT" sz="6600" dirty="0" err="1" smtClean="0"/>
              <a:t>load</a:t>
            </a:r>
            <a:r>
              <a:rPr lang="it-IT" sz="6600" dirty="0" smtClean="0"/>
              <a:t> </a:t>
            </a:r>
            <a:r>
              <a:rPr lang="it-IT" sz="6600" dirty="0" err="1" smtClean="0"/>
              <a:t>balancing</a:t>
            </a:r>
            <a:r>
              <a:rPr lang="it-IT" sz="6600" dirty="0" smtClean="0"/>
              <a:t> </a:t>
            </a:r>
            <a:endParaRPr lang="it-IT" sz="6600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1711557" y="88594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#0 </a:t>
            </a: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Connettore 2 32"/>
          <p:cNvCxnSpPr/>
          <p:nvPr/>
        </p:nvCxnSpPr>
        <p:spPr bwMode="auto">
          <a:xfrm flipH="1">
            <a:off x="3434931" y="7315121"/>
            <a:ext cx="3801216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16728504" y="1676400"/>
            <a:ext cx="7023671" cy="8782000"/>
          </a:xfrm>
        </p:spPr>
        <p:txBody>
          <a:bodyPr/>
          <a:lstStyle/>
          <a:p>
            <a:r>
              <a:rPr lang="it-IT" dirty="0" smtClean="0"/>
              <a:t>BLAH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076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  <p:bldP spid="131" grpId="0" animBg="1"/>
      <p:bldP spid="6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o 35"/>
          <p:cNvGrpSpPr/>
          <p:nvPr/>
        </p:nvGrpSpPr>
        <p:grpSpPr>
          <a:xfrm>
            <a:off x="4931744" y="336208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294847" y="188826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255844" y="5420872"/>
            <a:ext cx="3118" cy="1148462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Rettangolo arrotondato 129"/>
          <p:cNvSpPr/>
          <p:nvPr/>
        </p:nvSpPr>
        <p:spPr bwMode="auto">
          <a:xfrm>
            <a:off x="5887815" y="4687447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RIBBON</a:t>
            </a:r>
            <a:endParaRPr kumimoji="0" lang="it-IT" sz="20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1122270" y="82401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605138" y="7315121"/>
            <a:ext cx="11307650" cy="312734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6801763" y="112839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258963" y="104424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258962" y="6830477"/>
            <a:ext cx="1" cy="48464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123231" y="6569334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9" y="241300"/>
            <a:ext cx="23023734" cy="1358900"/>
          </a:xfrm>
        </p:spPr>
        <p:txBody>
          <a:bodyPr/>
          <a:lstStyle/>
          <a:p>
            <a:r>
              <a:rPr lang="it-IT" sz="6600" dirty="0" smtClean="0"/>
              <a:t>Service </a:t>
            </a:r>
            <a:r>
              <a:rPr lang="it-IT" sz="6600" dirty="0" err="1" smtClean="0"/>
              <a:t>discovery</a:t>
            </a:r>
            <a:r>
              <a:rPr lang="it-IT" sz="6600" dirty="0" smtClean="0"/>
              <a:t>, </a:t>
            </a:r>
            <a:r>
              <a:rPr lang="it-IT" sz="6600" dirty="0" err="1" smtClean="0"/>
              <a:t>dynamic</a:t>
            </a:r>
            <a:r>
              <a:rPr lang="it-IT" sz="6600" dirty="0" smtClean="0"/>
              <a:t> </a:t>
            </a:r>
            <a:r>
              <a:rPr lang="it-IT" sz="6600" dirty="0" err="1" smtClean="0"/>
              <a:t>routing</a:t>
            </a:r>
            <a:r>
              <a:rPr lang="it-IT" sz="6600" dirty="0" smtClean="0"/>
              <a:t> and </a:t>
            </a:r>
            <a:r>
              <a:rPr lang="it-IT" sz="6600" dirty="0" err="1" smtClean="0"/>
              <a:t>load</a:t>
            </a:r>
            <a:r>
              <a:rPr lang="it-IT" sz="6600" dirty="0" smtClean="0"/>
              <a:t> </a:t>
            </a:r>
            <a:r>
              <a:rPr lang="it-IT" sz="6600" dirty="0" err="1" smtClean="0"/>
              <a:t>balancing</a:t>
            </a:r>
            <a:r>
              <a:rPr lang="it-IT" sz="6600" dirty="0" smtClean="0"/>
              <a:t> </a:t>
            </a:r>
            <a:endParaRPr lang="it-IT" sz="6600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1711557" y="88594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#0 </a:t>
            </a: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475319" y="859859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Connettore 2 32"/>
          <p:cNvCxnSpPr/>
          <p:nvPr/>
        </p:nvCxnSpPr>
        <p:spPr bwMode="auto">
          <a:xfrm flipH="1">
            <a:off x="3434931" y="7315121"/>
            <a:ext cx="3801216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Connettore 2 34"/>
          <p:cNvCxnSpPr>
            <a:stCxn id="2" idx="0"/>
            <a:endCxn id="62" idx="0"/>
          </p:cNvCxnSpPr>
          <p:nvPr/>
        </p:nvCxnSpPr>
        <p:spPr bwMode="auto">
          <a:xfrm flipH="1">
            <a:off x="7198694" y="7315121"/>
            <a:ext cx="60269" cy="1283473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16728504" y="1676400"/>
            <a:ext cx="7023671" cy="8782000"/>
          </a:xfrm>
        </p:spPr>
        <p:txBody>
          <a:bodyPr/>
          <a:lstStyle/>
          <a:p>
            <a:r>
              <a:rPr lang="it-IT" dirty="0" smtClean="0"/>
              <a:t>BLAH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967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o 35"/>
          <p:cNvGrpSpPr/>
          <p:nvPr/>
        </p:nvGrpSpPr>
        <p:grpSpPr>
          <a:xfrm>
            <a:off x="4931744" y="336208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294847" y="188826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255844" y="5420872"/>
            <a:ext cx="3118" cy="1148462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Rettangolo arrotondato 129"/>
          <p:cNvSpPr/>
          <p:nvPr/>
        </p:nvSpPr>
        <p:spPr bwMode="auto">
          <a:xfrm>
            <a:off x="5887815" y="4687447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RIBBON</a:t>
            </a:r>
            <a:endParaRPr kumimoji="0" lang="it-IT" sz="20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1122270" y="82401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NETFLIX 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605138" y="7315121"/>
            <a:ext cx="11307650" cy="312734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6801763" y="112839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258963" y="104424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258962" y="6830477"/>
            <a:ext cx="1" cy="48464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123231" y="6569334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9" y="241300"/>
            <a:ext cx="23023734" cy="1358900"/>
          </a:xfrm>
        </p:spPr>
        <p:txBody>
          <a:bodyPr/>
          <a:lstStyle/>
          <a:p>
            <a:r>
              <a:rPr lang="it-IT" sz="6600" dirty="0" smtClean="0"/>
              <a:t>Service </a:t>
            </a:r>
            <a:r>
              <a:rPr lang="it-IT" sz="6600" dirty="0" err="1" smtClean="0"/>
              <a:t>discovery</a:t>
            </a:r>
            <a:r>
              <a:rPr lang="it-IT" sz="6600" dirty="0" smtClean="0"/>
              <a:t>, </a:t>
            </a:r>
            <a:r>
              <a:rPr lang="it-IT" sz="6600" dirty="0" err="1" smtClean="0"/>
              <a:t>dynamic</a:t>
            </a:r>
            <a:r>
              <a:rPr lang="it-IT" sz="6600" dirty="0" smtClean="0"/>
              <a:t> </a:t>
            </a:r>
            <a:r>
              <a:rPr lang="it-IT" sz="6600" dirty="0" err="1" smtClean="0"/>
              <a:t>routing</a:t>
            </a:r>
            <a:r>
              <a:rPr lang="it-IT" sz="6600" dirty="0" smtClean="0"/>
              <a:t> and </a:t>
            </a:r>
            <a:r>
              <a:rPr lang="it-IT" sz="6600" dirty="0" err="1" smtClean="0"/>
              <a:t>load</a:t>
            </a:r>
            <a:r>
              <a:rPr lang="it-IT" sz="6600" dirty="0" smtClean="0"/>
              <a:t> </a:t>
            </a:r>
            <a:r>
              <a:rPr lang="it-IT" sz="6600" dirty="0" err="1" smtClean="0"/>
              <a:t>balancing</a:t>
            </a:r>
            <a:r>
              <a:rPr lang="it-IT" sz="6600" dirty="0" smtClean="0"/>
              <a:t> </a:t>
            </a:r>
            <a:endParaRPr lang="it-IT" sz="6600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1711557" y="88594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#0 </a:t>
            </a: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475319" y="859859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118747" y="88594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Connettore 2 32"/>
          <p:cNvCxnSpPr/>
          <p:nvPr/>
        </p:nvCxnSpPr>
        <p:spPr bwMode="auto">
          <a:xfrm flipH="1">
            <a:off x="3434931" y="7315121"/>
            <a:ext cx="3801216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Connettore 2 34"/>
          <p:cNvCxnSpPr>
            <a:stCxn id="2" idx="0"/>
            <a:endCxn id="62" idx="0"/>
          </p:cNvCxnSpPr>
          <p:nvPr/>
        </p:nvCxnSpPr>
        <p:spPr bwMode="auto">
          <a:xfrm flipH="1">
            <a:off x="7198694" y="7315121"/>
            <a:ext cx="60269" cy="1283473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2" idx="0"/>
            <a:endCxn id="65" idx="0"/>
          </p:cNvCxnSpPr>
          <p:nvPr/>
        </p:nvCxnSpPr>
        <p:spPr bwMode="auto">
          <a:xfrm>
            <a:off x="7258963" y="7315121"/>
            <a:ext cx="3583159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16728504" y="1676400"/>
            <a:ext cx="7023671" cy="8782000"/>
          </a:xfrm>
        </p:spPr>
        <p:txBody>
          <a:bodyPr/>
          <a:lstStyle/>
          <a:p>
            <a:r>
              <a:rPr lang="it-IT" dirty="0" smtClean="0"/>
              <a:t>BLAH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628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  <p:bldP spid="131" grpId="0" animBg="1"/>
      <p:bldP spid="60" grpId="0" animBg="1"/>
      <p:bldP spid="6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PWS: service </a:t>
            </a:r>
            <a:r>
              <a:rPr lang="it-IT" dirty="0" err="1" smtClean="0"/>
              <a:t>instance</a:t>
            </a:r>
            <a:r>
              <a:rPr lang="it-IT" dirty="0" smtClean="0"/>
              <a:t> scale up and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462808" y="2609528"/>
            <a:ext cx="15816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2016-09-19 20:27:43.431 INFO 17 --- </a:t>
            </a:r>
            <a:endParaRPr lang="it-IT" sz="2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[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main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s.b.c.e.t.TomcatEmbeddedServletContainer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: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Tomcat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started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on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port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(s): 8080 (http</a:t>
            </a:r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)</a:t>
            </a:r>
          </a:p>
          <a:p>
            <a:endParaRPr lang="it-IT" sz="2400" b="1" dirty="0">
              <a:solidFill>
                <a:srgbClr val="00B050"/>
              </a:solidFill>
              <a:latin typeface="Consolas"/>
            </a:endParaRP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2016-09-19 20:27:43.433 INFO 17 --- </a:t>
            </a:r>
            <a:endParaRPr lang="it-IT" sz="2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[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main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c.n.e.EurekaDiscoveryClientConfiguration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: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Updating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port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to </a:t>
            </a:r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8080</a:t>
            </a:r>
          </a:p>
          <a:p>
            <a:endParaRPr lang="it-IT" sz="2400" b="1" dirty="0">
              <a:solidFill>
                <a:srgbClr val="00B050"/>
              </a:solidFill>
              <a:latin typeface="Consolas"/>
            </a:endParaRP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2016-09-19 20:27:43.438 INFO 17 --- </a:t>
            </a:r>
            <a:endParaRPr lang="it-IT" sz="2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[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main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i.l.microservice.Application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: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Started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Application in 18.953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seconds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</a:t>
            </a:r>
            <a:endParaRPr lang="it-IT" sz="2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</a:t>
            </a:r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	(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JVM 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running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 for 20.013</a:t>
            </a:r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)</a:t>
            </a:r>
            <a:endParaRPr lang="it-IT" sz="2400" b="1" dirty="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1462808" y="2635046"/>
            <a:ext cx="15121680" cy="903287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462808" y="6353944"/>
            <a:ext cx="21223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RTR/2] [OUT] 06-bookABatterySERVICE4EUREKA.cfapps.io - [19/09/2016:20:28:45.667 +0000]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"GET /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bookABattery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/list HTTP/1.1" 200 0 1485 "-" "Java/1.8.0_101" 10.10.66.180:64424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x_forwarded_for:"54.86.233.33"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</a:t>
            </a:r>
            <a:r>
              <a:rPr lang="it-IT" sz="2400" b="1" dirty="0" err="1">
                <a:solidFill>
                  <a:srgbClr val="00B050"/>
                </a:solidFill>
                <a:latin typeface="Consolas"/>
              </a:rPr>
              <a:t>x_forwarded_proto:"http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"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vcap_request_id:b0cffe94-a597-42fe-500d-4e13585f8677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response_time:0.299727231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app_id:e33d3d68-2efb-41db-8ac5-d61d43c4af3f 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	index:0 </a:t>
            </a:r>
          </a:p>
        </p:txBody>
      </p:sp>
      <p:sp>
        <p:nvSpPr>
          <p:cNvPr id="43" name="Rettangolo 42"/>
          <p:cNvSpPr/>
          <p:nvPr/>
        </p:nvSpPr>
        <p:spPr bwMode="auto">
          <a:xfrm>
            <a:off x="1478052" y="6353944"/>
            <a:ext cx="15322460" cy="903287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2326904" y="8990087"/>
            <a:ext cx="8856984" cy="451643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1486400" y="9973074"/>
            <a:ext cx="1610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</a:t>
            </a:r>
            <a:r>
              <a:rPr lang="it-IT" sz="2400" b="1" dirty="0" smtClean="0">
                <a:solidFill>
                  <a:srgbClr val="00B050"/>
                </a:solidFill>
                <a:latin typeface="Consolas"/>
              </a:rPr>
              <a:t>2016.10.19.20.28.50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	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******************************************************************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*********** CALLED BOOKING LIST ***********</a:t>
            </a:r>
          </a:p>
          <a:p>
            <a:r>
              <a:rPr lang="it-IT" sz="2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it-IT" sz="2400" b="1" dirty="0">
                <a:solidFill>
                  <a:srgbClr val="FF0000"/>
                </a:solidFill>
                <a:latin typeface="Consolas"/>
              </a:rPr>
              <a:t>APP/0</a:t>
            </a:r>
            <a:r>
              <a:rPr lang="it-IT" sz="2400" b="1" dirty="0">
                <a:solidFill>
                  <a:srgbClr val="00B050"/>
                </a:solidFill>
                <a:latin typeface="Consolas"/>
              </a:rPr>
              <a:t>] [OUT] ******************************************************************</a:t>
            </a:r>
          </a:p>
          <a:p>
            <a:endParaRPr lang="it-IT" sz="2400" dirty="0">
              <a:latin typeface="Consolas"/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1429250" y="9960049"/>
            <a:ext cx="1488576" cy="1780778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Segnaposto contenuto 2"/>
          <p:cNvSpPr txBox="1">
            <a:spLocks/>
          </p:cNvSpPr>
          <p:nvPr/>
        </p:nvSpPr>
        <p:spPr bwMode="auto">
          <a:xfrm>
            <a:off x="17449838" y="7468909"/>
            <a:ext cx="6237262" cy="327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it-IT" sz="3600" b="1" dirty="0" smtClean="0"/>
              <a:t>PWS </a:t>
            </a:r>
            <a:r>
              <a:rPr lang="it-IT" sz="3600" b="1" dirty="0" err="1" smtClean="0"/>
              <a:t>balancing</a:t>
            </a:r>
            <a:r>
              <a:rPr lang="it-IT" sz="3600" b="1" dirty="0" smtClean="0"/>
              <a:t> </a:t>
            </a:r>
            <a:r>
              <a:rPr lang="it-IT" sz="3600" b="1" dirty="0" err="1" smtClean="0"/>
              <a:t>evidence</a:t>
            </a:r>
            <a:endParaRPr lang="it-IT" sz="3600" b="1" dirty="0" smtClean="0"/>
          </a:p>
          <a:p>
            <a:pPr lvl="1"/>
            <a:r>
              <a:rPr lang="it-IT" sz="3600" dirty="0" err="1" smtClean="0"/>
              <a:t>Tomcat</a:t>
            </a:r>
            <a:r>
              <a:rPr lang="it-IT" sz="3600" dirty="0" smtClean="0"/>
              <a:t> container </a:t>
            </a:r>
            <a:r>
              <a:rPr lang="it-IT" sz="3600" dirty="0" err="1" smtClean="0"/>
              <a:t>correcly</a:t>
            </a:r>
            <a:r>
              <a:rPr lang="it-IT" sz="3600" dirty="0" smtClean="0"/>
              <a:t> </a:t>
            </a:r>
            <a:r>
              <a:rPr lang="it-IT" sz="3600" dirty="0" err="1" smtClean="0"/>
              <a:t>started</a:t>
            </a:r>
            <a:endParaRPr lang="it-IT" sz="3600" dirty="0" smtClean="0"/>
          </a:p>
          <a:p>
            <a:pPr lvl="1"/>
            <a:r>
              <a:rPr lang="it-IT" sz="3600" dirty="0" smtClean="0"/>
              <a:t>Client </a:t>
            </a:r>
            <a:r>
              <a:rPr lang="it-IT" sz="3600" dirty="0" err="1" smtClean="0"/>
              <a:t>invocation</a:t>
            </a:r>
            <a:r>
              <a:rPr lang="it-IT" sz="3600" dirty="0" smtClean="0"/>
              <a:t> </a:t>
            </a:r>
            <a:r>
              <a:rPr lang="it-IT" sz="3600" dirty="0" err="1" smtClean="0"/>
              <a:t>details</a:t>
            </a:r>
            <a:endParaRPr lang="it-IT" sz="3600" dirty="0" smtClean="0"/>
          </a:p>
          <a:p>
            <a:pPr lvl="1"/>
            <a:r>
              <a:rPr lang="it-IT" sz="3600" dirty="0" smtClean="0"/>
              <a:t>Service </a:t>
            </a:r>
            <a:r>
              <a:rPr lang="it-IT" sz="3600" dirty="0" err="1" smtClean="0"/>
              <a:t>instance</a:t>
            </a:r>
            <a:r>
              <a:rPr lang="it-IT" sz="3600" dirty="0" smtClean="0"/>
              <a:t> </a:t>
            </a:r>
            <a:r>
              <a:rPr lang="it-IT" sz="3600" dirty="0" err="1" smtClean="0"/>
              <a:t>responding</a:t>
            </a:r>
            <a:r>
              <a:rPr lang="it-IT" sz="3600" dirty="0" smtClean="0"/>
              <a:t> (APP/0)</a:t>
            </a:r>
          </a:p>
          <a:p>
            <a:pPr marL="419100" lvl="1" indent="0">
              <a:buNone/>
            </a:pPr>
            <a:endParaRPr lang="it-IT" sz="3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808" y="1703462"/>
            <a:ext cx="6604292" cy="545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236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Netflix</a:t>
            </a:r>
            <a:r>
              <a:rPr lang="it-IT" dirty="0" smtClean="0"/>
              <a:t> Eureka: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15936" y="1676400"/>
            <a:ext cx="12136239" cy="10668000"/>
          </a:xfrm>
        </p:spPr>
        <p:txBody>
          <a:bodyPr/>
          <a:lstStyle/>
          <a:p>
            <a:r>
              <a:rPr lang="en-US" sz="3200" dirty="0"/>
              <a:t>Eureka it the Netflix discovery service provider. It consists of two modules: </a:t>
            </a:r>
          </a:p>
          <a:p>
            <a:pPr lvl="2"/>
            <a:r>
              <a:rPr lang="en-US" sz="3200" dirty="0"/>
              <a:t> “</a:t>
            </a:r>
            <a:r>
              <a:rPr lang="en-US" sz="3200" b="1" dirty="0"/>
              <a:t>Eureka server</a:t>
            </a:r>
            <a:r>
              <a:rPr lang="en-US" sz="3200" dirty="0"/>
              <a:t>” is a REST based service for locating services with the purpose of load balancing and failover of middle-tier servers. </a:t>
            </a:r>
          </a:p>
          <a:p>
            <a:pPr lvl="2" eaLnBrk="1" fontAlgn="t" hangingPunct="1"/>
            <a:r>
              <a:rPr lang="en-US" sz="3200" dirty="0"/>
              <a:t> “</a:t>
            </a:r>
            <a:r>
              <a:rPr lang="en-US" sz="3200" b="1" dirty="0"/>
              <a:t>Eureka Client”</a:t>
            </a:r>
            <a:r>
              <a:rPr lang="en-US" sz="3200" dirty="0"/>
              <a:t>, a Java-based client component, which interact with the Eureka server, and has a built-in load balancer that achieve basic round-robin load balancing. </a:t>
            </a:r>
          </a:p>
          <a:p>
            <a:r>
              <a:rPr lang="en-US" sz="3200" dirty="0"/>
              <a:t>Eureka can </a:t>
            </a:r>
            <a:r>
              <a:rPr lang="en-US" sz="3200" dirty="0"/>
              <a:t>be configured and deployed to be highly </a:t>
            </a:r>
            <a:r>
              <a:rPr lang="en-US" sz="3200" dirty="0"/>
              <a:t>available  </a:t>
            </a:r>
            <a:r>
              <a:rPr lang="en-US" sz="3200" dirty="0"/>
              <a:t>with each server replicating state about the registered service to the others.</a:t>
            </a:r>
          </a:p>
          <a:p>
            <a:r>
              <a:rPr lang="en-US" sz="2400" dirty="0" smtClean="0"/>
              <a:t>Services</a:t>
            </a:r>
            <a:r>
              <a:rPr lang="en-US" sz="2400" dirty="0"/>
              <a:t> </a:t>
            </a:r>
            <a:r>
              <a:rPr lang="en-US" sz="2400" dirty="0" smtClean="0"/>
              <a:t>register</a:t>
            </a:r>
            <a:r>
              <a:rPr lang="en-US" sz="2400" dirty="0"/>
              <a:t> with Eureka </a:t>
            </a:r>
            <a:r>
              <a:rPr lang="en-US" sz="2400" dirty="0" smtClean="0"/>
              <a:t>providing meta-data </a:t>
            </a:r>
            <a:r>
              <a:rPr lang="en-US" sz="2400" dirty="0"/>
              <a:t>about itself (host, port, URL), </a:t>
            </a:r>
            <a:endParaRPr lang="en-US" sz="2400" dirty="0" smtClean="0"/>
          </a:p>
          <a:p>
            <a:r>
              <a:rPr lang="en-US" sz="2400" dirty="0" smtClean="0"/>
              <a:t>Once registered services send</a:t>
            </a:r>
            <a:r>
              <a:rPr lang="en-US" sz="2400" dirty="0"/>
              <a:t> heartbeats to renew their leases every 30 </a:t>
            </a:r>
            <a:r>
              <a:rPr lang="en-US" sz="2400" dirty="0" smtClean="0"/>
              <a:t>seconds</a:t>
            </a:r>
            <a:r>
              <a:rPr lang="en-US" sz="2400" dirty="0"/>
              <a:t> </a:t>
            </a:r>
            <a:r>
              <a:rPr lang="en-US" sz="2400" dirty="0" smtClean="0"/>
              <a:t>and locate </a:t>
            </a:r>
            <a:r>
              <a:rPr lang="en-US" sz="2400" dirty="0"/>
              <a:t>their services </a:t>
            </a:r>
            <a:r>
              <a:rPr lang="en-US" sz="2400" dirty="0" smtClean="0"/>
              <a:t>to </a:t>
            </a:r>
            <a:r>
              <a:rPr lang="en-US" sz="2400" dirty="0"/>
              <a:t>make remote calls</a:t>
            </a:r>
            <a:endParaRPr lang="en-US" sz="2400" dirty="0" smtClean="0"/>
          </a:p>
          <a:p>
            <a:r>
              <a:rPr lang="en-US" sz="2400" dirty="0"/>
              <a:t>If the </a:t>
            </a:r>
            <a:r>
              <a:rPr lang="en-US" sz="2400" dirty="0" err="1"/>
              <a:t>hearthbeat</a:t>
            </a:r>
            <a:r>
              <a:rPr lang="en-US" sz="2400" dirty="0"/>
              <a:t> fails over a configurable </a:t>
            </a:r>
            <a:r>
              <a:rPr lang="en-US" sz="2400" dirty="0" smtClean="0"/>
              <a:t>timetable  </a:t>
            </a:r>
            <a:r>
              <a:rPr lang="en-US" sz="2400" dirty="0"/>
              <a:t>the instance is removed</a:t>
            </a:r>
          </a:p>
          <a:p>
            <a:r>
              <a:rPr lang="en-US" sz="2400" smtClean="0"/>
              <a:t>Eureka </a:t>
            </a:r>
            <a:r>
              <a:rPr lang="en-US" sz="2400" dirty="0"/>
              <a:t>does not use a backend store and all services instance in the registry have to send an heartbeat to keep their registration up to date (so </a:t>
            </a:r>
            <a:r>
              <a:rPr lang="en-US" sz="2400" dirty="0" err="1"/>
              <a:t>ths</a:t>
            </a:r>
            <a:r>
              <a:rPr lang="en-US" sz="2400" dirty="0"/>
              <a:t> can be done in memory)</a:t>
            </a:r>
          </a:p>
          <a:p>
            <a:r>
              <a:rPr lang="en-US" sz="2400" dirty="0"/>
              <a:t>Client have an in memory cache of Eureka registration (they don’t have to go to the registry for every single request to a service)</a:t>
            </a:r>
          </a:p>
          <a:p>
            <a:r>
              <a:rPr lang="en-US" sz="2400" dirty="0"/>
              <a:t>So Eureka works as a register, that will know where which one of our services lives, how many instances of they are up (or down) and how to access them.</a:t>
            </a:r>
            <a:endParaRPr lang="it-IT" sz="2400" dirty="0"/>
          </a:p>
          <a:p>
            <a:endParaRPr lang="en-US" sz="2400" dirty="0"/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Picture 4" descr="Eureka High leve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1824"/>
            <a:ext cx="11255894" cy="8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17537" y="8658200"/>
            <a:ext cx="1027831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eaLnBrk="1" fontAlgn="t" hangingPunct="1"/>
            <a:r>
              <a:rPr lang="it-IT" sz="3600" dirty="0" smtClean="0"/>
              <a:t>NETFLIX EUREKA: in a stand alone mode </a:t>
            </a:r>
            <a:r>
              <a:rPr lang="it-IT" sz="3600" dirty="0" err="1" smtClean="0"/>
              <a:t>is</a:t>
            </a:r>
            <a:r>
              <a:rPr lang="it-IT" sz="3600" dirty="0" smtClean="0"/>
              <a:t> </a:t>
            </a:r>
            <a:r>
              <a:rPr lang="it-IT" sz="3600" dirty="0" err="1" smtClean="0"/>
              <a:t>fairly</a:t>
            </a:r>
            <a:r>
              <a:rPr lang="it-IT" sz="3600" dirty="0" smtClean="0"/>
              <a:t> </a:t>
            </a:r>
            <a:r>
              <a:rPr lang="it-IT" sz="3600" dirty="0" err="1" smtClean="0"/>
              <a:t>resilient</a:t>
            </a:r>
            <a:r>
              <a:rPr lang="it-IT" sz="3600" dirty="0" smtClean="0"/>
              <a:t> to </a:t>
            </a:r>
            <a:r>
              <a:rPr lang="it-IT" sz="3600" dirty="0" err="1" smtClean="0"/>
              <a:t>failure</a:t>
            </a:r>
            <a:r>
              <a:rPr lang="it-IT" sz="3600" dirty="0" smtClean="0"/>
              <a:t>. </a:t>
            </a:r>
            <a:endParaRPr lang="en-US" sz="3600" dirty="0" smtClean="0"/>
          </a:p>
          <a:p>
            <a:pPr eaLnBrk="1" fontAlgn="t" hangingPunct="1"/>
            <a:r>
              <a:rPr lang="it-IT" sz="3600" dirty="0" smtClean="0"/>
              <a:t>Cache client </a:t>
            </a:r>
            <a:r>
              <a:rPr lang="it-IT" sz="3600" dirty="0" smtClean="0">
                <a:sym typeface="Wingdings" pitchFamily="2" charset="2"/>
              </a:rPr>
              <a:t> cache server  by </a:t>
            </a:r>
            <a:r>
              <a:rPr lang="it-IT" sz="3600" dirty="0" err="1" smtClean="0">
                <a:sym typeface="Wingdings" pitchFamily="2" charset="2"/>
              </a:rPr>
              <a:t>means</a:t>
            </a:r>
            <a:r>
              <a:rPr lang="it-IT" sz="3600" dirty="0" smtClean="0">
                <a:sym typeface="Wingdings" pitchFamily="2" charset="2"/>
              </a:rPr>
              <a:t> of </a:t>
            </a:r>
            <a:r>
              <a:rPr lang="it-IT" sz="3600" dirty="0" err="1" smtClean="0">
                <a:sym typeface="Wingdings" pitchFamily="2" charset="2"/>
              </a:rPr>
              <a:t>hearthbeat</a:t>
            </a:r>
            <a:endParaRPr lang="it-IT" sz="3600" dirty="0" smtClean="0"/>
          </a:p>
          <a:p>
            <a:pPr lvl="1"/>
            <a:endParaRPr lang="it-IT" sz="3600" dirty="0" smtClean="0"/>
          </a:p>
          <a:p>
            <a:endParaRPr lang="it-IT" sz="3600" dirty="0" smtClean="0"/>
          </a:p>
          <a:p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24649384" y="1706041"/>
            <a:ext cx="12136239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n-US" sz="2400" smtClean="0"/>
              <a:t>Eureka it the Netflix discovery service provider. It consists of two modules: </a:t>
            </a:r>
          </a:p>
          <a:p>
            <a:pPr lvl="2"/>
            <a:r>
              <a:rPr lang="en-US" sz="2400" smtClean="0"/>
              <a:t> “</a:t>
            </a:r>
            <a:r>
              <a:rPr lang="en-US" sz="2400" b="1" smtClean="0"/>
              <a:t>Eureka server</a:t>
            </a:r>
            <a:r>
              <a:rPr lang="en-US" sz="2400" smtClean="0"/>
              <a:t>” is a REST based service for locating services with the purpose of load balancing and failover of middle-tier servers. </a:t>
            </a:r>
          </a:p>
          <a:p>
            <a:pPr lvl="2" eaLnBrk="1" fontAlgn="t" hangingPunct="1"/>
            <a:r>
              <a:rPr lang="en-US" sz="2400" smtClean="0"/>
              <a:t> “</a:t>
            </a:r>
            <a:r>
              <a:rPr lang="en-US" sz="2400" b="1" smtClean="0"/>
              <a:t>Eureka Client”</a:t>
            </a:r>
            <a:r>
              <a:rPr lang="en-US" sz="2400" smtClean="0"/>
              <a:t>, a Java-based client component, which interact with the Eureka server, and has a built-in load balancer that achieve basic round-robin load balancing. </a:t>
            </a:r>
          </a:p>
          <a:p>
            <a:r>
              <a:rPr lang="en-US" sz="2400" smtClean="0"/>
              <a:t>Eureka can be configured and deployed to be highly available </a:t>
            </a:r>
            <a:r>
              <a:rPr lang="en-US" sz="2400" strike="sngStrike" smtClean="0"/>
              <a:t> with each server replicating state about the registered service to the others.</a:t>
            </a:r>
          </a:p>
          <a:p>
            <a:r>
              <a:rPr lang="en-US" sz="2400" smtClean="0"/>
              <a:t>Services register with Eureka providing meta-data about itself (host, port, URL), </a:t>
            </a:r>
          </a:p>
          <a:p>
            <a:r>
              <a:rPr lang="en-US" sz="2400" smtClean="0"/>
              <a:t>Once registered services send heartbeats to renew their leases every 30 seconds and locate their services to make remote calls</a:t>
            </a:r>
          </a:p>
          <a:p>
            <a:r>
              <a:rPr lang="en-US" sz="2400" smtClean="0"/>
              <a:t>If the hearthbeat fails over a configurable timetable  the instance is removed</a:t>
            </a:r>
          </a:p>
          <a:p>
            <a:r>
              <a:rPr lang="en-US" sz="2400" smtClean="0"/>
              <a:t>The registration information and the renewals are replicated to all the eureka nodes in the cluster. </a:t>
            </a:r>
          </a:p>
          <a:p>
            <a:r>
              <a:rPr lang="en-US" sz="2400" smtClean="0"/>
              <a:t>Eureka does not use a backend store and all services instance in the registry have to send an heartbeat to keep their registration up to date (so ths can be done in memory)</a:t>
            </a:r>
          </a:p>
          <a:p>
            <a:r>
              <a:rPr lang="en-US" sz="2400" smtClean="0"/>
              <a:t>Client have an in memory cache of Eureka registration (they don’t have to go to the registry for every single request to a service)</a:t>
            </a:r>
          </a:p>
          <a:p>
            <a:r>
              <a:rPr lang="en-US" sz="2400" smtClean="0"/>
              <a:t>So Eureka works as a register, that will know where which one of our services lives, how many instances of they are up (or down) and how to access them.</a:t>
            </a:r>
            <a:endParaRPr lang="it-IT" sz="2400" smtClean="0"/>
          </a:p>
          <a:p>
            <a:endParaRPr lang="en-US" sz="2400" smtClean="0"/>
          </a:p>
          <a:p>
            <a:pPr marL="0" indent="0">
              <a:buFont typeface="Wingdings" pitchFamily="2" charset="2"/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106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Service: Eureka server 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0" y="1963411"/>
            <a:ext cx="12672118" cy="73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716197" y="5921896"/>
            <a:ext cx="155082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server</a:t>
            </a:r>
            <a:r>
              <a:rPr lang="it-IT" sz="2800" dirty="0"/>
              <a:t>:</a:t>
            </a:r>
          </a:p>
          <a:p>
            <a:r>
              <a:rPr lang="it-IT" sz="2800" dirty="0"/>
              <a:t>  </a:t>
            </a:r>
            <a:r>
              <a:rPr lang="it-IT" sz="2800" dirty="0" err="1"/>
              <a:t>port</a:t>
            </a:r>
            <a:r>
              <a:rPr lang="it-IT" sz="2800" dirty="0"/>
              <a:t>: 8761</a:t>
            </a:r>
          </a:p>
          <a:p>
            <a:endParaRPr lang="it-IT" sz="2800" dirty="0"/>
          </a:p>
          <a:p>
            <a:r>
              <a:rPr lang="it-IT" sz="2800" u="sng" dirty="0"/>
              <a:t>eureka:</a:t>
            </a:r>
          </a:p>
          <a:p>
            <a:r>
              <a:rPr lang="it-IT" sz="2800" dirty="0"/>
              <a:t>  </a:t>
            </a:r>
            <a:r>
              <a:rPr lang="it-IT" sz="2800" dirty="0" err="1"/>
              <a:t>instance</a:t>
            </a:r>
            <a:r>
              <a:rPr lang="it-IT" sz="2800" dirty="0"/>
              <a:t>:</a:t>
            </a:r>
          </a:p>
          <a:p>
            <a:r>
              <a:rPr lang="it-IT" sz="2800" dirty="0"/>
              <a:t>    </a:t>
            </a:r>
            <a:r>
              <a:rPr lang="it-IT" sz="2800" u="sng" dirty="0" err="1"/>
              <a:t>hostname</a:t>
            </a:r>
            <a:r>
              <a:rPr lang="it-IT" sz="2800" u="sng" dirty="0"/>
              <a:t>: </a:t>
            </a:r>
            <a:r>
              <a:rPr lang="it-IT" sz="2800" u="sng" dirty="0" err="1"/>
              <a:t>localhost</a:t>
            </a:r>
            <a:endParaRPr lang="it-IT" sz="2800" u="sng" dirty="0"/>
          </a:p>
          <a:p>
            <a:r>
              <a:rPr lang="it-IT" sz="2800" dirty="0"/>
              <a:t>  client:</a:t>
            </a:r>
          </a:p>
          <a:p>
            <a:r>
              <a:rPr lang="it-IT" sz="2800" dirty="0" smtClean="0"/>
              <a:t>    </a:t>
            </a:r>
            <a:r>
              <a:rPr lang="it-IT" sz="2800" dirty="0" err="1" smtClean="0"/>
              <a:t>registerWithEureka</a:t>
            </a:r>
            <a:r>
              <a:rPr lang="it-IT" sz="2800" dirty="0" smtClean="0"/>
              <a:t>: false</a:t>
            </a:r>
            <a:r>
              <a:rPr lang="it-IT" sz="2800" b="1" dirty="0" smtClean="0">
                <a:solidFill>
                  <a:srgbClr val="FF0000"/>
                </a:solidFill>
              </a:rPr>
              <a:t> #STANDALONE MODE </a:t>
            </a:r>
          </a:p>
          <a:p>
            <a:r>
              <a:rPr lang="it-IT" sz="2800" dirty="0" smtClean="0"/>
              <a:t>    </a:t>
            </a:r>
            <a:r>
              <a:rPr lang="it-IT" sz="2800" dirty="0" err="1"/>
              <a:t>fetchRegistry</a:t>
            </a:r>
            <a:r>
              <a:rPr lang="it-IT" sz="2800" dirty="0"/>
              <a:t>: false</a:t>
            </a:r>
          </a:p>
          <a:p>
            <a:r>
              <a:rPr lang="it-IT" sz="2800" dirty="0"/>
              <a:t>    </a:t>
            </a:r>
            <a:r>
              <a:rPr lang="it-IT" sz="2800" dirty="0" err="1"/>
              <a:t>serviceUrl</a:t>
            </a:r>
            <a:r>
              <a:rPr lang="it-IT" sz="2800" dirty="0"/>
              <a:t>:</a:t>
            </a:r>
          </a:p>
          <a:p>
            <a:r>
              <a:rPr lang="it-IT" sz="2800" dirty="0"/>
              <a:t>      </a:t>
            </a:r>
            <a:r>
              <a:rPr lang="it-IT" sz="2800" dirty="0" err="1"/>
              <a:t>defaultZone</a:t>
            </a:r>
            <a:r>
              <a:rPr lang="it-IT" sz="2800" dirty="0"/>
              <a:t>: http://${eureka.instance.hostname}:${server.port}/eureka/</a:t>
            </a:r>
          </a:p>
          <a:p>
            <a:r>
              <a:rPr lang="it-IT" sz="2800" dirty="0"/>
              <a:t>  server:</a:t>
            </a:r>
          </a:p>
          <a:p>
            <a:r>
              <a:rPr lang="da-DK" sz="2800" dirty="0"/>
              <a:t>    enableSelfPreservation: </a:t>
            </a:r>
            <a:r>
              <a:rPr lang="da-DK" sz="2800" dirty="0" smtClean="0"/>
              <a:t>true</a:t>
            </a:r>
            <a:endParaRPr lang="it-IT" sz="2800" dirty="0">
              <a:latin typeface="Consolas"/>
            </a:endParaRPr>
          </a:p>
        </p:txBody>
      </p:sp>
      <p:sp>
        <p:nvSpPr>
          <p:cNvPr id="9" name="Freccia a destra con strisce 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04256" y="3016619"/>
            <a:ext cx="16110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</a:rPr>
              <a:t>@</a:t>
            </a:r>
            <a:r>
              <a:rPr lang="en-US" sz="2800" dirty="0" err="1">
                <a:latin typeface="Consolas"/>
              </a:rPr>
              <a:t>EnableEurekaServer</a:t>
            </a:r>
            <a:r>
              <a:rPr lang="en-US" sz="2800" dirty="0">
                <a:latin typeface="Consolas"/>
              </a:rPr>
              <a:t>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>@</a:t>
            </a:r>
            <a:r>
              <a:rPr lang="en-US" sz="2800" dirty="0" err="1">
                <a:latin typeface="Consolas"/>
              </a:rPr>
              <a:t>SpringBootApplication</a:t>
            </a:r>
            <a:r>
              <a:rPr lang="en-US" sz="2800" dirty="0">
                <a:latin typeface="Consolas"/>
              </a:rPr>
              <a:t>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 Application {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/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latin typeface="Consolas"/>
              </a:rPr>
              <a:t> main(String[] </a:t>
            </a:r>
            <a:r>
              <a:rPr lang="en-US" sz="2800" dirty="0" err="1">
                <a:latin typeface="Consolas"/>
              </a:rPr>
              <a:t>args</a:t>
            </a:r>
            <a:r>
              <a:rPr lang="en-US" sz="2800" dirty="0">
                <a:latin typeface="Consolas"/>
              </a:rPr>
              <a:t>) {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>        </a:t>
            </a:r>
            <a:r>
              <a:rPr lang="en-US" sz="2800" dirty="0" err="1">
                <a:latin typeface="Consolas"/>
              </a:rPr>
              <a:t>SpringApplication.run</a:t>
            </a:r>
            <a:r>
              <a:rPr lang="en-US" sz="2800" dirty="0">
                <a:latin typeface="Consolas"/>
              </a:rPr>
              <a:t>(</a:t>
            </a:r>
            <a:r>
              <a:rPr lang="en-US" sz="2800" dirty="0" err="1">
                <a:latin typeface="Consolas"/>
              </a:rPr>
              <a:t>Application.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args</a:t>
            </a:r>
            <a:r>
              <a:rPr lang="en-US" sz="2800" dirty="0" smtClean="0">
                <a:latin typeface="Consolas"/>
              </a:rPr>
              <a:t>);}} </a:t>
            </a:r>
            <a:r>
              <a:rPr lang="it-IT" sz="2800" dirty="0" smtClean="0">
                <a:latin typeface="Consolas"/>
              </a:rPr>
              <a:t> 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830497" y="2987720"/>
            <a:ext cx="4527739" cy="590604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2" name="Rettangolo 11"/>
          <p:cNvSpPr/>
          <p:nvPr/>
        </p:nvSpPr>
        <p:spPr bwMode="auto">
          <a:xfrm>
            <a:off x="914074" y="6380439"/>
            <a:ext cx="1890356" cy="590604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3" name="Rettangolo 12"/>
          <p:cNvSpPr/>
          <p:nvPr/>
        </p:nvSpPr>
        <p:spPr bwMode="auto">
          <a:xfrm>
            <a:off x="923598" y="9778801"/>
            <a:ext cx="11459035" cy="922118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914074" y="8554209"/>
            <a:ext cx="9333710" cy="1224592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Segnaposto contenuto 2"/>
          <p:cNvSpPr txBox="1">
            <a:spLocks/>
          </p:cNvSpPr>
          <p:nvPr/>
        </p:nvSpPr>
        <p:spPr bwMode="auto">
          <a:xfrm>
            <a:off x="16440472" y="6440209"/>
            <a:ext cx="7246628" cy="558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it-IT" sz="3600" b="1" dirty="0" smtClean="0"/>
              <a:t>Eureka server </a:t>
            </a:r>
            <a:r>
              <a:rPr lang="it-IT" sz="3600" b="1" dirty="0" err="1" smtClean="0"/>
              <a:t>implementation</a:t>
            </a:r>
            <a:r>
              <a:rPr lang="it-IT" sz="3600" b="1" dirty="0" smtClean="0"/>
              <a:t> </a:t>
            </a:r>
            <a:r>
              <a:rPr lang="it-IT" sz="3600" b="1" dirty="0" err="1" smtClean="0"/>
              <a:t>details</a:t>
            </a:r>
            <a:r>
              <a:rPr lang="it-IT" sz="3600" b="1" dirty="0" smtClean="0"/>
              <a:t> </a:t>
            </a:r>
            <a:endParaRPr lang="it-IT" sz="3600" b="1" dirty="0" smtClean="0"/>
          </a:p>
          <a:p>
            <a:pPr lvl="1"/>
            <a:r>
              <a:rPr lang="en-US" sz="3600" dirty="0" smtClean="0"/>
              <a:t>Spring Cloud Eureka Server  Maven dependency </a:t>
            </a:r>
          </a:p>
          <a:p>
            <a:pPr lvl="1"/>
            <a:r>
              <a:rPr lang="en-US" sz="3600" dirty="0" smtClean="0"/>
              <a:t>@</a:t>
            </a:r>
            <a:r>
              <a:rPr lang="en-US" sz="3600" dirty="0" err="1" smtClean="0"/>
              <a:t>EnableEurekaServer</a:t>
            </a:r>
            <a:r>
              <a:rPr lang="en-US" sz="3600" dirty="0" smtClean="0"/>
              <a:t> directive </a:t>
            </a:r>
          </a:p>
          <a:p>
            <a:pPr lvl="1"/>
            <a:r>
              <a:rPr lang="en-US" sz="3600" dirty="0" smtClean="0"/>
              <a:t>Listening port </a:t>
            </a:r>
          </a:p>
          <a:p>
            <a:pPr lvl="1"/>
            <a:r>
              <a:rPr lang="en-US" sz="3600" dirty="0" smtClean="0"/>
              <a:t>Standalone mode</a:t>
            </a:r>
            <a:endParaRPr lang="it-IT" sz="3600" dirty="0"/>
          </a:p>
          <a:p>
            <a:pPr marL="419100" lvl="1" indent="0">
              <a:buNone/>
            </a:pPr>
            <a:endParaRPr lang="it-IT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10" y="428700"/>
            <a:ext cx="7139632" cy="574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37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813038" y="5732766"/>
            <a:ext cx="184340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u="sng" dirty="0"/>
              <a:t>eureka:</a:t>
            </a:r>
          </a:p>
          <a:p>
            <a:r>
              <a:rPr lang="it-IT" sz="2800" dirty="0"/>
              <a:t>  password: password</a:t>
            </a:r>
          </a:p>
          <a:p>
            <a:r>
              <a:rPr lang="it-IT" sz="2800" dirty="0" smtClean="0"/>
              <a:t>  client</a:t>
            </a:r>
            <a:r>
              <a:rPr lang="it-IT" sz="2800" dirty="0"/>
              <a:t>: </a:t>
            </a:r>
          </a:p>
          <a:p>
            <a:r>
              <a:rPr lang="it-IT" sz="2800" dirty="0"/>
              <a:t>    </a:t>
            </a:r>
            <a:r>
              <a:rPr lang="it-IT" sz="2800" dirty="0" err="1"/>
              <a:t>serviceUrl</a:t>
            </a:r>
            <a:r>
              <a:rPr lang="it-IT" sz="2800" dirty="0"/>
              <a:t>:</a:t>
            </a:r>
          </a:p>
          <a:p>
            <a:r>
              <a:rPr lang="it-IT" sz="2800" dirty="0"/>
              <a:t>      </a:t>
            </a:r>
            <a:r>
              <a:rPr lang="it-IT" sz="2800" dirty="0" err="1"/>
              <a:t>defaultZone</a:t>
            </a:r>
            <a:r>
              <a:rPr lang="it-IT" sz="2800" dirty="0"/>
              <a:t>: http://user:${eureka.password}@localhost:8761/eureka/</a:t>
            </a:r>
          </a:p>
          <a:p>
            <a:r>
              <a:rPr lang="it-IT" sz="2800" dirty="0"/>
              <a:t>    </a:t>
            </a:r>
            <a:r>
              <a:rPr lang="it-IT" sz="2800" u="sng" dirty="0" err="1"/>
              <a:t>healthcheck</a:t>
            </a:r>
            <a:r>
              <a:rPr lang="it-IT" sz="2800" u="sng" dirty="0"/>
              <a:t>:</a:t>
            </a:r>
          </a:p>
          <a:p>
            <a:r>
              <a:rPr lang="it-IT" sz="2800" dirty="0"/>
              <a:t>      </a:t>
            </a:r>
            <a:r>
              <a:rPr lang="it-IT" sz="2800" dirty="0" err="1"/>
              <a:t>enabled</a:t>
            </a:r>
            <a:r>
              <a:rPr lang="it-IT" sz="2800" dirty="0"/>
              <a:t>: </a:t>
            </a:r>
            <a:r>
              <a:rPr lang="it-IT" sz="2800" dirty="0" err="1"/>
              <a:t>true</a:t>
            </a:r>
            <a:endParaRPr lang="it-IT" sz="2800" dirty="0"/>
          </a:p>
          <a:p>
            <a:r>
              <a:rPr lang="it-IT" sz="2800" dirty="0"/>
              <a:t>    </a:t>
            </a:r>
            <a:r>
              <a:rPr lang="it-IT" sz="2800" dirty="0" err="1"/>
              <a:t>lease</a:t>
            </a:r>
            <a:r>
              <a:rPr lang="it-IT" sz="2800" dirty="0"/>
              <a:t>:</a:t>
            </a:r>
          </a:p>
          <a:p>
            <a:r>
              <a:rPr lang="it-IT" sz="2800" dirty="0"/>
              <a:t>      </a:t>
            </a:r>
            <a:r>
              <a:rPr lang="it-IT" sz="2800" dirty="0" err="1"/>
              <a:t>duration</a:t>
            </a:r>
            <a:r>
              <a:rPr lang="it-IT" sz="2800" dirty="0"/>
              <a:t>: 5</a:t>
            </a:r>
          </a:p>
          <a:p>
            <a:r>
              <a:rPr lang="it-IT" sz="2800" dirty="0"/>
              <a:t>  </a:t>
            </a:r>
            <a:r>
              <a:rPr lang="it-IT" sz="2800" dirty="0" err="1"/>
              <a:t>instance</a:t>
            </a:r>
            <a:r>
              <a:rPr lang="it-IT" sz="2800" dirty="0"/>
              <a:t>:</a:t>
            </a:r>
          </a:p>
          <a:p>
            <a:r>
              <a:rPr lang="it-IT" sz="2800" dirty="0"/>
              <a:t>    </a:t>
            </a:r>
            <a:r>
              <a:rPr lang="it-IT" sz="2800" dirty="0" err="1"/>
              <a:t>leaseRenewalIntervalInSeconds</a:t>
            </a:r>
            <a:r>
              <a:rPr lang="it-IT" sz="2800" dirty="0"/>
              <a:t>: 1</a:t>
            </a:r>
          </a:p>
          <a:p>
            <a:r>
              <a:rPr lang="it-IT" sz="2800" dirty="0"/>
              <a:t>    </a:t>
            </a:r>
            <a:r>
              <a:rPr lang="it-IT" sz="2800" dirty="0" err="1"/>
              <a:t>leaseExpirationDurationInSeconds</a:t>
            </a:r>
            <a:r>
              <a:rPr lang="it-IT" sz="2800" dirty="0"/>
              <a:t>: 2</a:t>
            </a:r>
          </a:p>
          <a:p>
            <a:r>
              <a:rPr lang="it-IT" sz="2800" dirty="0"/>
              <a:t>    </a:t>
            </a:r>
            <a:r>
              <a:rPr lang="it-IT" sz="2800" dirty="0" err="1"/>
              <a:t>metadataMap</a:t>
            </a:r>
            <a:r>
              <a:rPr lang="it-IT" sz="2800" dirty="0"/>
              <a:t>:</a:t>
            </a:r>
          </a:p>
          <a:p>
            <a:r>
              <a:rPr lang="it-IT" sz="2800" dirty="0"/>
              <a:t>      </a:t>
            </a:r>
            <a:r>
              <a:rPr lang="it-IT" sz="2800" dirty="0" err="1"/>
              <a:t>instanceId</a:t>
            </a:r>
            <a:r>
              <a:rPr lang="it-IT" sz="2800" dirty="0"/>
              <a:t>: </a:t>
            </a:r>
            <a:r>
              <a:rPr lang="it-IT" sz="2800" dirty="0" smtClean="0"/>
              <a:t>	${</a:t>
            </a:r>
            <a:r>
              <a:rPr lang="it-IT" sz="2800" dirty="0" err="1"/>
              <a:t>vcap.application.instance_id</a:t>
            </a:r>
            <a:r>
              <a:rPr lang="it-IT" sz="2800" dirty="0"/>
              <a:t>:${spring.application.name}:${</a:t>
            </a:r>
            <a:r>
              <a:rPr lang="it-IT" sz="2800" dirty="0" err="1"/>
              <a:t>spring.application.instance_id</a:t>
            </a:r>
            <a:r>
              <a:rPr lang="it-IT" sz="2800" dirty="0"/>
              <a:t>:${</a:t>
            </a:r>
            <a:r>
              <a:rPr lang="it-IT" sz="2800" dirty="0" err="1"/>
              <a:t>server.port</a:t>
            </a:r>
            <a:r>
              <a:rPr lang="it-IT" sz="2800" dirty="0"/>
              <a:t>}}}</a:t>
            </a:r>
          </a:p>
        </p:txBody>
      </p:sp>
      <p:sp>
        <p:nvSpPr>
          <p:cNvPr id="9" name="Freccia a destra con strisce 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49316" y="2826304"/>
            <a:ext cx="12162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</a:rPr>
              <a:t>@</a:t>
            </a:r>
            <a:r>
              <a:rPr lang="en-US" sz="2800" dirty="0" err="1">
                <a:latin typeface="Consolas"/>
              </a:rPr>
              <a:t>SpringBootApplication</a:t>
            </a:r>
            <a:r>
              <a:rPr lang="en-US" sz="2800" dirty="0">
                <a:latin typeface="Consolas"/>
              </a:rPr>
              <a:t> </a:t>
            </a:r>
            <a:br>
              <a:rPr lang="en-US" sz="2800" dirty="0">
                <a:latin typeface="Consolas"/>
              </a:rPr>
            </a:br>
            <a:r>
              <a:rPr lang="en-US" sz="2800" dirty="0" smtClean="0">
                <a:latin typeface="Consolas"/>
              </a:rPr>
              <a:t>@</a:t>
            </a:r>
            <a:r>
              <a:rPr lang="en-US" sz="2800" dirty="0" err="1">
                <a:latin typeface="Consolas"/>
              </a:rPr>
              <a:t>EnableEurekaClient</a:t>
            </a:r>
            <a:r>
              <a:rPr lang="en-US" sz="2800" dirty="0">
                <a:latin typeface="Consolas"/>
              </a:rPr>
              <a:t>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>@</a:t>
            </a:r>
            <a:r>
              <a:rPr lang="en-US" sz="2800" dirty="0" err="1">
                <a:latin typeface="Consolas"/>
              </a:rPr>
              <a:t>EnableDiscoveryClient</a:t>
            </a:r>
            <a:r>
              <a:rPr lang="en-US" sz="2800" dirty="0">
                <a:latin typeface="Consolas"/>
              </a:rPr>
              <a:t> </a:t>
            </a:r>
            <a:br>
              <a:rPr lang="en-US" sz="2800" dirty="0">
                <a:latin typeface="Consolas"/>
              </a:rPr>
            </a:b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 smtClean="0"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 Application {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>
                <a:latin typeface="Consolas"/>
              </a:rPr>
              <a:t> main(String[] </a:t>
            </a:r>
            <a:r>
              <a:rPr lang="en-US" sz="2800" dirty="0" err="1">
                <a:latin typeface="Consolas"/>
              </a:rPr>
              <a:t>args</a:t>
            </a:r>
            <a:r>
              <a:rPr lang="en-US" sz="2800" dirty="0">
                <a:latin typeface="Consolas"/>
              </a:rPr>
              <a:t>) { </a:t>
            </a:r>
            <a:br>
              <a:rPr lang="en-US" sz="2800" dirty="0">
                <a:latin typeface="Consolas"/>
              </a:rPr>
            </a:br>
            <a:r>
              <a:rPr lang="en-US" sz="2800" dirty="0">
                <a:latin typeface="Consolas"/>
              </a:rPr>
              <a:t>        </a:t>
            </a:r>
            <a:r>
              <a:rPr lang="en-US" sz="2800" dirty="0" err="1">
                <a:latin typeface="Consolas"/>
              </a:rPr>
              <a:t>SpringApplication.run</a:t>
            </a:r>
            <a:r>
              <a:rPr lang="en-US" sz="2800" dirty="0">
                <a:latin typeface="Consolas"/>
              </a:rPr>
              <a:t>(</a:t>
            </a:r>
            <a:r>
              <a:rPr lang="en-US" sz="2800" dirty="0" err="1">
                <a:latin typeface="Consolas"/>
              </a:rPr>
              <a:t>Application.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args</a:t>
            </a:r>
            <a:r>
              <a:rPr lang="en-US" sz="2800" dirty="0" smtClean="0">
                <a:latin typeface="Consolas"/>
              </a:rPr>
              <a:t>);}} </a:t>
            </a:r>
            <a:endParaRPr lang="it-IT" sz="2800" dirty="0" smtClean="0">
              <a:latin typeface="Consolas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727648" y="3262201"/>
            <a:ext cx="4527739" cy="969787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2" name="Rettangolo 11"/>
          <p:cNvSpPr/>
          <p:nvPr/>
        </p:nvSpPr>
        <p:spPr bwMode="auto">
          <a:xfrm>
            <a:off x="1116340" y="6984880"/>
            <a:ext cx="11361993" cy="980134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3" name="Rettangolo 12"/>
          <p:cNvSpPr/>
          <p:nvPr/>
        </p:nvSpPr>
        <p:spPr bwMode="auto">
          <a:xfrm>
            <a:off x="1368958" y="11366289"/>
            <a:ext cx="17302064" cy="922118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5" y="1932205"/>
            <a:ext cx="8187679" cy="8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Service: service provider </a:t>
            </a:r>
            <a:endParaRPr lang="it-IT" dirty="0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 bwMode="auto">
          <a:xfrm>
            <a:off x="16440472" y="6440209"/>
            <a:ext cx="7246628" cy="558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it-IT" sz="3600" b="1" dirty="0"/>
              <a:t>Eureka service </a:t>
            </a:r>
            <a:r>
              <a:rPr lang="it-IT" sz="3600" b="1" dirty="0" err="1"/>
              <a:t>implementation</a:t>
            </a:r>
            <a:r>
              <a:rPr lang="it-IT" sz="3600" b="1" dirty="0"/>
              <a:t> </a:t>
            </a:r>
            <a:r>
              <a:rPr lang="it-IT" sz="3600" b="1" dirty="0" err="1"/>
              <a:t>details</a:t>
            </a:r>
            <a:r>
              <a:rPr lang="it-IT" sz="3600" b="1" dirty="0"/>
              <a:t> </a:t>
            </a:r>
          </a:p>
          <a:p>
            <a:pPr lvl="1"/>
            <a:r>
              <a:rPr lang="it-IT" sz="3600" i="1" dirty="0"/>
              <a:t>@</a:t>
            </a:r>
            <a:r>
              <a:rPr lang="it-IT" sz="3600" i="1" dirty="0" err="1"/>
              <a:t>EnableEurekaClient</a:t>
            </a:r>
            <a:endParaRPr lang="it-IT" sz="3600" i="1" dirty="0"/>
          </a:p>
          <a:p>
            <a:pPr lvl="1"/>
            <a:r>
              <a:rPr lang="it-IT" sz="3600" i="1" dirty="0"/>
              <a:t>@</a:t>
            </a:r>
            <a:r>
              <a:rPr lang="it-IT" sz="3600" i="1" dirty="0" err="1"/>
              <a:t>EnableDiscoveryClient</a:t>
            </a:r>
            <a:endParaRPr lang="it-IT" sz="3600" i="1" dirty="0"/>
          </a:p>
          <a:p>
            <a:pPr lvl="1"/>
            <a:r>
              <a:rPr lang="it-IT" sz="3600" dirty="0"/>
              <a:t>Configuration </a:t>
            </a:r>
            <a:r>
              <a:rPr lang="it-IT" sz="3600" dirty="0" err="1"/>
              <a:t>details</a:t>
            </a:r>
            <a:endParaRPr lang="it-IT" sz="3600" dirty="0"/>
          </a:p>
          <a:p>
            <a:pPr lvl="1"/>
            <a:r>
              <a:rPr lang="it-IT" sz="3600" dirty="0"/>
              <a:t>Eureka Server </a:t>
            </a:r>
            <a:r>
              <a:rPr lang="it-IT" sz="3600" dirty="0" err="1"/>
              <a:t>instance</a:t>
            </a:r>
            <a:r>
              <a:rPr lang="it-IT" sz="3600" dirty="0"/>
              <a:t> id</a:t>
            </a:r>
          </a:p>
          <a:p>
            <a:pPr marL="419100" lvl="1" indent="0">
              <a:buNone/>
            </a:pPr>
            <a:endParaRPr lang="it-IT" sz="3600" dirty="0"/>
          </a:p>
          <a:p>
            <a:pPr marL="419100" lvl="1" indent="0">
              <a:buNone/>
            </a:pPr>
            <a:endParaRPr lang="it-IT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10" y="428700"/>
            <a:ext cx="7139632" cy="574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783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6" grpId="0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destra con strisce 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49316" y="1817440"/>
            <a:ext cx="16483244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Consolas"/>
              </a:rPr>
              <a:t> </a:t>
            </a: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import </a:t>
            </a:r>
            <a:r>
              <a:rPr lang="it-IT" sz="2800" dirty="0" err="1">
                <a:latin typeface="Consolas"/>
              </a:rPr>
              <a:t>org.springframework.cloud.client.ServiceInstance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import </a:t>
            </a:r>
            <a:r>
              <a:rPr lang="it-IT" sz="2800" dirty="0" err="1">
                <a:latin typeface="Consolas"/>
              </a:rPr>
              <a:t>org.springframework.cloud.client.discovery.DiscoveryClient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Autowired</a:t>
            </a:r>
            <a:r>
              <a:rPr lang="it-IT" sz="2800" dirty="0">
                <a:latin typeface="Consolas"/>
              </a:rPr>
              <a:t> </a:t>
            </a:r>
            <a:br>
              <a:rPr lang="it-IT" sz="2800" dirty="0">
                <a:latin typeface="Consolas"/>
              </a:rPr>
            </a:br>
            <a:r>
              <a:rPr lang="it-IT" sz="2800" dirty="0" err="1">
                <a:latin typeface="Consolas"/>
              </a:rPr>
              <a:t>DiscoveryClient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discoveryClient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endParaRPr lang="it-IT" sz="2800" dirty="0" smtClean="0">
              <a:latin typeface="Consolas"/>
            </a:endParaRPr>
          </a:p>
          <a:p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RequestMapping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"/</a:t>
            </a:r>
            <a:r>
              <a:rPr lang="it-IT" sz="2800" dirty="0" err="1">
                <a:solidFill>
                  <a:srgbClr val="800000"/>
                </a:solidFill>
                <a:latin typeface="Consolas"/>
              </a:rPr>
              <a:t>listDiscovery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2800" dirty="0">
                <a:latin typeface="Consolas"/>
              </a:rPr>
              <a:t>)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String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listDiscovery</a:t>
            </a:r>
            <a:r>
              <a:rPr lang="it-IT" sz="2800" dirty="0">
                <a:latin typeface="Consolas"/>
              </a:rPr>
              <a:t>() {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</a:t>
            </a:r>
            <a:r>
              <a:rPr lang="it-IT" sz="2800" dirty="0" smtClean="0">
                <a:latin typeface="Consolas"/>
              </a:rPr>
              <a:t>	List&lt;</a:t>
            </a:r>
            <a:r>
              <a:rPr lang="it-IT" sz="2800" dirty="0" err="1" smtClean="0">
                <a:latin typeface="Consolas"/>
              </a:rPr>
              <a:t>ServiceInstance</a:t>
            </a:r>
            <a:r>
              <a:rPr lang="it-IT" sz="2800" dirty="0">
                <a:latin typeface="Consolas"/>
              </a:rPr>
              <a:t>&gt; </a:t>
            </a:r>
            <a:endParaRPr lang="it-IT" sz="2800" dirty="0" smtClean="0">
              <a:latin typeface="Consolas"/>
            </a:endParaRPr>
          </a:p>
          <a:p>
            <a:r>
              <a:rPr lang="it-IT" sz="2800" dirty="0" smtClean="0">
                <a:latin typeface="Consolas"/>
              </a:rPr>
              <a:t>	</a:t>
            </a:r>
            <a:r>
              <a:rPr lang="it-IT" sz="2800" dirty="0" err="1" smtClean="0">
                <a:latin typeface="Consolas"/>
              </a:rPr>
              <a:t>instances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>
                <a:latin typeface="Consolas"/>
              </a:rPr>
              <a:t>= 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sz="2800" dirty="0" err="1">
                <a:latin typeface="Consolas"/>
              </a:rPr>
              <a:t>.discoveryClient.getInstances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"BOOKABATTERYSERVICE4EUREKA"</a:t>
            </a:r>
            <a:r>
              <a:rPr lang="it-IT" sz="2800" dirty="0">
                <a:latin typeface="Consolas"/>
              </a:rPr>
              <a:t>);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</a:t>
            </a:r>
            <a:endParaRPr lang="it-IT" sz="2800" dirty="0" smtClean="0">
              <a:latin typeface="Consolas"/>
            </a:endParaRPr>
          </a:p>
          <a:p>
            <a:pPr lvl="1"/>
            <a:r>
              <a:rPr lang="it-IT" sz="2800" dirty="0" smtClean="0">
                <a:latin typeface="Consolas"/>
              </a:rPr>
              <a:t>	</a:t>
            </a:r>
            <a:r>
              <a:rPr lang="it-IT" sz="28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it-IT" sz="2800" dirty="0" smtClean="0">
                <a:latin typeface="Consolas"/>
              </a:rPr>
              <a:t>(</a:t>
            </a:r>
            <a:r>
              <a:rPr lang="it-IT" sz="2800" dirty="0" err="1" smtClean="0">
                <a:latin typeface="Consolas"/>
              </a:rPr>
              <a:t>instances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>
                <a:latin typeface="Consolas"/>
              </a:rPr>
              <a:t>!= 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2800" dirty="0">
                <a:latin typeface="Consolas"/>
              </a:rPr>
              <a:t> &amp;&amp; !</a:t>
            </a:r>
            <a:r>
              <a:rPr lang="it-IT" sz="2800" dirty="0" err="1">
                <a:latin typeface="Consolas"/>
              </a:rPr>
              <a:t>instances.isEmpty</a:t>
            </a:r>
            <a:r>
              <a:rPr lang="it-IT" sz="2800" dirty="0">
                <a:latin typeface="Consolas"/>
              </a:rPr>
              <a:t>()) {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 </a:t>
            </a:r>
            <a:r>
              <a:rPr lang="it-IT" sz="2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it-IT" sz="2800" dirty="0">
                <a:latin typeface="Consolas"/>
              </a:rPr>
              <a:t> i=</a:t>
            </a:r>
            <a:r>
              <a:rPr lang="it-IT" sz="2800" dirty="0">
                <a:solidFill>
                  <a:srgbClr val="800080"/>
                </a:solidFill>
                <a:latin typeface="Consolas"/>
              </a:rPr>
              <a:t>0</a:t>
            </a:r>
            <a:r>
              <a:rPr lang="it-IT" sz="2800" dirty="0">
                <a:latin typeface="Consolas"/>
              </a:rPr>
              <a:t>; i&lt;</a:t>
            </a:r>
            <a:r>
              <a:rPr lang="it-IT" sz="2800" dirty="0" err="1">
                <a:latin typeface="Consolas"/>
              </a:rPr>
              <a:t>instances.size</a:t>
            </a:r>
            <a:r>
              <a:rPr lang="it-IT" sz="2800" dirty="0">
                <a:latin typeface="Consolas"/>
              </a:rPr>
              <a:t>();i++ ){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    </a:t>
            </a:r>
            <a:r>
              <a:rPr lang="it-IT" sz="2800" dirty="0" err="1">
                <a:latin typeface="Consolas"/>
              </a:rPr>
              <a:t>ServiceInstance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serviceInstance</a:t>
            </a:r>
            <a:r>
              <a:rPr lang="it-IT" sz="2800" dirty="0">
                <a:latin typeface="Consolas"/>
              </a:rPr>
              <a:t> = </a:t>
            </a:r>
            <a:r>
              <a:rPr lang="it-IT" sz="2800" dirty="0" err="1">
                <a:latin typeface="Consolas"/>
              </a:rPr>
              <a:t>instances.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it-IT" sz="2800" dirty="0">
                <a:latin typeface="Consolas"/>
              </a:rPr>
              <a:t>(i</a:t>
            </a:r>
            <a:r>
              <a:rPr lang="it-IT" sz="2800" dirty="0" smtClean="0">
                <a:latin typeface="Consolas"/>
              </a:rPr>
              <a:t>);</a:t>
            </a:r>
          </a:p>
          <a:p>
            <a:pPr lvl="1"/>
            <a:r>
              <a:rPr lang="it-IT" sz="2800" dirty="0" smtClean="0">
                <a:latin typeface="Consolas"/>
              </a:rPr>
              <a:t> </a:t>
            </a: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   </a:t>
            </a:r>
            <a:r>
              <a:rPr lang="it-IT" sz="2800" dirty="0" err="1" smtClean="0">
                <a:latin typeface="Consolas"/>
              </a:rPr>
              <a:t>System.out.println</a:t>
            </a:r>
            <a:r>
              <a:rPr lang="it-IT" sz="2800" dirty="0" smtClean="0">
                <a:latin typeface="Consolas"/>
              </a:rPr>
              <a:t>(</a:t>
            </a:r>
            <a:r>
              <a:rPr lang="it-IT" sz="28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2800" dirty="0" err="1" smtClean="0">
                <a:solidFill>
                  <a:srgbClr val="800000"/>
                </a:solidFill>
                <a:latin typeface="Consolas"/>
              </a:rPr>
              <a:t>hostname</a:t>
            </a:r>
            <a:r>
              <a:rPr lang="it-IT" sz="2800" dirty="0" smtClean="0">
                <a:solidFill>
                  <a:srgbClr val="800000"/>
                </a:solidFill>
                <a:latin typeface="Consolas"/>
              </a:rPr>
              <a:t>-&gt; "</a:t>
            </a:r>
            <a:r>
              <a:rPr lang="it-IT" sz="2800" dirty="0" smtClean="0">
                <a:latin typeface="Consolas"/>
              </a:rPr>
              <a:t> + </a:t>
            </a:r>
            <a:r>
              <a:rPr lang="it-IT" sz="2800" dirty="0" err="1" smtClean="0">
                <a:latin typeface="Consolas"/>
              </a:rPr>
              <a:t>serviceInstance.getHost</a:t>
            </a:r>
            <a:r>
              <a:rPr lang="it-IT" sz="2800" dirty="0" smtClean="0">
                <a:latin typeface="Consolas"/>
              </a:rPr>
              <a:t>());</a:t>
            </a:r>
          </a:p>
          <a:p>
            <a:pPr lvl="1"/>
            <a:r>
              <a:rPr lang="it-IT" sz="2800" dirty="0">
                <a:latin typeface="Consolas"/>
              </a:rPr>
              <a:t>	</a:t>
            </a:r>
            <a:r>
              <a:rPr lang="it-IT" sz="2800" dirty="0" smtClean="0">
                <a:latin typeface="Consolas"/>
              </a:rPr>
              <a:t>	</a:t>
            </a:r>
            <a:r>
              <a:rPr lang="it-IT" sz="2800" dirty="0" err="1" smtClean="0">
                <a:latin typeface="Consolas"/>
              </a:rPr>
              <a:t>System.out.println</a:t>
            </a:r>
            <a:r>
              <a:rPr lang="it-IT" sz="2800" dirty="0" smtClean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2800" dirty="0" err="1" smtClean="0">
                <a:solidFill>
                  <a:srgbClr val="800000"/>
                </a:solidFill>
                <a:latin typeface="Consolas"/>
              </a:rPr>
              <a:t>port</a:t>
            </a:r>
            <a:r>
              <a:rPr lang="it-IT" sz="2800" dirty="0" smtClean="0">
                <a:solidFill>
                  <a:srgbClr val="800000"/>
                </a:solidFill>
                <a:latin typeface="Consolas"/>
              </a:rPr>
              <a:t>-&gt; 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2800" dirty="0" smtClean="0">
                <a:latin typeface="Consolas"/>
              </a:rPr>
              <a:t> + </a:t>
            </a:r>
            <a:r>
              <a:rPr lang="it-IT" sz="2800" dirty="0" err="1" smtClean="0">
                <a:latin typeface="Consolas"/>
              </a:rPr>
              <a:t>serviceInstance.getPort</a:t>
            </a:r>
            <a:r>
              <a:rPr lang="it-IT" sz="2800" dirty="0">
                <a:latin typeface="Consolas"/>
              </a:rPr>
              <a:t>());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    </a:t>
            </a:r>
            <a:r>
              <a:rPr lang="it-IT" sz="2800" dirty="0" smtClean="0">
                <a:latin typeface="Consolas"/>
              </a:rPr>
              <a:t>}</a:t>
            </a:r>
          </a:p>
          <a:p>
            <a:pPr lvl="1"/>
            <a:r>
              <a:rPr lang="it-IT" sz="2800" dirty="0">
                <a:latin typeface="Consolas"/>
              </a:rPr>
              <a:t>	</a:t>
            </a:r>
            <a:r>
              <a:rPr lang="it-IT" sz="2800" dirty="0" smtClean="0">
                <a:latin typeface="Consolas"/>
              </a:rPr>
              <a:t>}</a:t>
            </a:r>
            <a:r>
              <a:rPr lang="it-IT" sz="2800" dirty="0">
                <a:latin typeface="Consolas"/>
              </a:rPr>
              <a:t>  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} </a:t>
            </a:r>
            <a:br>
              <a:rPr lang="it-IT" sz="2800" dirty="0">
                <a:latin typeface="Consolas"/>
              </a:rPr>
            </a:br>
            <a:endParaRPr lang="it-IT" sz="2800" dirty="0" smtClean="0">
              <a:latin typeface="Consolas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749316" y="2193649"/>
            <a:ext cx="13098868" cy="969787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1708548" y="5731931"/>
            <a:ext cx="14781062" cy="1010862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Rettangolo 13"/>
          <p:cNvSpPr/>
          <p:nvPr/>
        </p:nvSpPr>
        <p:spPr bwMode="auto">
          <a:xfrm>
            <a:off x="2753882" y="8142341"/>
            <a:ext cx="10186773" cy="595107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 bwMode="auto">
          <a:xfrm>
            <a:off x="24384000" y="7416219"/>
            <a:ext cx="6237262" cy="435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endParaRPr lang="it-IT" sz="3600" dirty="0" smtClean="0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 bwMode="auto">
          <a:xfrm>
            <a:off x="16440472" y="6440209"/>
            <a:ext cx="7246628" cy="558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it-IT" sz="3600" b="1" dirty="0"/>
              <a:t>Service Consumer </a:t>
            </a:r>
            <a:r>
              <a:rPr lang="it-IT" sz="3600" b="1" dirty="0" err="1"/>
              <a:t>implementation</a:t>
            </a:r>
            <a:r>
              <a:rPr lang="it-IT" sz="3600" b="1" dirty="0"/>
              <a:t> </a:t>
            </a:r>
            <a:r>
              <a:rPr lang="it-IT" sz="3600" b="1" dirty="0" err="1"/>
              <a:t>details</a:t>
            </a:r>
            <a:r>
              <a:rPr lang="it-IT" sz="3600" b="1" dirty="0"/>
              <a:t> </a:t>
            </a:r>
            <a:endParaRPr lang="it-IT" sz="3600" b="1" dirty="0" smtClean="0"/>
          </a:p>
          <a:p>
            <a:pPr lvl="1"/>
            <a:r>
              <a:rPr lang="it-IT" sz="3600" dirty="0" smtClean="0"/>
              <a:t>Reference to Spring </a:t>
            </a:r>
            <a:r>
              <a:rPr lang="it-IT" sz="3600" dirty="0" err="1" smtClean="0"/>
              <a:t>Cloud</a:t>
            </a:r>
            <a:r>
              <a:rPr lang="it-IT" sz="3600" dirty="0" smtClean="0"/>
              <a:t>  Client </a:t>
            </a:r>
            <a:r>
              <a:rPr lang="it-IT" sz="3600" dirty="0" err="1" smtClean="0"/>
              <a:t>ServerInstance</a:t>
            </a:r>
            <a:r>
              <a:rPr lang="it-IT" sz="3600" dirty="0" smtClean="0"/>
              <a:t> and </a:t>
            </a:r>
            <a:r>
              <a:rPr lang="it-IT" sz="3600" dirty="0" err="1" smtClean="0"/>
              <a:t>DiscoveryClient</a:t>
            </a:r>
            <a:endParaRPr lang="it-IT" sz="3600" dirty="0" smtClean="0"/>
          </a:p>
          <a:p>
            <a:pPr lvl="1"/>
            <a:r>
              <a:rPr lang="it-IT" sz="3600" dirty="0" smtClean="0"/>
              <a:t>Service </a:t>
            </a:r>
            <a:r>
              <a:rPr lang="it-IT" sz="3600" dirty="0" err="1" smtClean="0"/>
              <a:t>instances</a:t>
            </a:r>
            <a:r>
              <a:rPr lang="it-IT" sz="3600" dirty="0" smtClean="0"/>
              <a:t> </a:t>
            </a:r>
            <a:r>
              <a:rPr lang="it-IT" sz="3600" dirty="0" err="1"/>
              <a:t>resolution</a:t>
            </a:r>
            <a:r>
              <a:rPr lang="it-IT" sz="3600" dirty="0"/>
              <a:t> by service </a:t>
            </a:r>
            <a:r>
              <a:rPr lang="it-IT" sz="3600" dirty="0" err="1"/>
              <a:t>discovery</a:t>
            </a:r>
            <a:r>
              <a:rPr lang="it-IT" sz="3600" dirty="0"/>
              <a:t> </a:t>
            </a:r>
            <a:endParaRPr lang="it-IT" sz="3600" dirty="0" smtClean="0"/>
          </a:p>
          <a:p>
            <a:pPr lvl="1"/>
            <a:r>
              <a:rPr lang="it-IT" sz="3600" dirty="0" err="1" smtClean="0"/>
              <a:t>Details</a:t>
            </a:r>
            <a:r>
              <a:rPr lang="it-IT" sz="3600" dirty="0" smtClean="0"/>
              <a:t> of the </a:t>
            </a:r>
            <a:r>
              <a:rPr lang="it-IT" sz="3600" dirty="0" err="1" smtClean="0"/>
              <a:t>available</a:t>
            </a:r>
            <a:r>
              <a:rPr lang="it-IT" sz="3600" dirty="0" smtClean="0"/>
              <a:t> </a:t>
            </a:r>
            <a:r>
              <a:rPr lang="it-IT" sz="3600" dirty="0" err="1" smtClean="0"/>
              <a:t>instances</a:t>
            </a:r>
            <a:r>
              <a:rPr lang="it-IT" sz="3600" dirty="0" smtClean="0"/>
              <a:t> </a:t>
            </a:r>
            <a:endParaRPr lang="it-IT" sz="3600" dirty="0"/>
          </a:p>
          <a:p>
            <a:pPr marL="419100" lvl="1" indent="0">
              <a:buNone/>
            </a:pPr>
            <a:endParaRPr lang="it-IT" sz="3600" dirty="0"/>
          </a:p>
          <a:p>
            <a:pPr marL="419100" lvl="1" indent="0">
              <a:buNone/>
            </a:pPr>
            <a:endParaRPr lang="it-IT" sz="36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10" y="428700"/>
            <a:ext cx="7139632" cy="574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Service: service </a:t>
            </a:r>
            <a:r>
              <a:rPr lang="it-IT" dirty="0" smtClean="0"/>
              <a:t>consumer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81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Discovery</a:t>
            </a:r>
            <a:r>
              <a:rPr lang="it-IT" dirty="0"/>
              <a:t> </a:t>
            </a:r>
            <a:r>
              <a:rPr lang="it-IT" dirty="0" smtClean="0"/>
              <a:t>Service: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9" name="Freccia a destra con strisce 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49316" y="1817440"/>
            <a:ext cx="1569115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Consolas"/>
              </a:rPr>
              <a:t>import </a:t>
            </a:r>
            <a:r>
              <a:rPr lang="it-IT" sz="2800" dirty="0">
                <a:latin typeface="Consolas"/>
              </a:rPr>
              <a:t>org.springframework.cloud.client.loadbalancer.LoadBalancerClient;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Autowired</a:t>
            </a:r>
            <a:r>
              <a:rPr lang="it-IT" sz="2800" dirty="0">
                <a:latin typeface="Consolas"/>
              </a:rPr>
              <a:t> </a:t>
            </a:r>
            <a:br>
              <a:rPr lang="it-IT" sz="2800" dirty="0">
                <a:latin typeface="Consolas"/>
              </a:rPr>
            </a:br>
            <a:r>
              <a:rPr lang="it-IT" sz="2800" dirty="0" err="1">
                <a:latin typeface="Consolas"/>
              </a:rPr>
              <a:t>LoadBalancerClient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loadBalancer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Autowired</a:t>
            </a:r>
            <a:r>
              <a:rPr lang="it-IT" sz="2800" dirty="0">
                <a:latin typeface="Consolas"/>
              </a:rPr>
              <a:t> </a:t>
            </a:r>
            <a:br>
              <a:rPr lang="it-IT" sz="2800" dirty="0">
                <a:latin typeface="Consolas"/>
              </a:rPr>
            </a:br>
            <a:r>
              <a:rPr lang="it-IT" sz="2800" dirty="0" err="1">
                <a:latin typeface="Consolas"/>
              </a:rPr>
              <a:t>RestTemplate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restTemplate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@Bean </a:t>
            </a:r>
            <a:br>
              <a:rPr lang="it-IT" sz="2800" dirty="0">
                <a:latin typeface="Consolas"/>
              </a:rPr>
            </a:br>
            <a:r>
              <a:rPr lang="it-IT" sz="2800" dirty="0" err="1" smtClean="0">
                <a:latin typeface="Consolas"/>
              </a:rPr>
              <a:t>RestTemplate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restTemplate</a:t>
            </a:r>
            <a:r>
              <a:rPr lang="it-IT" sz="2800" dirty="0">
                <a:latin typeface="Consolas"/>
              </a:rPr>
              <a:t>() </a:t>
            </a:r>
            <a:r>
              <a:rPr lang="it-IT" sz="2800" dirty="0" smtClean="0">
                <a:latin typeface="Consolas"/>
              </a:rPr>
              <a:t>{</a:t>
            </a:r>
            <a:r>
              <a:rPr lang="it-IT" sz="28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RestTemplate</a:t>
            </a:r>
            <a:r>
              <a:rPr lang="it-IT" sz="2800" dirty="0">
                <a:latin typeface="Consolas"/>
              </a:rPr>
              <a:t>(); </a:t>
            </a:r>
            <a:r>
              <a:rPr lang="it-IT" sz="2800" dirty="0" smtClean="0">
                <a:latin typeface="Consolas"/>
              </a:rPr>
              <a:t>} </a:t>
            </a: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RequestMapping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"/</a:t>
            </a:r>
            <a:r>
              <a:rPr lang="it-IT" sz="2800" dirty="0" err="1">
                <a:solidFill>
                  <a:srgbClr val="800000"/>
                </a:solidFill>
                <a:latin typeface="Consolas"/>
              </a:rPr>
              <a:t>loadBalancerBooking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2800" dirty="0">
                <a:latin typeface="Consolas"/>
              </a:rPr>
              <a:t>)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it-IT" sz="2800" dirty="0">
                <a:latin typeface="Consolas"/>
              </a:rPr>
              <a:t> Booking[] </a:t>
            </a:r>
            <a:r>
              <a:rPr lang="it-IT" sz="2800" dirty="0" err="1">
                <a:latin typeface="Consolas"/>
              </a:rPr>
              <a:t>getBooking</a:t>
            </a:r>
            <a:r>
              <a:rPr lang="it-IT" sz="2800" dirty="0">
                <a:latin typeface="Consolas"/>
              </a:rPr>
              <a:t>(){ </a:t>
            </a:r>
            <a:endParaRPr lang="it-IT" sz="2800" dirty="0" smtClean="0">
              <a:latin typeface="Consolas"/>
            </a:endParaRPr>
          </a:p>
          <a:p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</a:t>
            </a:r>
            <a:r>
              <a:rPr lang="it-IT" sz="2800" dirty="0" err="1" smtClean="0">
                <a:latin typeface="Consolas"/>
              </a:rPr>
              <a:t>ServiceInstance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instance</a:t>
            </a:r>
            <a:r>
              <a:rPr lang="it-IT" sz="2800" dirty="0">
                <a:latin typeface="Consolas"/>
              </a:rPr>
              <a:t> = </a:t>
            </a:r>
            <a:endParaRPr lang="it-IT" sz="2800" dirty="0" smtClean="0">
              <a:latin typeface="Consolas"/>
            </a:endParaRPr>
          </a:p>
          <a:p>
            <a:r>
              <a:rPr lang="it-IT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it-IT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it-IT" sz="28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it-IT" sz="2800" dirty="0" err="1" smtClean="0">
                <a:latin typeface="Consolas"/>
              </a:rPr>
              <a:t>.loadBalancer.choose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"BOOKABATTERYSERVICE4EUREKA</a:t>
            </a:r>
            <a:r>
              <a:rPr lang="it-IT" sz="28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it-IT" sz="2800" dirty="0" smtClean="0">
                <a:latin typeface="Consolas"/>
              </a:rPr>
              <a:t>);</a:t>
            </a:r>
          </a:p>
          <a:p>
            <a:r>
              <a:rPr lang="it-IT" sz="2800" dirty="0" smtClean="0">
                <a:latin typeface="Consolas"/>
              </a:rPr>
              <a:t> </a:t>
            </a: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URI </a:t>
            </a:r>
            <a:r>
              <a:rPr lang="it-IT" sz="2800" dirty="0" err="1">
                <a:latin typeface="Consolas"/>
              </a:rPr>
              <a:t>uri</a:t>
            </a:r>
            <a:r>
              <a:rPr lang="it-IT" sz="2800" dirty="0">
                <a:latin typeface="Consolas"/>
              </a:rPr>
              <a:t> = </a:t>
            </a:r>
            <a:r>
              <a:rPr lang="it-IT" sz="2800" dirty="0" err="1">
                <a:latin typeface="Consolas"/>
              </a:rPr>
              <a:t>UriComponentsBuilder.fromUriString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 err="1">
                <a:latin typeface="Consolas"/>
              </a:rPr>
              <a:t>instance.getUri</a:t>
            </a:r>
            <a:r>
              <a:rPr lang="it-IT" sz="2800" dirty="0">
                <a:latin typeface="Consolas"/>
              </a:rPr>
              <a:t>().</a:t>
            </a:r>
            <a:r>
              <a:rPr lang="it-IT" sz="2800" dirty="0" err="1">
                <a:latin typeface="Consolas"/>
              </a:rPr>
              <a:t>toString</a:t>
            </a:r>
            <a:r>
              <a:rPr lang="it-IT" sz="2800" dirty="0" smtClean="0">
                <a:latin typeface="Consolas"/>
              </a:rPr>
              <a:t>())</a:t>
            </a:r>
          </a:p>
          <a:p>
            <a:r>
              <a:rPr lang="it-IT" sz="2800" dirty="0">
                <a:latin typeface="Consolas"/>
              </a:rPr>
              <a:t>	</a:t>
            </a:r>
            <a:r>
              <a:rPr lang="it-IT" sz="2800" dirty="0" smtClean="0">
                <a:latin typeface="Consolas"/>
              </a:rPr>
              <a:t>	.</a:t>
            </a:r>
            <a:r>
              <a:rPr lang="it-IT" sz="2800" dirty="0" err="1">
                <a:latin typeface="Consolas"/>
              </a:rPr>
              <a:t>path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"/</a:t>
            </a:r>
            <a:r>
              <a:rPr lang="it-IT" sz="2800" dirty="0" err="1">
                <a:solidFill>
                  <a:srgbClr val="800000"/>
                </a:solidFill>
                <a:latin typeface="Consolas"/>
              </a:rPr>
              <a:t>bookABattery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/list"</a:t>
            </a:r>
            <a:r>
              <a:rPr lang="it-IT" sz="2800" dirty="0">
                <a:latin typeface="Consolas"/>
              </a:rPr>
              <a:t>).build().</a:t>
            </a:r>
            <a:r>
              <a:rPr lang="it-IT" sz="2800" dirty="0" err="1">
                <a:latin typeface="Consolas"/>
              </a:rPr>
              <a:t>toUri</a:t>
            </a:r>
            <a:r>
              <a:rPr lang="it-IT" sz="2800" dirty="0">
                <a:latin typeface="Consolas"/>
              </a:rPr>
              <a:t>();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Booking</a:t>
            </a:r>
            <a:r>
              <a:rPr lang="it-IT" sz="2800" dirty="0">
                <a:latin typeface="Consolas"/>
              </a:rPr>
              <a:t>[] </a:t>
            </a:r>
            <a:r>
              <a:rPr lang="it-IT" sz="2800" dirty="0" err="1">
                <a:latin typeface="Consolas"/>
              </a:rPr>
              <a:t>listBooking</a:t>
            </a:r>
            <a:r>
              <a:rPr lang="it-IT" sz="2800" dirty="0">
                <a:latin typeface="Consolas"/>
              </a:rPr>
              <a:t> = </a:t>
            </a:r>
            <a:r>
              <a:rPr lang="it-IT" sz="2800" dirty="0" err="1">
                <a:latin typeface="Consolas"/>
              </a:rPr>
              <a:t>restTemplate.getForObject</a:t>
            </a:r>
            <a:r>
              <a:rPr lang="it-IT" sz="2800" dirty="0">
                <a:latin typeface="Consolas"/>
              </a:rPr>
              <a:t>(uri , Booking[].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sz="2800" dirty="0">
                <a:latin typeface="Consolas"/>
              </a:rPr>
              <a:t>);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</a:t>
            </a:r>
            <a:r>
              <a:rPr lang="it-IT" sz="28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listBooking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} 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1669286" y="7733594"/>
            <a:ext cx="12106890" cy="1123489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1656184" y="10321612"/>
            <a:ext cx="14856296" cy="595107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749316" y="5273824"/>
            <a:ext cx="11874732" cy="1080120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" name="Segnaposto contenuto 2"/>
          <p:cNvSpPr txBox="1">
            <a:spLocks/>
          </p:cNvSpPr>
          <p:nvPr/>
        </p:nvSpPr>
        <p:spPr bwMode="auto">
          <a:xfrm>
            <a:off x="16440472" y="6440209"/>
            <a:ext cx="7246628" cy="558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21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Wingdings" pitchFamily="2" charset="2"/>
              <a:buChar char="§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876300" indent="-457200" algn="l" rtl="0" eaLnBrk="0" fontAlgn="base" hangingPunct="0">
              <a:lnSpc>
                <a:spcPct val="90000"/>
              </a:lnSpc>
              <a:spcBef>
                <a:spcPts val="19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333500" indent="-457200" algn="l" rtl="0" eaLnBrk="0" fontAlgn="base" hangingPunct="0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7907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247900" indent="-457200" algn="l" rtl="0" eaLnBrk="0" fontAlgn="base" hangingPunct="0">
              <a:lnSpc>
                <a:spcPct val="90000"/>
              </a:lnSpc>
              <a:spcBef>
                <a:spcPts val="1300"/>
              </a:spcBef>
              <a:spcAft>
                <a:spcPct val="0"/>
              </a:spcAft>
              <a:buClr>
                <a:srgbClr val="510C76"/>
              </a:buClr>
              <a:buSzPct val="100000"/>
              <a:buFont typeface="Arial" pitchFamily="34" charset="0"/>
              <a:buChar char="-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7051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1623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6195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076700" indent="-457200" algn="l" rtl="0" fontAlgn="base">
              <a:spcBef>
                <a:spcPts val="1300"/>
              </a:spcBef>
              <a:spcAft>
                <a:spcPct val="0"/>
              </a:spcAft>
              <a:buClr>
                <a:srgbClr val="D3002D"/>
              </a:buClr>
              <a:buSzPct val="100000"/>
              <a:buFont typeface="Arial" charset="0"/>
              <a:buChar char="-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it-IT" sz="3600" b="1" dirty="0" err="1"/>
              <a:t>Load</a:t>
            </a:r>
            <a:r>
              <a:rPr lang="it-IT" sz="3600" b="1" dirty="0"/>
              <a:t> </a:t>
            </a:r>
            <a:r>
              <a:rPr lang="it-IT" sz="3600" b="1" dirty="0" err="1"/>
              <a:t>balancing</a:t>
            </a:r>
            <a:r>
              <a:rPr lang="it-IT" sz="3600" b="1" dirty="0"/>
              <a:t> </a:t>
            </a:r>
            <a:r>
              <a:rPr lang="it-IT" sz="3600" b="1" dirty="0" err="1"/>
              <a:t>implementation</a:t>
            </a:r>
            <a:r>
              <a:rPr lang="it-IT" sz="3600" b="1" dirty="0"/>
              <a:t> </a:t>
            </a:r>
            <a:r>
              <a:rPr lang="it-IT" sz="3600" b="1" dirty="0" err="1"/>
              <a:t>details</a:t>
            </a:r>
            <a:r>
              <a:rPr lang="it-IT" sz="3600" b="1" dirty="0"/>
              <a:t> </a:t>
            </a:r>
          </a:p>
          <a:p>
            <a:pPr lvl="1"/>
            <a:r>
              <a:rPr lang="it-IT" sz="3600" dirty="0"/>
              <a:t>Service </a:t>
            </a:r>
            <a:r>
              <a:rPr lang="it-IT" sz="3600" dirty="0" err="1"/>
              <a:t>instance</a:t>
            </a:r>
            <a:r>
              <a:rPr lang="it-IT" sz="3600" dirty="0"/>
              <a:t> </a:t>
            </a:r>
            <a:r>
              <a:rPr lang="it-IT" sz="3600" dirty="0" err="1"/>
              <a:t>resolution</a:t>
            </a:r>
            <a:r>
              <a:rPr lang="it-IT" sz="3600" dirty="0"/>
              <a:t> by </a:t>
            </a:r>
            <a:r>
              <a:rPr lang="it-IT" sz="3600" dirty="0" smtClean="0"/>
              <a:t>the Spring </a:t>
            </a:r>
            <a:r>
              <a:rPr lang="it-IT" sz="3600" dirty="0" err="1" smtClean="0"/>
              <a:t>Cloud</a:t>
            </a:r>
            <a:r>
              <a:rPr lang="it-IT" sz="3600" dirty="0" smtClean="0"/>
              <a:t> Client </a:t>
            </a:r>
            <a:r>
              <a:rPr lang="it-IT" sz="3600" dirty="0" err="1" smtClean="0"/>
              <a:t>load</a:t>
            </a:r>
            <a:r>
              <a:rPr lang="it-IT" sz="3600" dirty="0" smtClean="0"/>
              <a:t> </a:t>
            </a:r>
            <a:r>
              <a:rPr lang="it-IT" sz="3600" dirty="0" err="1" smtClean="0"/>
              <a:t>balancer</a:t>
            </a:r>
            <a:r>
              <a:rPr lang="it-IT" sz="3600" dirty="0" smtClean="0"/>
              <a:t> </a:t>
            </a:r>
          </a:p>
          <a:p>
            <a:pPr lvl="1"/>
            <a:r>
              <a:rPr lang="it-IT" sz="3600" dirty="0" smtClean="0"/>
              <a:t>Service </a:t>
            </a:r>
            <a:r>
              <a:rPr lang="it-IT" sz="3600" dirty="0" err="1" smtClean="0"/>
              <a:t>Rest</a:t>
            </a:r>
            <a:r>
              <a:rPr lang="it-IT" sz="3600" dirty="0" smtClean="0"/>
              <a:t> </a:t>
            </a:r>
            <a:r>
              <a:rPr lang="it-IT" sz="3600" dirty="0" err="1" smtClean="0"/>
              <a:t>method</a:t>
            </a:r>
            <a:r>
              <a:rPr lang="it-IT" sz="3600" dirty="0" smtClean="0"/>
              <a:t> </a:t>
            </a:r>
            <a:r>
              <a:rPr lang="it-IT" sz="3600" dirty="0" err="1" smtClean="0"/>
              <a:t>invocation</a:t>
            </a:r>
            <a:r>
              <a:rPr lang="it-IT" sz="3600" dirty="0" smtClean="0"/>
              <a:t> by </a:t>
            </a:r>
            <a:r>
              <a:rPr lang="it-IT" sz="3600" dirty="0" err="1" smtClean="0"/>
              <a:t>means</a:t>
            </a:r>
            <a:r>
              <a:rPr lang="it-IT" sz="3600" dirty="0" smtClean="0"/>
              <a:t> of a </a:t>
            </a:r>
            <a:r>
              <a:rPr lang="it-IT" sz="3600" dirty="0" err="1" smtClean="0"/>
              <a:t>RestTemplate</a:t>
            </a:r>
            <a:r>
              <a:rPr lang="it-IT" sz="3600" dirty="0" smtClean="0"/>
              <a:t> </a:t>
            </a:r>
            <a:r>
              <a:rPr lang="it-IT" sz="3600" dirty="0" err="1" smtClean="0"/>
              <a:t>class</a:t>
            </a:r>
            <a:endParaRPr lang="it-IT" sz="3600" dirty="0" smtClean="0"/>
          </a:p>
          <a:p>
            <a:pPr lvl="1"/>
            <a:endParaRPr lang="it-IT" sz="3600" dirty="0"/>
          </a:p>
          <a:p>
            <a:pPr marL="419100" lvl="1" indent="0">
              <a:buNone/>
            </a:pPr>
            <a:endParaRPr lang="it-IT" sz="3600" dirty="0"/>
          </a:p>
          <a:p>
            <a:pPr marL="419100" lvl="1" indent="0">
              <a:buNone/>
            </a:pPr>
            <a:endParaRPr lang="it-IT" sz="36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10" y="428700"/>
            <a:ext cx="7139632" cy="574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17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20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Wiring</a:t>
            </a:r>
            <a:r>
              <a:rPr lang="it-IT" dirty="0"/>
              <a:t> Microservice: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CONSUMER </a:t>
            </a:r>
            <a:br>
              <a:rPr lang="it-IT" dirty="0" smtClean="0"/>
            </a:br>
            <a:r>
              <a:rPr lang="it-IT" dirty="0" err="1" smtClean="0"/>
              <a:t>feign</a:t>
            </a:r>
            <a:r>
              <a:rPr lang="it-IT" dirty="0" smtClean="0"/>
              <a:t> client</a:t>
            </a:r>
            <a:endParaRPr lang="it-IT" dirty="0"/>
          </a:p>
        </p:txBody>
      </p:sp>
      <p:sp>
        <p:nvSpPr>
          <p:cNvPr id="9" name="Freccia a destra con strisce 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49316" y="1817440"/>
            <a:ext cx="16474335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Consolas"/>
              </a:rPr>
              <a:t>import </a:t>
            </a:r>
            <a:r>
              <a:rPr lang="it-IT" sz="2800" dirty="0">
                <a:latin typeface="Consolas"/>
              </a:rPr>
              <a:t>org.springframework.cloud.client.discovery.EnableDiscoveryClient;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import </a:t>
            </a:r>
            <a:r>
              <a:rPr lang="it-IT" sz="2800" dirty="0" err="1">
                <a:latin typeface="Consolas"/>
              </a:rPr>
              <a:t>org.springframework.cloud.netflix.feign.EnableFeignClients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import </a:t>
            </a:r>
            <a:r>
              <a:rPr lang="it-IT" sz="2800" dirty="0" err="1">
                <a:latin typeface="Consolas"/>
              </a:rPr>
              <a:t>org.springframework.cloud.netflix.feign.FeignClient</a:t>
            </a:r>
            <a:r>
              <a:rPr lang="it-IT" sz="2800" dirty="0">
                <a:latin typeface="Consolas"/>
              </a:rPr>
              <a:t>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SpringBootApplication</a:t>
            </a:r>
            <a:r>
              <a:rPr lang="it-IT" sz="2800" dirty="0">
                <a:latin typeface="Consolas"/>
              </a:rPr>
              <a:t>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 smtClean="0">
                <a:latin typeface="Consolas"/>
              </a:rPr>
              <a:t>EnableDiscoveryClient</a:t>
            </a:r>
            <a:r>
              <a:rPr lang="it-IT" sz="28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it-IT" sz="2800" dirty="0" smtClean="0">
                <a:solidFill>
                  <a:srgbClr val="008000"/>
                </a:solidFill>
                <a:latin typeface="Consolas"/>
              </a:rPr>
            </a:br>
            <a:r>
              <a:rPr lang="it-IT" sz="2800" dirty="0" smtClean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RestController</a:t>
            </a:r>
            <a:r>
              <a:rPr lang="it-IT" sz="2800" dirty="0">
                <a:latin typeface="Consolas"/>
              </a:rPr>
              <a:t> </a:t>
            </a:r>
            <a:endParaRPr lang="it-IT" sz="2800" dirty="0" smtClean="0">
              <a:latin typeface="Consolas"/>
            </a:endParaRPr>
          </a:p>
          <a:p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EnableFeignClients</a:t>
            </a:r>
            <a:r>
              <a:rPr lang="it-IT" sz="2800" dirty="0">
                <a:latin typeface="Consolas"/>
              </a:rPr>
              <a:t>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EurekaFeignClientApplication</a:t>
            </a:r>
            <a:r>
              <a:rPr lang="it-IT" sz="2800" dirty="0">
                <a:latin typeface="Consolas"/>
              </a:rPr>
              <a:t> {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main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 err="1">
                <a:latin typeface="Consolas"/>
              </a:rPr>
              <a:t>String</a:t>
            </a:r>
            <a:r>
              <a:rPr lang="it-IT" sz="2800" dirty="0">
                <a:latin typeface="Consolas"/>
              </a:rPr>
              <a:t>[] </a:t>
            </a:r>
            <a:r>
              <a:rPr lang="it-IT" sz="2800" dirty="0" err="1">
                <a:latin typeface="Consolas"/>
              </a:rPr>
              <a:t>args</a:t>
            </a:r>
            <a:r>
              <a:rPr lang="it-IT" sz="2800" dirty="0">
                <a:latin typeface="Consolas"/>
              </a:rPr>
              <a:t>) { </a:t>
            </a:r>
            <a:br>
              <a:rPr lang="it-IT" sz="2800" dirty="0">
                <a:latin typeface="Consolas"/>
              </a:rPr>
            </a:br>
            <a:r>
              <a:rPr lang="it-IT" sz="2800" dirty="0" err="1">
                <a:latin typeface="Consolas"/>
              </a:rPr>
              <a:t>SpringApplication.run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 err="1">
                <a:latin typeface="Consolas"/>
              </a:rPr>
              <a:t>EurekaFeignClientApplication.</a:t>
            </a:r>
            <a:r>
              <a:rPr lang="it-IT" sz="28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sz="2800" dirty="0">
                <a:latin typeface="Consolas"/>
              </a:rPr>
              <a:t>, </a:t>
            </a:r>
            <a:r>
              <a:rPr lang="it-IT" sz="2800" dirty="0" err="1">
                <a:latin typeface="Consolas"/>
              </a:rPr>
              <a:t>args</a:t>
            </a:r>
            <a:r>
              <a:rPr lang="it-IT" sz="2800" dirty="0">
                <a:latin typeface="Consolas"/>
              </a:rPr>
              <a:t>); </a:t>
            </a:r>
            <a:r>
              <a:rPr lang="it-IT" sz="2800" dirty="0" smtClean="0">
                <a:latin typeface="Consolas"/>
              </a:rPr>
              <a:t>} </a:t>
            </a: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2800" dirty="0">
                <a:solidFill>
                  <a:srgbClr val="008000"/>
                </a:solidFill>
                <a:latin typeface="Consolas"/>
              </a:rPr>
              <a:t/>
            </a:r>
            <a:br>
              <a:rPr lang="it-IT" sz="2800" dirty="0">
                <a:solidFill>
                  <a:srgbClr val="008000"/>
                </a:solidFill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FeignClient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"BOOKABATTERYSERVICE4EUREKA"</a:t>
            </a:r>
            <a:r>
              <a:rPr lang="it-IT" sz="2800" dirty="0">
                <a:latin typeface="Consolas"/>
              </a:rPr>
              <a:t>) </a:t>
            </a:r>
            <a:br>
              <a:rPr lang="it-IT" sz="2800" dirty="0">
                <a:latin typeface="Consolas"/>
              </a:rPr>
            </a:br>
            <a:r>
              <a:rPr lang="it-IT" sz="2800" dirty="0" err="1">
                <a:solidFill>
                  <a:srgbClr val="0000FF"/>
                </a:solidFill>
                <a:latin typeface="Consolas"/>
              </a:rPr>
              <a:t>interface</a:t>
            </a:r>
            <a:r>
              <a:rPr lang="it-IT" sz="2800" dirty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IServiceBookAbattery</a:t>
            </a:r>
            <a:r>
              <a:rPr lang="it-IT" sz="2800" dirty="0">
                <a:latin typeface="Consolas"/>
              </a:rPr>
              <a:t> { </a:t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@</a:t>
            </a:r>
            <a:r>
              <a:rPr lang="it-IT" sz="2800" dirty="0" err="1">
                <a:latin typeface="Consolas"/>
              </a:rPr>
              <a:t>RequestMapping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 err="1">
                <a:latin typeface="Consolas"/>
              </a:rPr>
              <a:t>method</a:t>
            </a:r>
            <a:r>
              <a:rPr lang="it-IT" sz="2800" dirty="0">
                <a:latin typeface="Consolas"/>
              </a:rPr>
              <a:t> = </a:t>
            </a:r>
            <a:r>
              <a:rPr lang="it-IT" sz="2800" dirty="0" err="1">
                <a:latin typeface="Consolas"/>
              </a:rPr>
              <a:t>RequestMethod.GET</a:t>
            </a:r>
            <a:r>
              <a:rPr lang="it-IT" sz="2800" dirty="0">
                <a:latin typeface="Consolas"/>
              </a:rPr>
              <a:t>, </a:t>
            </a:r>
            <a:r>
              <a:rPr lang="it-IT" sz="2800" dirty="0" err="1">
                <a:latin typeface="Consolas"/>
              </a:rPr>
              <a:t>value</a:t>
            </a:r>
            <a:r>
              <a:rPr lang="it-IT" sz="2800" dirty="0">
                <a:latin typeface="Consolas"/>
              </a:rPr>
              <a:t> = 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"/</a:t>
            </a:r>
            <a:r>
              <a:rPr lang="it-IT" sz="2800" dirty="0" err="1">
                <a:solidFill>
                  <a:srgbClr val="800000"/>
                </a:solidFill>
                <a:latin typeface="Consolas"/>
              </a:rPr>
              <a:t>bookABattery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/list"</a:t>
            </a:r>
            <a:r>
              <a:rPr lang="it-IT" sz="2800" dirty="0">
                <a:latin typeface="Consolas"/>
              </a:rPr>
              <a:t>) </a:t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List&lt;Booking</a:t>
            </a:r>
            <a:r>
              <a:rPr lang="it-IT" sz="2800" dirty="0">
                <a:latin typeface="Consolas"/>
              </a:rPr>
              <a:t>&gt; </a:t>
            </a:r>
            <a:r>
              <a:rPr lang="it-IT" sz="2800" dirty="0" err="1">
                <a:latin typeface="Consolas"/>
              </a:rPr>
              <a:t>getBookingList</a:t>
            </a:r>
            <a:r>
              <a:rPr lang="it-IT" sz="2800" dirty="0" smtClean="0">
                <a:latin typeface="Consolas"/>
              </a:rPr>
              <a:t>();} </a:t>
            </a:r>
            <a:r>
              <a:rPr lang="it-IT" sz="2800" dirty="0">
                <a:latin typeface="Consolas"/>
              </a:rPr>
              <a:t/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Autowired</a:t>
            </a:r>
            <a:r>
              <a:rPr lang="it-IT" sz="2800" dirty="0">
                <a:latin typeface="Consolas"/>
              </a:rPr>
              <a:t> </a:t>
            </a:r>
            <a:br>
              <a:rPr lang="it-IT" sz="2800" dirty="0">
                <a:latin typeface="Consolas"/>
              </a:rPr>
            </a:br>
            <a:r>
              <a:rPr lang="it-IT" sz="2800" dirty="0" err="1">
                <a:latin typeface="Consolas"/>
              </a:rPr>
              <a:t>IServiceBookAbattery</a:t>
            </a:r>
            <a:r>
              <a:rPr lang="it-IT" sz="2800" dirty="0">
                <a:latin typeface="Consolas"/>
              </a:rPr>
              <a:t> client;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  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latin typeface="Consolas"/>
              </a:rPr>
              <a:t>@</a:t>
            </a:r>
            <a:r>
              <a:rPr lang="it-IT" sz="2800" dirty="0" err="1">
                <a:latin typeface="Consolas"/>
              </a:rPr>
              <a:t>RequestMapping</a:t>
            </a:r>
            <a:r>
              <a:rPr lang="it-IT" sz="2800" dirty="0">
                <a:latin typeface="Consolas"/>
              </a:rPr>
              <a:t>(</a:t>
            </a:r>
            <a:r>
              <a:rPr lang="it-IT" sz="2800" dirty="0">
                <a:solidFill>
                  <a:srgbClr val="800000"/>
                </a:solidFill>
                <a:latin typeface="Consolas"/>
              </a:rPr>
              <a:t>"/"</a:t>
            </a:r>
            <a:r>
              <a:rPr lang="it-IT" sz="2800" dirty="0">
                <a:latin typeface="Consolas"/>
              </a:rPr>
              <a:t>) </a:t>
            </a:r>
            <a:br>
              <a:rPr lang="it-IT" sz="2800" dirty="0">
                <a:latin typeface="Consolas"/>
              </a:rPr>
            </a:br>
            <a:r>
              <a:rPr lang="it-IT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it-IT" sz="2800" dirty="0">
                <a:latin typeface="Consolas"/>
              </a:rPr>
              <a:t> List&lt;Booking&gt; </a:t>
            </a:r>
            <a:r>
              <a:rPr lang="it-IT" sz="2800" dirty="0" err="1">
                <a:latin typeface="Consolas"/>
              </a:rPr>
              <a:t>getBookingList</a:t>
            </a:r>
            <a:r>
              <a:rPr lang="it-IT" sz="2800" dirty="0">
                <a:latin typeface="Consolas"/>
              </a:rPr>
              <a:t>() { </a:t>
            </a:r>
            <a:br>
              <a:rPr lang="it-IT" sz="2800" dirty="0">
                <a:latin typeface="Consolas"/>
              </a:rPr>
            </a:br>
            <a:r>
              <a:rPr lang="it-IT" sz="2800" dirty="0" smtClean="0">
                <a:latin typeface="Consolas"/>
              </a:rPr>
              <a:t>	</a:t>
            </a:r>
            <a:r>
              <a:rPr lang="it-IT" sz="28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it-IT" sz="2800" dirty="0" smtClean="0">
                <a:latin typeface="Consolas"/>
              </a:rPr>
              <a:t> </a:t>
            </a:r>
            <a:r>
              <a:rPr lang="it-IT" sz="2800" dirty="0" err="1">
                <a:latin typeface="Consolas"/>
              </a:rPr>
              <a:t>client.getBookingList</a:t>
            </a:r>
            <a:r>
              <a:rPr lang="it-IT" sz="2800" dirty="0">
                <a:latin typeface="Consolas"/>
              </a:rPr>
              <a:t>(); </a:t>
            </a:r>
            <a:r>
              <a:rPr lang="it-IT" sz="2800" dirty="0" smtClean="0">
                <a:latin typeface="Consolas"/>
              </a:rPr>
              <a:t>}}</a:t>
            </a:r>
          </a:p>
        </p:txBody>
      </p:sp>
      <p:sp>
        <p:nvSpPr>
          <p:cNvPr id="7" name="Rettangolo 6"/>
          <p:cNvSpPr/>
          <p:nvPr/>
        </p:nvSpPr>
        <p:spPr bwMode="auto">
          <a:xfrm>
            <a:off x="733819" y="7794104"/>
            <a:ext cx="16489832" cy="1800200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742457" y="5158446"/>
            <a:ext cx="4248743" cy="576064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830290" y="11287720"/>
            <a:ext cx="8244916" cy="963345"/>
          </a:xfrm>
          <a:prstGeom prst="rect">
            <a:avLst/>
          </a:prstGeom>
          <a:solidFill>
            <a:schemeClr val="tx1">
              <a:lumMod val="65000"/>
              <a:lumOff val="35000"/>
              <a:alpha val="2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9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: </a:t>
            </a:r>
            <a:r>
              <a:rPr lang="it-IT" dirty="0" err="1" smtClean="0"/>
              <a:t>Netflix</a:t>
            </a:r>
            <a:r>
              <a:rPr lang="it-IT" dirty="0" smtClean="0"/>
              <a:t> </a:t>
            </a:r>
            <a:r>
              <a:rPr lang="it-IT" dirty="0" err="1" smtClean="0"/>
              <a:t>Ribbon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1" name="Segnaposto contenuto 2"/>
          <p:cNvSpPr>
            <a:spLocks noGrp="1"/>
          </p:cNvSpPr>
          <p:nvPr>
            <p:ph idx="1"/>
          </p:nvPr>
        </p:nvSpPr>
        <p:spPr>
          <a:xfrm>
            <a:off x="617538" y="1676400"/>
            <a:ext cx="23134637" cy="10668000"/>
          </a:xfrm>
        </p:spPr>
        <p:txBody>
          <a:bodyPr/>
          <a:lstStyle/>
          <a:p>
            <a:r>
              <a:rPr lang="it-IT" sz="3600" dirty="0" smtClean="0"/>
              <a:t>To </a:t>
            </a:r>
            <a:r>
              <a:rPr lang="it-IT" sz="3600" dirty="0" err="1" smtClean="0"/>
              <a:t>avoid</a:t>
            </a:r>
            <a:r>
              <a:rPr lang="it-IT" sz="3600" dirty="0" smtClean="0"/>
              <a:t> service </a:t>
            </a:r>
            <a:r>
              <a:rPr lang="it-IT" sz="3600" dirty="0" err="1" smtClean="0"/>
              <a:t>outage</a:t>
            </a:r>
            <a:r>
              <a:rPr lang="it-IT" sz="3600" dirty="0" smtClean="0"/>
              <a:t> </a:t>
            </a:r>
            <a:r>
              <a:rPr lang="it-IT" sz="3600" dirty="0" err="1" smtClean="0"/>
              <a:t>it</a:t>
            </a:r>
            <a:r>
              <a:rPr lang="it-IT" sz="3600" dirty="0" smtClean="0"/>
              <a:t> </a:t>
            </a:r>
            <a:r>
              <a:rPr lang="it-IT" sz="3600" dirty="0" err="1" smtClean="0"/>
              <a:t>is</a:t>
            </a:r>
            <a:r>
              <a:rPr lang="it-IT" sz="3600" dirty="0" smtClean="0"/>
              <a:t> common to </a:t>
            </a:r>
            <a:r>
              <a:rPr lang="it-IT" sz="3600" dirty="0" err="1" smtClean="0"/>
              <a:t>realize</a:t>
            </a:r>
            <a:r>
              <a:rPr lang="it-IT" sz="3600" dirty="0" smtClean="0"/>
              <a:t> a </a:t>
            </a:r>
            <a:r>
              <a:rPr lang="it-IT" sz="3600" dirty="0" err="1" smtClean="0"/>
              <a:t>system</a:t>
            </a:r>
            <a:r>
              <a:rPr lang="it-IT" sz="3600" dirty="0" smtClean="0"/>
              <a:t> </a:t>
            </a:r>
            <a:r>
              <a:rPr lang="it-IT" sz="3600" dirty="0" err="1" smtClean="0"/>
              <a:t>landscape</a:t>
            </a:r>
            <a:r>
              <a:rPr lang="it-IT" sz="3600" dirty="0" smtClean="0"/>
              <a:t> with more </a:t>
            </a:r>
            <a:r>
              <a:rPr lang="it-IT" sz="3600" dirty="0" err="1" smtClean="0"/>
              <a:t>than</a:t>
            </a:r>
            <a:r>
              <a:rPr lang="it-IT" sz="3600" dirty="0" smtClean="0"/>
              <a:t> </a:t>
            </a:r>
            <a:r>
              <a:rPr lang="it-IT" sz="3600" dirty="0" err="1" smtClean="0"/>
              <a:t>one</a:t>
            </a:r>
            <a:r>
              <a:rPr lang="it-IT" sz="3600" dirty="0" smtClean="0"/>
              <a:t> service </a:t>
            </a:r>
            <a:r>
              <a:rPr lang="it-IT" sz="3600" dirty="0" err="1" smtClean="0"/>
              <a:t>instance</a:t>
            </a:r>
            <a:r>
              <a:rPr lang="it-IT" sz="3600" dirty="0" smtClean="0"/>
              <a:t> of the </a:t>
            </a:r>
            <a:r>
              <a:rPr lang="it-IT" sz="3600" dirty="0" err="1" smtClean="0"/>
              <a:t>same</a:t>
            </a:r>
            <a:r>
              <a:rPr lang="it-IT" sz="3600" dirty="0" smtClean="0"/>
              <a:t> </a:t>
            </a:r>
            <a:r>
              <a:rPr lang="it-IT" sz="3600" dirty="0" err="1" smtClean="0"/>
              <a:t>type</a:t>
            </a:r>
            <a:r>
              <a:rPr lang="it-IT" sz="3600" dirty="0" smtClean="0"/>
              <a:t> </a:t>
            </a:r>
            <a:r>
              <a:rPr lang="it-IT" sz="3600" dirty="0" err="1" smtClean="0"/>
              <a:t>running</a:t>
            </a:r>
            <a:r>
              <a:rPr lang="it-IT" sz="3600" dirty="0" smtClean="0"/>
              <a:t>.</a:t>
            </a:r>
          </a:p>
          <a:p>
            <a:r>
              <a:rPr lang="it-IT" sz="3600" dirty="0" smtClean="0"/>
              <a:t>In </a:t>
            </a:r>
            <a:r>
              <a:rPr lang="it-IT" sz="3600" dirty="0" err="1" smtClean="0"/>
              <a:t>this</a:t>
            </a:r>
            <a:r>
              <a:rPr lang="it-IT" sz="3600" dirty="0" smtClean="0"/>
              <a:t> </a:t>
            </a:r>
            <a:r>
              <a:rPr lang="it-IT" sz="3600" dirty="0" err="1" smtClean="0"/>
              <a:t>context</a:t>
            </a:r>
            <a:r>
              <a:rPr lang="it-IT" sz="3600" dirty="0" smtClean="0"/>
              <a:t>  a </a:t>
            </a:r>
            <a:r>
              <a:rPr lang="it-IT" sz="3600" dirty="0" err="1" smtClean="0"/>
              <a:t>load</a:t>
            </a:r>
            <a:r>
              <a:rPr lang="it-IT" sz="3600" dirty="0" smtClean="0"/>
              <a:t> </a:t>
            </a:r>
            <a:r>
              <a:rPr lang="it-IT" sz="3600" dirty="0" err="1" smtClean="0"/>
              <a:t>balancer</a:t>
            </a:r>
            <a:r>
              <a:rPr lang="it-IT" sz="3600" dirty="0" smtClean="0"/>
              <a:t> </a:t>
            </a:r>
            <a:r>
              <a:rPr lang="it-IT" sz="3600" dirty="0" err="1" smtClean="0"/>
              <a:t>will</a:t>
            </a:r>
            <a:r>
              <a:rPr lang="it-IT" sz="3600" dirty="0" smtClean="0"/>
              <a:t> spread </a:t>
            </a:r>
            <a:r>
              <a:rPr lang="it-IT" sz="3600" dirty="0" err="1" smtClean="0"/>
              <a:t>all</a:t>
            </a:r>
            <a:r>
              <a:rPr lang="it-IT" sz="3600" dirty="0" smtClean="0"/>
              <a:t> the </a:t>
            </a:r>
            <a:r>
              <a:rPr lang="it-IT" sz="3600" dirty="0" err="1" smtClean="0"/>
              <a:t>incoming</a:t>
            </a:r>
            <a:r>
              <a:rPr lang="it-IT" sz="3600" dirty="0" smtClean="0"/>
              <a:t> </a:t>
            </a:r>
            <a:r>
              <a:rPr lang="it-IT" sz="3600" dirty="0" err="1" smtClean="0"/>
              <a:t>calls</a:t>
            </a:r>
            <a:r>
              <a:rPr lang="it-IT" sz="3600" dirty="0" smtClean="0"/>
              <a:t> over the </a:t>
            </a:r>
            <a:r>
              <a:rPr lang="it-IT" sz="3600" dirty="0" err="1" smtClean="0"/>
              <a:t>instances</a:t>
            </a:r>
            <a:r>
              <a:rPr lang="it-IT" sz="3600" dirty="0" smtClean="0"/>
              <a:t>.</a:t>
            </a:r>
          </a:p>
          <a:p>
            <a:r>
              <a:rPr lang="it-IT" sz="3600" dirty="0" err="1" smtClean="0"/>
              <a:t>As</a:t>
            </a:r>
            <a:r>
              <a:rPr lang="it-IT" sz="3600" dirty="0" smtClean="0"/>
              <a:t> </a:t>
            </a:r>
            <a:r>
              <a:rPr lang="it-IT" sz="3600" dirty="0" err="1" smtClean="0"/>
              <a:t>stated</a:t>
            </a:r>
            <a:r>
              <a:rPr lang="it-IT" sz="3600" dirty="0" smtClean="0"/>
              <a:t> in the </a:t>
            </a:r>
            <a:r>
              <a:rPr lang="it-IT" sz="3600" dirty="0" err="1" smtClean="0"/>
              <a:t>requirements</a:t>
            </a:r>
            <a:r>
              <a:rPr lang="it-IT" sz="3600" dirty="0" smtClean="0"/>
              <a:t>, </a:t>
            </a:r>
            <a:r>
              <a:rPr lang="it-IT" sz="3600" dirty="0" err="1" smtClean="0"/>
              <a:t>load</a:t>
            </a:r>
            <a:r>
              <a:rPr lang="it-IT" sz="3600" dirty="0" smtClean="0"/>
              <a:t>  </a:t>
            </a:r>
            <a:r>
              <a:rPr lang="it-IT" sz="3600" dirty="0" err="1" smtClean="0"/>
              <a:t>balancing</a:t>
            </a:r>
            <a:r>
              <a:rPr lang="it-IT" sz="3600" dirty="0" smtClean="0"/>
              <a:t> </a:t>
            </a:r>
            <a:r>
              <a:rPr lang="it-IT" sz="3600" dirty="0" err="1" smtClean="0"/>
              <a:t>shoud</a:t>
            </a:r>
            <a:r>
              <a:rPr lang="it-IT" sz="3600" dirty="0" smtClean="0"/>
              <a:t> be </a:t>
            </a:r>
            <a:r>
              <a:rPr lang="it-IT" sz="3600" dirty="0" err="1" smtClean="0"/>
              <a:t>realized</a:t>
            </a:r>
            <a:r>
              <a:rPr lang="it-IT" sz="3600" dirty="0" smtClean="0"/>
              <a:t> just </a:t>
            </a:r>
            <a:r>
              <a:rPr lang="it-IT" sz="3600" dirty="0" err="1" smtClean="0"/>
              <a:t>adding</a:t>
            </a:r>
            <a:r>
              <a:rPr lang="it-IT" sz="3600" dirty="0" smtClean="0"/>
              <a:t> </a:t>
            </a:r>
            <a:r>
              <a:rPr lang="it-IT" sz="3600" dirty="0" err="1" smtClean="0"/>
              <a:t>reference</a:t>
            </a:r>
            <a:r>
              <a:rPr lang="it-IT" sz="3600" dirty="0" smtClean="0"/>
              <a:t> of the new </a:t>
            </a:r>
            <a:r>
              <a:rPr lang="it-IT" sz="3600" dirty="0" err="1" smtClean="0"/>
              <a:t>services</a:t>
            </a:r>
            <a:r>
              <a:rPr lang="it-IT" sz="3600" dirty="0" smtClean="0"/>
              <a:t>, </a:t>
            </a:r>
            <a:r>
              <a:rPr lang="it-IT" sz="3600" dirty="0" err="1"/>
              <a:t>without</a:t>
            </a:r>
            <a:r>
              <a:rPr lang="it-IT" sz="3600" dirty="0"/>
              <a:t> </a:t>
            </a:r>
            <a:r>
              <a:rPr lang="it-IT" sz="3600" dirty="0" err="1" smtClean="0"/>
              <a:t>configuring</a:t>
            </a:r>
            <a:r>
              <a:rPr lang="it-IT" sz="3600" dirty="0" smtClean="0"/>
              <a:t> </a:t>
            </a:r>
            <a:r>
              <a:rPr lang="it-IT" sz="3600" dirty="0" err="1" smtClean="0"/>
              <a:t>any</a:t>
            </a:r>
            <a:r>
              <a:rPr lang="it-IT" sz="3600" dirty="0" smtClean="0"/>
              <a:t> </a:t>
            </a:r>
            <a:r>
              <a:rPr lang="it-IT" sz="3600" dirty="0" err="1" smtClean="0"/>
              <a:t>proxying</a:t>
            </a:r>
            <a:r>
              <a:rPr lang="it-IT" sz="3600" dirty="0" smtClean="0"/>
              <a:t> </a:t>
            </a:r>
            <a:r>
              <a:rPr lang="it-IT" sz="3600" dirty="0" err="1"/>
              <a:t>load</a:t>
            </a:r>
            <a:r>
              <a:rPr lang="it-IT" sz="3600" dirty="0"/>
              <a:t> </a:t>
            </a:r>
            <a:r>
              <a:rPr lang="it-IT" sz="3600" dirty="0" err="1"/>
              <a:t>balancer</a:t>
            </a:r>
            <a:r>
              <a:rPr lang="it-IT" sz="3600" dirty="0"/>
              <a:t> </a:t>
            </a:r>
            <a:endParaRPr lang="it-IT" sz="3600" dirty="0" smtClean="0"/>
          </a:p>
          <a:p>
            <a:r>
              <a:rPr lang="it-IT" sz="3600" dirty="0" err="1" smtClean="0"/>
              <a:t>Ribbon</a:t>
            </a:r>
            <a:r>
              <a:rPr lang="it-IT" sz="3600" dirty="0" smtClean="0"/>
              <a:t> </a:t>
            </a:r>
            <a:r>
              <a:rPr lang="it-IT" sz="3600" dirty="0" err="1" smtClean="0"/>
              <a:t>is</a:t>
            </a:r>
            <a:r>
              <a:rPr lang="it-IT" sz="3600" dirty="0" smtClean="0"/>
              <a:t> the </a:t>
            </a:r>
            <a:r>
              <a:rPr lang="it-IT" sz="3600" dirty="0" err="1" smtClean="0"/>
              <a:t>Netflix</a:t>
            </a:r>
            <a:r>
              <a:rPr lang="it-IT" sz="3600" dirty="0" smtClean="0"/>
              <a:t> </a:t>
            </a:r>
            <a:r>
              <a:rPr lang="it-IT" sz="3600" dirty="0" err="1" smtClean="0"/>
              <a:t>solution</a:t>
            </a:r>
            <a:r>
              <a:rPr lang="it-IT" sz="3600" dirty="0" smtClean="0"/>
              <a:t> to </a:t>
            </a:r>
            <a:r>
              <a:rPr lang="it-IT" sz="3600" dirty="0" err="1" smtClean="0"/>
              <a:t>these</a:t>
            </a:r>
            <a:r>
              <a:rPr lang="it-IT" sz="3600" dirty="0" smtClean="0"/>
              <a:t> </a:t>
            </a:r>
            <a:r>
              <a:rPr lang="it-IT" sz="3600" dirty="0" err="1" smtClean="0"/>
              <a:t>load</a:t>
            </a:r>
            <a:r>
              <a:rPr lang="it-IT" sz="3600" dirty="0" smtClean="0"/>
              <a:t> </a:t>
            </a:r>
            <a:r>
              <a:rPr lang="it-IT" sz="3600" dirty="0" err="1" smtClean="0"/>
              <a:t>balancing</a:t>
            </a:r>
            <a:r>
              <a:rPr lang="it-IT" sz="3600" dirty="0" smtClean="0"/>
              <a:t> </a:t>
            </a:r>
            <a:r>
              <a:rPr lang="it-IT" sz="3600" dirty="0" err="1" smtClean="0"/>
              <a:t>features</a:t>
            </a:r>
            <a:endParaRPr lang="it-IT" sz="3600" dirty="0" smtClean="0"/>
          </a:p>
          <a:p>
            <a:pPr lvl="1"/>
            <a:r>
              <a:rPr lang="it-IT" sz="3600" dirty="0" err="1"/>
              <a:t>Ribbon</a:t>
            </a:r>
            <a:r>
              <a:rPr lang="it-IT" sz="3600" dirty="0"/>
              <a:t> </a:t>
            </a:r>
            <a:r>
              <a:rPr lang="it-IT" sz="3600" dirty="0" err="1"/>
              <a:t>uses</a:t>
            </a:r>
            <a:r>
              <a:rPr lang="it-IT" sz="3600" dirty="0"/>
              <a:t> the information </a:t>
            </a:r>
            <a:r>
              <a:rPr lang="it-IT" sz="3600" dirty="0" err="1"/>
              <a:t>available</a:t>
            </a:r>
            <a:r>
              <a:rPr lang="it-IT" sz="3600" dirty="0"/>
              <a:t> in Eureka lo locate appropriate service </a:t>
            </a:r>
            <a:r>
              <a:rPr lang="it-IT" sz="3600" dirty="0" err="1"/>
              <a:t>instances</a:t>
            </a:r>
            <a:endParaRPr lang="it-IT" sz="3600" dirty="0"/>
          </a:p>
          <a:p>
            <a:pPr lvl="1"/>
            <a:r>
              <a:rPr lang="it-IT" sz="3600" dirty="0" err="1"/>
              <a:t>If</a:t>
            </a:r>
            <a:r>
              <a:rPr lang="it-IT" sz="3600" dirty="0"/>
              <a:t> more </a:t>
            </a:r>
            <a:r>
              <a:rPr lang="it-IT" sz="3600" dirty="0" err="1"/>
              <a:t>than</a:t>
            </a:r>
            <a:r>
              <a:rPr lang="it-IT" sz="3600" dirty="0"/>
              <a:t> </a:t>
            </a:r>
            <a:r>
              <a:rPr lang="it-IT" sz="3600" dirty="0" err="1"/>
              <a:t>one</a:t>
            </a:r>
            <a:r>
              <a:rPr lang="it-IT" sz="3600" dirty="0"/>
              <a:t> </a:t>
            </a:r>
            <a:r>
              <a:rPr lang="it-IT" sz="3600" dirty="0" err="1"/>
              <a:t>instance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found</a:t>
            </a:r>
            <a:r>
              <a:rPr lang="it-IT" sz="3600" dirty="0"/>
              <a:t>, </a:t>
            </a:r>
            <a:r>
              <a:rPr lang="it-IT" sz="3600" dirty="0" err="1"/>
              <a:t>Ribbon</a:t>
            </a:r>
            <a:r>
              <a:rPr lang="it-IT" sz="3600" dirty="0"/>
              <a:t> </a:t>
            </a:r>
            <a:r>
              <a:rPr lang="it-IT" sz="3600" dirty="0" err="1"/>
              <a:t>will</a:t>
            </a:r>
            <a:r>
              <a:rPr lang="it-IT" sz="3600" dirty="0"/>
              <a:t> </a:t>
            </a:r>
            <a:r>
              <a:rPr lang="it-IT" sz="3600" dirty="0" err="1"/>
              <a:t>apply</a:t>
            </a:r>
            <a:r>
              <a:rPr lang="it-IT" sz="3600" dirty="0"/>
              <a:t> </a:t>
            </a:r>
            <a:r>
              <a:rPr lang="it-IT" sz="3600" dirty="0" err="1"/>
              <a:t>load</a:t>
            </a:r>
            <a:r>
              <a:rPr lang="it-IT" sz="3600" dirty="0"/>
              <a:t> </a:t>
            </a:r>
            <a:r>
              <a:rPr lang="it-IT" sz="3600" dirty="0" err="1"/>
              <a:t>balancing</a:t>
            </a:r>
            <a:r>
              <a:rPr lang="it-IT" sz="3600" dirty="0"/>
              <a:t> to spread the </a:t>
            </a:r>
            <a:r>
              <a:rPr lang="it-IT" sz="3600" dirty="0" err="1"/>
              <a:t>request</a:t>
            </a:r>
            <a:r>
              <a:rPr lang="it-IT" sz="3600" dirty="0"/>
              <a:t> over the </a:t>
            </a:r>
            <a:r>
              <a:rPr lang="it-IT" sz="3600" dirty="0" err="1"/>
              <a:t>available</a:t>
            </a:r>
            <a:r>
              <a:rPr lang="it-IT" sz="3600" dirty="0"/>
              <a:t> </a:t>
            </a:r>
            <a:r>
              <a:rPr lang="it-IT" sz="3600" dirty="0" err="1"/>
              <a:t>instances</a:t>
            </a:r>
            <a:endParaRPr lang="it-IT" sz="3600" dirty="0"/>
          </a:p>
          <a:p>
            <a:pPr lvl="1"/>
            <a:r>
              <a:rPr lang="it-IT" sz="3600" dirty="0" err="1"/>
              <a:t>Ribbon</a:t>
            </a:r>
            <a:r>
              <a:rPr lang="it-IT" sz="3600" dirty="0"/>
              <a:t> </a:t>
            </a:r>
            <a:r>
              <a:rPr lang="it-IT" sz="3600" dirty="0" err="1"/>
              <a:t>does</a:t>
            </a:r>
            <a:r>
              <a:rPr lang="it-IT" sz="3600" dirty="0"/>
              <a:t> </a:t>
            </a:r>
            <a:r>
              <a:rPr lang="it-IT" sz="3600" dirty="0" err="1"/>
              <a:t>not</a:t>
            </a:r>
            <a:r>
              <a:rPr lang="it-IT" sz="3600" dirty="0"/>
              <a:t> </a:t>
            </a:r>
            <a:r>
              <a:rPr lang="it-IT" sz="3600" dirty="0" err="1"/>
              <a:t>run</a:t>
            </a:r>
            <a:r>
              <a:rPr lang="it-IT" sz="3600" dirty="0"/>
              <a:t> </a:t>
            </a:r>
            <a:r>
              <a:rPr lang="it-IT" sz="3600" dirty="0" err="1"/>
              <a:t>as</a:t>
            </a:r>
            <a:r>
              <a:rPr lang="it-IT" sz="3600" dirty="0"/>
              <a:t> a separate service </a:t>
            </a:r>
            <a:r>
              <a:rPr lang="it-IT" sz="3600" dirty="0" err="1"/>
              <a:t>but</a:t>
            </a:r>
            <a:r>
              <a:rPr lang="it-IT" sz="3600" dirty="0"/>
              <a:t> </a:t>
            </a:r>
            <a:r>
              <a:rPr lang="it-IT" sz="3600" dirty="0" err="1"/>
              <a:t>as</a:t>
            </a:r>
            <a:r>
              <a:rPr lang="it-IT" sz="3600" dirty="0"/>
              <a:t> an </a:t>
            </a:r>
            <a:r>
              <a:rPr lang="it-IT" sz="3600" dirty="0" err="1"/>
              <a:t>embedded</a:t>
            </a:r>
            <a:r>
              <a:rPr lang="it-IT" sz="3600" dirty="0"/>
              <a:t> component inside </a:t>
            </a:r>
            <a:r>
              <a:rPr lang="it-IT" sz="3600" dirty="0" err="1"/>
              <a:t>each</a:t>
            </a:r>
            <a:r>
              <a:rPr lang="it-IT" sz="3600" dirty="0"/>
              <a:t> service consumer.</a:t>
            </a:r>
          </a:p>
          <a:p>
            <a:pPr marL="419100" lvl="1" indent="0">
              <a:buNone/>
            </a:pPr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32914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Pages>0</Pages>
  <Words>984</Words>
  <Characters>0</Characters>
  <Application>Microsoft Office PowerPoint</Application>
  <PresentationFormat>Personalizzato</PresentationFormat>
  <Lines>0</Lines>
  <Paragraphs>195</Paragraphs>
  <Slides>14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Default - 1_Title and Content</vt:lpstr>
      <vt:lpstr>Wiring Microservice: Service Discovery </vt:lpstr>
      <vt:lpstr>Netflix Eureka: specifications</vt:lpstr>
      <vt:lpstr>Discovery Service: Eureka server </vt:lpstr>
      <vt:lpstr>Discovery Service: service provider </vt:lpstr>
      <vt:lpstr>Discovery Service: service consumer</vt:lpstr>
      <vt:lpstr>Discovery Service: load balancing </vt:lpstr>
      <vt:lpstr>Presentazione standard di PowerPoint</vt:lpstr>
      <vt:lpstr>Wiring Microservice: Load balancing CONSUMER  feign client</vt:lpstr>
      <vt:lpstr>Load balancing: Netflix Ribbon </vt:lpstr>
      <vt:lpstr>Service discovery, dynamic routing and load balancing </vt:lpstr>
      <vt:lpstr>Service discovery, dynamic routing and load balancing </vt:lpstr>
      <vt:lpstr>Service discovery, dynamic routing and load balancing </vt:lpstr>
      <vt:lpstr>Service discovery, dynamic routing and load balancing </vt:lpstr>
      <vt:lpstr>PWS: service instance scale up and load balancing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Poste Italiane S.P.A.</cp:lastModifiedBy>
  <cp:revision>1597</cp:revision>
  <cp:lastPrinted>2016-09-29T13:44:10Z</cp:lastPrinted>
  <dcterms:modified xsi:type="dcterms:W3CDTF">2016-10-07T14:34:00Z</dcterms:modified>
</cp:coreProperties>
</file>