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sldIdLst>
    <p:sldId id="256" r:id="rId5"/>
    <p:sldId id="261" r:id="rId6"/>
    <p:sldId id="262" r:id="rId7"/>
    <p:sldId id="263" r:id="rId8"/>
    <p:sldId id="272" r:id="rId9"/>
    <p:sldId id="288" r:id="rId10"/>
    <p:sldId id="264" r:id="rId11"/>
    <p:sldId id="284" r:id="rId12"/>
    <p:sldId id="285" r:id="rId13"/>
    <p:sldId id="273" r:id="rId14"/>
    <p:sldId id="289" r:id="rId15"/>
    <p:sldId id="287" r:id="rId16"/>
    <p:sldId id="266" r:id="rId17"/>
    <p:sldId id="267" r:id="rId18"/>
    <p:sldId id="274" r:id="rId19"/>
    <p:sldId id="278" r:id="rId20"/>
    <p:sldId id="279" r:id="rId21"/>
    <p:sldId id="280" r:id="rId22"/>
    <p:sldId id="283" r:id="rId23"/>
    <p:sldId id="282" r:id="rId24"/>
    <p:sldId id="281" r:id="rId25"/>
    <p:sldId id="275" r:id="rId26"/>
    <p:sldId id="268" r:id="rId27"/>
    <p:sldId id="269" r:id="rId28"/>
    <p:sldId id="271" r:id="rId29"/>
    <p:sldId id="270" r:id="rId30"/>
    <p:sldId id="286" r:id="rId31"/>
    <p:sldId id="276" r:id="rId32"/>
    <p:sldId id="277" r:id="rId33"/>
    <p:sldId id="265" r:id="rId34"/>
  </p:sldIdLst>
  <p:sldSz cx="24384000" cy="13716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B7"/>
    <a:srgbClr val="5E50A1"/>
    <a:srgbClr val="510C76"/>
    <a:srgbClr val="482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5"/>
  </p:normalViewPr>
  <p:slideViewPr>
    <p:cSldViewPr>
      <p:cViewPr varScale="1">
        <p:scale>
          <a:sx n="53" d="100"/>
          <a:sy n="53" d="100"/>
        </p:scale>
        <p:origin x="-108" y="-20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80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8" y="1676401"/>
            <a:ext cx="23134637" cy="10591799"/>
          </a:xfrm>
        </p:spPr>
        <p:txBody>
          <a:bodyPr/>
          <a:lstStyle>
            <a:lvl1pPr>
              <a:buClr>
                <a:srgbClr val="5E50A1"/>
              </a:buClr>
              <a:defRPr/>
            </a:lvl1pPr>
            <a:lvl2pPr>
              <a:buClr>
                <a:srgbClr val="5E50A1"/>
              </a:buClr>
              <a:defRPr/>
            </a:lvl2pPr>
            <a:lvl3pPr>
              <a:buClr>
                <a:srgbClr val="5E50A1"/>
              </a:buClr>
              <a:defRPr/>
            </a:lvl3pPr>
            <a:lvl4pPr>
              <a:buClr>
                <a:srgbClr val="5E50A1"/>
              </a:buClr>
              <a:defRPr/>
            </a:lvl4pPr>
            <a:lvl5pPr>
              <a:buClr>
                <a:srgbClr val="5E50A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335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80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33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543800"/>
            <a:ext cx="15290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ts val="190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562100" indent="-457200" algn="l" rtl="0" eaLnBrk="0" fontAlgn="base" hangingPunct="0"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20193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4765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933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33909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848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4305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467600"/>
            <a:ext cx="15290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lnSpc>
          <a:spcPct val="90000"/>
        </a:lnSpc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333500" indent="-457200" algn="l" rtl="0" eaLnBrk="0" fontAlgn="base" hangingPunct="0">
        <a:lnSpc>
          <a:spcPct val="90000"/>
        </a:lnSpc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7907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2479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705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62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6195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76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 smtClean="0"/>
              <a:t>Which</a:t>
            </a:r>
            <a:r>
              <a:rPr lang="it-IT" sz="2000" dirty="0" smtClean="0"/>
              <a:t> database </a:t>
            </a:r>
            <a:r>
              <a:rPr lang="it-IT" sz="2000" dirty="0" err="1" smtClean="0"/>
              <a:t>architecture</a:t>
            </a:r>
            <a:r>
              <a:rPr lang="it-IT" sz="2000" dirty="0" smtClean="0"/>
              <a:t> for a microservice design pattern: DATABASE </a:t>
            </a:r>
            <a:r>
              <a:rPr lang="it-IT" sz="2000" dirty="0" smtClean="0"/>
              <a:t>PER SERVICE PATTERN</a:t>
            </a:r>
          </a:p>
          <a:p>
            <a:pPr lvl="1"/>
            <a:r>
              <a:rPr lang="it-IT" sz="2000" dirty="0" err="1" smtClean="0"/>
              <a:t>We</a:t>
            </a:r>
            <a:r>
              <a:rPr lang="it-IT" sz="2000" dirty="0" smtClean="0"/>
              <a:t> </a:t>
            </a:r>
            <a:r>
              <a:rPr lang="it-IT" sz="2000" dirty="0" err="1" smtClean="0"/>
              <a:t>want</a:t>
            </a:r>
            <a:r>
              <a:rPr lang="it-IT" sz="2000" dirty="0" smtClean="0"/>
              <a:t> to </a:t>
            </a:r>
            <a:r>
              <a:rPr lang="it-IT" sz="2000" dirty="0" err="1" smtClean="0"/>
              <a:t>realize</a:t>
            </a:r>
            <a:r>
              <a:rPr lang="it-IT" sz="2000" dirty="0" smtClean="0"/>
              <a:t>:</a:t>
            </a:r>
          </a:p>
          <a:p>
            <a:pPr lvl="2"/>
            <a:r>
              <a:rPr lang="it-IT" sz="2000" dirty="0" smtClean="0"/>
              <a:t>Services </a:t>
            </a:r>
            <a:r>
              <a:rPr lang="it-IT" sz="2000" dirty="0" err="1" smtClean="0"/>
              <a:t>loosely</a:t>
            </a:r>
            <a:r>
              <a:rPr lang="it-IT" sz="2000" dirty="0" smtClean="0"/>
              <a:t> </a:t>
            </a:r>
            <a:r>
              <a:rPr lang="it-IT" sz="2000" dirty="0" err="1" smtClean="0"/>
              <a:t>coupled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can </a:t>
            </a:r>
            <a:r>
              <a:rPr lang="it-IT" sz="2000" dirty="0" err="1" smtClean="0"/>
              <a:t>develop</a:t>
            </a:r>
            <a:r>
              <a:rPr lang="it-IT" sz="2000" dirty="0" smtClean="0"/>
              <a:t>, </a:t>
            </a:r>
            <a:r>
              <a:rPr lang="it-IT" sz="2000" dirty="0" err="1" smtClean="0"/>
              <a:t>deployed</a:t>
            </a:r>
            <a:r>
              <a:rPr lang="it-IT" sz="2000" dirty="0" smtClean="0"/>
              <a:t> and </a:t>
            </a:r>
            <a:r>
              <a:rPr lang="it-IT" sz="2000" dirty="0" err="1" smtClean="0"/>
              <a:t>scaled</a:t>
            </a:r>
            <a:r>
              <a:rPr lang="it-IT" sz="2000" dirty="0" smtClean="0"/>
              <a:t> </a:t>
            </a:r>
            <a:r>
              <a:rPr lang="it-IT" sz="2000" dirty="0" err="1" smtClean="0"/>
              <a:t>indipendently</a:t>
            </a:r>
            <a:r>
              <a:rPr lang="it-IT" sz="2000" dirty="0" smtClean="0"/>
              <a:t> </a:t>
            </a:r>
          </a:p>
          <a:p>
            <a:pPr lvl="2"/>
            <a:r>
              <a:rPr lang="it-IT" sz="2000" dirty="0" smtClean="0"/>
              <a:t>Business </a:t>
            </a:r>
            <a:r>
              <a:rPr lang="it-IT" sz="2000" dirty="0" err="1" smtClean="0"/>
              <a:t>transactions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need</a:t>
            </a:r>
            <a:r>
              <a:rPr lang="it-IT" sz="2000" dirty="0" smtClean="0"/>
              <a:t> to update data </a:t>
            </a:r>
            <a:r>
              <a:rPr lang="it-IT" sz="2000" dirty="0" err="1" smtClean="0"/>
              <a:t>ownd</a:t>
            </a:r>
            <a:r>
              <a:rPr lang="it-IT" sz="2000" dirty="0" smtClean="0"/>
              <a:t> by multiple </a:t>
            </a:r>
            <a:r>
              <a:rPr lang="it-IT" sz="2000" dirty="0" err="1" smtClean="0"/>
              <a:t>services</a:t>
            </a:r>
            <a:endParaRPr lang="it-IT" sz="2000" dirty="0" smtClean="0"/>
          </a:p>
          <a:p>
            <a:pPr lvl="2"/>
            <a:r>
              <a:rPr lang="it-IT" sz="2000" dirty="0" smtClean="0"/>
              <a:t>Some </a:t>
            </a:r>
            <a:r>
              <a:rPr lang="it-IT" sz="2000" dirty="0" err="1" smtClean="0"/>
              <a:t>queries</a:t>
            </a:r>
            <a:r>
              <a:rPr lang="it-IT" sz="2000" dirty="0" err="1" smtClean="0"/>
              <a:t>must</a:t>
            </a:r>
            <a:r>
              <a:rPr lang="it-IT" sz="2000" dirty="0" smtClean="0"/>
              <a:t> join data </a:t>
            </a:r>
            <a:r>
              <a:rPr lang="it-IT" sz="2000" dirty="0" err="1" smtClean="0"/>
              <a:t>owned</a:t>
            </a:r>
            <a:r>
              <a:rPr lang="it-IT" sz="2000" dirty="0" smtClean="0"/>
              <a:t> by multiple </a:t>
            </a:r>
            <a:r>
              <a:rPr lang="it-IT" sz="2000" dirty="0" err="1" smtClean="0"/>
              <a:t>services</a:t>
            </a:r>
            <a:endParaRPr lang="it-IT" sz="2000" dirty="0" smtClean="0"/>
          </a:p>
          <a:p>
            <a:pPr lvl="2"/>
            <a:r>
              <a:rPr lang="it-IT" sz="2000" dirty="0" err="1" smtClean="0"/>
              <a:t>Different</a:t>
            </a:r>
            <a:r>
              <a:rPr lang="it-IT" sz="2000" dirty="0" smtClean="0"/>
              <a:t> service </a:t>
            </a:r>
            <a:r>
              <a:rPr lang="it-IT" sz="2000" dirty="0" err="1" smtClean="0"/>
              <a:t>have</a:t>
            </a:r>
            <a:r>
              <a:rPr lang="it-IT" sz="2000" dirty="0" smtClean="0"/>
              <a:t> </a:t>
            </a:r>
            <a:r>
              <a:rPr lang="it-IT" sz="2000" dirty="0" err="1" smtClean="0"/>
              <a:t>different</a:t>
            </a:r>
            <a:r>
              <a:rPr lang="it-IT" sz="2000" dirty="0" smtClean="0"/>
              <a:t> data </a:t>
            </a:r>
            <a:r>
              <a:rPr lang="it-IT" sz="2000" dirty="0" err="1" smtClean="0"/>
              <a:t>store</a:t>
            </a:r>
            <a:r>
              <a:rPr lang="it-IT" sz="2000" dirty="0" smtClean="0"/>
              <a:t> </a:t>
            </a:r>
            <a:r>
              <a:rPr lang="it-IT" sz="2000" dirty="0" err="1" smtClean="0"/>
              <a:t>requirements</a:t>
            </a:r>
            <a:endParaRPr lang="it-IT" sz="2000" dirty="0" smtClean="0"/>
          </a:p>
          <a:p>
            <a:pPr lvl="1"/>
            <a:r>
              <a:rPr lang="it-IT" sz="2000" dirty="0" smtClean="0"/>
              <a:t>With a Database per service pattern </a:t>
            </a:r>
            <a:r>
              <a:rPr lang="it-IT" sz="2000" dirty="0" err="1" smtClean="0"/>
              <a:t>it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possible</a:t>
            </a:r>
            <a:r>
              <a:rPr lang="it-IT" sz="2000" dirty="0" smtClean="0"/>
              <a:t> to </a:t>
            </a:r>
            <a:r>
              <a:rPr lang="it-IT" sz="2000" dirty="0" err="1" smtClean="0"/>
              <a:t>achieve</a:t>
            </a:r>
            <a:r>
              <a:rPr lang="it-IT" sz="2000" dirty="0" smtClean="0"/>
              <a:t>:</a:t>
            </a:r>
          </a:p>
          <a:p>
            <a:pPr lvl="2"/>
            <a:r>
              <a:rPr lang="it-IT" sz="2000" dirty="0" err="1" smtClean="0"/>
              <a:t>Each</a:t>
            </a:r>
            <a:r>
              <a:rPr lang="it-IT" sz="2000" dirty="0" smtClean="0"/>
              <a:t> </a:t>
            </a:r>
            <a:r>
              <a:rPr lang="it-IT" sz="2000" dirty="0" err="1" smtClean="0"/>
              <a:t>microservice’s</a:t>
            </a:r>
            <a:r>
              <a:rPr lang="it-IT" sz="2000" dirty="0" smtClean="0"/>
              <a:t> </a:t>
            </a:r>
            <a:r>
              <a:rPr lang="it-IT" sz="2000" dirty="0" err="1" smtClean="0"/>
              <a:t>persistence</a:t>
            </a:r>
            <a:r>
              <a:rPr lang="it-IT" sz="2000" dirty="0" smtClean="0"/>
              <a:t> data private to </a:t>
            </a:r>
            <a:r>
              <a:rPr lang="it-IT" sz="2000" dirty="0" err="1" smtClean="0"/>
              <a:t>that</a:t>
            </a:r>
            <a:r>
              <a:rPr lang="it-IT" sz="2000" dirty="0" smtClean="0"/>
              <a:t> service </a:t>
            </a:r>
            <a:r>
              <a:rPr lang="it-IT" sz="2000" dirty="0" err="1" smtClean="0"/>
              <a:t>accessible</a:t>
            </a:r>
            <a:r>
              <a:rPr lang="it-IT" sz="2000" dirty="0" smtClean="0"/>
              <a:t> </a:t>
            </a:r>
            <a:r>
              <a:rPr lang="it-IT" sz="2000" dirty="0" err="1" smtClean="0"/>
              <a:t>only</a:t>
            </a:r>
            <a:r>
              <a:rPr lang="it-IT" sz="2000" dirty="0" smtClean="0"/>
              <a:t> via </a:t>
            </a:r>
            <a:r>
              <a:rPr lang="it-IT" sz="2000" dirty="0" err="1" smtClean="0"/>
              <a:t>its</a:t>
            </a:r>
            <a:r>
              <a:rPr lang="it-IT" sz="2000" dirty="0" smtClean="0"/>
              <a:t> API</a:t>
            </a:r>
          </a:p>
          <a:p>
            <a:pPr lvl="3"/>
            <a:r>
              <a:rPr lang="it-IT" sz="2000" dirty="0" smtClean="0"/>
              <a:t>To </a:t>
            </a:r>
            <a:r>
              <a:rPr lang="it-IT" sz="2000" dirty="0" err="1" smtClean="0"/>
              <a:t>keep</a:t>
            </a:r>
            <a:r>
              <a:rPr lang="it-IT" sz="2000" dirty="0" smtClean="0"/>
              <a:t> data private in case of </a:t>
            </a:r>
            <a:r>
              <a:rPr lang="it-IT" sz="2000" dirty="0" err="1" smtClean="0"/>
              <a:t>relational</a:t>
            </a:r>
            <a:r>
              <a:rPr lang="it-IT" sz="2000" dirty="0" smtClean="0"/>
              <a:t> database </a:t>
            </a:r>
            <a:r>
              <a:rPr lang="it-IT" sz="2000" dirty="0" err="1" smtClean="0"/>
              <a:t>such</a:t>
            </a:r>
            <a:r>
              <a:rPr lang="it-IT" sz="2000" dirty="0" smtClean="0"/>
              <a:t> are the option:</a:t>
            </a:r>
          </a:p>
          <a:p>
            <a:pPr lvl="4"/>
            <a:r>
              <a:rPr lang="it-IT" sz="2000" dirty="0" smtClean="0"/>
              <a:t>Private-</a:t>
            </a:r>
            <a:r>
              <a:rPr lang="it-IT" sz="2000" dirty="0" err="1" smtClean="0"/>
              <a:t>table</a:t>
            </a:r>
            <a:r>
              <a:rPr lang="it-IT" sz="2000" dirty="0" smtClean="0"/>
              <a:t>-per service (</a:t>
            </a:r>
            <a:r>
              <a:rPr lang="it-IT" sz="2000" dirty="0" err="1" smtClean="0"/>
              <a:t>lowest</a:t>
            </a:r>
            <a:r>
              <a:rPr lang="it-IT" sz="2000" dirty="0" smtClean="0"/>
              <a:t> overhead)</a:t>
            </a:r>
          </a:p>
          <a:p>
            <a:pPr lvl="4"/>
            <a:r>
              <a:rPr lang="it-IT" sz="2000" dirty="0" smtClean="0"/>
              <a:t>Schema-</a:t>
            </a:r>
            <a:r>
              <a:rPr lang="it-IT" sz="2000" dirty="0" err="1" smtClean="0"/>
              <a:t>per_service</a:t>
            </a:r>
            <a:r>
              <a:rPr lang="it-IT" sz="2000" dirty="0" smtClean="0"/>
              <a:t> (</a:t>
            </a:r>
            <a:r>
              <a:rPr lang="it-IT" sz="2000" dirty="0" err="1" smtClean="0"/>
              <a:t>makes</a:t>
            </a:r>
            <a:r>
              <a:rPr lang="it-IT" sz="2000" dirty="0" smtClean="0"/>
              <a:t> </a:t>
            </a:r>
            <a:r>
              <a:rPr lang="it-IT" sz="2000" dirty="0" err="1" smtClean="0"/>
              <a:t>clear</a:t>
            </a:r>
            <a:r>
              <a:rPr lang="it-IT" sz="2000" dirty="0" smtClean="0"/>
              <a:t> </a:t>
            </a:r>
            <a:r>
              <a:rPr lang="it-IT" sz="2000" dirty="0" err="1" smtClean="0"/>
              <a:t>ownership</a:t>
            </a:r>
            <a:r>
              <a:rPr lang="it-IT" sz="2000" dirty="0" smtClean="0"/>
              <a:t>)</a:t>
            </a:r>
          </a:p>
          <a:p>
            <a:pPr lvl="4"/>
            <a:r>
              <a:rPr lang="it-IT" sz="2000" dirty="0" smtClean="0"/>
              <a:t>Database-server-per-service (for </a:t>
            </a:r>
            <a:r>
              <a:rPr lang="it-IT" sz="2000" dirty="0" err="1" smtClean="0"/>
              <a:t>highly</a:t>
            </a:r>
            <a:r>
              <a:rPr lang="it-IT" sz="2000" dirty="0" smtClean="0"/>
              <a:t> </a:t>
            </a:r>
            <a:r>
              <a:rPr lang="it-IT" sz="2000" dirty="0" err="1" smtClean="0"/>
              <a:t>throughput</a:t>
            </a:r>
            <a:r>
              <a:rPr lang="it-IT" sz="2000" dirty="0" smtClean="0"/>
              <a:t> service – </a:t>
            </a:r>
            <a:r>
              <a:rPr lang="it-IT" sz="2000" dirty="0" err="1" smtClean="0"/>
              <a:t>nee</a:t>
            </a:r>
            <a:endParaRPr lang="it-IT" sz="2000" dirty="0" smtClean="0"/>
          </a:p>
          <a:p>
            <a:pPr lvl="3"/>
            <a:r>
              <a:rPr lang="it-IT" sz="2000" dirty="0" smtClean="0"/>
              <a:t>To </a:t>
            </a:r>
            <a:r>
              <a:rPr lang="it-IT" sz="2000" dirty="0" err="1" smtClean="0"/>
              <a:t>enforce</a:t>
            </a:r>
            <a:r>
              <a:rPr lang="it-IT" sz="2000" dirty="0" smtClean="0"/>
              <a:t> </a:t>
            </a:r>
            <a:r>
              <a:rPr lang="it-IT" sz="2000" dirty="0" err="1" smtClean="0"/>
              <a:t>encapsulation</a:t>
            </a:r>
            <a:r>
              <a:rPr lang="it-IT" sz="2000" dirty="0" smtClean="0"/>
              <a:t> with </a:t>
            </a:r>
            <a:r>
              <a:rPr lang="it-IT" sz="2000" dirty="0" err="1" smtClean="0"/>
              <a:t>different</a:t>
            </a:r>
            <a:r>
              <a:rPr lang="it-IT" sz="2000" dirty="0" smtClean="0"/>
              <a:t> database </a:t>
            </a:r>
            <a:r>
              <a:rPr lang="it-IT" sz="2000" dirty="0" err="1" smtClean="0"/>
              <a:t>user</a:t>
            </a:r>
            <a:r>
              <a:rPr lang="it-IT" sz="2000" dirty="0" smtClean="0"/>
              <a:t> id to </a:t>
            </a:r>
            <a:r>
              <a:rPr lang="it-IT" sz="2000" dirty="0" err="1" smtClean="0"/>
              <a:t>each</a:t>
            </a:r>
            <a:r>
              <a:rPr lang="it-IT" sz="2000" dirty="0" smtClean="0"/>
              <a:t> service so </a:t>
            </a:r>
            <a:r>
              <a:rPr lang="it-IT" sz="2000" dirty="0" err="1" smtClean="0"/>
              <a:t>developers</a:t>
            </a:r>
            <a:r>
              <a:rPr lang="it-IT" sz="2000" dirty="0" smtClean="0"/>
              <a:t> </a:t>
            </a:r>
            <a:r>
              <a:rPr lang="it-IT" sz="2000" dirty="0" err="1" smtClean="0"/>
              <a:t>wil</a:t>
            </a:r>
            <a:r>
              <a:rPr lang="it-IT" sz="2000" dirty="0" smtClean="0"/>
              <a:t> </a:t>
            </a:r>
            <a:r>
              <a:rPr lang="it-IT" sz="2000" dirty="0" err="1" smtClean="0"/>
              <a:t>not</a:t>
            </a:r>
            <a:r>
              <a:rPr lang="it-IT" sz="2000" dirty="0" smtClean="0"/>
              <a:t> </a:t>
            </a:r>
            <a:r>
              <a:rPr lang="it-IT" sz="2000" dirty="0" err="1" smtClean="0"/>
              <a:t>temped</a:t>
            </a:r>
            <a:r>
              <a:rPr lang="it-IT" sz="2000" dirty="0" smtClean="0"/>
              <a:t> to bypass a service api and </a:t>
            </a:r>
            <a:r>
              <a:rPr lang="it-IT" sz="2000" dirty="0" err="1" smtClean="0"/>
              <a:t>access</a:t>
            </a:r>
            <a:r>
              <a:rPr lang="it-IT" sz="2000" dirty="0" smtClean="0"/>
              <a:t> </a:t>
            </a:r>
            <a:r>
              <a:rPr lang="it-IT" sz="2000" dirty="0" err="1" smtClean="0"/>
              <a:t>it’s</a:t>
            </a:r>
            <a:r>
              <a:rPr lang="it-IT" sz="2000" dirty="0" smtClean="0"/>
              <a:t> data </a:t>
            </a:r>
            <a:r>
              <a:rPr lang="it-IT" sz="2000" dirty="0" err="1" smtClean="0"/>
              <a:t>directly</a:t>
            </a:r>
            <a:endParaRPr lang="it-IT" sz="2000" dirty="0" smtClean="0"/>
          </a:p>
          <a:p>
            <a:pPr lvl="3"/>
            <a:endParaRPr lang="it-IT" sz="2000" dirty="0"/>
          </a:p>
          <a:p>
            <a:pPr lvl="2"/>
            <a:r>
              <a:rPr lang="it-IT" sz="2000" dirty="0" smtClean="0"/>
              <a:t>Benefits of </a:t>
            </a:r>
            <a:r>
              <a:rPr lang="it-IT" sz="2000" dirty="0" err="1" smtClean="0"/>
              <a:t>this</a:t>
            </a:r>
            <a:r>
              <a:rPr lang="it-IT" sz="2000" dirty="0" smtClean="0"/>
              <a:t> pattern</a:t>
            </a:r>
          </a:p>
          <a:p>
            <a:pPr lvl="3"/>
            <a:r>
              <a:rPr lang="it-IT" sz="2000" dirty="0" err="1" smtClean="0"/>
              <a:t>Ensure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the </a:t>
            </a:r>
            <a:r>
              <a:rPr lang="it-IT" sz="2000" dirty="0" err="1" smtClean="0"/>
              <a:t>servicesa</a:t>
            </a:r>
            <a:r>
              <a:rPr lang="it-IT" sz="2000" dirty="0" smtClean="0"/>
              <a:t> are </a:t>
            </a:r>
            <a:r>
              <a:rPr lang="it-IT" sz="2000" dirty="0" err="1" smtClean="0"/>
              <a:t>loosely</a:t>
            </a:r>
            <a:r>
              <a:rPr lang="it-IT" sz="2000" dirty="0" smtClean="0"/>
              <a:t> </a:t>
            </a:r>
            <a:r>
              <a:rPr lang="it-IT" sz="2000" dirty="0" err="1" smtClean="0"/>
              <a:t>couples</a:t>
            </a:r>
            <a:r>
              <a:rPr lang="it-IT" sz="2000" dirty="0" smtClean="0"/>
              <a:t> </a:t>
            </a:r>
            <a:r>
              <a:rPr lang="it-IT" sz="2000" dirty="0" err="1" smtClean="0"/>
              <a:t>changes</a:t>
            </a:r>
            <a:r>
              <a:rPr lang="it-IT" sz="2000" dirty="0" smtClean="0"/>
              <a:t> to </a:t>
            </a:r>
            <a:r>
              <a:rPr lang="it-IT" sz="2000" dirty="0" err="1" smtClean="0"/>
              <a:t>one</a:t>
            </a:r>
            <a:r>
              <a:rPr lang="it-IT" sz="2000" dirty="0" smtClean="0"/>
              <a:t> </a:t>
            </a:r>
            <a:r>
              <a:rPr lang="it-IT" sz="2000" dirty="0" err="1" smtClean="0"/>
              <a:t>service’s</a:t>
            </a:r>
            <a:r>
              <a:rPr lang="it-IT" sz="2000" dirty="0" smtClean="0"/>
              <a:t> database </a:t>
            </a:r>
            <a:r>
              <a:rPr lang="it-IT" sz="2000" dirty="0" err="1" smtClean="0"/>
              <a:t>dos</a:t>
            </a:r>
            <a:r>
              <a:rPr lang="it-IT" sz="2000" dirty="0" smtClean="0"/>
              <a:t> </a:t>
            </a:r>
            <a:r>
              <a:rPr lang="it-IT" sz="2000" dirty="0" err="1" smtClean="0"/>
              <a:t>not</a:t>
            </a:r>
            <a:r>
              <a:rPr lang="it-IT" sz="2000" dirty="0" smtClean="0"/>
              <a:t> impact </a:t>
            </a:r>
            <a:r>
              <a:rPr lang="it-IT" sz="2000" dirty="0" err="1" smtClean="0"/>
              <a:t>any</a:t>
            </a:r>
            <a:r>
              <a:rPr lang="it-IT" sz="2000" dirty="0" smtClean="0"/>
              <a:t> </a:t>
            </a:r>
            <a:r>
              <a:rPr lang="it-IT" sz="2000" dirty="0" err="1" smtClean="0"/>
              <a:t>other</a:t>
            </a:r>
            <a:r>
              <a:rPr lang="it-IT" sz="2000" dirty="0" smtClean="0"/>
              <a:t> </a:t>
            </a:r>
            <a:r>
              <a:rPr lang="it-IT" sz="2000" dirty="0" err="1" smtClean="0"/>
              <a:t>services</a:t>
            </a:r>
            <a:endParaRPr lang="it-IT" sz="2000" dirty="0" smtClean="0"/>
          </a:p>
          <a:p>
            <a:pPr lvl="3"/>
            <a:r>
              <a:rPr lang="it-IT" sz="2000" dirty="0" err="1" smtClean="0"/>
              <a:t>Each</a:t>
            </a:r>
            <a:r>
              <a:rPr lang="it-IT" sz="2000" dirty="0" smtClean="0"/>
              <a:t> service can use the </a:t>
            </a:r>
            <a:r>
              <a:rPr lang="it-IT" sz="2000" dirty="0" err="1" smtClean="0"/>
              <a:t>type</a:t>
            </a:r>
            <a:r>
              <a:rPr lang="it-IT" sz="2000" dirty="0" smtClean="0"/>
              <a:t> of database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best </a:t>
            </a:r>
            <a:r>
              <a:rPr lang="it-IT" sz="2000" dirty="0" err="1" smtClean="0"/>
              <a:t>suited</a:t>
            </a:r>
            <a:r>
              <a:rPr lang="it-IT" sz="2000" dirty="0" smtClean="0"/>
              <a:t> to </a:t>
            </a:r>
            <a:r>
              <a:rPr lang="it-IT" sz="2000" dirty="0" err="1" smtClean="0"/>
              <a:t>its</a:t>
            </a:r>
            <a:r>
              <a:rPr lang="it-IT" sz="2000" dirty="0" smtClean="0"/>
              <a:t> </a:t>
            </a:r>
            <a:r>
              <a:rPr lang="it-IT" sz="2000" dirty="0" err="1" smtClean="0"/>
              <a:t>need</a:t>
            </a:r>
            <a:r>
              <a:rPr lang="it-IT" sz="2000" dirty="0" smtClean="0"/>
              <a:t> (neo4j social </a:t>
            </a:r>
            <a:r>
              <a:rPr lang="it-IT" sz="2000" dirty="0" err="1" smtClean="0"/>
              <a:t>graph</a:t>
            </a:r>
            <a:r>
              <a:rPr lang="it-IT" sz="2000" dirty="0" smtClean="0"/>
              <a:t>, </a:t>
            </a:r>
            <a:r>
              <a:rPr lang="it-IT" sz="2000" dirty="0" err="1" smtClean="0"/>
              <a:t>elasticsearch</a:t>
            </a:r>
            <a:r>
              <a:rPr lang="it-IT" sz="2000" dirty="0" smtClean="0"/>
              <a:t> for text </a:t>
            </a:r>
            <a:r>
              <a:rPr lang="it-IT" sz="2000" dirty="0" err="1" smtClean="0"/>
              <a:t>serches,etc</a:t>
            </a:r>
            <a:r>
              <a:rPr lang="it-IT" sz="2000" dirty="0" smtClean="0"/>
              <a:t>)</a:t>
            </a:r>
          </a:p>
          <a:p>
            <a:pPr lvl="2"/>
            <a:r>
              <a:rPr lang="it-IT" sz="2000" dirty="0" err="1" smtClean="0"/>
              <a:t>Drawbacks</a:t>
            </a:r>
            <a:endParaRPr lang="it-IT" sz="2000" dirty="0" smtClean="0"/>
          </a:p>
          <a:p>
            <a:pPr lvl="3"/>
            <a:r>
              <a:rPr lang="it-IT" sz="2000" dirty="0" smtClean="0"/>
              <a:t>Distributed business </a:t>
            </a:r>
            <a:r>
              <a:rPr lang="it-IT" sz="2000" dirty="0" err="1" smtClean="0"/>
              <a:t>transaction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span</a:t>
            </a:r>
            <a:r>
              <a:rPr lang="it-IT" sz="2000" dirty="0" smtClean="0"/>
              <a:t> multiple </a:t>
            </a:r>
            <a:r>
              <a:rPr lang="it-IT" sz="2000" dirty="0" err="1" smtClean="0"/>
              <a:t>services</a:t>
            </a:r>
            <a:r>
              <a:rPr lang="it-IT" sz="2000" dirty="0" smtClean="0"/>
              <a:t> </a:t>
            </a:r>
            <a:r>
              <a:rPr lang="it-IT" sz="2000" dirty="0" err="1" smtClean="0"/>
              <a:t>could</a:t>
            </a:r>
            <a:r>
              <a:rPr lang="it-IT" sz="2000" dirty="0" smtClean="0"/>
              <a:t> be </a:t>
            </a:r>
            <a:r>
              <a:rPr lang="it-IT" sz="2000" dirty="0" err="1" smtClean="0"/>
              <a:t>not</a:t>
            </a:r>
            <a:r>
              <a:rPr lang="it-IT" sz="2000" dirty="0" smtClean="0"/>
              <a:t> </a:t>
            </a:r>
            <a:r>
              <a:rPr lang="it-IT" sz="2000" dirty="0" err="1" smtClean="0"/>
              <a:t>implemented</a:t>
            </a:r>
            <a:r>
              <a:rPr lang="it-IT" sz="2000" dirty="0" smtClean="0"/>
              <a:t> (CAP </a:t>
            </a:r>
            <a:r>
              <a:rPr lang="it-IT" sz="2000" dirty="0" err="1" smtClean="0"/>
              <a:t>theorem</a:t>
            </a:r>
            <a:r>
              <a:rPr lang="it-IT" sz="2000" dirty="0" smtClean="0"/>
              <a:t> and </a:t>
            </a:r>
            <a:r>
              <a:rPr lang="it-IT" sz="2000" dirty="0" err="1" smtClean="0"/>
              <a:t>many</a:t>
            </a:r>
            <a:r>
              <a:rPr lang="it-IT" sz="2000" dirty="0" smtClean="0"/>
              <a:t> </a:t>
            </a:r>
            <a:r>
              <a:rPr lang="it-IT" sz="2000" dirty="0" err="1" smtClean="0"/>
              <a:t>modern</a:t>
            </a:r>
            <a:r>
              <a:rPr lang="it-IT" sz="2000" dirty="0" smtClean="0"/>
              <a:t> database </a:t>
            </a:r>
            <a:r>
              <a:rPr lang="it-IT" sz="2000" dirty="0" err="1" smtClean="0"/>
              <a:t>does</a:t>
            </a:r>
            <a:r>
              <a:rPr lang="it-IT" sz="2000" dirty="0" smtClean="0"/>
              <a:t> </a:t>
            </a:r>
            <a:r>
              <a:rPr lang="it-IT" sz="2000" dirty="0" err="1" smtClean="0"/>
              <a:t>not</a:t>
            </a:r>
            <a:r>
              <a:rPr lang="it-IT" sz="2000" dirty="0" smtClean="0"/>
              <a:t> </a:t>
            </a:r>
            <a:r>
              <a:rPr lang="it-IT" sz="2000" dirty="0" err="1" smtClean="0"/>
              <a:t>support</a:t>
            </a:r>
            <a:r>
              <a:rPr lang="it-IT" sz="2000" dirty="0" smtClean="0"/>
              <a:t> </a:t>
            </a:r>
            <a:r>
              <a:rPr lang="it-IT" sz="2000" dirty="0" err="1" smtClean="0"/>
              <a:t>them</a:t>
            </a:r>
            <a:r>
              <a:rPr lang="it-IT" sz="2000" dirty="0" smtClean="0"/>
              <a:t> </a:t>
            </a:r>
            <a:r>
              <a:rPr lang="it-IT" sz="2000" dirty="0" err="1" smtClean="0"/>
              <a:t>NoSql</a:t>
            </a:r>
            <a:r>
              <a:rPr lang="it-IT" sz="2000" dirty="0" smtClean="0"/>
              <a:t>)</a:t>
            </a:r>
          </a:p>
          <a:p>
            <a:pPr lvl="3"/>
            <a:r>
              <a:rPr lang="it-IT" sz="2000" dirty="0" err="1" smtClean="0"/>
              <a:t>Implementing</a:t>
            </a:r>
            <a:r>
              <a:rPr lang="it-IT" sz="2000" dirty="0" smtClean="0"/>
              <a:t> </a:t>
            </a:r>
            <a:r>
              <a:rPr lang="it-IT" sz="2000" dirty="0" err="1" smtClean="0"/>
              <a:t>queries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join data </a:t>
            </a:r>
            <a:r>
              <a:rPr lang="it-IT" sz="2000" dirty="0" err="1" smtClean="0"/>
              <a:t>that</a:t>
            </a:r>
            <a:r>
              <a:rPr lang="it-IT" sz="2000" dirty="0" smtClean="0"/>
              <a:t> are </a:t>
            </a:r>
            <a:r>
              <a:rPr lang="it-IT" sz="2000" dirty="0" err="1" smtClean="0"/>
              <a:t>now</a:t>
            </a:r>
            <a:r>
              <a:rPr lang="it-IT" sz="2000" dirty="0" smtClean="0"/>
              <a:t> in multiple </a:t>
            </a:r>
            <a:r>
              <a:rPr lang="it-IT" sz="2000" dirty="0" err="1" smtClean="0"/>
              <a:t>datanìbase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challenging</a:t>
            </a:r>
            <a:r>
              <a:rPr lang="it-IT" sz="2000" dirty="0" smtClean="0"/>
              <a:t> </a:t>
            </a:r>
          </a:p>
          <a:p>
            <a:pPr lvl="2"/>
            <a:r>
              <a:rPr lang="it-IT" sz="2000" dirty="0" smtClean="0"/>
              <a:t>Solution to </a:t>
            </a:r>
            <a:r>
              <a:rPr lang="it-IT" sz="2000" dirty="0" err="1" smtClean="0"/>
              <a:t>drawbacks</a:t>
            </a:r>
            <a:r>
              <a:rPr lang="it-IT" sz="2000" dirty="0" smtClean="0"/>
              <a:t>:</a:t>
            </a:r>
          </a:p>
          <a:p>
            <a:pPr lvl="3"/>
            <a:r>
              <a:rPr lang="it-IT" sz="2000" dirty="0" smtClean="0"/>
              <a:t>Distributed </a:t>
            </a:r>
            <a:r>
              <a:rPr lang="it-IT" sz="2000" dirty="0" err="1" smtClean="0"/>
              <a:t>transaction</a:t>
            </a:r>
            <a:r>
              <a:rPr lang="it-IT" sz="2000" dirty="0" smtClean="0"/>
              <a:t> </a:t>
            </a:r>
            <a:r>
              <a:rPr lang="it-IT" sz="2000" dirty="0" err="1" smtClean="0"/>
              <a:t>could</a:t>
            </a:r>
            <a:r>
              <a:rPr lang="it-IT" sz="2000" dirty="0" smtClean="0"/>
              <a:t> be </a:t>
            </a:r>
            <a:r>
              <a:rPr lang="it-IT" sz="2000" dirty="0" err="1" smtClean="0"/>
              <a:t>realized</a:t>
            </a:r>
            <a:r>
              <a:rPr lang="it-IT" sz="2000" dirty="0" smtClean="0"/>
              <a:t> </a:t>
            </a:r>
            <a:r>
              <a:rPr lang="it-IT" sz="2000" dirty="0" err="1" smtClean="0"/>
              <a:t>witha</a:t>
            </a:r>
            <a:r>
              <a:rPr lang="it-IT" sz="2000" dirty="0" smtClean="0"/>
              <a:t> </a:t>
            </a:r>
            <a:r>
              <a:rPr lang="it-IT" sz="2000" dirty="0" err="1" smtClean="0"/>
              <a:t>Event</a:t>
            </a:r>
            <a:r>
              <a:rPr lang="it-IT" sz="2000" dirty="0" smtClean="0"/>
              <a:t> </a:t>
            </a:r>
            <a:r>
              <a:rPr lang="it-IT" sz="2000" dirty="0" err="1" smtClean="0"/>
              <a:t>Driven</a:t>
            </a:r>
            <a:r>
              <a:rPr lang="it-IT" sz="2000" dirty="0" smtClean="0"/>
              <a:t> Architecture with </a:t>
            </a:r>
            <a:r>
              <a:rPr lang="it-IT" sz="2000" dirty="0" err="1" smtClean="0"/>
              <a:t>services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publish</a:t>
            </a:r>
            <a:r>
              <a:rPr lang="it-IT" sz="2000" dirty="0" smtClean="0"/>
              <a:t> </a:t>
            </a:r>
            <a:r>
              <a:rPr lang="it-IT" sz="2000" dirty="0" err="1" smtClean="0"/>
              <a:t>events</a:t>
            </a:r>
            <a:r>
              <a:rPr lang="it-IT" sz="2000" dirty="0" smtClean="0"/>
              <a:t> </a:t>
            </a:r>
            <a:r>
              <a:rPr lang="it-IT" sz="2000" dirty="0" err="1" smtClean="0"/>
              <a:t>when</a:t>
            </a:r>
            <a:r>
              <a:rPr lang="it-IT" sz="2000" dirty="0" smtClean="0"/>
              <a:t> update </a:t>
            </a:r>
            <a:r>
              <a:rPr lang="it-IT" sz="2000" dirty="0" err="1" smtClean="0"/>
              <a:t>their</a:t>
            </a:r>
            <a:r>
              <a:rPr lang="it-IT" sz="2000" dirty="0" smtClean="0"/>
              <a:t> data and </a:t>
            </a:r>
            <a:r>
              <a:rPr lang="it-IT" sz="2000" dirty="0" err="1" smtClean="0"/>
              <a:t>other</a:t>
            </a:r>
            <a:r>
              <a:rPr lang="it-IT" sz="2000" dirty="0" smtClean="0"/>
              <a:t> </a:t>
            </a:r>
            <a:r>
              <a:rPr lang="it-IT" sz="2000" dirty="0" err="1" smtClean="0"/>
              <a:t>services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update </a:t>
            </a:r>
            <a:r>
              <a:rPr lang="it-IT" sz="2000" dirty="0" err="1" smtClean="0"/>
              <a:t>their</a:t>
            </a:r>
            <a:r>
              <a:rPr lang="it-IT" sz="2000" dirty="0" smtClean="0"/>
              <a:t> </a:t>
            </a:r>
            <a:r>
              <a:rPr lang="it-IT" sz="2000" dirty="0" err="1" smtClean="0"/>
              <a:t>own</a:t>
            </a:r>
            <a:r>
              <a:rPr lang="it-IT" sz="2000" dirty="0" smtClean="0"/>
              <a:t> data </a:t>
            </a:r>
            <a:r>
              <a:rPr lang="it-IT" sz="2000" dirty="0" err="1" smtClean="0"/>
              <a:t>isubscribing</a:t>
            </a:r>
            <a:r>
              <a:rPr lang="it-IT" sz="2000" dirty="0" smtClean="0"/>
              <a:t> </a:t>
            </a:r>
            <a:r>
              <a:rPr lang="it-IT" sz="2000" dirty="0" err="1" smtClean="0"/>
              <a:t>these</a:t>
            </a:r>
            <a:r>
              <a:rPr lang="it-IT" sz="2000" dirty="0" smtClean="0"/>
              <a:t> </a:t>
            </a:r>
            <a:r>
              <a:rPr lang="it-IT" sz="2000" dirty="0" err="1" smtClean="0"/>
              <a:t>events</a:t>
            </a:r>
            <a:endParaRPr lang="it-IT" sz="2000" smtClean="0"/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33602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92597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04062" y="2057400"/>
            <a:ext cx="23134637" cy="10668000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12" name="Gruppo 11"/>
          <p:cNvGrpSpPr/>
          <p:nvPr/>
        </p:nvGrpSpPr>
        <p:grpSpPr>
          <a:xfrm>
            <a:off x="1264007" y="3480681"/>
            <a:ext cx="4676888" cy="4250155"/>
            <a:chOff x="1264007" y="3480681"/>
            <a:chExt cx="4676888" cy="4250155"/>
          </a:xfrm>
        </p:grpSpPr>
        <p:sp>
          <p:nvSpPr>
            <p:cNvPr id="4" name="Fumetto 2 3"/>
            <p:cNvSpPr/>
            <p:nvPr/>
          </p:nvSpPr>
          <p:spPr bwMode="auto">
            <a:xfrm>
              <a:off x="1942088" y="3480681"/>
              <a:ext cx="3294062" cy="919146"/>
            </a:xfrm>
            <a:prstGeom prst="wedgeRoundRectCallout">
              <a:avLst>
                <a:gd name="adj1" fmla="val -20833"/>
                <a:gd name="adj2" fmla="val 89809"/>
                <a:gd name="adj3" fmla="val 16667"/>
              </a:avLst>
            </a:prstGeom>
            <a:solidFill>
              <a:srgbClr val="FFC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4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http/</a:t>
              </a:r>
              <a:r>
                <a:rPr kumimoji="0" lang="it-IT" sz="4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rest</a:t>
              </a:r>
              <a:endParaRPr kumimoji="0" lang="it-IT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grpSp>
          <p:nvGrpSpPr>
            <p:cNvPr id="5" name="Gruppo 4"/>
            <p:cNvGrpSpPr/>
            <p:nvPr/>
          </p:nvGrpSpPr>
          <p:grpSpPr>
            <a:xfrm>
              <a:off x="1264007" y="4832457"/>
              <a:ext cx="4676888" cy="2898379"/>
              <a:chOff x="6520659" y="7716486"/>
              <a:chExt cx="4676888" cy="2898379"/>
            </a:xfrm>
          </p:grpSpPr>
          <p:sp>
            <p:nvSpPr>
              <p:cNvPr id="6" name="Rettangolo arrotondato 5"/>
              <p:cNvSpPr/>
              <p:nvPr/>
            </p:nvSpPr>
            <p:spPr bwMode="auto">
              <a:xfrm>
                <a:off x="6520659" y="8369392"/>
                <a:ext cx="3294062" cy="914400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BOOKING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" name="Cilindro 6"/>
              <p:cNvSpPr/>
              <p:nvPr/>
            </p:nvSpPr>
            <p:spPr bwMode="auto">
              <a:xfrm>
                <a:off x="7710490" y="9765552"/>
                <a:ext cx="914400" cy="849313"/>
              </a:xfrm>
              <a:prstGeom prst="can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8" name="Connettore 2 7"/>
              <p:cNvCxnSpPr>
                <a:stCxn id="6" idx="2"/>
                <a:endCxn id="7" idx="1"/>
              </p:cNvCxnSpPr>
              <p:nvPr/>
            </p:nvCxnSpPr>
            <p:spPr bwMode="auto">
              <a:xfrm>
                <a:off x="8167690" y="9283792"/>
                <a:ext cx="0" cy="481760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Connettore 2 8"/>
              <p:cNvCxnSpPr>
                <a:stCxn id="6" idx="0"/>
                <a:endCxn id="10" idx="4"/>
              </p:cNvCxnSpPr>
              <p:nvPr/>
            </p:nvCxnSpPr>
            <p:spPr bwMode="auto">
              <a:xfrm flipH="1" flipV="1">
                <a:off x="8167689" y="7977629"/>
                <a:ext cx="1" cy="391763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Ovale 9"/>
              <p:cNvSpPr/>
              <p:nvPr/>
            </p:nvSpPr>
            <p:spPr bwMode="auto">
              <a:xfrm flipH="1">
                <a:off x="8031958" y="7716486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" name="CasellaDiTesto 10"/>
              <p:cNvSpPr txBox="1"/>
              <p:nvPr/>
            </p:nvSpPr>
            <p:spPr>
              <a:xfrm>
                <a:off x="8303421" y="7771003"/>
                <a:ext cx="2894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800" b="1" dirty="0" smtClean="0"/>
                  <a:t>API - HTTP 7111</a:t>
                </a:r>
                <a:endParaRPr lang="it-IT" sz="2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2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96305"/>
              </p:ext>
            </p:extLst>
          </p:nvPr>
        </p:nvGraphicFramePr>
        <p:xfrm>
          <a:off x="609600" y="1600200"/>
          <a:ext cx="23088600" cy="1008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400800"/>
                <a:gridCol w="12344400"/>
              </a:tblGrid>
              <a:tr h="1102665">
                <a:tc gridSpan="2">
                  <a:txBody>
                    <a:bodyPr/>
                    <a:lstStyle/>
                    <a:p>
                      <a:r>
                        <a:rPr lang="it-IT" sz="4400" dirty="0" smtClean="0"/>
                        <a:t>DESIGN PATTERN</a:t>
                      </a:r>
                      <a:endParaRPr lang="it-IT" sz="44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TECHNOLOGY STACK </a:t>
                      </a:r>
                    </a:p>
                    <a:p>
                      <a:endParaRPr lang="it-IT" sz="1800" dirty="0"/>
                    </a:p>
                  </a:txBody>
                  <a:tcPr marT="45717" marB="45717"/>
                </a:tc>
              </a:tr>
              <a:tr h="681058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CORE MICROSERVICE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rowSpan="4">
                  <a:txBody>
                    <a:bodyPr/>
                    <a:lstStyle/>
                    <a:p>
                      <a:r>
                        <a:rPr lang="it-IT" sz="2800" dirty="0" smtClean="0"/>
                        <a:t>DATABASE</a:t>
                      </a:r>
                    </a:p>
                    <a:p>
                      <a:r>
                        <a:rPr lang="it-IT" sz="2800" dirty="0" smtClean="0"/>
                        <a:t>PER </a:t>
                      </a:r>
                    </a:p>
                    <a:p>
                      <a:r>
                        <a:rPr lang="it-IT" sz="2800" dirty="0" smtClean="0"/>
                        <a:t>SERVICE</a:t>
                      </a:r>
                      <a:endParaRPr lang="it-IT" sz="2800" dirty="0"/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EVENT DRIVEN</a:t>
                      </a:r>
                      <a:r>
                        <a:rPr lang="it-IT" sz="2800" baseline="0" dirty="0" smtClean="0"/>
                        <a:t> ARCHITECTURE</a:t>
                      </a:r>
                      <a:endParaRPr lang="it-IT" sz="2800" dirty="0"/>
                    </a:p>
                  </a:txBody>
                  <a:tcPr marT="45717" marB="45717"/>
                </a:tc>
                <a:tc rowSpan="2">
                  <a:txBody>
                    <a:bodyPr/>
                    <a:lstStyle/>
                    <a:p>
                      <a:r>
                        <a:rPr lang="it-IT" sz="2800" dirty="0" smtClean="0"/>
                        <a:t>SPRING CLOUD STREAM</a:t>
                      </a:r>
                      <a:endParaRPr lang="it-IT" sz="2800" dirty="0"/>
                    </a:p>
                  </a:txBody>
                  <a:tcPr marT="45717" marB="45717" anchor="ctr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MATERIALIZED VIEW</a:t>
                      </a:r>
                      <a:endParaRPr lang="it-IT" sz="2800" dirty="0"/>
                    </a:p>
                  </a:txBody>
                  <a:tcPr marT="45717" marB="45717"/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00537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COMPENSATION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 smtClean="0"/>
                        <a:t>SPRING CLOUD BATCH</a:t>
                      </a:r>
                    </a:p>
                    <a:p>
                      <a:endParaRPr lang="it-IT" sz="2800" dirty="0"/>
                    </a:p>
                  </a:txBody>
                  <a:tcPr marT="45717" marB="45717"/>
                </a:tc>
              </a:tr>
              <a:tr h="697273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REST API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REST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row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 ACCESS</a:t>
                      </a: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RELATIONAL DATABASE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JPA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NO SQL DATABASE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MONGO DB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CONFIGURATION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CONFIG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CLOUD BASE ARCHITECTURE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CLOUD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90513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SERVICE DISCOVERY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EUREKA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49974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LOAD</a:t>
                      </a:r>
                      <a:r>
                        <a:rPr lang="it-IT" sz="2800" baseline="0" dirty="0" smtClean="0"/>
                        <a:t> BALANCING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RIBBON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518154">
                <a:tc gridSpan="2"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Technology </a:t>
            </a:r>
            <a:r>
              <a:rPr lang="it-IT" dirty="0" err="1" smtClean="0"/>
              <a:t>stack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954065" y="1447799"/>
            <a:ext cx="23148948" cy="10668001"/>
            <a:chOff x="954065" y="1447799"/>
            <a:chExt cx="23148948" cy="10668001"/>
          </a:xfrm>
        </p:grpSpPr>
        <p:cxnSp>
          <p:nvCxnSpPr>
            <p:cNvPr id="10243" name="Connettore 1 4"/>
            <p:cNvCxnSpPr>
              <a:cxnSpLocks noChangeShapeType="1"/>
            </p:cNvCxnSpPr>
            <p:nvPr/>
          </p:nvCxnSpPr>
          <p:spPr bwMode="auto">
            <a:xfrm rot="5400000">
              <a:off x="-1182806" y="6543982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4" name="Connettore 1 6"/>
            <p:cNvCxnSpPr>
              <a:cxnSpLocks noChangeShapeType="1"/>
            </p:cNvCxnSpPr>
            <p:nvPr/>
          </p:nvCxnSpPr>
          <p:spPr bwMode="auto">
            <a:xfrm rot="5400000">
              <a:off x="1338088" y="6580455"/>
              <a:ext cx="10265434" cy="152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5" name="Connettore 1 7"/>
            <p:cNvCxnSpPr>
              <a:cxnSpLocks noChangeShapeType="1"/>
            </p:cNvCxnSpPr>
            <p:nvPr/>
          </p:nvCxnSpPr>
          <p:spPr bwMode="auto">
            <a:xfrm rot="16200000" flipH="1">
              <a:off x="3201358" y="6543982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6" name="Connettore 1 24"/>
            <p:cNvCxnSpPr>
              <a:cxnSpLocks noChangeShapeType="1"/>
            </p:cNvCxnSpPr>
            <p:nvPr/>
          </p:nvCxnSpPr>
          <p:spPr bwMode="auto">
            <a:xfrm rot="5400000">
              <a:off x="5835574" y="6614033"/>
              <a:ext cx="10331829" cy="76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7" name="Connettore 1 26"/>
            <p:cNvCxnSpPr>
              <a:cxnSpLocks noChangeShapeType="1"/>
            </p:cNvCxnSpPr>
            <p:nvPr/>
          </p:nvCxnSpPr>
          <p:spPr bwMode="auto">
            <a:xfrm rot="5400000">
              <a:off x="8718097" y="6580455"/>
              <a:ext cx="10265434" cy="152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8" name="Connettore 1 27"/>
            <p:cNvCxnSpPr>
              <a:cxnSpLocks noChangeShapeType="1"/>
            </p:cNvCxnSpPr>
            <p:nvPr/>
          </p:nvCxnSpPr>
          <p:spPr bwMode="auto">
            <a:xfrm rot="5400000">
              <a:off x="16391115" y="6580486"/>
              <a:ext cx="10264735" cy="76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9" name="Connettore 1 28"/>
            <p:cNvCxnSpPr>
              <a:cxnSpLocks noChangeShapeType="1"/>
            </p:cNvCxnSpPr>
            <p:nvPr/>
          </p:nvCxnSpPr>
          <p:spPr bwMode="auto">
            <a:xfrm flipH="1">
              <a:off x="990601" y="2923874"/>
              <a:ext cx="2053250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0" name="CasellaDiTesto 48"/>
            <p:cNvSpPr txBox="1">
              <a:spLocks noChangeArrowheads="1"/>
            </p:cNvSpPr>
            <p:nvPr/>
          </p:nvSpPr>
          <p:spPr bwMode="auto">
            <a:xfrm>
              <a:off x="4155067" y="1707988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DEVELOPMENT</a:t>
              </a:r>
            </a:p>
          </p:txBody>
        </p:sp>
        <p:sp>
          <p:nvSpPr>
            <p:cNvPr id="10251" name="CasellaDiTesto 50"/>
            <p:cNvSpPr txBox="1">
              <a:spLocks noChangeArrowheads="1"/>
            </p:cNvSpPr>
            <p:nvPr/>
          </p:nvSpPr>
          <p:spPr bwMode="auto">
            <a:xfrm>
              <a:off x="6639427" y="1707988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UNIT TEST</a:t>
              </a:r>
              <a:r>
                <a:rPr lang="it-IT" sz="2000" dirty="0"/>
                <a:t>	</a:t>
              </a:r>
            </a:p>
          </p:txBody>
        </p:sp>
        <p:sp>
          <p:nvSpPr>
            <p:cNvPr id="10252" name="CasellaDiTesto 51"/>
            <p:cNvSpPr txBox="1">
              <a:spLocks noChangeArrowheads="1"/>
            </p:cNvSpPr>
            <p:nvPr/>
          </p:nvSpPr>
          <p:spPr bwMode="auto">
            <a:xfrm>
              <a:off x="8758441" y="1728632"/>
              <a:ext cx="202345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INTEGRATION</a:t>
              </a:r>
            </a:p>
            <a:p>
              <a:r>
                <a:rPr lang="it-IT" sz="2000" b="1" dirty="0"/>
                <a:t>TEST</a:t>
              </a:r>
            </a:p>
          </p:txBody>
        </p:sp>
        <p:sp>
          <p:nvSpPr>
            <p:cNvPr id="10253" name="CasellaDiTesto 52"/>
            <p:cNvSpPr txBox="1">
              <a:spLocks noChangeArrowheads="1"/>
            </p:cNvSpPr>
            <p:nvPr/>
          </p:nvSpPr>
          <p:spPr bwMode="auto">
            <a:xfrm>
              <a:off x="11535076" y="1707988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QUALITY</a:t>
              </a:r>
              <a:r>
                <a:rPr lang="it-IT" sz="2000" dirty="0"/>
                <a:t> </a:t>
              </a:r>
              <a:r>
                <a:rPr lang="it-IT" sz="2000" b="1" dirty="0"/>
                <a:t>ASSURANCE</a:t>
              </a:r>
            </a:p>
          </p:txBody>
        </p:sp>
        <p:sp>
          <p:nvSpPr>
            <p:cNvPr id="10254" name="CasellaDiTesto 53"/>
            <p:cNvSpPr txBox="1">
              <a:spLocks noChangeArrowheads="1"/>
            </p:cNvSpPr>
            <p:nvPr/>
          </p:nvSpPr>
          <p:spPr bwMode="auto">
            <a:xfrm>
              <a:off x="16267730" y="1692503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PRODUCTION</a:t>
              </a:r>
            </a:p>
            <a:p>
              <a:r>
                <a:rPr lang="it-IT" sz="2000" dirty="0"/>
                <a:t>(</a:t>
              </a:r>
              <a:r>
                <a:rPr lang="it-IT" sz="2000" b="1" dirty="0"/>
                <a:t>CLOUD</a:t>
              </a:r>
              <a:r>
                <a:rPr lang="it-IT" sz="2000" dirty="0"/>
                <a:t>)</a:t>
              </a:r>
            </a:p>
          </p:txBody>
        </p:sp>
        <p:sp>
          <p:nvSpPr>
            <p:cNvPr id="10255" name="CasellaDiTesto 54"/>
            <p:cNvSpPr txBox="1">
              <a:spLocks noChangeArrowheads="1"/>
            </p:cNvSpPr>
            <p:nvPr/>
          </p:nvSpPr>
          <p:spPr bwMode="auto">
            <a:xfrm>
              <a:off x="1429016" y="3326442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CONFIGURATION</a:t>
              </a:r>
            </a:p>
            <a:p>
              <a:r>
                <a:rPr lang="it-IT" sz="2000" b="1" dirty="0"/>
                <a:t>MANAGEMENT</a:t>
              </a:r>
            </a:p>
          </p:txBody>
        </p:sp>
        <p:cxnSp>
          <p:nvCxnSpPr>
            <p:cNvPr id="10256" name="Connettore 1 57"/>
            <p:cNvCxnSpPr>
              <a:cxnSpLocks noChangeShapeType="1"/>
            </p:cNvCxnSpPr>
            <p:nvPr/>
          </p:nvCxnSpPr>
          <p:spPr bwMode="auto">
            <a:xfrm flipH="1">
              <a:off x="990601" y="418318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7" name="CasellaDiTesto 58"/>
            <p:cNvSpPr txBox="1">
              <a:spLocks noChangeArrowheads="1"/>
            </p:cNvSpPr>
            <p:nvPr/>
          </p:nvSpPr>
          <p:spPr bwMode="auto">
            <a:xfrm>
              <a:off x="1378430" y="4874773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BUILD </a:t>
              </a:r>
            </a:p>
            <a:p>
              <a:r>
                <a:rPr lang="it-IT" sz="2000" b="1" dirty="0"/>
                <a:t>AUTOMATION</a:t>
              </a:r>
            </a:p>
          </p:txBody>
        </p:sp>
        <p:cxnSp>
          <p:nvCxnSpPr>
            <p:cNvPr id="10258" name="Connettore 1 59"/>
            <p:cNvCxnSpPr>
              <a:cxnSpLocks noChangeShapeType="1"/>
            </p:cNvCxnSpPr>
            <p:nvPr/>
          </p:nvCxnSpPr>
          <p:spPr bwMode="auto">
            <a:xfrm flipH="1">
              <a:off x="990601" y="601021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9" name="CasellaDiTesto 61"/>
            <p:cNvSpPr txBox="1">
              <a:spLocks noChangeArrowheads="1"/>
            </p:cNvSpPr>
            <p:nvPr/>
          </p:nvSpPr>
          <p:spPr bwMode="auto">
            <a:xfrm>
              <a:off x="1429016" y="7083725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SOLUTION</a:t>
              </a:r>
            </a:p>
            <a:p>
              <a:r>
                <a:rPr lang="it-IT" sz="2000" b="1" dirty="0"/>
                <a:t>DELIVERY</a:t>
              </a:r>
            </a:p>
          </p:txBody>
        </p:sp>
        <p:cxnSp>
          <p:nvCxnSpPr>
            <p:cNvPr id="10260" name="Connettore 1 63"/>
            <p:cNvCxnSpPr>
              <a:cxnSpLocks noChangeShapeType="1"/>
            </p:cNvCxnSpPr>
            <p:nvPr/>
          </p:nvCxnSpPr>
          <p:spPr bwMode="auto">
            <a:xfrm rot="10800000">
              <a:off x="990600" y="9163649"/>
              <a:ext cx="20532501" cy="6709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CasellaDiTesto 64"/>
            <p:cNvSpPr txBox="1">
              <a:spLocks noChangeArrowheads="1"/>
            </p:cNvSpPr>
            <p:nvPr/>
          </p:nvSpPr>
          <p:spPr bwMode="auto">
            <a:xfrm>
              <a:off x="1378430" y="10221676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BACKING </a:t>
              </a:r>
            </a:p>
            <a:p>
              <a:r>
                <a:rPr lang="it-IT" sz="2000" b="1" dirty="0"/>
                <a:t>SERVICES</a:t>
              </a:r>
            </a:p>
          </p:txBody>
        </p:sp>
        <p:cxnSp>
          <p:nvCxnSpPr>
            <p:cNvPr id="10262" name="Connettore 1 65"/>
            <p:cNvCxnSpPr>
              <a:cxnSpLocks noChangeShapeType="1"/>
            </p:cNvCxnSpPr>
            <p:nvPr/>
          </p:nvCxnSpPr>
          <p:spPr bwMode="auto">
            <a:xfrm rot="10800000">
              <a:off x="990600" y="11713234"/>
              <a:ext cx="20532501" cy="1398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Connettore 1 66"/>
            <p:cNvCxnSpPr>
              <a:cxnSpLocks noChangeShapeType="1"/>
            </p:cNvCxnSpPr>
            <p:nvPr/>
          </p:nvCxnSpPr>
          <p:spPr bwMode="auto">
            <a:xfrm>
              <a:off x="990600" y="1447800"/>
              <a:ext cx="2995845" cy="147607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4" name="CasellaDiTesto 69"/>
            <p:cNvSpPr txBox="1">
              <a:spLocks noChangeArrowheads="1"/>
            </p:cNvSpPr>
            <p:nvPr/>
          </p:nvSpPr>
          <p:spPr bwMode="auto">
            <a:xfrm>
              <a:off x="1445878" y="2397442"/>
              <a:ext cx="15344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SERVICES</a:t>
              </a:r>
            </a:p>
          </p:txBody>
        </p:sp>
        <p:sp>
          <p:nvSpPr>
            <p:cNvPr id="10265" name="CasellaDiTesto 70"/>
            <p:cNvSpPr txBox="1">
              <a:spLocks noChangeArrowheads="1"/>
            </p:cNvSpPr>
            <p:nvPr/>
          </p:nvSpPr>
          <p:spPr bwMode="auto">
            <a:xfrm>
              <a:off x="2213106" y="1711012"/>
              <a:ext cx="1717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LIFECYCLE</a:t>
              </a:r>
            </a:p>
          </p:txBody>
        </p:sp>
        <p:sp>
          <p:nvSpPr>
            <p:cNvPr id="10278" name="Rettangolo 105"/>
            <p:cNvSpPr>
              <a:spLocks noChangeArrowheads="1"/>
            </p:cNvSpPr>
            <p:nvPr/>
          </p:nvSpPr>
          <p:spPr bwMode="auto">
            <a:xfrm>
              <a:off x="22034587" y="10639725"/>
              <a:ext cx="2068426" cy="670943"/>
            </a:xfrm>
            <a:prstGeom prst="rect">
              <a:avLst/>
            </a:prstGeom>
            <a:solidFill>
              <a:srgbClr val="BBE0E3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PAAS</a:t>
              </a:r>
            </a:p>
          </p:txBody>
        </p:sp>
        <p:sp>
          <p:nvSpPr>
            <p:cNvPr id="10279" name="Rettangolo 106"/>
            <p:cNvSpPr>
              <a:spLocks noChangeArrowheads="1"/>
            </p:cNvSpPr>
            <p:nvPr/>
          </p:nvSpPr>
          <p:spPr bwMode="auto">
            <a:xfrm>
              <a:off x="22034587" y="11444857"/>
              <a:ext cx="2068426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LOCAL</a:t>
              </a:r>
            </a:p>
          </p:txBody>
        </p:sp>
        <p:cxnSp>
          <p:nvCxnSpPr>
            <p:cNvPr id="46" name="Connettore 1 57"/>
            <p:cNvCxnSpPr>
              <a:cxnSpLocks noChangeShapeType="1"/>
            </p:cNvCxnSpPr>
            <p:nvPr/>
          </p:nvCxnSpPr>
          <p:spPr bwMode="auto">
            <a:xfrm flipH="1">
              <a:off x="989839" y="1447799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Connettore 1 4"/>
            <p:cNvCxnSpPr>
              <a:cxnSpLocks noChangeShapeType="1"/>
            </p:cNvCxnSpPr>
            <p:nvPr/>
          </p:nvCxnSpPr>
          <p:spPr bwMode="auto">
            <a:xfrm rot="5400000">
              <a:off x="-4142117" y="6545381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66" name="Rettangolo 72"/>
          <p:cNvSpPr>
            <a:spLocks noChangeArrowheads="1"/>
          </p:cNvSpPr>
          <p:nvPr/>
        </p:nvSpPr>
        <p:spPr bwMode="auto">
          <a:xfrm>
            <a:off x="4132584" y="3104512"/>
            <a:ext cx="9572091" cy="810292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GITHUB</a:t>
            </a:r>
          </a:p>
        </p:txBody>
      </p:sp>
      <p:sp>
        <p:nvSpPr>
          <p:cNvPr id="10267" name="Rettangolo 73"/>
          <p:cNvSpPr>
            <a:spLocks noChangeArrowheads="1"/>
          </p:cNvSpPr>
          <p:nvPr/>
        </p:nvSpPr>
        <p:spPr bwMode="auto">
          <a:xfrm>
            <a:off x="8443679" y="4425757"/>
            <a:ext cx="12955766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JENKINS@OPENSHIFT</a:t>
            </a:r>
          </a:p>
        </p:txBody>
      </p:sp>
      <p:sp>
        <p:nvSpPr>
          <p:cNvPr id="10268" name="Rettangolo 74"/>
          <p:cNvSpPr>
            <a:spLocks noChangeArrowheads="1"/>
          </p:cNvSpPr>
          <p:nvPr/>
        </p:nvSpPr>
        <p:spPr bwMode="auto">
          <a:xfrm>
            <a:off x="8443679" y="5230889"/>
            <a:ext cx="12955766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JENKINS</a:t>
            </a:r>
          </a:p>
        </p:txBody>
      </p:sp>
      <p:sp>
        <p:nvSpPr>
          <p:cNvPr id="10269" name="Rettangolo 75"/>
          <p:cNvSpPr>
            <a:spLocks noChangeArrowheads="1"/>
          </p:cNvSpPr>
          <p:nvPr/>
        </p:nvSpPr>
        <p:spPr bwMode="auto">
          <a:xfrm>
            <a:off x="8516748" y="6144404"/>
            <a:ext cx="5210410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DOCKERHUB</a:t>
            </a:r>
          </a:p>
        </p:txBody>
      </p:sp>
      <p:sp>
        <p:nvSpPr>
          <p:cNvPr id="10270" name="Rettangolo 76"/>
          <p:cNvSpPr>
            <a:spLocks noChangeArrowheads="1"/>
          </p:cNvSpPr>
          <p:nvPr/>
        </p:nvSpPr>
        <p:spPr bwMode="auto">
          <a:xfrm>
            <a:off x="8516748" y="6949536"/>
            <a:ext cx="5210410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DOCKER</a:t>
            </a:r>
          </a:p>
        </p:txBody>
      </p:sp>
      <p:sp>
        <p:nvSpPr>
          <p:cNvPr id="10271" name="Rettangolo 77"/>
          <p:cNvSpPr>
            <a:spLocks noChangeArrowheads="1"/>
          </p:cNvSpPr>
          <p:nvPr/>
        </p:nvSpPr>
        <p:spPr bwMode="auto">
          <a:xfrm>
            <a:off x="14019436" y="7630804"/>
            <a:ext cx="7306940" cy="1439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PIVOTAL WEB </a:t>
            </a:r>
          </a:p>
          <a:p>
            <a:pPr algn="ctr" eaLnBrk="1" hangingPunct="1"/>
            <a:r>
              <a:rPr lang="it-IT" sz="4400" dirty="0"/>
              <a:t>SERVICES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4228136" y="9359771"/>
            <a:ext cx="9425953" cy="2276045"/>
            <a:chOff x="4228136" y="9359771"/>
            <a:chExt cx="9425953" cy="2276045"/>
          </a:xfrm>
        </p:grpSpPr>
        <p:sp>
          <p:nvSpPr>
            <p:cNvPr id="10272" name="Rettangolo 87"/>
            <p:cNvSpPr>
              <a:spLocks noChangeArrowheads="1"/>
            </p:cNvSpPr>
            <p:nvPr/>
          </p:nvSpPr>
          <p:spPr bwMode="auto">
            <a:xfrm>
              <a:off x="4228136" y="10159741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MONGODB</a:t>
              </a:r>
            </a:p>
          </p:txBody>
        </p:sp>
        <p:sp>
          <p:nvSpPr>
            <p:cNvPr id="10273" name="Rettangolo 88"/>
            <p:cNvSpPr>
              <a:spLocks noChangeArrowheads="1"/>
            </p:cNvSpPr>
            <p:nvPr/>
          </p:nvSpPr>
          <p:spPr bwMode="auto">
            <a:xfrm>
              <a:off x="4228136" y="10964873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KAFKA</a:t>
              </a:r>
            </a:p>
          </p:txBody>
        </p:sp>
        <p:sp>
          <p:nvSpPr>
            <p:cNvPr id="10274" name="Rettangolo 89"/>
            <p:cNvSpPr>
              <a:spLocks noChangeArrowheads="1"/>
            </p:cNvSpPr>
            <p:nvPr/>
          </p:nvSpPr>
          <p:spPr bwMode="auto">
            <a:xfrm>
              <a:off x="4228136" y="9359771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MYSQL</a:t>
              </a:r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14019589" y="9359341"/>
            <a:ext cx="7379897" cy="2277014"/>
            <a:chOff x="14019589" y="9359341"/>
            <a:chExt cx="7379897" cy="2277014"/>
          </a:xfrm>
        </p:grpSpPr>
        <p:sp>
          <p:nvSpPr>
            <p:cNvPr id="95" name="Rettangolo 94"/>
            <p:cNvSpPr/>
            <p:nvPr/>
          </p:nvSpPr>
          <p:spPr bwMode="auto">
            <a:xfrm>
              <a:off x="14019589" y="10160280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MONGODB AS A SERVICE</a:t>
              </a:r>
            </a:p>
          </p:txBody>
        </p:sp>
        <p:sp>
          <p:nvSpPr>
            <p:cNvPr id="96" name="Rettangolo 95"/>
            <p:cNvSpPr/>
            <p:nvPr/>
          </p:nvSpPr>
          <p:spPr bwMode="auto">
            <a:xfrm>
              <a:off x="14019589" y="10965412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KAFKA AS A SERVICE</a:t>
              </a:r>
            </a:p>
          </p:txBody>
        </p:sp>
        <p:sp>
          <p:nvSpPr>
            <p:cNvPr id="97" name="Rettangolo 96"/>
            <p:cNvSpPr/>
            <p:nvPr/>
          </p:nvSpPr>
          <p:spPr bwMode="auto">
            <a:xfrm>
              <a:off x="14019589" y="9359341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MYSQL AS A SERVICE</a:t>
              </a:r>
            </a:p>
          </p:txBody>
        </p:sp>
      </p:grpSp>
      <p:sp>
        <p:nvSpPr>
          <p:cNvPr id="48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</a:t>
            </a:r>
            <a:r>
              <a:rPr lang="it-IT" dirty="0" err="1"/>
              <a:t>L</a:t>
            </a:r>
            <a:r>
              <a:rPr lang="it-IT" dirty="0" err="1" smtClean="0"/>
              <a:t>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 animBg="1"/>
      <p:bldP spid="10268" grpId="0" animBg="1"/>
      <p:bldP spid="10269" grpId="0" animBg="1"/>
      <p:bldP spid="10270" grpId="0" animBg="1"/>
      <p:bldP spid="102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</a:p>
          <a:p>
            <a:r>
              <a:rPr lang="it-IT" dirty="0" smtClean="0"/>
              <a:t>INTEGRATION TEST</a:t>
            </a:r>
          </a:p>
          <a:p>
            <a:r>
              <a:rPr lang="it-IT" dirty="0" smtClean="0"/>
              <a:t>QUALITY ASSURANCE</a:t>
            </a:r>
          </a:p>
          <a:p>
            <a:r>
              <a:rPr lang="it-IT" dirty="0" smtClean="0"/>
              <a:t>PRODUCTION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166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1997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130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 smtClean="0"/>
          </a:p>
          <a:p>
            <a:pPr lvl="1"/>
            <a:r>
              <a:rPr lang="it-IT" dirty="0" err="1" smtClean="0"/>
              <a:t>Description</a:t>
            </a:r>
            <a:endParaRPr lang="it-IT" dirty="0" smtClean="0"/>
          </a:p>
          <a:p>
            <a:pPr lvl="1"/>
            <a:r>
              <a:rPr lang="it-IT" dirty="0" err="1" smtClean="0"/>
              <a:t>Images</a:t>
            </a:r>
            <a:endParaRPr lang="it-IT" dirty="0" smtClean="0"/>
          </a:p>
          <a:p>
            <a:pPr lvl="1"/>
            <a:r>
              <a:rPr lang="it-IT" dirty="0" smtClean="0"/>
              <a:t>Container</a:t>
            </a:r>
          </a:p>
          <a:p>
            <a:pPr lvl="1"/>
            <a:r>
              <a:rPr lang="it-IT" dirty="0" err="1" smtClean="0"/>
              <a:t>Porpouse</a:t>
            </a:r>
            <a:endParaRPr lang="it-IT" dirty="0" smtClean="0"/>
          </a:p>
          <a:p>
            <a:pPr lvl="2"/>
            <a:r>
              <a:rPr lang="it-IT" dirty="0" err="1" smtClean="0"/>
              <a:t>Specific</a:t>
            </a:r>
            <a:r>
              <a:rPr lang="it-IT" dirty="0" smtClean="0"/>
              <a:t> database </a:t>
            </a:r>
            <a:r>
              <a:rPr lang="it-IT" dirty="0" err="1" smtClean="0"/>
              <a:t>images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data </a:t>
            </a:r>
            <a:r>
              <a:rPr lang="it-IT" dirty="0" err="1" smtClean="0"/>
              <a:t>ready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r>
              <a:rPr lang="it-IT" dirty="0" smtClean="0"/>
              <a:t> or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endParaRPr lang="it-IT" dirty="0" smtClean="0"/>
          </a:p>
          <a:p>
            <a:pPr lvl="2"/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response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critic</a:t>
            </a:r>
            <a:r>
              <a:rPr lang="it-IT" dirty="0" smtClean="0"/>
              <a:t> bug fixing and </a:t>
            </a:r>
            <a:r>
              <a:rPr lang="it-IT" dirty="0" err="1" smtClean="0"/>
              <a:t>realize</a:t>
            </a:r>
            <a:r>
              <a:rPr lang="it-IT" dirty="0" smtClean="0"/>
              <a:t> a </a:t>
            </a:r>
            <a:r>
              <a:rPr lang="it-IT" dirty="0" err="1" smtClean="0"/>
              <a:t>faster</a:t>
            </a:r>
            <a:r>
              <a:rPr lang="it-IT" dirty="0" smtClean="0"/>
              <a:t> fixing</a:t>
            </a:r>
          </a:p>
          <a:p>
            <a:pPr lvl="2"/>
            <a:r>
              <a:rPr lang="it-IT" dirty="0" err="1" smtClean="0"/>
              <a:t>Collection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container </a:t>
            </a:r>
            <a:r>
              <a:rPr lang="it-IT" dirty="0" err="1" smtClean="0"/>
              <a:t>to</a:t>
            </a:r>
            <a:r>
              <a:rPr lang="it-IT" dirty="0" smtClean="0"/>
              <a:t> face </a:t>
            </a:r>
            <a:r>
              <a:rPr lang="it-IT" dirty="0" err="1" smtClean="0"/>
              <a:t>different</a:t>
            </a:r>
            <a:r>
              <a:rPr lang="it-IT" dirty="0" smtClean="0"/>
              <a:t> bug fixing or non </a:t>
            </a:r>
            <a:r>
              <a:rPr lang="it-IT" dirty="0" err="1" smtClean="0"/>
              <a:t>regression</a:t>
            </a:r>
            <a:r>
              <a:rPr lang="it-IT" dirty="0" smtClean="0"/>
              <a:t> </a:t>
            </a:r>
            <a:r>
              <a:rPr lang="it-IT" dirty="0" err="1" smtClean="0"/>
              <a:t>scenarios</a:t>
            </a:r>
            <a:endParaRPr lang="it-IT" dirty="0" smtClean="0"/>
          </a:p>
          <a:p>
            <a:pPr lvl="2"/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095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Hub</a:t>
            </a:r>
          </a:p>
          <a:p>
            <a:r>
              <a:rPr lang="it-IT" smtClean="0"/>
              <a:t>Jenkins@openshift 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5254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23134637" cy="10591800"/>
          </a:xfrm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Pivotal</a:t>
            </a:r>
            <a:r>
              <a:rPr lang="it-IT" dirty="0" smtClean="0"/>
              <a:t> Web Services</a:t>
            </a:r>
          </a:p>
          <a:p>
            <a:r>
              <a:rPr lang="it-IT" dirty="0" smtClean="0"/>
              <a:t>Database </a:t>
            </a:r>
            <a:r>
              <a:rPr lang="it-IT" dirty="0" err="1" smtClean="0"/>
              <a:t>as</a:t>
            </a:r>
            <a:r>
              <a:rPr lang="it-IT" dirty="0" smtClean="0"/>
              <a:t> a Service Pattern</a:t>
            </a:r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35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314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: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Transaction</a:t>
            </a:r>
            <a:r>
              <a:rPr lang="it-IT" dirty="0" smtClean="0"/>
              <a:t> model: </a:t>
            </a:r>
            <a:r>
              <a:rPr lang="it-IT" dirty="0" err="1" smtClean="0"/>
              <a:t>example</a:t>
            </a:r>
            <a:r>
              <a:rPr lang="it-IT" dirty="0" smtClean="0"/>
              <a:t> of base model</a:t>
            </a:r>
          </a:p>
          <a:p>
            <a:pPr lvl="1"/>
            <a:r>
              <a:rPr lang="it-IT" dirty="0" smtClean="0"/>
              <a:t>High Reliability of message broker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8612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uppo 5"/>
          <p:cNvGrpSpPr>
            <a:grpSpLocks/>
          </p:cNvGrpSpPr>
          <p:nvPr/>
        </p:nvGrpSpPr>
        <p:grpSpPr bwMode="auto">
          <a:xfrm>
            <a:off x="1371600" y="681038"/>
            <a:ext cx="21062950" cy="11129962"/>
            <a:chOff x="1371600" y="681317"/>
            <a:chExt cx="21062579" cy="11129683"/>
          </a:xfrm>
        </p:grpSpPr>
        <p:sp>
          <p:nvSpPr>
            <p:cNvPr id="11310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#1</a:t>
              </a:r>
            </a:p>
          </p:txBody>
        </p:sp>
        <p:cxnSp>
          <p:nvCxnSpPr>
            <p:cNvPr id="4" name="Connettore 2 3"/>
            <p:cNvCxnSpPr>
              <a:stCxn id="11310" idx="2"/>
            </p:cNvCxnSpPr>
            <p:nvPr/>
          </p:nvCxnSpPr>
          <p:spPr bwMode="auto">
            <a:xfrm>
              <a:off x="2743176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2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#2</a:t>
              </a:r>
            </a:p>
          </p:txBody>
        </p:sp>
        <p:cxnSp>
          <p:nvCxnSpPr>
            <p:cNvPr id="60" name="Connettore 2 59"/>
            <p:cNvCxnSpPr>
              <a:stCxn id="11312" idx="2"/>
            </p:cNvCxnSpPr>
            <p:nvPr/>
          </p:nvCxnSpPr>
          <p:spPr bwMode="auto">
            <a:xfrm>
              <a:off x="5791122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4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INTEGRATION </a:t>
              </a:r>
              <a:r>
                <a:rPr lang="it-IT" sz="2400" dirty="0" smtClean="0"/>
                <a:t>MANAGER</a:t>
              </a:r>
              <a:endParaRPr lang="it-IT" sz="2400" dirty="0"/>
            </a:p>
          </p:txBody>
        </p:sp>
        <p:cxnSp>
          <p:nvCxnSpPr>
            <p:cNvPr id="64" name="Connettore 2 63"/>
            <p:cNvCxnSpPr>
              <a:stCxn id="11314" idx="2"/>
            </p:cNvCxnSpPr>
            <p:nvPr/>
          </p:nvCxnSpPr>
          <p:spPr bwMode="auto">
            <a:xfrm>
              <a:off x="88485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6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JENKINS</a:t>
              </a:r>
            </a:p>
            <a:p>
              <a:pPr algn="ctr" eaLnBrk="1" hangingPunct="1"/>
              <a:r>
                <a:rPr lang="it-IT" sz="2400"/>
                <a:t>@OPENSHIFT</a:t>
              </a:r>
            </a:p>
          </p:txBody>
        </p:sp>
        <p:cxnSp>
          <p:nvCxnSpPr>
            <p:cNvPr id="68" name="Connettore 2 67"/>
            <p:cNvCxnSpPr>
              <a:stCxn id="11316" idx="2"/>
            </p:cNvCxnSpPr>
            <p:nvPr/>
          </p:nvCxnSpPr>
          <p:spPr bwMode="auto">
            <a:xfrm>
              <a:off x="11891778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8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GITHUB</a:t>
              </a:r>
            </a:p>
          </p:txBody>
        </p:sp>
        <p:cxnSp>
          <p:nvCxnSpPr>
            <p:cNvPr id="72" name="Connettore 2 71"/>
            <p:cNvCxnSpPr>
              <a:stCxn id="11318" idx="2"/>
            </p:cNvCxnSpPr>
            <p:nvPr/>
          </p:nvCxnSpPr>
          <p:spPr bwMode="auto">
            <a:xfrm>
              <a:off x="14944486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0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DOCKERHUB</a:t>
              </a:r>
            </a:p>
          </p:txBody>
        </p:sp>
        <p:cxnSp>
          <p:nvCxnSpPr>
            <p:cNvPr id="76" name="Connettore 2 75"/>
            <p:cNvCxnSpPr>
              <a:stCxn id="11320" idx="2"/>
            </p:cNvCxnSpPr>
            <p:nvPr/>
          </p:nvCxnSpPr>
          <p:spPr bwMode="auto">
            <a:xfrm>
              <a:off x="17992432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2" name="Rettangolo 78"/>
            <p:cNvSpPr>
              <a:spLocks noChangeArrowheads="1"/>
            </p:cNvSpPr>
            <p:nvPr/>
          </p:nvSpPr>
          <p:spPr bwMode="auto">
            <a:xfrm>
              <a:off x="19690979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QUALITY ASSURANCE MANAGER </a:t>
              </a:r>
            </a:p>
          </p:txBody>
        </p:sp>
        <p:cxnSp>
          <p:nvCxnSpPr>
            <p:cNvPr id="80" name="Connettore 2 79"/>
            <p:cNvCxnSpPr>
              <a:stCxn id="11322" idx="2"/>
            </p:cNvCxnSpPr>
            <p:nvPr/>
          </p:nvCxnSpPr>
          <p:spPr bwMode="auto">
            <a:xfrm>
              <a:off x="2106260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1267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68" name="Rettangolo 103"/>
          <p:cNvSpPr>
            <a:spLocks noChangeArrowheads="1"/>
          </p:cNvSpPr>
          <p:nvPr/>
        </p:nvSpPr>
        <p:spPr bwMode="auto">
          <a:xfrm>
            <a:off x="5638800" y="2209800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69" name="Rettangolo 106"/>
          <p:cNvSpPr>
            <a:spLocks noChangeArrowheads="1"/>
          </p:cNvSpPr>
          <p:nvPr/>
        </p:nvSpPr>
        <p:spPr bwMode="auto">
          <a:xfrm>
            <a:off x="8696325" y="4446588"/>
            <a:ext cx="304800" cy="13446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0" name="Rettangolo 110"/>
          <p:cNvSpPr>
            <a:spLocks noChangeArrowheads="1"/>
          </p:cNvSpPr>
          <p:nvPr/>
        </p:nvSpPr>
        <p:spPr bwMode="auto">
          <a:xfrm>
            <a:off x="11747500" y="6297613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1" name="Freccia a destra 112"/>
          <p:cNvSpPr>
            <a:spLocks noChangeArrowheads="1"/>
          </p:cNvSpPr>
          <p:nvPr/>
        </p:nvSpPr>
        <p:spPr bwMode="auto">
          <a:xfrm rot="10800000">
            <a:off x="12136438" y="6737350"/>
            <a:ext cx="278130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2" name="Rettangolo 113"/>
          <p:cNvSpPr>
            <a:spLocks noChangeArrowheads="1"/>
          </p:cNvSpPr>
          <p:nvPr/>
        </p:nvSpPr>
        <p:spPr bwMode="auto">
          <a:xfrm>
            <a:off x="8718550" y="5943600"/>
            <a:ext cx="304800" cy="725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74" name="Gruppo 39"/>
          <p:cNvGrpSpPr>
            <a:grpSpLocks/>
          </p:cNvGrpSpPr>
          <p:nvPr/>
        </p:nvGrpSpPr>
        <p:grpSpPr bwMode="auto">
          <a:xfrm>
            <a:off x="6024563" y="3149600"/>
            <a:ext cx="8920162" cy="647700"/>
            <a:chOff x="6024284" y="3148853"/>
            <a:chExt cx="8919883" cy="647702"/>
          </a:xfrm>
        </p:grpSpPr>
        <p:sp>
          <p:nvSpPr>
            <p:cNvPr id="11306" name="Freccia a destra 105"/>
            <p:cNvSpPr>
              <a:spLocks noChangeArrowheads="1"/>
            </p:cNvSpPr>
            <p:nvPr/>
          </p:nvSpPr>
          <p:spPr bwMode="auto">
            <a:xfrm>
              <a:off x="6024284" y="3491755"/>
              <a:ext cx="8919883" cy="304800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7" name="CasellaDiTesto 116"/>
            <p:cNvSpPr txBox="1">
              <a:spLocks noChangeArrowheads="1"/>
            </p:cNvSpPr>
            <p:nvPr/>
          </p:nvSpPr>
          <p:spPr bwMode="auto">
            <a:xfrm>
              <a:off x="13170065" y="3148853"/>
              <a:ext cx="16979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 dirty="0"/>
                <a:t>/devBranch#1</a:t>
              </a:r>
            </a:p>
          </p:txBody>
        </p:sp>
      </p:grpSp>
      <p:grpSp>
        <p:nvGrpSpPr>
          <p:cNvPr id="11275" name="Gruppo 38"/>
          <p:cNvGrpSpPr>
            <a:grpSpLocks/>
          </p:cNvGrpSpPr>
          <p:nvPr/>
        </p:nvGrpSpPr>
        <p:grpSpPr bwMode="auto">
          <a:xfrm>
            <a:off x="9023350" y="3956050"/>
            <a:ext cx="5876925" cy="795338"/>
            <a:chOff x="9022975" y="3956139"/>
            <a:chExt cx="5876715" cy="795151"/>
          </a:xfrm>
        </p:grpSpPr>
        <p:sp>
          <p:nvSpPr>
            <p:cNvPr id="11304" name="Freccia a destra 107"/>
            <p:cNvSpPr>
              <a:spLocks noChangeArrowheads="1"/>
            </p:cNvSpPr>
            <p:nvPr/>
          </p:nvSpPr>
          <p:spPr bwMode="auto">
            <a:xfrm flipH="1">
              <a:off x="9022975" y="4446490"/>
              <a:ext cx="5876715" cy="304800"/>
            </a:xfrm>
            <a:prstGeom prst="rightArrow">
              <a:avLst>
                <a:gd name="adj1" fmla="val 50000"/>
                <a:gd name="adj2" fmla="val 4998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5" name="CasellaDiTesto 117"/>
            <p:cNvSpPr txBox="1">
              <a:spLocks noChangeArrowheads="1"/>
            </p:cNvSpPr>
            <p:nvPr/>
          </p:nvSpPr>
          <p:spPr bwMode="auto">
            <a:xfrm>
              <a:off x="13179030" y="3956139"/>
              <a:ext cx="169790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/devBranch#1</a:t>
              </a:r>
            </a:p>
            <a:p>
              <a:r>
                <a:rPr lang="it-IT" sz="1800" b="1"/>
                <a:t>/devBranch#2</a:t>
              </a:r>
            </a:p>
          </p:txBody>
        </p:sp>
      </p:grpSp>
      <p:grpSp>
        <p:nvGrpSpPr>
          <p:cNvPr id="11276" name="Gruppo 37"/>
          <p:cNvGrpSpPr>
            <a:grpSpLocks/>
          </p:cNvGrpSpPr>
          <p:nvPr/>
        </p:nvGrpSpPr>
        <p:grpSpPr bwMode="auto">
          <a:xfrm>
            <a:off x="9077325" y="5165725"/>
            <a:ext cx="5867400" cy="674688"/>
            <a:chOff x="9076768" y="5166375"/>
            <a:chExt cx="5867398" cy="674132"/>
          </a:xfrm>
        </p:grpSpPr>
        <p:sp>
          <p:nvSpPr>
            <p:cNvPr id="11302" name="Freccia a destra 109"/>
            <p:cNvSpPr>
              <a:spLocks noChangeArrowheads="1"/>
            </p:cNvSpPr>
            <p:nvPr/>
          </p:nvSpPr>
          <p:spPr bwMode="auto">
            <a:xfrm>
              <a:off x="9076768" y="5535707"/>
              <a:ext cx="5867398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3" name="CasellaDiTesto 118"/>
            <p:cNvSpPr txBox="1">
              <a:spLocks noChangeArrowheads="1"/>
            </p:cNvSpPr>
            <p:nvPr/>
          </p:nvSpPr>
          <p:spPr bwMode="auto">
            <a:xfrm>
              <a:off x="13414177" y="5166375"/>
              <a:ext cx="1390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</a:t>
              </a:r>
            </a:p>
          </p:txBody>
        </p:sp>
      </p:grpSp>
      <p:grpSp>
        <p:nvGrpSpPr>
          <p:cNvPr id="11277" name="Gruppo 36"/>
          <p:cNvGrpSpPr>
            <a:grpSpLocks/>
          </p:cNvGrpSpPr>
          <p:nvPr/>
        </p:nvGrpSpPr>
        <p:grpSpPr bwMode="auto">
          <a:xfrm>
            <a:off x="9077325" y="6030913"/>
            <a:ext cx="2662238" cy="674687"/>
            <a:chOff x="9076768" y="6031470"/>
            <a:chExt cx="2662517" cy="674132"/>
          </a:xfrm>
        </p:grpSpPr>
        <p:sp>
          <p:nvSpPr>
            <p:cNvPr id="11300" name="Freccia a destra 111"/>
            <p:cNvSpPr>
              <a:spLocks noChangeArrowheads="1"/>
            </p:cNvSpPr>
            <p:nvPr/>
          </p:nvSpPr>
          <p:spPr bwMode="auto">
            <a:xfrm>
              <a:off x="9076768" y="6400802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1" name="CasellaDiTesto 119"/>
            <p:cNvSpPr txBox="1">
              <a:spLocks noChangeArrowheads="1"/>
            </p:cNvSpPr>
            <p:nvPr/>
          </p:nvSpPr>
          <p:spPr bwMode="auto">
            <a:xfrm>
              <a:off x="9759822" y="6031470"/>
              <a:ext cx="19415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[Ask for a build]</a:t>
              </a:r>
            </a:p>
          </p:txBody>
        </p:sp>
      </p:grpSp>
      <p:sp>
        <p:nvSpPr>
          <p:cNvPr id="11278" name="CasellaDiTesto 120"/>
          <p:cNvSpPr txBox="1">
            <a:spLocks noChangeArrowheads="1"/>
          </p:cNvSpPr>
          <p:nvPr/>
        </p:nvSpPr>
        <p:spPr bwMode="auto">
          <a:xfrm>
            <a:off x="13419138" y="6402388"/>
            <a:ext cx="1389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/QABranch</a:t>
            </a:r>
          </a:p>
        </p:txBody>
      </p:sp>
      <p:sp>
        <p:nvSpPr>
          <p:cNvPr id="11279" name="Rettangolo 122"/>
          <p:cNvSpPr>
            <a:spLocks noChangeArrowheads="1"/>
          </p:cNvSpPr>
          <p:nvPr/>
        </p:nvSpPr>
        <p:spPr bwMode="auto">
          <a:xfrm>
            <a:off x="8736013" y="8229600"/>
            <a:ext cx="304800" cy="725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0" name="Gruppo 34"/>
          <p:cNvGrpSpPr>
            <a:grpSpLocks/>
          </p:cNvGrpSpPr>
          <p:nvPr/>
        </p:nvGrpSpPr>
        <p:grpSpPr bwMode="auto">
          <a:xfrm>
            <a:off x="9077325" y="7918450"/>
            <a:ext cx="8915400" cy="615950"/>
            <a:chOff x="9076767" y="7917687"/>
            <a:chExt cx="8915399" cy="616713"/>
          </a:xfrm>
        </p:grpSpPr>
        <p:sp>
          <p:nvSpPr>
            <p:cNvPr id="11298" name="Freccia a destra 123"/>
            <p:cNvSpPr>
              <a:spLocks noChangeArrowheads="1"/>
            </p:cNvSpPr>
            <p:nvPr/>
          </p:nvSpPr>
          <p:spPr bwMode="auto">
            <a:xfrm>
              <a:off x="9076767" y="8229600"/>
              <a:ext cx="8915399" cy="304800"/>
            </a:xfrm>
            <a:prstGeom prst="rightArrow">
              <a:avLst>
                <a:gd name="adj1" fmla="val 50000"/>
                <a:gd name="adj2" fmla="val 4996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9" name="CasellaDiTesto 126"/>
            <p:cNvSpPr txBox="1">
              <a:spLocks noChangeArrowheads="1"/>
            </p:cNvSpPr>
            <p:nvPr/>
          </p:nvSpPr>
          <p:spPr bwMode="auto">
            <a:xfrm>
              <a:off x="15028197" y="7917687"/>
              <a:ext cx="2856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[Ask for an image build]</a:t>
              </a:r>
            </a:p>
          </p:txBody>
        </p:sp>
      </p:grpSp>
      <p:sp>
        <p:nvSpPr>
          <p:cNvPr id="11281" name="Rettangolo 127"/>
          <p:cNvSpPr>
            <a:spLocks noChangeArrowheads="1"/>
          </p:cNvSpPr>
          <p:nvPr/>
        </p:nvSpPr>
        <p:spPr bwMode="auto">
          <a:xfrm>
            <a:off x="17840325" y="8534400"/>
            <a:ext cx="304800" cy="1905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2" name="Gruppo 32"/>
          <p:cNvGrpSpPr>
            <a:grpSpLocks/>
          </p:cNvGrpSpPr>
          <p:nvPr/>
        </p:nvGrpSpPr>
        <p:grpSpPr bwMode="auto">
          <a:xfrm>
            <a:off x="15057438" y="8670925"/>
            <a:ext cx="2820987" cy="638175"/>
            <a:chOff x="15056682" y="8671572"/>
            <a:chExt cx="2821142" cy="638274"/>
          </a:xfrm>
        </p:grpSpPr>
        <p:sp>
          <p:nvSpPr>
            <p:cNvPr id="11296" name="Freccia a destra 114"/>
            <p:cNvSpPr>
              <a:spLocks noChangeArrowheads="1"/>
            </p:cNvSpPr>
            <p:nvPr/>
          </p:nvSpPr>
          <p:spPr bwMode="auto">
            <a:xfrm>
              <a:off x="15056682" y="9005046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7" name="CasellaDiTesto 129"/>
            <p:cNvSpPr txBox="1">
              <a:spLocks noChangeArrowheads="1"/>
            </p:cNvSpPr>
            <p:nvPr/>
          </p:nvSpPr>
          <p:spPr bwMode="auto">
            <a:xfrm>
              <a:off x="15782379" y="8671572"/>
              <a:ext cx="20954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/QABranch::EAR </a:t>
              </a:r>
            </a:p>
          </p:txBody>
        </p:sp>
      </p:grpSp>
      <p:grpSp>
        <p:nvGrpSpPr>
          <p:cNvPr id="11283" name="Gruppo 33"/>
          <p:cNvGrpSpPr>
            <a:grpSpLocks/>
          </p:cNvGrpSpPr>
          <p:nvPr/>
        </p:nvGrpSpPr>
        <p:grpSpPr bwMode="auto">
          <a:xfrm>
            <a:off x="14911388" y="9648825"/>
            <a:ext cx="3044825" cy="638175"/>
            <a:chOff x="14911231" y="9648726"/>
            <a:chExt cx="3044423" cy="638274"/>
          </a:xfrm>
        </p:grpSpPr>
        <p:sp>
          <p:nvSpPr>
            <p:cNvPr id="11294" name="Freccia a destra 130"/>
            <p:cNvSpPr>
              <a:spLocks noChangeArrowheads="1"/>
            </p:cNvSpPr>
            <p:nvPr/>
          </p:nvSpPr>
          <p:spPr bwMode="auto">
            <a:xfrm>
              <a:off x="15028197" y="9982200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5" name="CasellaDiTesto 131"/>
            <p:cNvSpPr txBox="1">
              <a:spLocks noChangeArrowheads="1"/>
            </p:cNvSpPr>
            <p:nvPr/>
          </p:nvSpPr>
          <p:spPr bwMode="auto">
            <a:xfrm>
              <a:off x="14911231" y="9648726"/>
              <a:ext cx="30444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/QABranch::DOCKERFILE</a:t>
              </a:r>
            </a:p>
          </p:txBody>
        </p:sp>
      </p:grpSp>
      <p:grpSp>
        <p:nvGrpSpPr>
          <p:cNvPr id="11284" name="Gruppo 30"/>
          <p:cNvGrpSpPr>
            <a:grpSpLocks/>
          </p:cNvGrpSpPr>
          <p:nvPr/>
        </p:nvGrpSpPr>
        <p:grpSpPr bwMode="auto">
          <a:xfrm>
            <a:off x="17995900" y="10226675"/>
            <a:ext cx="3111500" cy="674688"/>
            <a:chOff x="17996648" y="10226959"/>
            <a:chExt cx="3110739" cy="674132"/>
          </a:xfrm>
        </p:grpSpPr>
        <p:sp>
          <p:nvSpPr>
            <p:cNvPr id="11292" name="Freccia a destra 132"/>
            <p:cNvSpPr>
              <a:spLocks noChangeArrowheads="1"/>
            </p:cNvSpPr>
            <p:nvPr/>
          </p:nvSpPr>
          <p:spPr bwMode="auto">
            <a:xfrm flipH="1">
              <a:off x="17996648" y="10596291"/>
              <a:ext cx="3065930" cy="304800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3" name="CasellaDiTesto 133"/>
            <p:cNvSpPr txBox="1">
              <a:spLocks noChangeArrowheads="1"/>
            </p:cNvSpPr>
            <p:nvPr/>
          </p:nvSpPr>
          <p:spPr bwMode="auto">
            <a:xfrm>
              <a:off x="18815771" y="10226959"/>
              <a:ext cx="22916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[Docker get image]</a:t>
              </a:r>
            </a:p>
          </p:txBody>
        </p:sp>
      </p:grpSp>
      <p:sp>
        <p:nvSpPr>
          <p:cNvPr id="11285" name="Rettangolo 134"/>
          <p:cNvSpPr>
            <a:spLocks noChangeArrowheads="1"/>
          </p:cNvSpPr>
          <p:nvPr/>
        </p:nvSpPr>
        <p:spPr bwMode="auto">
          <a:xfrm>
            <a:off x="17884775" y="11010900"/>
            <a:ext cx="303213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6" name="Gruppo 31"/>
          <p:cNvGrpSpPr>
            <a:grpSpLocks/>
          </p:cNvGrpSpPr>
          <p:nvPr/>
        </p:nvGrpSpPr>
        <p:grpSpPr bwMode="auto">
          <a:xfrm>
            <a:off x="18224500" y="11018838"/>
            <a:ext cx="2841625" cy="638175"/>
            <a:chOff x="18225020" y="11018974"/>
            <a:chExt cx="2841562" cy="638274"/>
          </a:xfrm>
        </p:grpSpPr>
        <p:sp>
          <p:nvSpPr>
            <p:cNvPr id="11290" name="Freccia a destra 135"/>
            <p:cNvSpPr>
              <a:spLocks noChangeArrowheads="1"/>
            </p:cNvSpPr>
            <p:nvPr/>
          </p:nvSpPr>
          <p:spPr bwMode="auto">
            <a:xfrm>
              <a:off x="18225020" y="11352448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1" name="CasellaDiTesto 136"/>
            <p:cNvSpPr txBox="1">
              <a:spLocks noChangeArrowheads="1"/>
            </p:cNvSpPr>
            <p:nvPr/>
          </p:nvSpPr>
          <p:spPr bwMode="auto">
            <a:xfrm>
              <a:off x="19022433" y="11018974"/>
              <a:ext cx="20441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[Image available]</a:t>
              </a:r>
            </a:p>
          </p:txBody>
        </p:sp>
      </p:grpSp>
      <p:grpSp>
        <p:nvGrpSpPr>
          <p:cNvPr id="11287" name="Gruppo 35"/>
          <p:cNvGrpSpPr>
            <a:grpSpLocks/>
          </p:cNvGrpSpPr>
          <p:nvPr/>
        </p:nvGrpSpPr>
        <p:grpSpPr bwMode="auto">
          <a:xfrm>
            <a:off x="12145963" y="7146925"/>
            <a:ext cx="2754312" cy="674688"/>
            <a:chOff x="12146150" y="7147574"/>
            <a:chExt cx="2753540" cy="674132"/>
          </a:xfrm>
        </p:grpSpPr>
        <p:sp>
          <p:nvSpPr>
            <p:cNvPr id="11288" name="CasellaDiTesto 121"/>
            <p:cNvSpPr txBox="1">
              <a:spLocks noChangeArrowheads="1"/>
            </p:cNvSpPr>
            <p:nvPr/>
          </p:nvSpPr>
          <p:spPr bwMode="auto">
            <a:xfrm>
              <a:off x="12663180" y="7147574"/>
              <a:ext cx="2236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EAR/DOCKERFILE</a:t>
              </a:r>
            </a:p>
          </p:txBody>
        </p:sp>
        <p:sp>
          <p:nvSpPr>
            <p:cNvPr id="11289" name="Freccia a destra 142"/>
            <p:cNvSpPr>
              <a:spLocks noChangeArrowheads="1"/>
            </p:cNvSpPr>
            <p:nvPr/>
          </p:nvSpPr>
          <p:spPr bwMode="auto">
            <a:xfrm>
              <a:off x="12146150" y="7516906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1273" name="Gruppo 40"/>
          <p:cNvGrpSpPr>
            <a:grpSpLocks/>
          </p:cNvGrpSpPr>
          <p:nvPr/>
        </p:nvGrpSpPr>
        <p:grpSpPr bwMode="auto">
          <a:xfrm>
            <a:off x="3048000" y="2486025"/>
            <a:ext cx="11904663" cy="633413"/>
            <a:chOff x="3048000" y="2485927"/>
            <a:chExt cx="11905132" cy="633791"/>
          </a:xfrm>
        </p:grpSpPr>
        <p:sp>
          <p:nvSpPr>
            <p:cNvPr id="11308" name="Freccia a destra 28"/>
            <p:cNvSpPr>
              <a:spLocks noChangeArrowheads="1"/>
            </p:cNvSpPr>
            <p:nvPr/>
          </p:nvSpPr>
          <p:spPr bwMode="auto">
            <a:xfrm>
              <a:off x="3048000" y="2814918"/>
              <a:ext cx="11905132" cy="304800"/>
            </a:xfrm>
            <a:prstGeom prst="rightArrow">
              <a:avLst>
                <a:gd name="adj1" fmla="val 50000"/>
                <a:gd name="adj2" fmla="val 5008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9" name="CasellaDiTesto 29"/>
            <p:cNvSpPr txBox="1">
              <a:spLocks noChangeArrowheads="1"/>
            </p:cNvSpPr>
            <p:nvPr/>
          </p:nvSpPr>
          <p:spPr bwMode="auto">
            <a:xfrm>
              <a:off x="13106400" y="2485927"/>
              <a:ext cx="16979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 dirty="0"/>
                <a:t>/devBranch#1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po 5"/>
          <p:cNvGrpSpPr>
            <a:grpSpLocks/>
          </p:cNvGrpSpPr>
          <p:nvPr/>
        </p:nvGrpSpPr>
        <p:grpSpPr bwMode="auto">
          <a:xfrm>
            <a:off x="1371600" y="681038"/>
            <a:ext cx="17992725" cy="11129962"/>
            <a:chOff x="1371600" y="681317"/>
            <a:chExt cx="17992167" cy="11129683"/>
          </a:xfrm>
        </p:grpSpPr>
        <p:sp>
          <p:nvSpPr>
            <p:cNvPr id="12325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A</a:t>
              </a:r>
            </a:p>
            <a:p>
              <a:pPr algn="ctr" eaLnBrk="1" hangingPunct="1"/>
              <a:r>
                <a:rPr lang="it-IT" sz="2400"/>
                <a:t>BOOKING </a:t>
              </a:r>
            </a:p>
          </p:txBody>
        </p:sp>
        <p:cxnSp>
          <p:nvCxnSpPr>
            <p:cNvPr id="4" name="Connettore 2 3"/>
            <p:cNvCxnSpPr>
              <a:stCxn id="12325" idx="2"/>
            </p:cNvCxnSpPr>
            <p:nvPr/>
          </p:nvCxnSpPr>
          <p:spPr bwMode="auto">
            <a:xfrm>
              <a:off x="2743157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7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B</a:t>
              </a:r>
            </a:p>
            <a:p>
              <a:pPr algn="ctr" eaLnBrk="1" hangingPunct="1"/>
              <a:r>
                <a:rPr lang="it-IT" sz="2400"/>
                <a:t>MANAGEMENT</a:t>
              </a:r>
            </a:p>
          </p:txBody>
        </p:sp>
        <p:cxnSp>
          <p:nvCxnSpPr>
            <p:cNvPr id="60" name="Connettore 2 59"/>
            <p:cNvCxnSpPr>
              <a:stCxn id="12327" idx="2"/>
            </p:cNvCxnSpPr>
            <p:nvPr/>
          </p:nvCxnSpPr>
          <p:spPr bwMode="auto">
            <a:xfrm>
              <a:off x="5791063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9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C</a:t>
              </a:r>
            </a:p>
            <a:p>
              <a:pPr algn="ctr" eaLnBrk="1" hangingPunct="1"/>
              <a:r>
                <a:rPr lang="it-IT" sz="2400"/>
                <a:t>MATERIALIZED VIEW</a:t>
              </a:r>
            </a:p>
          </p:txBody>
        </p:sp>
        <p:cxnSp>
          <p:nvCxnSpPr>
            <p:cNvPr id="64" name="Connettore 2 63"/>
            <p:cNvCxnSpPr>
              <a:stCxn id="12329" idx="2"/>
            </p:cNvCxnSpPr>
            <p:nvPr/>
          </p:nvCxnSpPr>
          <p:spPr bwMode="auto">
            <a:xfrm>
              <a:off x="88484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1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1</a:t>
              </a:r>
            </a:p>
          </p:txBody>
        </p:sp>
        <p:cxnSp>
          <p:nvCxnSpPr>
            <p:cNvPr id="68" name="Connettore 2 67"/>
            <p:cNvCxnSpPr>
              <a:stCxn id="12331" idx="2"/>
            </p:cNvCxnSpPr>
            <p:nvPr/>
          </p:nvCxnSpPr>
          <p:spPr bwMode="auto">
            <a:xfrm>
              <a:off x="11891637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3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2</a:t>
              </a:r>
            </a:p>
          </p:txBody>
        </p:sp>
        <p:cxnSp>
          <p:nvCxnSpPr>
            <p:cNvPr id="72" name="Connettore 2 71"/>
            <p:cNvCxnSpPr>
              <a:stCxn id="12333" idx="2"/>
            </p:cNvCxnSpPr>
            <p:nvPr/>
          </p:nvCxnSpPr>
          <p:spPr bwMode="auto">
            <a:xfrm>
              <a:off x="14944304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5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3</a:t>
              </a:r>
            </a:p>
          </p:txBody>
        </p:sp>
        <p:cxnSp>
          <p:nvCxnSpPr>
            <p:cNvPr id="76" name="Connettore 2 75"/>
            <p:cNvCxnSpPr>
              <a:stCxn id="12335" idx="2"/>
            </p:cNvCxnSpPr>
            <p:nvPr/>
          </p:nvCxnSpPr>
          <p:spPr bwMode="auto">
            <a:xfrm>
              <a:off x="17992210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91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2" name="Freccia a destra 28"/>
          <p:cNvSpPr>
            <a:spLocks noChangeArrowheads="1"/>
          </p:cNvSpPr>
          <p:nvPr/>
        </p:nvSpPr>
        <p:spPr bwMode="auto">
          <a:xfrm>
            <a:off x="3048000" y="2814638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3" name="CasellaDiTesto 29"/>
          <p:cNvSpPr txBox="1">
            <a:spLocks noChangeArrowheads="1"/>
          </p:cNvSpPr>
          <p:nvPr/>
        </p:nvSpPr>
        <p:spPr bwMode="auto">
          <a:xfrm>
            <a:off x="10223793" y="2503488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294" name="Freccia a destra 107"/>
          <p:cNvSpPr>
            <a:spLocks noChangeArrowheads="1"/>
          </p:cNvSpPr>
          <p:nvPr/>
        </p:nvSpPr>
        <p:spPr bwMode="auto">
          <a:xfrm flipH="1">
            <a:off x="5907088" y="3657600"/>
            <a:ext cx="5743575" cy="304800"/>
          </a:xfrm>
          <a:prstGeom prst="rightArrow">
            <a:avLst>
              <a:gd name="adj1" fmla="val 50000"/>
              <a:gd name="adj2" fmla="val 499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5" name="CasellaDiTesto 117"/>
          <p:cNvSpPr txBox="1">
            <a:spLocks noChangeArrowheads="1"/>
          </p:cNvSpPr>
          <p:nvPr/>
        </p:nvSpPr>
        <p:spPr bwMode="auto">
          <a:xfrm>
            <a:off x="9940925" y="3400425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296" name="Rettangolo 103"/>
          <p:cNvSpPr>
            <a:spLocks noChangeArrowheads="1"/>
          </p:cNvSpPr>
          <p:nvPr/>
        </p:nvSpPr>
        <p:spPr bwMode="auto">
          <a:xfrm>
            <a:off x="11728450" y="3048000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7" name="Rettangolo 103"/>
          <p:cNvSpPr>
            <a:spLocks noChangeArrowheads="1"/>
          </p:cNvSpPr>
          <p:nvPr/>
        </p:nvSpPr>
        <p:spPr bwMode="auto">
          <a:xfrm>
            <a:off x="8696325" y="424021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8" name="Freccia a destra 107"/>
          <p:cNvSpPr>
            <a:spLocks noChangeArrowheads="1"/>
          </p:cNvSpPr>
          <p:nvPr/>
        </p:nvSpPr>
        <p:spPr bwMode="auto">
          <a:xfrm flipH="1">
            <a:off x="9001125" y="4267200"/>
            <a:ext cx="268605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9" name="CasellaDiTesto 117"/>
          <p:cNvSpPr txBox="1">
            <a:spLocks noChangeArrowheads="1"/>
          </p:cNvSpPr>
          <p:nvPr/>
        </p:nvSpPr>
        <p:spPr bwMode="auto">
          <a:xfrm>
            <a:off x="9975850" y="4027488"/>
            <a:ext cx="1814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0" name="Rettangolo 103"/>
          <p:cNvSpPr>
            <a:spLocks noChangeArrowheads="1"/>
          </p:cNvSpPr>
          <p:nvPr/>
        </p:nvSpPr>
        <p:spPr bwMode="auto">
          <a:xfrm>
            <a:off x="14792325" y="5191125"/>
            <a:ext cx="304800" cy="20780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1" name="Freccia a destra 28"/>
          <p:cNvSpPr>
            <a:spLocks noChangeArrowheads="1"/>
          </p:cNvSpPr>
          <p:nvPr/>
        </p:nvSpPr>
        <p:spPr bwMode="auto">
          <a:xfrm>
            <a:off x="6000750" y="5334000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2" name="CasellaDiTesto 29"/>
          <p:cNvSpPr txBox="1">
            <a:spLocks noChangeArrowheads="1"/>
          </p:cNvSpPr>
          <p:nvPr/>
        </p:nvSpPr>
        <p:spPr bwMode="auto">
          <a:xfrm>
            <a:off x="13216520" y="5022850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303" name="Rettangolo 27"/>
          <p:cNvSpPr>
            <a:spLocks noChangeArrowheads="1"/>
          </p:cNvSpPr>
          <p:nvPr/>
        </p:nvSpPr>
        <p:spPr bwMode="auto">
          <a:xfrm>
            <a:off x="2573338" y="6027738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4" name="Freccia a destra 107"/>
          <p:cNvSpPr>
            <a:spLocks noChangeArrowheads="1"/>
          </p:cNvSpPr>
          <p:nvPr/>
        </p:nvSpPr>
        <p:spPr bwMode="auto">
          <a:xfrm flipH="1">
            <a:off x="2935288" y="6027738"/>
            <a:ext cx="11734800" cy="304800"/>
          </a:xfrm>
          <a:prstGeom prst="rightArrow">
            <a:avLst>
              <a:gd name="adj1" fmla="val 50000"/>
              <a:gd name="adj2" fmla="val 50086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5" name="CasellaDiTesto 117"/>
          <p:cNvSpPr txBox="1">
            <a:spLocks noChangeArrowheads="1"/>
          </p:cNvSpPr>
          <p:nvPr/>
        </p:nvSpPr>
        <p:spPr bwMode="auto">
          <a:xfrm>
            <a:off x="12865100" y="565785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6" name="Rettangolo 103"/>
          <p:cNvSpPr>
            <a:spLocks noChangeArrowheads="1"/>
          </p:cNvSpPr>
          <p:nvPr/>
        </p:nvSpPr>
        <p:spPr bwMode="auto">
          <a:xfrm>
            <a:off x="5602288" y="3505200"/>
            <a:ext cx="304800" cy="464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7" name="Rettangolo 103"/>
          <p:cNvSpPr>
            <a:spLocks noChangeArrowheads="1"/>
          </p:cNvSpPr>
          <p:nvPr/>
        </p:nvSpPr>
        <p:spPr bwMode="auto">
          <a:xfrm>
            <a:off x="8696325" y="67992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8" name="CasellaDiTesto 117"/>
          <p:cNvSpPr txBox="1">
            <a:spLocks noChangeArrowheads="1"/>
          </p:cNvSpPr>
          <p:nvPr/>
        </p:nvSpPr>
        <p:spPr bwMode="auto">
          <a:xfrm>
            <a:off x="12882563" y="6488113"/>
            <a:ext cx="181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9" name="Rettangolo 103"/>
          <p:cNvSpPr>
            <a:spLocks noChangeArrowheads="1"/>
          </p:cNvSpPr>
          <p:nvPr/>
        </p:nvSpPr>
        <p:spPr bwMode="auto">
          <a:xfrm>
            <a:off x="17840325" y="8158163"/>
            <a:ext cx="304800" cy="17478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0" name="CasellaDiTesto 29"/>
          <p:cNvSpPr txBox="1">
            <a:spLocks noChangeArrowheads="1"/>
          </p:cNvSpPr>
          <p:nvPr/>
        </p:nvSpPr>
        <p:spPr bwMode="auto">
          <a:xfrm>
            <a:off x="16131025" y="7554913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311" name="Rettangolo 103"/>
          <p:cNvSpPr>
            <a:spLocks noChangeArrowheads="1"/>
          </p:cNvSpPr>
          <p:nvPr/>
        </p:nvSpPr>
        <p:spPr bwMode="auto">
          <a:xfrm>
            <a:off x="8712200" y="9505950"/>
            <a:ext cx="304800" cy="9413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2" name="CasellaDiTesto 117"/>
          <p:cNvSpPr txBox="1">
            <a:spLocks noChangeArrowheads="1"/>
          </p:cNvSpPr>
          <p:nvPr/>
        </p:nvSpPr>
        <p:spPr bwMode="auto">
          <a:xfrm>
            <a:off x="15840075" y="9226550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13" name="Freccia a destra 107"/>
          <p:cNvSpPr>
            <a:spLocks noChangeArrowheads="1"/>
          </p:cNvSpPr>
          <p:nvPr/>
        </p:nvSpPr>
        <p:spPr bwMode="auto">
          <a:xfrm flipH="1">
            <a:off x="9047163" y="6858000"/>
            <a:ext cx="5640387" cy="304800"/>
          </a:xfrm>
          <a:prstGeom prst="rightArrow">
            <a:avLst>
              <a:gd name="adj1" fmla="val 50000"/>
              <a:gd name="adj2" fmla="val 50033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4" name="Rettangolo 27"/>
          <p:cNvSpPr>
            <a:spLocks noChangeArrowheads="1"/>
          </p:cNvSpPr>
          <p:nvPr/>
        </p:nvSpPr>
        <p:spPr bwMode="auto">
          <a:xfrm>
            <a:off x="2600325" y="875665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5" name="CasellaDiTesto 117"/>
          <p:cNvSpPr txBox="1">
            <a:spLocks noChangeArrowheads="1"/>
          </p:cNvSpPr>
          <p:nvPr/>
        </p:nvSpPr>
        <p:spPr bwMode="auto">
          <a:xfrm>
            <a:off x="15848013" y="822960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grpSp>
        <p:nvGrpSpPr>
          <p:cNvPr id="12316" name="Gruppo 1"/>
          <p:cNvGrpSpPr>
            <a:grpSpLocks/>
          </p:cNvGrpSpPr>
          <p:nvPr/>
        </p:nvGrpSpPr>
        <p:grpSpPr bwMode="auto">
          <a:xfrm>
            <a:off x="2905125" y="8534400"/>
            <a:ext cx="14755813" cy="304800"/>
            <a:chOff x="2904565" y="8534236"/>
            <a:chExt cx="14757101" cy="304872"/>
          </a:xfrm>
        </p:grpSpPr>
        <p:sp>
          <p:nvSpPr>
            <p:cNvPr id="12323" name="Freccia a destra 107"/>
            <p:cNvSpPr>
              <a:spLocks noChangeArrowheads="1"/>
            </p:cNvSpPr>
            <p:nvPr/>
          </p:nvSpPr>
          <p:spPr bwMode="auto">
            <a:xfrm flipH="1">
              <a:off x="2931509" y="8534236"/>
              <a:ext cx="14730157" cy="304872"/>
            </a:xfrm>
            <a:prstGeom prst="rightArrow">
              <a:avLst>
                <a:gd name="adj1" fmla="val 50000"/>
                <a:gd name="adj2" fmla="val 49882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4" name="Freccia a destra 107"/>
            <p:cNvSpPr>
              <a:spLocks noChangeArrowheads="1"/>
            </p:cNvSpPr>
            <p:nvPr/>
          </p:nvSpPr>
          <p:spPr bwMode="auto">
            <a:xfrm flipH="1">
              <a:off x="2904565" y="8534236"/>
              <a:ext cx="304387" cy="304872"/>
            </a:xfrm>
            <a:prstGeom prst="rightArrow">
              <a:avLst>
                <a:gd name="adj1" fmla="val 50000"/>
                <a:gd name="adj2" fmla="val 49986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7" name="Gruppo 2"/>
          <p:cNvGrpSpPr>
            <a:grpSpLocks/>
          </p:cNvGrpSpPr>
          <p:nvPr/>
        </p:nvGrpSpPr>
        <p:grpSpPr bwMode="auto">
          <a:xfrm>
            <a:off x="9037638" y="9594850"/>
            <a:ext cx="8802687" cy="304800"/>
            <a:chOff x="9037034" y="9595310"/>
            <a:chExt cx="8803289" cy="304872"/>
          </a:xfrm>
        </p:grpSpPr>
        <p:sp>
          <p:nvSpPr>
            <p:cNvPr id="12321" name="Freccia a destra 107"/>
            <p:cNvSpPr>
              <a:spLocks noChangeArrowheads="1"/>
            </p:cNvSpPr>
            <p:nvPr/>
          </p:nvSpPr>
          <p:spPr bwMode="auto">
            <a:xfrm flipH="1">
              <a:off x="9037034" y="9595310"/>
              <a:ext cx="8803289" cy="304872"/>
            </a:xfrm>
            <a:prstGeom prst="rightArrow">
              <a:avLst>
                <a:gd name="adj1" fmla="val 50000"/>
                <a:gd name="adj2" fmla="val 49997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2" name="Freccia a destra 107"/>
            <p:cNvSpPr>
              <a:spLocks noChangeArrowheads="1"/>
            </p:cNvSpPr>
            <p:nvPr/>
          </p:nvSpPr>
          <p:spPr bwMode="auto">
            <a:xfrm flipH="1">
              <a:off x="9047529" y="9595310"/>
              <a:ext cx="353028" cy="304872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8" name="Gruppo 4"/>
          <p:cNvGrpSpPr>
            <a:grpSpLocks/>
          </p:cNvGrpSpPr>
          <p:nvPr/>
        </p:nvGrpSpPr>
        <p:grpSpPr bwMode="auto">
          <a:xfrm>
            <a:off x="6000750" y="7924800"/>
            <a:ext cx="11839575" cy="304800"/>
            <a:chOff x="6000189" y="7924800"/>
            <a:chExt cx="11840135" cy="304872"/>
          </a:xfrm>
        </p:grpSpPr>
        <p:sp>
          <p:nvSpPr>
            <p:cNvPr id="12319" name="Freccia a destra 28"/>
            <p:cNvSpPr>
              <a:spLocks noChangeArrowheads="1"/>
            </p:cNvSpPr>
            <p:nvPr/>
          </p:nvSpPr>
          <p:spPr bwMode="auto">
            <a:xfrm>
              <a:off x="6000189" y="7924800"/>
              <a:ext cx="11840135" cy="304618"/>
            </a:xfrm>
            <a:prstGeom prst="rightArrow">
              <a:avLst>
                <a:gd name="adj1" fmla="val 50000"/>
                <a:gd name="adj2" fmla="val 50026"/>
              </a:avLst>
            </a:prstGeom>
            <a:pattFill prst="ltVert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0" name="Freccia a destra 28"/>
            <p:cNvSpPr>
              <a:spLocks noChangeArrowheads="1"/>
            </p:cNvSpPr>
            <p:nvPr/>
          </p:nvSpPr>
          <p:spPr bwMode="auto">
            <a:xfrm>
              <a:off x="17459324" y="7924800"/>
              <a:ext cx="380999" cy="304872"/>
            </a:xfrm>
            <a:prstGeom prst="rightArrow">
              <a:avLst>
                <a:gd name="adj1" fmla="val 50000"/>
                <a:gd name="adj2" fmla="val 50086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2328" name="Fumetto 2 12327"/>
          <p:cNvSpPr/>
          <p:nvPr/>
        </p:nvSpPr>
        <p:spPr bwMode="auto">
          <a:xfrm>
            <a:off x="11175628" y="5316728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7" name="Connettore 2 36"/>
          <p:cNvCxnSpPr>
            <a:stCxn id="12328" idx="4"/>
          </p:cNvCxnSpPr>
          <p:nvPr/>
        </p:nvCxnSpPr>
        <p:spPr bwMode="auto">
          <a:xfrm flipH="1">
            <a:off x="8263667" y="6601777"/>
            <a:ext cx="3872740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ttore 2 38"/>
          <p:cNvCxnSpPr>
            <a:stCxn id="12328" idx="4"/>
            <a:endCxn id="75" idx="0"/>
          </p:cNvCxnSpPr>
          <p:nvPr/>
        </p:nvCxnSpPr>
        <p:spPr bwMode="auto">
          <a:xfrm flipH="1">
            <a:off x="12122944" y="6601777"/>
            <a:ext cx="13463" cy="112879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nettore 2 41"/>
          <p:cNvCxnSpPr>
            <a:stCxn id="12328" idx="4"/>
            <a:endCxn id="82" idx="7"/>
          </p:cNvCxnSpPr>
          <p:nvPr/>
        </p:nvCxnSpPr>
        <p:spPr bwMode="auto">
          <a:xfrm>
            <a:off x="12136407" y="6601777"/>
            <a:ext cx="3852961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8352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39" name="Gruppo 38"/>
          <p:cNvGrpSpPr/>
          <p:nvPr/>
        </p:nvGrpSpPr>
        <p:grpSpPr>
          <a:xfrm>
            <a:off x="8263666" y="6011115"/>
            <a:ext cx="7725702" cy="1743615"/>
            <a:chOff x="8263666" y="6011115"/>
            <a:chExt cx="7725702" cy="1743615"/>
          </a:xfrm>
        </p:grpSpPr>
        <p:cxnSp>
          <p:nvCxnSpPr>
            <p:cNvPr id="89" name="Connettore 2 88"/>
            <p:cNvCxnSpPr>
              <a:stCxn id="84" idx="2"/>
              <a:endCxn id="11" idx="1"/>
            </p:cNvCxnSpPr>
            <p:nvPr/>
          </p:nvCxnSpPr>
          <p:spPr bwMode="auto">
            <a:xfrm flipH="1">
              <a:off x="8263666" y="6011115"/>
              <a:ext cx="3850548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nettore 2 90"/>
            <p:cNvCxnSpPr>
              <a:stCxn id="84" idx="2"/>
              <a:endCxn id="75" idx="0"/>
            </p:cNvCxnSpPr>
            <p:nvPr/>
          </p:nvCxnSpPr>
          <p:spPr bwMode="auto">
            <a:xfrm>
              <a:off x="12114214" y="6011115"/>
              <a:ext cx="8730" cy="17194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nettore 2 93"/>
            <p:cNvCxnSpPr>
              <a:stCxn id="84" idx="2"/>
              <a:endCxn id="82" idx="7"/>
            </p:cNvCxnSpPr>
            <p:nvPr/>
          </p:nvCxnSpPr>
          <p:spPr bwMode="auto">
            <a:xfrm>
              <a:off x="12114214" y="6011115"/>
              <a:ext cx="3875154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uppo 35"/>
          <p:cNvGrpSpPr/>
          <p:nvPr/>
        </p:nvGrpSpPr>
        <p:grpSpPr>
          <a:xfrm>
            <a:off x="9790114" y="3952325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1153217" y="2478510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10746185" y="5249115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40" name="Gruppo 39"/>
          <p:cNvGrpSpPr/>
          <p:nvPr/>
        </p:nvGrpSpPr>
        <p:grpSpPr>
          <a:xfrm>
            <a:off x="5563983" y="3397656"/>
            <a:ext cx="12657112" cy="7633990"/>
            <a:chOff x="5563983" y="3397656"/>
            <a:chExt cx="12657112" cy="7633990"/>
          </a:xfrm>
        </p:grpSpPr>
        <p:sp>
          <p:nvSpPr>
            <p:cNvPr id="131" name="Rettangolo arrotondato 130"/>
            <p:cNvSpPr/>
            <p:nvPr/>
          </p:nvSpPr>
          <p:spPr bwMode="auto">
            <a:xfrm rot="16200000">
              <a:off x="2162264" y="6799375"/>
              <a:ext cx="7633990" cy="83055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EUREKA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32" name="Connettore 2 131"/>
            <p:cNvCxnSpPr/>
            <p:nvPr/>
          </p:nvCxnSpPr>
          <p:spPr bwMode="auto">
            <a:xfrm flipH="1">
              <a:off x="6394536" y="7174799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Connettore 2 136"/>
            <p:cNvCxnSpPr/>
            <p:nvPr/>
          </p:nvCxnSpPr>
          <p:spPr bwMode="auto">
            <a:xfrm flipH="1">
              <a:off x="6403831" y="3898538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8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115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flipH="1">
            <a:off x="1815965" y="6869115"/>
            <a:ext cx="18187613" cy="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9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flipH="1">
            <a:off x="3685095" y="5705431"/>
            <a:ext cx="3850548" cy="174361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nettore 2 90"/>
          <p:cNvCxnSpPr>
            <a:stCxn id="84" idx="2"/>
            <a:endCxn id="75" idx="0"/>
          </p:cNvCxnSpPr>
          <p:nvPr/>
        </p:nvCxnSpPr>
        <p:spPr bwMode="auto">
          <a:xfrm>
            <a:off x="7535643" y="5705431"/>
            <a:ext cx="7561765" cy="161578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nettore 2 93"/>
          <p:cNvCxnSpPr>
            <a:stCxn id="84" idx="2"/>
            <a:endCxn id="82" idx="7"/>
          </p:cNvCxnSpPr>
          <p:nvPr/>
        </p:nvCxnSpPr>
        <p:spPr bwMode="auto">
          <a:xfrm>
            <a:off x="7535643" y="5705431"/>
            <a:ext cx="11428189" cy="1639939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1154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57464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16761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flipH="1">
            <a:off x="1825260" y="3592854"/>
            <a:ext cx="18178318" cy="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</p:cNvCxnSpPr>
          <p:nvPr/>
        </p:nvCxnSpPr>
        <p:spPr bwMode="auto">
          <a:xfrm flipH="1">
            <a:off x="7203748" y="5705431"/>
            <a:ext cx="331895" cy="164688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>
            <a:off x="7535643" y="5705431"/>
            <a:ext cx="3498791" cy="168512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Wiring</a:t>
            </a:r>
            <a:r>
              <a:rPr lang="it-IT" dirty="0" smtClean="0"/>
              <a:t> </a:t>
            </a:r>
            <a:r>
              <a:rPr lang="it-IT" dirty="0" err="1" smtClean="0"/>
              <a:t>microservice</a:t>
            </a:r>
            <a:r>
              <a:rPr lang="it-IT" dirty="0" smtClean="0"/>
              <a:t>: Service </a:t>
            </a:r>
            <a:r>
              <a:rPr lang="it-IT" dirty="0" err="1" smtClean="0"/>
              <a:t>Discovery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PROBLEM: DECOUPLIG REALIZED ALSO WITH SERVICE DISCOVERY WITHOUT P2P WIRING</a:t>
            </a:r>
          </a:p>
          <a:p>
            <a:r>
              <a:rPr lang="it-IT" dirty="0" smtClean="0"/>
              <a:t>Go </a:t>
            </a:r>
            <a:r>
              <a:rPr lang="it-IT" dirty="0" err="1" smtClean="0"/>
              <a:t>ahead</a:t>
            </a:r>
            <a:r>
              <a:rPr lang="it-IT" dirty="0" smtClean="0"/>
              <a:t> p2p </a:t>
            </a:r>
            <a:r>
              <a:rPr lang="it-IT" dirty="0" err="1" smtClean="0"/>
              <a:t>wiring</a:t>
            </a:r>
            <a:r>
              <a:rPr lang="it-IT" dirty="0" smtClean="0"/>
              <a:t> :EUREKA: DEFINITION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0019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6668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b="0" dirty="0" smtClean="0"/>
              <a:t>Full lifecycle of a microservice: how to realize a fault-tolerant and reliable architecture and deliver it as a </a:t>
            </a:r>
            <a:r>
              <a:rPr lang="en-US" sz="6600" b="0" dirty="0" err="1" smtClean="0"/>
              <a:t>Docker</a:t>
            </a:r>
            <a:r>
              <a:rPr lang="en-US" sz="6600" b="0" dirty="0" smtClean="0"/>
              <a:t> container or in a Cloud environment</a:t>
            </a:r>
            <a:endParaRPr lang="it-IT" sz="66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r>
              <a:rPr lang="it-IT" smtClean="0"/>
              <a:t>Luigi Bennardis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Astract</a:t>
            </a:r>
            <a:r>
              <a:rPr lang="it-IT" dirty="0" smtClean="0"/>
              <a:t>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156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Business </a:t>
            </a:r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553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Funtional</a:t>
            </a:r>
            <a:endParaRPr lang="it-IT" dirty="0" smtClean="0"/>
          </a:p>
          <a:p>
            <a:pPr eaLnBrk="1" hangingPunct="1"/>
            <a:endParaRPr lang="it-IT" dirty="0"/>
          </a:p>
          <a:p>
            <a:pPr eaLnBrk="1" hangingPunct="1"/>
            <a:r>
              <a:rPr lang="it-IT" dirty="0" smtClean="0"/>
              <a:t>Non-</a:t>
            </a:r>
            <a:r>
              <a:rPr lang="it-IT" dirty="0" err="1" smtClean="0"/>
              <a:t>Functional</a:t>
            </a:r>
            <a:r>
              <a:rPr lang="it-IT" dirty="0" smtClean="0"/>
              <a:t> </a:t>
            </a:r>
          </a:p>
          <a:p>
            <a:pPr lvl="1" eaLnBrk="1" hangingPunct="1"/>
            <a:r>
              <a:rPr lang="it-IT" sz="2800" b="1" dirty="0" smtClean="0"/>
              <a:t>Design</a:t>
            </a:r>
          </a:p>
          <a:p>
            <a:pPr lvl="2" eaLnBrk="1" hangingPunct="1"/>
            <a:r>
              <a:rPr lang="it-IT" sz="2800" dirty="0" smtClean="0"/>
              <a:t>Service </a:t>
            </a:r>
            <a:r>
              <a:rPr lang="it-IT" sz="2800" dirty="0" err="1" smtClean="0"/>
              <a:t>loosely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coupled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Indipendence</a:t>
            </a:r>
            <a:r>
              <a:rPr lang="it-IT" sz="2800" dirty="0" smtClean="0"/>
              <a:t> of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at</a:t>
            </a:r>
            <a:r>
              <a:rPr lang="it-IT" sz="2800" dirty="0" smtClean="0"/>
              <a:t> </a:t>
            </a:r>
            <a:r>
              <a:rPr lang="it-IT" sz="2800" dirty="0" err="1" smtClean="0"/>
              <a:t>develop</a:t>
            </a:r>
            <a:r>
              <a:rPr lang="it-IT" sz="2800" dirty="0" smtClean="0"/>
              <a:t>, deploy and scale out time</a:t>
            </a:r>
          </a:p>
          <a:p>
            <a:pPr lvl="1" eaLnBrk="1" hangingPunct="1"/>
            <a:r>
              <a:rPr lang="it-IT" sz="2800" b="1" dirty="0" err="1"/>
              <a:t>Technological</a:t>
            </a:r>
            <a:endParaRPr lang="it-IT" sz="2800" b="1" dirty="0"/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deployment in </a:t>
            </a:r>
            <a:r>
              <a:rPr lang="it-IT" sz="2800" dirty="0" err="1" smtClean="0"/>
              <a:t>environemt</a:t>
            </a:r>
            <a:endParaRPr lang="it-IT" sz="2800" dirty="0" smtClean="0"/>
          </a:p>
          <a:p>
            <a:pPr lvl="3" eaLnBrk="1" hangingPunct="1"/>
            <a:r>
              <a:rPr lang="it-IT" sz="2800" dirty="0" smtClean="0"/>
              <a:t>Local  </a:t>
            </a:r>
          </a:p>
          <a:p>
            <a:pPr lvl="3" eaLnBrk="1" hangingPunct="1"/>
            <a:r>
              <a:rPr lang="it-IT" sz="2800" dirty="0" err="1" smtClean="0"/>
              <a:t>Containerizing</a:t>
            </a:r>
            <a:endParaRPr lang="it-IT" sz="2800" dirty="0" smtClean="0"/>
          </a:p>
          <a:p>
            <a:pPr lvl="3" eaLnBrk="1" hangingPunct="1"/>
            <a:r>
              <a:rPr lang="it-IT" sz="2800" dirty="0" err="1"/>
              <a:t>Cloud</a:t>
            </a:r>
            <a:r>
              <a:rPr lang="it-IT" sz="2800" dirty="0"/>
              <a:t> </a:t>
            </a:r>
            <a:r>
              <a:rPr lang="it-IT" sz="2800" dirty="0" err="1"/>
              <a:t>based</a:t>
            </a:r>
            <a:r>
              <a:rPr lang="it-IT" sz="2800" dirty="0"/>
              <a:t> </a:t>
            </a:r>
          </a:p>
          <a:p>
            <a:pPr lvl="2" eaLnBrk="1" hangingPunct="1"/>
            <a:r>
              <a:rPr lang="it-IT" sz="2800" dirty="0" err="1" smtClean="0"/>
              <a:t>Realize</a:t>
            </a:r>
            <a:r>
              <a:rPr lang="it-IT" sz="2800" dirty="0" smtClean="0"/>
              <a:t> data </a:t>
            </a:r>
            <a:r>
              <a:rPr lang="it-IT" sz="2800" dirty="0" err="1" smtClean="0"/>
              <a:t>consistency</a:t>
            </a:r>
            <a:r>
              <a:rPr lang="it-IT" sz="2800" dirty="0" smtClean="0"/>
              <a:t> with </a:t>
            </a:r>
            <a:r>
              <a:rPr lang="it-IT" sz="2800" dirty="0" err="1" smtClean="0"/>
              <a:t>asynchronous</a:t>
            </a:r>
            <a:r>
              <a:rPr lang="it-IT" sz="2800" dirty="0" smtClean="0"/>
              <a:t> non-</a:t>
            </a:r>
            <a:r>
              <a:rPr lang="it-IT" sz="2800" dirty="0" err="1" smtClean="0"/>
              <a:t>blocking</a:t>
            </a:r>
            <a:r>
              <a:rPr lang="it-IT" sz="2800" dirty="0" smtClean="0"/>
              <a:t> </a:t>
            </a:r>
            <a:r>
              <a:rPr lang="it-IT" sz="2800" dirty="0" err="1" smtClean="0"/>
              <a:t>operations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Poliglot</a:t>
            </a:r>
            <a:r>
              <a:rPr lang="it-IT" sz="2800" dirty="0" smtClean="0"/>
              <a:t> </a:t>
            </a:r>
            <a:r>
              <a:rPr lang="it-IT" sz="2800" dirty="0" err="1" smtClean="0"/>
              <a:t>persistence</a:t>
            </a:r>
            <a:r>
              <a:rPr lang="it-IT" sz="2800" dirty="0" smtClean="0"/>
              <a:t> with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data </a:t>
            </a:r>
            <a:r>
              <a:rPr lang="it-IT" sz="2800" dirty="0" err="1" smtClean="0"/>
              <a:t>store</a:t>
            </a:r>
            <a:endParaRPr lang="it-IT" dirty="0" smtClean="0"/>
          </a:p>
          <a:p>
            <a:pPr lvl="1" eaLnBrk="1" hangingPunct="1"/>
            <a:r>
              <a:rPr lang="it-IT" sz="2800" b="1" dirty="0"/>
              <a:t>System	</a:t>
            </a:r>
          </a:p>
          <a:p>
            <a:pPr lvl="2" eaLnBrk="1" hangingPunct="1"/>
            <a:r>
              <a:rPr lang="it-IT" sz="2800" dirty="0"/>
              <a:t>Simple </a:t>
            </a:r>
            <a:r>
              <a:rPr lang="it-IT" sz="2800" dirty="0" err="1"/>
              <a:t>infrastructure</a:t>
            </a:r>
            <a:r>
              <a:rPr lang="it-IT" sz="2800" dirty="0"/>
              <a:t> scale-out (no stop </a:t>
            </a:r>
            <a:r>
              <a:rPr lang="it-IT" sz="2800" dirty="0" err="1"/>
              <a:t>services</a:t>
            </a:r>
            <a:r>
              <a:rPr lang="it-IT" sz="2800" dirty="0" smtClean="0"/>
              <a:t>)</a:t>
            </a:r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coded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resolution</a:t>
            </a:r>
            <a:r>
              <a:rPr lang="it-IT" sz="2800" dirty="0" smtClean="0"/>
              <a:t> (service </a:t>
            </a:r>
            <a:r>
              <a:rPr lang="it-IT" sz="2800" dirty="0" err="1" smtClean="0"/>
              <a:t>discovery</a:t>
            </a:r>
            <a:r>
              <a:rPr lang="it-IT" sz="2800" dirty="0" smtClean="0"/>
              <a:t>) </a:t>
            </a:r>
            <a:endParaRPr lang="it-IT" sz="2800" dirty="0"/>
          </a:p>
          <a:p>
            <a:pPr lvl="2" eaLnBrk="1" hangingPunct="1"/>
            <a:r>
              <a:rPr lang="it-IT" sz="2800" dirty="0"/>
              <a:t>Client side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(non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configuration </a:t>
            </a:r>
            <a:r>
              <a:rPr lang="it-IT" sz="2800" dirty="0" err="1"/>
              <a:t>needs</a:t>
            </a:r>
            <a:r>
              <a:rPr lang="it-IT" sz="2800" dirty="0"/>
              <a:t>- </a:t>
            </a:r>
            <a:r>
              <a:rPr lang="it-IT" sz="2800" dirty="0" err="1"/>
              <a:t>simple</a:t>
            </a:r>
            <a:r>
              <a:rPr lang="it-IT" sz="2800" dirty="0"/>
              <a:t> </a:t>
            </a:r>
            <a:r>
              <a:rPr lang="it-IT" sz="2800" dirty="0" err="1"/>
              <a:t>add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 smtClean="0"/>
              <a:t>)</a:t>
            </a:r>
            <a:endParaRPr lang="it-IT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it-IT" dirty="0" smtClean="0"/>
              <a:t>Project Management</a:t>
            </a:r>
          </a:p>
          <a:p>
            <a:pPr lvl="2" eaLnBrk="1" hangingPunct="1"/>
            <a:r>
              <a:rPr lang="it-IT" sz="2800" dirty="0" err="1" smtClean="0"/>
              <a:t>Deliver</a:t>
            </a:r>
            <a:r>
              <a:rPr lang="it-IT" sz="2800" dirty="0" smtClean="0"/>
              <a:t> software </a:t>
            </a:r>
            <a:r>
              <a:rPr lang="it-IT" sz="2800" dirty="0" err="1" smtClean="0"/>
              <a:t>faster</a:t>
            </a:r>
            <a:r>
              <a:rPr lang="it-IT" sz="2800" dirty="0" smtClean="0"/>
              <a:t> </a:t>
            </a:r>
          </a:p>
          <a:p>
            <a:pPr lvl="2" eaLnBrk="1" hangingPunct="1"/>
            <a:r>
              <a:rPr lang="it-IT" sz="2800" dirty="0" err="1" smtClean="0"/>
              <a:t>Eventually</a:t>
            </a:r>
            <a:r>
              <a:rPr lang="it-IT" sz="2800" dirty="0" smtClean="0"/>
              <a:t> </a:t>
            </a:r>
            <a:r>
              <a:rPr lang="it-IT" sz="2800" dirty="0" err="1" smtClean="0"/>
              <a:t>embrace</a:t>
            </a:r>
            <a:r>
              <a:rPr lang="it-IT" sz="2800" dirty="0" smtClean="0"/>
              <a:t> new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</a:t>
            </a:r>
            <a:r>
              <a:rPr lang="it-IT" sz="2800" dirty="0" err="1" smtClean="0"/>
              <a:t>adopting</a:t>
            </a:r>
            <a:r>
              <a:rPr lang="it-IT" sz="2800" dirty="0" smtClean="0"/>
              <a:t> </a:t>
            </a:r>
            <a:r>
              <a:rPr lang="it-IT" sz="2800" dirty="0" err="1" smtClean="0"/>
              <a:t>them</a:t>
            </a:r>
            <a:r>
              <a:rPr lang="it-IT" sz="2800" dirty="0" smtClean="0"/>
              <a:t> </a:t>
            </a:r>
            <a:r>
              <a:rPr lang="it-IT" sz="2800" dirty="0" err="1" smtClean="0"/>
              <a:t>quickly</a:t>
            </a:r>
            <a:r>
              <a:rPr lang="it-IT" sz="2800" dirty="0"/>
              <a:t> </a:t>
            </a:r>
            <a:r>
              <a:rPr lang="it-IT" sz="2800" dirty="0" smtClean="0"/>
              <a:t>with the minimum impact to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Teams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 smtClean="0"/>
              <a:t>geographically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Optimizing skill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(</a:t>
            </a:r>
            <a:r>
              <a:rPr lang="it-IT" sz="2800" dirty="0" err="1" smtClean="0"/>
              <a:t>avoid</a:t>
            </a:r>
            <a:r>
              <a:rPr lang="it-IT" sz="2800" dirty="0" smtClean="0"/>
              <a:t> </a:t>
            </a:r>
            <a:r>
              <a:rPr lang="it-IT" sz="2800" dirty="0" err="1" smtClean="0"/>
              <a:t>techical</a:t>
            </a:r>
            <a:r>
              <a:rPr lang="it-IT" sz="2800" dirty="0" smtClean="0"/>
              <a:t> skill </a:t>
            </a:r>
            <a:r>
              <a:rPr lang="it-IT" sz="2800" dirty="0" err="1" smtClean="0"/>
              <a:t>where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necessary</a:t>
            </a:r>
            <a:r>
              <a:rPr lang="it-IT" sz="2800" dirty="0" smtClean="0"/>
              <a:t> -QA)</a:t>
            </a:r>
          </a:p>
          <a:p>
            <a:pPr lvl="2" eaLnBrk="1" hangingPunct="1"/>
            <a:r>
              <a:rPr lang="it-IT" sz="2800" dirty="0" err="1" smtClean="0"/>
              <a:t>Each</a:t>
            </a:r>
            <a:r>
              <a:rPr lang="it-IT" sz="2800" dirty="0" smtClean="0"/>
              <a:t> team with </a:t>
            </a:r>
            <a:r>
              <a:rPr lang="it-IT" sz="2800" dirty="0" err="1" smtClean="0"/>
              <a:t>specific</a:t>
            </a:r>
            <a:r>
              <a:rPr lang="it-IT" sz="2800" dirty="0" smtClean="0"/>
              <a:t> </a:t>
            </a:r>
            <a:r>
              <a:rPr lang="it-IT" sz="2800" dirty="0" err="1" smtClean="0"/>
              <a:t>skills</a:t>
            </a:r>
            <a:r>
              <a:rPr lang="it-IT" sz="2800" dirty="0" smtClean="0"/>
              <a:t> </a:t>
            </a:r>
            <a:r>
              <a:rPr lang="it-IT" sz="2800" dirty="0" err="1" smtClean="0"/>
              <a:t>characterization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177257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Design Pattern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MICROSERVICE: OVERVIEW</a:t>
            </a:r>
          </a:p>
          <a:p>
            <a:pPr lvl="1" eaLnBrk="1" hangingPunct="1"/>
            <a:r>
              <a:rPr lang="it-IT" sz="2800" dirty="0" smtClean="0"/>
              <a:t>How </a:t>
            </a:r>
            <a:r>
              <a:rPr lang="it-IT" sz="2800" dirty="0" err="1" smtClean="0"/>
              <a:t>all</a:t>
            </a:r>
            <a:r>
              <a:rPr lang="it-IT" sz="2800" dirty="0" smtClean="0"/>
              <a:t> </a:t>
            </a:r>
            <a:r>
              <a:rPr lang="it-IT" sz="2800" dirty="0" err="1" smtClean="0"/>
              <a:t>these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requirements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</a:t>
            </a:r>
            <a:r>
              <a:rPr lang="it-IT" sz="2800" dirty="0" err="1" smtClean="0"/>
              <a:t>accomplished</a:t>
            </a:r>
            <a:r>
              <a:rPr lang="it-IT" sz="2800" dirty="0" smtClean="0"/>
              <a:t> </a:t>
            </a:r>
            <a:r>
              <a:rPr lang="it-IT" sz="2800" dirty="0" err="1" smtClean="0"/>
              <a:t>defining</a:t>
            </a:r>
            <a:r>
              <a:rPr lang="it-IT" sz="2800" dirty="0" smtClean="0"/>
              <a:t> the right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Microservices 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build a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based</a:t>
            </a:r>
            <a:r>
              <a:rPr lang="it-IT" sz="2800" dirty="0" smtClean="0"/>
              <a:t> on microservices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</a:t>
            </a:r>
            <a:r>
              <a:rPr lang="it-IT" sz="2800" dirty="0" err="1" smtClean="0"/>
              <a:t>lead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Use of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inside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i.e. database </a:t>
            </a:r>
            <a:r>
              <a:rPr lang="it-IT" sz="2800" dirty="0" err="1" smtClean="0"/>
              <a:t>engine</a:t>
            </a:r>
            <a:r>
              <a:rPr lang="it-IT" sz="2800" dirty="0" smtClean="0"/>
              <a:t> (neo4j; </a:t>
            </a:r>
            <a:r>
              <a:rPr lang="it-IT" sz="2800" dirty="0" err="1" smtClean="0"/>
              <a:t>relational</a:t>
            </a:r>
            <a:r>
              <a:rPr lang="it-IT" sz="2800" dirty="0" smtClean="0"/>
              <a:t>, no sql)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If</a:t>
            </a:r>
            <a:r>
              <a:rPr lang="it-IT" sz="2800" dirty="0" smtClean="0"/>
              <a:t> </a:t>
            </a:r>
            <a:r>
              <a:rPr lang="it-IT" sz="2800" dirty="0" err="1" smtClean="0"/>
              <a:t>one</a:t>
            </a:r>
            <a:r>
              <a:rPr lang="it-IT" sz="2800" dirty="0" smtClean="0"/>
              <a:t> of the part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to </a:t>
            </a:r>
            <a:r>
              <a:rPr lang="it-IT" sz="2800" dirty="0" err="1" smtClean="0"/>
              <a:t>improve</a:t>
            </a:r>
            <a:r>
              <a:rPr lang="it-IT" sz="2800" dirty="0" smtClean="0"/>
              <a:t> or scale up </a:t>
            </a:r>
            <a:r>
              <a:rPr lang="it-IT" sz="2800" dirty="0" err="1" smtClean="0"/>
              <a:t>we</a:t>
            </a:r>
            <a:r>
              <a:rPr lang="it-IT" sz="2800" dirty="0" smtClean="0"/>
              <a:t> can decide to use a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technological</a:t>
            </a:r>
            <a:r>
              <a:rPr lang="it-IT" sz="2800" dirty="0" smtClean="0"/>
              <a:t> </a:t>
            </a:r>
            <a:r>
              <a:rPr lang="it-IT" sz="2800" dirty="0" err="1" smtClean="0"/>
              <a:t>stack</a:t>
            </a:r>
            <a:r>
              <a:rPr lang="it-IT" sz="2800" dirty="0" smtClean="0"/>
              <a:t> </a:t>
            </a:r>
            <a:r>
              <a:rPr lang="it-IT" sz="2800" dirty="0" err="1" smtClean="0"/>
              <a:t>without</a:t>
            </a:r>
            <a:r>
              <a:rPr lang="it-IT" sz="2800" dirty="0" smtClean="0"/>
              <a:t> </a:t>
            </a:r>
            <a:r>
              <a:rPr lang="it-IT" sz="2800" dirty="0" err="1" smtClean="0"/>
              <a:t>impacts</a:t>
            </a:r>
            <a:r>
              <a:rPr lang="it-IT" sz="2800" dirty="0" smtClean="0"/>
              <a:t> on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In a </a:t>
            </a:r>
            <a:r>
              <a:rPr lang="it-IT" sz="2800" dirty="0" err="1" smtClean="0"/>
              <a:t>context</a:t>
            </a:r>
            <a:r>
              <a:rPr lang="it-IT" sz="2800" dirty="0" smtClean="0"/>
              <a:t> of on-demand provisioning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(PWS)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possible</a:t>
            </a:r>
            <a:r>
              <a:rPr lang="it-IT" sz="2800" dirty="0" smtClean="0"/>
              <a:t> to </a:t>
            </a:r>
            <a:r>
              <a:rPr lang="it-IT" sz="2800" dirty="0" err="1" smtClean="0"/>
              <a:t>apply</a:t>
            </a:r>
            <a:r>
              <a:rPr lang="it-IT" sz="2800" dirty="0" smtClean="0"/>
              <a:t> </a:t>
            </a:r>
            <a:r>
              <a:rPr lang="it-IT" sz="2800" dirty="0" err="1" smtClean="0"/>
              <a:t>this</a:t>
            </a:r>
            <a:r>
              <a:rPr lang="it-IT" sz="2800" dirty="0" smtClean="0"/>
              <a:t> </a:t>
            </a:r>
            <a:r>
              <a:rPr lang="it-IT" sz="2800" dirty="0" err="1" smtClean="0"/>
              <a:t>scaling</a:t>
            </a:r>
            <a:r>
              <a:rPr lang="it-IT" sz="2800" dirty="0" smtClean="0"/>
              <a:t> </a:t>
            </a:r>
            <a:r>
              <a:rPr lang="it-IT" sz="2800" dirty="0" err="1" smtClean="0"/>
              <a:t>only</a:t>
            </a:r>
            <a:r>
              <a:rPr lang="it-IT" sz="2800" dirty="0" smtClean="0"/>
              <a:t> for </a:t>
            </a:r>
            <a:r>
              <a:rPr lang="it-IT" sz="2800" dirty="0" err="1" smtClean="0"/>
              <a:t>those</a:t>
            </a:r>
            <a:r>
              <a:rPr lang="it-IT" sz="2800" dirty="0" smtClean="0"/>
              <a:t> </a:t>
            </a:r>
            <a:r>
              <a:rPr lang="it-IT" sz="2800" dirty="0" err="1" smtClean="0"/>
              <a:t>services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with a more </a:t>
            </a:r>
            <a:r>
              <a:rPr lang="it-IT" sz="2800" dirty="0" err="1" smtClean="0"/>
              <a:t>efficient</a:t>
            </a:r>
            <a:r>
              <a:rPr lang="it-IT" sz="2800" dirty="0" smtClean="0"/>
              <a:t> control of the </a:t>
            </a:r>
            <a:r>
              <a:rPr lang="it-IT" sz="2800" dirty="0" err="1" smtClean="0"/>
              <a:t>costs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In the </a:t>
            </a:r>
            <a:r>
              <a:rPr lang="it-IT" sz="2800" dirty="0" err="1" smtClean="0"/>
              <a:t>wors</a:t>
            </a:r>
            <a:r>
              <a:rPr lang="it-IT" sz="2800" dirty="0" smtClean="0"/>
              <a:t> of «</a:t>
            </a:r>
            <a:r>
              <a:rPr lang="it-IT" sz="2800" dirty="0" err="1" smtClean="0"/>
              <a:t>it’s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often</a:t>
            </a:r>
            <a:r>
              <a:rPr lang="it-IT" sz="2800" dirty="0" smtClean="0"/>
              <a:t> </a:t>
            </a:r>
            <a:r>
              <a:rPr lang="it-IT" sz="2800" dirty="0" err="1" smtClean="0"/>
              <a:t>thata</a:t>
            </a:r>
            <a:r>
              <a:rPr lang="it-IT" sz="2800" dirty="0" smtClean="0"/>
              <a:t> an </a:t>
            </a:r>
            <a:r>
              <a:rPr lang="it-IT" sz="2800" dirty="0" err="1" smtClean="0"/>
              <a:t>architectural</a:t>
            </a:r>
            <a:r>
              <a:rPr lang="it-IT" sz="2800" dirty="0" smtClean="0"/>
              <a:t> </a:t>
            </a:r>
            <a:r>
              <a:rPr lang="it-IT" sz="2800" dirty="0" err="1" smtClean="0"/>
              <a:t>approach</a:t>
            </a:r>
            <a:r>
              <a:rPr lang="it-IT" sz="2800" dirty="0" smtClean="0"/>
              <a:t> can be </a:t>
            </a:r>
            <a:r>
              <a:rPr lang="it-IT" sz="2800" dirty="0" err="1" smtClean="0"/>
              <a:t>closely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correlated</a:t>
            </a:r>
            <a:r>
              <a:rPr lang="it-IT" sz="2800" dirty="0" smtClean="0"/>
              <a:t> to an </a:t>
            </a:r>
            <a:r>
              <a:rPr lang="it-IT" sz="2800" dirty="0" err="1" smtClean="0"/>
              <a:t>almost</a:t>
            </a:r>
            <a:r>
              <a:rPr lang="it-IT" sz="2800" dirty="0" smtClean="0"/>
              <a:t> immediate </a:t>
            </a:r>
            <a:r>
              <a:rPr lang="it-IT" sz="2800" dirty="0" err="1" smtClean="0"/>
              <a:t>cost</a:t>
            </a:r>
            <a:r>
              <a:rPr lang="it-IT" sz="2800" dirty="0" smtClean="0"/>
              <a:t> </a:t>
            </a:r>
            <a:r>
              <a:rPr lang="it-IT" sz="2800" dirty="0" err="1" smtClean="0"/>
              <a:t>saving</a:t>
            </a:r>
            <a:r>
              <a:rPr lang="it-IT" sz="2800" dirty="0" smtClean="0"/>
              <a:t>»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Ease</a:t>
            </a:r>
            <a:r>
              <a:rPr lang="it-IT" sz="2800" dirty="0" smtClean="0"/>
              <a:t> of deployment vs </a:t>
            </a:r>
            <a:r>
              <a:rPr lang="it-IT" sz="2800" dirty="0" err="1" smtClean="0"/>
              <a:t>monolitic</a:t>
            </a:r>
            <a:r>
              <a:rPr lang="it-IT" sz="2800" dirty="0" smtClean="0"/>
              <a:t>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</a:t>
            </a:r>
            <a:r>
              <a:rPr lang="it-IT" sz="2800" dirty="0" smtClean="0"/>
              <a:t> the </a:t>
            </a:r>
            <a:r>
              <a:rPr lang="it-IT" sz="2800" dirty="0" err="1" smtClean="0"/>
              <a:t>whole</a:t>
            </a:r>
            <a:r>
              <a:rPr lang="it-IT" sz="2800" dirty="0" smtClean="0"/>
              <a:t> </a:t>
            </a:r>
            <a:r>
              <a:rPr lang="it-IT" sz="2800" dirty="0" err="1" smtClean="0"/>
              <a:t>application</a:t>
            </a:r>
            <a:r>
              <a:rPr lang="it-IT" sz="2800" dirty="0" smtClean="0"/>
              <a:t> to be </a:t>
            </a:r>
            <a:r>
              <a:rPr lang="it-IT" sz="2800" dirty="0" err="1" smtClean="0"/>
              <a:t>deployed</a:t>
            </a:r>
            <a:r>
              <a:rPr lang="it-IT" sz="2800" dirty="0"/>
              <a:t> </a:t>
            </a:r>
            <a:r>
              <a:rPr lang="it-IT" sz="2800" dirty="0" smtClean="0"/>
              <a:t>in </a:t>
            </a:r>
            <a:r>
              <a:rPr lang="it-IT" sz="2800" dirty="0" err="1" smtClean="0"/>
              <a:t>order</a:t>
            </a:r>
            <a:r>
              <a:rPr lang="it-IT" sz="2800" dirty="0" smtClean="0"/>
              <a:t> to release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(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doesn’t</a:t>
            </a:r>
            <a:r>
              <a:rPr lang="it-IT" sz="2800" dirty="0" smtClean="0"/>
              <a:t> </a:t>
            </a:r>
            <a:r>
              <a:rPr lang="it-IT" sz="2800" dirty="0" err="1" smtClean="0"/>
              <a:t>matter</a:t>
            </a:r>
            <a:r>
              <a:rPr lang="it-IT" sz="2800" dirty="0" smtClean="0"/>
              <a:t> </a:t>
            </a:r>
            <a:r>
              <a:rPr lang="it-IT" sz="2800" dirty="0" err="1" smtClean="0"/>
              <a:t>how</a:t>
            </a:r>
            <a:r>
              <a:rPr lang="it-IT" sz="2800" dirty="0" smtClean="0"/>
              <a:t> wide are the </a:t>
            </a:r>
            <a:r>
              <a:rPr lang="it-IT" sz="2800" dirty="0" err="1" smtClean="0"/>
              <a:t>changes</a:t>
            </a:r>
            <a:r>
              <a:rPr lang="it-IT" sz="2800" dirty="0" smtClean="0"/>
              <a:t>) scenario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large impact (time for </a:t>
            </a:r>
            <a:r>
              <a:rPr lang="it-IT" sz="2800" dirty="0" err="1" smtClean="0"/>
              <a:t>repuplish</a:t>
            </a:r>
            <a:r>
              <a:rPr lang="it-IT" sz="2800" dirty="0" smtClean="0"/>
              <a:t> a service)</a:t>
            </a:r>
            <a:r>
              <a:rPr lang="it-IT" sz="2800" dirty="0"/>
              <a:t> </a:t>
            </a:r>
            <a:r>
              <a:rPr lang="it-IT" sz="2800" dirty="0" smtClean="0"/>
              <a:t>and high </a:t>
            </a:r>
            <a:r>
              <a:rPr lang="it-IT" sz="2800" dirty="0" err="1" smtClean="0"/>
              <a:t>risk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 </a:t>
            </a:r>
            <a:r>
              <a:rPr lang="it-IT" sz="2800" dirty="0" err="1" smtClean="0"/>
              <a:t>enable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a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to a single service </a:t>
            </a:r>
            <a:r>
              <a:rPr lang="it-IT" sz="2800" dirty="0" err="1" smtClean="0"/>
              <a:t>colud</a:t>
            </a:r>
            <a:r>
              <a:rPr lang="it-IT" sz="2800" dirty="0" smtClean="0"/>
              <a:t> be </a:t>
            </a:r>
            <a:r>
              <a:rPr lang="it-IT" sz="2800" dirty="0" err="1" smtClean="0"/>
              <a:t>immediatly</a:t>
            </a:r>
            <a:r>
              <a:rPr lang="it-IT" sz="2800" dirty="0" smtClean="0"/>
              <a:t> </a:t>
            </a:r>
            <a:r>
              <a:rPr lang="it-IT" sz="2800" dirty="0" err="1" smtClean="0"/>
              <a:t>deployed</a:t>
            </a:r>
            <a:r>
              <a:rPr lang="it-IT" sz="2800" dirty="0" smtClean="0"/>
              <a:t> </a:t>
            </a:r>
            <a:r>
              <a:rPr lang="it-IT" sz="2800" dirty="0" err="1" smtClean="0"/>
              <a:t>isolated</a:t>
            </a:r>
            <a:r>
              <a:rPr lang="it-IT" sz="2800" dirty="0" smtClean="0"/>
              <a:t> from the </a:t>
            </a:r>
            <a:r>
              <a:rPr lang="it-IT" sz="2800" dirty="0" err="1" smtClean="0"/>
              <a:t>rest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and fast </a:t>
            </a:r>
            <a:r>
              <a:rPr lang="it-IT" sz="2800" dirty="0" err="1" smtClean="0"/>
              <a:t>rollbacked</a:t>
            </a:r>
            <a:endParaRPr lang="it-IT" sz="2800" dirty="0"/>
          </a:p>
          <a:p>
            <a:pPr marL="876300" lvl="2" indent="0" eaLnBrk="1" hangingPunct="1">
              <a:buNone/>
            </a:pPr>
            <a:endParaRPr lang="it-IT" sz="2800" dirty="0" smtClean="0"/>
          </a:p>
          <a:p>
            <a:pPr marL="876300" lvl="2" indent="0" eaLnBrk="1" hangingPunct="1">
              <a:buNone/>
            </a:pP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a silver </a:t>
            </a:r>
            <a:r>
              <a:rPr lang="it-IT" sz="2800" dirty="0" err="1" smtClean="0"/>
              <a:t>bullet</a:t>
            </a:r>
            <a:r>
              <a:rPr lang="it-IT" sz="2800" dirty="0" smtClean="0"/>
              <a:t> or a free lunch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di </a:t>
            </a:r>
            <a:r>
              <a:rPr lang="it-IT" sz="2800" dirty="0" err="1" smtClean="0"/>
              <a:t>puù</a:t>
            </a:r>
            <a:r>
              <a:rPr lang="it-IT" sz="2800" dirty="0" smtClean="0"/>
              <a:t> sistemi middleware (overhead in management) 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della transazionalità in modo applicativo (overhead in </a:t>
            </a:r>
            <a:r>
              <a:rPr lang="it-IT" sz="2800" dirty="0" err="1" smtClean="0"/>
              <a:t>coding</a:t>
            </a:r>
            <a:r>
              <a:rPr lang="it-IT" sz="2800" dirty="0" smtClean="0"/>
              <a:t> )</a:t>
            </a: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smtClean="0"/>
              <a:t> 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5896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- 1_Title Slide">
  <a:themeElements>
    <a:clrScheme name="Default - 1_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- 1_Title and Content">
  <a:themeElements>
    <a:clrScheme name="Default - 1_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Pages>0</Pages>
  <Words>815</Words>
  <Characters>0</Characters>
  <Application>Microsoft Office PowerPoint</Application>
  <PresentationFormat>Personalizzato</PresentationFormat>
  <Lines>0</Lines>
  <Paragraphs>236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Default - Title Slide</vt:lpstr>
      <vt:lpstr>Default - Title and Content</vt:lpstr>
      <vt:lpstr>Default - 1_Title Slide</vt:lpstr>
      <vt:lpstr>Default - 1_Title and Content</vt:lpstr>
      <vt:lpstr>Presentazione standard di PowerPoint</vt:lpstr>
      <vt:lpstr>Presentazione standard di PowerPoint</vt:lpstr>
      <vt:lpstr>Presentazione standard di PowerPoint</vt:lpstr>
      <vt:lpstr>Full lifecycle of a microservice: how to realize a fault-tolerant and reliable architecture and deliver it as a Docker container or in a Cloud environment</vt:lpstr>
      <vt:lpstr>Astract </vt:lpstr>
      <vt:lpstr>Business context</vt:lpstr>
      <vt:lpstr>Requirements</vt:lpstr>
      <vt:lpstr>Requirements</vt:lpstr>
      <vt:lpstr>Requirements fullfilment: Design Pattern</vt:lpstr>
      <vt:lpstr>Pattern: Database per service /MICROSERVICE : IMPLEMENTING THE DATABASE PER SERVICE PATTERN</vt:lpstr>
      <vt:lpstr>Presentazione standard di PowerPoint</vt:lpstr>
      <vt:lpstr>Pattern: Database per service /MICROSERVICE : IMPLEMENTING THE DATABASE PER SERVICE PATTERN</vt:lpstr>
      <vt:lpstr>Requirements fullfilment: Technology stack</vt:lpstr>
      <vt:lpstr>Requirements fullfilment: Lifecycle process</vt:lpstr>
      <vt:lpstr>Lifecycle process</vt:lpstr>
      <vt:lpstr>DEVELOPMENT / UNIT TEST</vt:lpstr>
      <vt:lpstr>INTEGRATION TEST</vt:lpstr>
      <vt:lpstr>QUALITY ASSURANCE</vt:lpstr>
      <vt:lpstr>QUALITY ASSURANCE</vt:lpstr>
      <vt:lpstr>PRODUCTION</vt:lpstr>
      <vt:lpstr>Presentazione standard di PowerPoint</vt:lpstr>
      <vt:lpstr>Event driven architecture: transaction issues</vt:lpstr>
      <vt:lpstr>Presentazione standard di PowerPoint</vt:lpstr>
      <vt:lpstr>Presentazione standard di PowerPoint</vt:lpstr>
      <vt:lpstr>System landscape</vt:lpstr>
      <vt:lpstr>System landscape</vt:lpstr>
      <vt:lpstr>System landscape</vt:lpstr>
      <vt:lpstr>Wiring microservice: Service Discovery </vt:lpstr>
      <vt:lpstr>Load Balancing 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subject/>
  <dc:creator>Diana</dc:creator>
  <cp:keywords/>
  <dc:description/>
  <cp:lastModifiedBy>Poste Italiane S.P.A.</cp:lastModifiedBy>
  <cp:revision>187</cp:revision>
  <dcterms:modified xsi:type="dcterms:W3CDTF">2016-09-07T13:27:32Z</dcterms:modified>
</cp:coreProperties>
</file>