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88" r:id="rId10"/>
    <p:sldId id="264" r:id="rId11"/>
    <p:sldId id="284" r:id="rId12"/>
    <p:sldId id="285" r:id="rId13"/>
    <p:sldId id="273" r:id="rId14"/>
    <p:sldId id="290" r:id="rId15"/>
    <p:sldId id="289" r:id="rId16"/>
    <p:sldId id="287" r:id="rId17"/>
    <p:sldId id="266" r:id="rId18"/>
    <p:sldId id="274" r:id="rId19"/>
    <p:sldId id="302" r:id="rId20"/>
    <p:sldId id="267" r:id="rId21"/>
    <p:sldId id="309" r:id="rId22"/>
    <p:sldId id="293" r:id="rId23"/>
    <p:sldId id="278" r:id="rId24"/>
    <p:sldId id="279" r:id="rId25"/>
    <p:sldId id="294" r:id="rId26"/>
    <p:sldId id="295" r:id="rId27"/>
    <p:sldId id="280" r:id="rId28"/>
    <p:sldId id="296" r:id="rId29"/>
    <p:sldId id="310" r:id="rId30"/>
    <p:sldId id="304" r:id="rId31"/>
    <p:sldId id="268" r:id="rId32"/>
    <p:sldId id="283" r:id="rId33"/>
    <p:sldId id="282" r:id="rId34"/>
    <p:sldId id="281" r:id="rId35"/>
    <p:sldId id="275" r:id="rId36"/>
    <p:sldId id="311" r:id="rId37"/>
    <p:sldId id="312" r:id="rId38"/>
    <p:sldId id="271" r:id="rId39"/>
    <p:sldId id="292" r:id="rId40"/>
    <p:sldId id="269" r:id="rId41"/>
    <p:sldId id="299" r:id="rId42"/>
    <p:sldId id="301" r:id="rId43"/>
    <p:sldId id="307" r:id="rId44"/>
    <p:sldId id="306" r:id="rId45"/>
    <p:sldId id="298" r:id="rId46"/>
    <p:sldId id="308" r:id="rId47"/>
    <p:sldId id="265" r:id="rId48"/>
    <p:sldId id="305" r:id="rId49"/>
    <p:sldId id="300" r:id="rId50"/>
    <p:sldId id="291" r:id="rId51"/>
    <p:sldId id="270" r:id="rId52"/>
    <p:sldId id="286" r:id="rId53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9" autoAdjust="0"/>
  </p:normalViewPr>
  <p:slideViewPr>
    <p:cSldViewPr>
      <p:cViewPr>
        <p:scale>
          <a:sx n="33" d="100"/>
          <a:sy n="33" d="100"/>
        </p:scale>
        <p:origin x="-828" y="-9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107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cloud/" TargetMode="External"/><Relationship Id="rId7" Type="http://schemas.openxmlformats.org/officeDocument/2006/relationships/hyperlink" Target="https://docs.docker.com/docker-hub/webhooks/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docker.com/docker-hub/builds/" TargetMode="External"/><Relationship Id="rId5" Type="http://schemas.openxmlformats.org/officeDocument/2006/relationships/hyperlink" Target="https://docs.docker.com/docker-hub/repos/" TargetMode="External"/><Relationship Id="rId4" Type="http://schemas.openxmlformats.org/officeDocument/2006/relationships/hyperlink" Target="https://docs.docker.com/docker-hub/orgs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docker.com/reference/commandline/push" TargetMode="External"/><Relationship Id="rId3" Type="http://schemas.openxmlformats.org/officeDocument/2006/relationships/hyperlink" Target="https://docs.docker.com/docker-hub/repos/" TargetMode="External"/><Relationship Id="rId7" Type="http://schemas.openxmlformats.org/officeDocument/2006/relationships/hyperlink" Target="http://docs.docker.com/reference/commandline/login" TargetMode="External"/><Relationship Id="rId2" Type="http://schemas.openxmlformats.org/officeDocument/2006/relationships/hyperlink" Target="http://hub.docker.com/explore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ocs.docker.com/reference/commandline/pull" TargetMode="External"/><Relationship Id="rId5" Type="http://schemas.openxmlformats.org/officeDocument/2006/relationships/hyperlink" Target="http://docs.docker.com/reference/commandline/search" TargetMode="External"/><Relationship Id="rId4" Type="http://schemas.openxmlformats.org/officeDocument/2006/relationships/hyperlink" Target="https://docs.docker.com/docker-hub/builds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jenkins-ci.org/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icroservices.io/patterns/data/database-per-service.html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microservices.io/patterns/data/database-per-service.html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cloud/spring-cloud-zookeeper" TargetMode="External"/><Relationship Id="rId2" Type="http://schemas.openxmlformats.org/officeDocument/2006/relationships/hyperlink" Target="http://spring.io/projects/spring-xd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 smtClean="0"/>
              <a:t>Which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architecture</a:t>
            </a:r>
            <a:r>
              <a:rPr lang="it-IT" sz="1800" dirty="0" smtClean="0"/>
              <a:t> for a microservice design pattern: DATABASE PER SERVICE PATTERN</a:t>
            </a:r>
          </a:p>
          <a:p>
            <a:pPr lvl="1"/>
            <a:r>
              <a:rPr lang="it-IT" sz="1800" dirty="0" err="1" smtClean="0"/>
              <a:t>We</a:t>
            </a:r>
            <a:r>
              <a:rPr lang="it-IT" sz="1800" dirty="0" smtClean="0"/>
              <a:t> </a:t>
            </a:r>
            <a:r>
              <a:rPr lang="it-IT" sz="1800" dirty="0" err="1" smtClean="0"/>
              <a:t>want</a:t>
            </a:r>
            <a:r>
              <a:rPr lang="it-IT" sz="1800" dirty="0" smtClean="0"/>
              <a:t> to </a:t>
            </a:r>
            <a:r>
              <a:rPr lang="it-IT" sz="1800" dirty="0" err="1" smtClean="0"/>
              <a:t>realize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smtClean="0"/>
              <a:t>Services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coupled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can </a:t>
            </a:r>
            <a:r>
              <a:rPr lang="it-IT" sz="1800" dirty="0" err="1" smtClean="0"/>
              <a:t>develop</a:t>
            </a:r>
            <a:r>
              <a:rPr lang="it-IT" sz="1800" dirty="0" smtClean="0"/>
              <a:t>, </a:t>
            </a:r>
            <a:r>
              <a:rPr lang="it-IT" sz="1800" dirty="0" err="1" smtClean="0"/>
              <a:t>deployed</a:t>
            </a:r>
            <a:r>
              <a:rPr lang="it-IT" sz="1800" dirty="0" smtClean="0"/>
              <a:t> and </a:t>
            </a:r>
            <a:r>
              <a:rPr lang="it-IT" sz="1800" dirty="0" err="1" smtClean="0"/>
              <a:t>scaled</a:t>
            </a:r>
            <a:r>
              <a:rPr lang="it-IT" sz="1800" dirty="0" smtClean="0"/>
              <a:t> </a:t>
            </a:r>
            <a:r>
              <a:rPr lang="it-IT" sz="1800" dirty="0" err="1" smtClean="0"/>
              <a:t>indipendently</a:t>
            </a:r>
            <a:r>
              <a:rPr lang="it-IT" sz="1800" dirty="0" smtClean="0"/>
              <a:t> </a:t>
            </a:r>
          </a:p>
          <a:p>
            <a:pPr lvl="2"/>
            <a:r>
              <a:rPr lang="it-IT" sz="1800" dirty="0" smtClean="0"/>
              <a:t>Business </a:t>
            </a:r>
            <a:r>
              <a:rPr lang="it-IT" sz="1800" dirty="0" err="1" smtClean="0"/>
              <a:t>transactions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to update data </a:t>
            </a:r>
            <a:r>
              <a:rPr lang="it-IT" sz="1800" dirty="0" err="1" smtClean="0"/>
              <a:t>ownd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smtClean="0"/>
              <a:t>Some </a:t>
            </a:r>
            <a:r>
              <a:rPr lang="it-IT" sz="1800" dirty="0" err="1" smtClean="0"/>
              <a:t>queriesmust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owned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err="1" smtClean="0"/>
              <a:t>Different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have</a:t>
            </a:r>
            <a:r>
              <a:rPr lang="it-IT" sz="1800" dirty="0" smtClean="0"/>
              <a:t>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 </a:t>
            </a:r>
            <a:r>
              <a:rPr lang="it-IT" sz="1800" dirty="0" err="1" smtClean="0"/>
              <a:t>store</a:t>
            </a:r>
            <a:r>
              <a:rPr lang="it-IT" sz="1800" dirty="0" smtClean="0"/>
              <a:t> </a:t>
            </a:r>
            <a:r>
              <a:rPr lang="it-IT" sz="1800" dirty="0" err="1" smtClean="0"/>
              <a:t>requirements</a:t>
            </a:r>
            <a:endParaRPr lang="it-IT" sz="1800" dirty="0" smtClean="0"/>
          </a:p>
          <a:p>
            <a:pPr lvl="1"/>
            <a:r>
              <a:rPr lang="it-IT" sz="1800" dirty="0" smtClean="0"/>
              <a:t>With a Database per service pattern </a:t>
            </a:r>
            <a:r>
              <a:rPr lang="it-IT" sz="1800" dirty="0" err="1" smtClean="0"/>
              <a:t>it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possible</a:t>
            </a:r>
            <a:r>
              <a:rPr lang="it-IT" sz="1800" dirty="0" smtClean="0"/>
              <a:t> to </a:t>
            </a:r>
            <a:r>
              <a:rPr lang="it-IT" sz="1800" dirty="0" err="1" smtClean="0"/>
              <a:t>achieve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err="1" smtClean="0"/>
              <a:t>Each</a:t>
            </a:r>
            <a:r>
              <a:rPr lang="it-IT" sz="1800" dirty="0" smtClean="0"/>
              <a:t> </a:t>
            </a:r>
            <a:r>
              <a:rPr lang="it-IT" sz="1800" dirty="0" err="1" smtClean="0"/>
              <a:t>microservice’s</a:t>
            </a:r>
            <a:r>
              <a:rPr lang="it-IT" sz="1800" dirty="0" smtClean="0"/>
              <a:t> </a:t>
            </a:r>
            <a:r>
              <a:rPr lang="it-IT" sz="1800" dirty="0" err="1" smtClean="0"/>
              <a:t>persistence</a:t>
            </a:r>
            <a:r>
              <a:rPr lang="it-IT" sz="1800" dirty="0" smtClean="0"/>
              <a:t> data private to </a:t>
            </a:r>
            <a:r>
              <a:rPr lang="it-IT" sz="1800" dirty="0" err="1" smtClean="0"/>
              <a:t>that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accessible</a:t>
            </a:r>
            <a:r>
              <a:rPr lang="it-IT" sz="1800" dirty="0" smtClean="0"/>
              <a:t> </a:t>
            </a:r>
            <a:r>
              <a:rPr lang="it-IT" sz="1800" dirty="0" err="1" smtClean="0"/>
              <a:t>only</a:t>
            </a:r>
            <a:r>
              <a:rPr lang="it-IT" sz="1800" dirty="0" smtClean="0"/>
              <a:t> via </a:t>
            </a:r>
            <a:r>
              <a:rPr lang="it-IT" sz="1800" dirty="0" err="1" smtClean="0"/>
              <a:t>its</a:t>
            </a:r>
            <a:r>
              <a:rPr lang="it-IT" sz="1800" dirty="0" smtClean="0"/>
              <a:t> API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keep</a:t>
            </a:r>
            <a:r>
              <a:rPr lang="it-IT" sz="1800" dirty="0" smtClean="0"/>
              <a:t> data private in case of </a:t>
            </a:r>
            <a:r>
              <a:rPr lang="it-IT" sz="1800" dirty="0" err="1" smtClean="0"/>
              <a:t>relational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such</a:t>
            </a:r>
            <a:r>
              <a:rPr lang="it-IT" sz="1800" dirty="0" smtClean="0"/>
              <a:t> are the option:</a:t>
            </a:r>
          </a:p>
          <a:p>
            <a:pPr lvl="4"/>
            <a:r>
              <a:rPr lang="it-IT" sz="1800" dirty="0" smtClean="0"/>
              <a:t>Private-</a:t>
            </a:r>
            <a:r>
              <a:rPr lang="it-IT" sz="1800" dirty="0" err="1" smtClean="0"/>
              <a:t>table</a:t>
            </a:r>
            <a:r>
              <a:rPr lang="it-IT" sz="1800" dirty="0" smtClean="0"/>
              <a:t>-per service (</a:t>
            </a:r>
            <a:r>
              <a:rPr lang="it-IT" sz="1800" dirty="0" err="1" smtClean="0"/>
              <a:t>lowest</a:t>
            </a:r>
            <a:r>
              <a:rPr lang="it-IT" sz="1800" dirty="0" smtClean="0"/>
              <a:t> overhead)</a:t>
            </a:r>
          </a:p>
          <a:p>
            <a:pPr lvl="4"/>
            <a:r>
              <a:rPr lang="it-IT" sz="1800" dirty="0" smtClean="0"/>
              <a:t>Schema-</a:t>
            </a:r>
            <a:r>
              <a:rPr lang="it-IT" sz="1800" dirty="0" err="1" smtClean="0"/>
              <a:t>per_service</a:t>
            </a:r>
            <a:r>
              <a:rPr lang="it-IT" sz="1800" dirty="0" smtClean="0"/>
              <a:t> (</a:t>
            </a:r>
            <a:r>
              <a:rPr lang="it-IT" sz="1800" dirty="0" err="1" smtClean="0"/>
              <a:t>makes</a:t>
            </a:r>
            <a:r>
              <a:rPr lang="it-IT" sz="1800" dirty="0" smtClean="0"/>
              <a:t> </a:t>
            </a:r>
            <a:r>
              <a:rPr lang="it-IT" sz="1800" dirty="0" err="1" smtClean="0"/>
              <a:t>clear</a:t>
            </a:r>
            <a:r>
              <a:rPr lang="it-IT" sz="1800" dirty="0" smtClean="0"/>
              <a:t> </a:t>
            </a:r>
            <a:r>
              <a:rPr lang="it-IT" sz="1800" dirty="0" err="1" smtClean="0"/>
              <a:t>ownership</a:t>
            </a:r>
            <a:r>
              <a:rPr lang="it-IT" sz="1800" dirty="0" smtClean="0"/>
              <a:t>)</a:t>
            </a:r>
          </a:p>
          <a:p>
            <a:pPr lvl="4"/>
            <a:r>
              <a:rPr lang="it-IT" sz="1800" dirty="0" smtClean="0"/>
              <a:t>Database-server-per-service (for </a:t>
            </a:r>
            <a:r>
              <a:rPr lang="it-IT" sz="1800" dirty="0" err="1" smtClean="0"/>
              <a:t>highly</a:t>
            </a:r>
            <a:r>
              <a:rPr lang="it-IT" sz="1800" dirty="0" smtClean="0"/>
              <a:t> </a:t>
            </a:r>
            <a:r>
              <a:rPr lang="it-IT" sz="1800" dirty="0" err="1" smtClean="0"/>
              <a:t>throughput</a:t>
            </a:r>
            <a:r>
              <a:rPr lang="it-IT" sz="1800" dirty="0" smtClean="0"/>
              <a:t> service – neo4j) 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enforce</a:t>
            </a:r>
            <a:r>
              <a:rPr lang="it-IT" sz="1800" dirty="0" smtClean="0"/>
              <a:t> </a:t>
            </a:r>
            <a:r>
              <a:rPr lang="it-IT" sz="1800" dirty="0" err="1" smtClean="0"/>
              <a:t>encapsulation</a:t>
            </a:r>
            <a:r>
              <a:rPr lang="it-IT" sz="1800" dirty="0" smtClean="0"/>
              <a:t> with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user</a:t>
            </a:r>
            <a:r>
              <a:rPr lang="it-IT" sz="1800" dirty="0" smtClean="0"/>
              <a:t> id to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so </a:t>
            </a:r>
            <a:r>
              <a:rPr lang="it-IT" sz="1800" dirty="0" err="1" smtClean="0"/>
              <a:t>developers</a:t>
            </a:r>
            <a:r>
              <a:rPr lang="it-IT" sz="1800" dirty="0" smtClean="0"/>
              <a:t> </a:t>
            </a:r>
            <a:r>
              <a:rPr lang="it-IT" sz="1800" dirty="0" err="1" smtClean="0"/>
              <a:t>wil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temped</a:t>
            </a:r>
            <a:r>
              <a:rPr lang="it-IT" sz="1800" dirty="0" smtClean="0"/>
              <a:t> to bypass a service api and </a:t>
            </a:r>
            <a:r>
              <a:rPr lang="it-IT" sz="1800" dirty="0" err="1" smtClean="0"/>
              <a:t>access</a:t>
            </a:r>
            <a:r>
              <a:rPr lang="it-IT" sz="1800" dirty="0" smtClean="0"/>
              <a:t> </a:t>
            </a:r>
            <a:r>
              <a:rPr lang="it-IT" sz="1800" dirty="0" err="1" smtClean="0"/>
              <a:t>it’s</a:t>
            </a:r>
            <a:r>
              <a:rPr lang="it-IT" sz="1800" dirty="0" smtClean="0"/>
              <a:t> data </a:t>
            </a:r>
            <a:r>
              <a:rPr lang="it-IT" sz="1800" dirty="0" err="1" smtClean="0"/>
              <a:t>directly</a:t>
            </a:r>
            <a:endParaRPr lang="it-IT" sz="1800" dirty="0" smtClean="0"/>
          </a:p>
          <a:p>
            <a:pPr lvl="3"/>
            <a:endParaRPr lang="it-IT" sz="1800" dirty="0"/>
          </a:p>
          <a:p>
            <a:pPr lvl="2"/>
            <a:r>
              <a:rPr lang="it-IT" sz="1800" dirty="0" smtClean="0"/>
              <a:t> 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it-IT" sz="1800" dirty="0"/>
          </a:p>
          <a:p>
            <a:pPr lvl="2"/>
            <a:r>
              <a:rPr lang="it-IT" sz="1800" dirty="0" smtClean="0"/>
              <a:t>Benefits of </a:t>
            </a:r>
            <a:r>
              <a:rPr lang="it-IT" sz="1800" dirty="0" err="1" smtClean="0"/>
              <a:t>this</a:t>
            </a:r>
            <a:r>
              <a:rPr lang="it-IT" sz="1800" dirty="0" smtClean="0"/>
              <a:t> pattern</a:t>
            </a:r>
          </a:p>
          <a:p>
            <a:pPr lvl="3"/>
            <a:r>
              <a:rPr lang="it-IT" sz="1800" dirty="0" err="1" smtClean="0"/>
              <a:t>Ensure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the </a:t>
            </a:r>
            <a:r>
              <a:rPr lang="it-IT" sz="1800" dirty="0" err="1" smtClean="0"/>
              <a:t>servicesa</a:t>
            </a:r>
            <a:r>
              <a:rPr lang="it-IT" sz="1800" dirty="0" smtClean="0"/>
              <a:t> are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couples</a:t>
            </a:r>
            <a:r>
              <a:rPr lang="it-IT" sz="1800" dirty="0" smtClean="0"/>
              <a:t> </a:t>
            </a:r>
            <a:r>
              <a:rPr lang="it-IT" sz="1800" dirty="0" err="1" smtClean="0"/>
              <a:t>changes</a:t>
            </a:r>
            <a:r>
              <a:rPr lang="it-IT" sz="1800" dirty="0" smtClean="0"/>
              <a:t> to </a:t>
            </a:r>
            <a:r>
              <a:rPr lang="it-IT" sz="1800" dirty="0" err="1" smtClean="0"/>
              <a:t>one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service’s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impact </a:t>
            </a:r>
            <a:r>
              <a:rPr lang="it-IT" sz="1800" dirty="0" err="1" smtClean="0"/>
              <a:t>any</a:t>
            </a:r>
            <a:r>
              <a:rPr lang="it-IT" sz="1800" dirty="0" smtClean="0"/>
              <a:t>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3"/>
            <a:r>
              <a:rPr lang="it-IT" sz="1800" dirty="0" err="1" smtClean="0"/>
              <a:t>Each</a:t>
            </a:r>
            <a:r>
              <a:rPr lang="it-IT" sz="1800" dirty="0" smtClean="0"/>
              <a:t> service can use the </a:t>
            </a:r>
            <a:r>
              <a:rPr lang="it-IT" sz="1800" dirty="0" err="1" smtClean="0"/>
              <a:t>type</a:t>
            </a:r>
            <a:r>
              <a:rPr lang="it-IT" sz="1800" dirty="0" smtClean="0"/>
              <a:t> of database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best </a:t>
            </a:r>
            <a:r>
              <a:rPr lang="it-IT" sz="1800" dirty="0" err="1" smtClean="0"/>
              <a:t>suited</a:t>
            </a:r>
            <a:r>
              <a:rPr lang="it-IT" sz="1800" dirty="0" smtClean="0"/>
              <a:t> to </a:t>
            </a:r>
            <a:r>
              <a:rPr lang="it-IT" sz="1800" dirty="0" err="1" smtClean="0"/>
              <a:t>its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(neo4j social </a:t>
            </a:r>
            <a:r>
              <a:rPr lang="it-IT" sz="1800" dirty="0" err="1" smtClean="0"/>
              <a:t>graph</a:t>
            </a:r>
            <a:r>
              <a:rPr lang="it-IT" sz="1800" dirty="0" smtClean="0"/>
              <a:t>, </a:t>
            </a:r>
            <a:r>
              <a:rPr lang="it-IT" sz="1800" dirty="0" err="1" smtClean="0"/>
              <a:t>elasticsearch</a:t>
            </a:r>
            <a:r>
              <a:rPr lang="it-IT" sz="1800" dirty="0" smtClean="0"/>
              <a:t> for text </a:t>
            </a:r>
            <a:r>
              <a:rPr lang="it-IT" sz="1800" dirty="0" err="1" smtClean="0"/>
              <a:t>serches,etc</a:t>
            </a:r>
            <a:r>
              <a:rPr lang="it-IT" sz="1800" dirty="0" smtClean="0"/>
              <a:t>)</a:t>
            </a:r>
          </a:p>
          <a:p>
            <a:pPr lvl="2"/>
            <a:r>
              <a:rPr lang="it-IT" sz="1800" dirty="0" err="1" smtClean="0"/>
              <a:t>Drawbacks</a:t>
            </a:r>
            <a:endParaRPr lang="it-IT" sz="1800" dirty="0" smtClean="0"/>
          </a:p>
          <a:p>
            <a:pPr lvl="3"/>
            <a:r>
              <a:rPr lang="it-IT" sz="1800" dirty="0" smtClean="0"/>
              <a:t>Distributed business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span</a:t>
            </a:r>
            <a:r>
              <a:rPr lang="it-IT" sz="1800" dirty="0" smtClean="0"/>
              <a:t>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implemented</a:t>
            </a:r>
            <a:r>
              <a:rPr lang="it-IT" sz="1800" dirty="0" smtClean="0"/>
              <a:t> (CAP </a:t>
            </a:r>
            <a:r>
              <a:rPr lang="it-IT" sz="1800" dirty="0" err="1" smtClean="0"/>
              <a:t>theorem</a:t>
            </a:r>
            <a:r>
              <a:rPr lang="it-IT" sz="1800" dirty="0" smtClean="0"/>
              <a:t> and </a:t>
            </a:r>
            <a:r>
              <a:rPr lang="it-IT" sz="1800" dirty="0" err="1" smtClean="0"/>
              <a:t>many</a:t>
            </a:r>
            <a:r>
              <a:rPr lang="it-IT" sz="1800" dirty="0" smtClean="0"/>
              <a:t> </a:t>
            </a:r>
            <a:r>
              <a:rPr lang="it-IT" sz="1800" dirty="0" err="1" smtClean="0"/>
              <a:t>modern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does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support</a:t>
            </a:r>
            <a:r>
              <a:rPr lang="it-IT" sz="1800" dirty="0" smtClean="0"/>
              <a:t> </a:t>
            </a:r>
            <a:r>
              <a:rPr lang="it-IT" sz="1800" dirty="0" err="1" smtClean="0"/>
              <a:t>them</a:t>
            </a:r>
            <a:r>
              <a:rPr lang="it-IT" sz="1800" dirty="0" smtClean="0"/>
              <a:t> </a:t>
            </a:r>
            <a:r>
              <a:rPr lang="it-IT" sz="1800" dirty="0" err="1" smtClean="0"/>
              <a:t>NoSql</a:t>
            </a:r>
            <a:r>
              <a:rPr lang="it-IT" sz="1800" dirty="0" smtClean="0"/>
              <a:t>)</a:t>
            </a:r>
          </a:p>
          <a:p>
            <a:pPr lvl="3"/>
            <a:r>
              <a:rPr lang="it-IT" sz="1800" dirty="0" err="1" smtClean="0"/>
              <a:t>Implementing</a:t>
            </a:r>
            <a:r>
              <a:rPr lang="it-IT" sz="1800" dirty="0" smtClean="0"/>
              <a:t> </a:t>
            </a:r>
            <a:r>
              <a:rPr lang="it-IT" sz="1800" dirty="0" err="1" smtClean="0"/>
              <a:t>queries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that</a:t>
            </a:r>
            <a:r>
              <a:rPr lang="it-IT" sz="1800" dirty="0" smtClean="0"/>
              <a:t> are </a:t>
            </a:r>
            <a:r>
              <a:rPr lang="it-IT" sz="1800" dirty="0" err="1" smtClean="0"/>
              <a:t>now</a:t>
            </a:r>
            <a:r>
              <a:rPr lang="it-IT" sz="1800" dirty="0" smtClean="0"/>
              <a:t> in multiple </a:t>
            </a:r>
            <a:r>
              <a:rPr lang="it-IT" sz="1800" dirty="0" err="1" smtClean="0"/>
              <a:t>datanìbase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challenging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An </a:t>
            </a:r>
            <a:r>
              <a:rPr lang="it-IT" sz="1800" dirty="0" err="1" smtClean="0"/>
              <a:t>overall</a:t>
            </a:r>
            <a:r>
              <a:rPr lang="it-IT" sz="1800" dirty="0" smtClean="0"/>
              <a:t> more </a:t>
            </a:r>
            <a:r>
              <a:rPr lang="it-IT" sz="1800" dirty="0" err="1" smtClean="0"/>
              <a:t>complex</a:t>
            </a:r>
            <a:r>
              <a:rPr lang="it-IT" sz="1800" dirty="0" smtClean="0"/>
              <a:t> </a:t>
            </a:r>
            <a:r>
              <a:rPr lang="it-IT" sz="1800" dirty="0" err="1" smtClean="0"/>
              <a:t>programming</a:t>
            </a:r>
            <a:r>
              <a:rPr lang="it-IT" sz="1800" dirty="0" smtClean="0"/>
              <a:t> model</a:t>
            </a:r>
          </a:p>
          <a:p>
            <a:pPr lvl="2"/>
            <a:r>
              <a:rPr lang="it-IT" sz="1800" dirty="0" smtClean="0"/>
              <a:t>Solution to </a:t>
            </a:r>
            <a:r>
              <a:rPr lang="it-IT" sz="1800" dirty="0" err="1" smtClean="0"/>
              <a:t>drawbacks</a:t>
            </a:r>
            <a:r>
              <a:rPr lang="it-IT" sz="1800" dirty="0" smtClean="0"/>
              <a:t>:</a:t>
            </a:r>
          </a:p>
          <a:p>
            <a:pPr lvl="3"/>
            <a:r>
              <a:rPr lang="it-IT" sz="1800" dirty="0" smtClean="0"/>
              <a:t>Data </a:t>
            </a:r>
            <a:r>
              <a:rPr lang="it-IT" sz="1800" dirty="0" err="1" smtClean="0"/>
              <a:t>consistency</a:t>
            </a:r>
            <a:r>
              <a:rPr lang="it-IT" sz="1800" dirty="0" smtClean="0"/>
              <a:t> </a:t>
            </a:r>
            <a:r>
              <a:rPr lang="it-IT" sz="1800" dirty="0" err="1" smtClean="0"/>
              <a:t>across</a:t>
            </a:r>
            <a:r>
              <a:rPr lang="it-IT" sz="1800" dirty="0"/>
              <a:t> </a:t>
            </a:r>
            <a:r>
              <a:rPr lang="it-IT" sz="1800" dirty="0" smtClean="0"/>
              <a:t>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enabled</a:t>
            </a:r>
            <a:r>
              <a:rPr lang="it-IT" sz="1800" dirty="0" smtClean="0"/>
              <a:t> </a:t>
            </a:r>
            <a:r>
              <a:rPr lang="it-IT" sz="1800" dirty="0" err="1" smtClean="0"/>
              <a:t>without</a:t>
            </a:r>
            <a:r>
              <a:rPr lang="it-IT" sz="1800" dirty="0" smtClean="0"/>
              <a:t> </a:t>
            </a:r>
            <a:r>
              <a:rPr lang="it-IT" sz="1800" dirty="0" err="1" smtClean="0"/>
              <a:t>distributed</a:t>
            </a:r>
            <a:r>
              <a:rPr lang="it-IT" sz="1800" dirty="0" smtClean="0"/>
              <a:t>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with a </a:t>
            </a:r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Driven</a:t>
            </a:r>
            <a:r>
              <a:rPr lang="it-IT" sz="1800" dirty="0" smtClean="0"/>
              <a:t> Architecture with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when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data and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</a:t>
            </a:r>
            <a:r>
              <a:rPr lang="it-IT" sz="1800" dirty="0" err="1" smtClean="0"/>
              <a:t>own</a:t>
            </a:r>
            <a:r>
              <a:rPr lang="it-IT" sz="1800" dirty="0" smtClean="0"/>
              <a:t> data </a:t>
            </a:r>
            <a:r>
              <a:rPr lang="it-IT" sz="1800" dirty="0" err="1" smtClean="0"/>
              <a:t>subscribing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endParaRPr lang="it-IT" sz="1800" dirty="0" smtClean="0"/>
          </a:p>
          <a:p>
            <a:pPr lvl="3"/>
            <a:r>
              <a:rPr lang="it-IT" sz="1800" dirty="0" smtClean="0"/>
              <a:t>Application side join (</a:t>
            </a:r>
            <a:r>
              <a:rPr lang="it-IT" sz="1800" dirty="0" err="1" smtClean="0"/>
              <a:t>tha</a:t>
            </a:r>
            <a:r>
              <a:rPr lang="it-IT" sz="1800" dirty="0" smtClean="0"/>
              <a:t> </a:t>
            </a:r>
            <a:r>
              <a:rPr lang="it-IT" sz="1800" dirty="0" err="1" smtClean="0"/>
              <a:t>applicatyion</a:t>
            </a:r>
            <a:r>
              <a:rPr lang="it-IT" sz="1800" dirty="0" smtClean="0"/>
              <a:t> </a:t>
            </a:r>
            <a:r>
              <a:rPr lang="it-IT" sz="1800" dirty="0" err="1" smtClean="0"/>
              <a:t>perform</a:t>
            </a:r>
            <a:r>
              <a:rPr lang="it-IT" sz="1800" dirty="0" smtClean="0"/>
              <a:t> the join </a:t>
            </a:r>
            <a:r>
              <a:rPr lang="it-IT" sz="1800" dirty="0" err="1" smtClean="0"/>
              <a:t>rather</a:t>
            </a:r>
            <a:r>
              <a:rPr lang="it-IT" sz="1800" dirty="0" smtClean="0"/>
              <a:t> </a:t>
            </a:r>
            <a:r>
              <a:rPr lang="it-IT" sz="1800" dirty="0" err="1" smtClean="0"/>
              <a:t>than</a:t>
            </a:r>
            <a:r>
              <a:rPr lang="it-IT" sz="1800" dirty="0" smtClean="0"/>
              <a:t> database) CQRS </a:t>
            </a:r>
            <a:r>
              <a:rPr lang="it-IT" sz="1800" dirty="0" err="1" smtClean="0"/>
              <a:t>maintaining</a:t>
            </a:r>
            <a:r>
              <a:rPr lang="it-IT" sz="1800" dirty="0" smtClean="0"/>
              <a:t> </a:t>
            </a:r>
            <a:r>
              <a:rPr lang="it-IT" sz="1800" dirty="0" err="1" smtClean="0"/>
              <a:t>one</a:t>
            </a:r>
            <a:r>
              <a:rPr lang="it-IT" sz="1800" dirty="0" smtClean="0"/>
              <a:t> or more </a:t>
            </a:r>
            <a:r>
              <a:rPr lang="it-IT" sz="1800" dirty="0" err="1" smtClean="0"/>
              <a:t>materialized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contain</a:t>
            </a:r>
            <a:r>
              <a:rPr lang="it-IT" sz="1800" dirty="0" smtClean="0"/>
              <a:t> data from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are </a:t>
            </a:r>
            <a:r>
              <a:rPr lang="it-IT" sz="1800" dirty="0" err="1" smtClean="0"/>
              <a:t>kept</a:t>
            </a:r>
            <a:r>
              <a:rPr lang="it-IT" sz="1800" dirty="0" smtClean="0"/>
              <a:t> by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subscribes</a:t>
            </a:r>
            <a:r>
              <a:rPr lang="it-IT" sz="1800" dirty="0" smtClean="0"/>
              <a:t> to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wheh</a:t>
            </a:r>
            <a:r>
              <a:rPr lang="it-IT" sz="1800" dirty="0" smtClean="0"/>
              <a:t> </a:t>
            </a:r>
            <a:r>
              <a:rPr lang="it-IT" sz="1800" dirty="0" err="1" smtClean="0"/>
              <a:t>it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its</a:t>
            </a:r>
            <a:r>
              <a:rPr lang="it-IT" sz="1800" dirty="0" smtClean="0"/>
              <a:t> data.</a:t>
            </a:r>
          </a:p>
          <a:p>
            <a:pPr lvl="2"/>
            <a:r>
              <a:rPr lang="it-IT" sz="1800" dirty="0" err="1" smtClean="0"/>
              <a:t>Related</a:t>
            </a:r>
            <a:r>
              <a:rPr lang="it-IT" sz="1800" dirty="0" smtClean="0"/>
              <a:t> </a:t>
            </a:r>
            <a:r>
              <a:rPr lang="it-IT" sz="1800" dirty="0" err="1" smtClean="0"/>
              <a:t>patterns</a:t>
            </a:r>
            <a:r>
              <a:rPr lang="it-IT" sz="1800" dirty="0" smtClean="0"/>
              <a:t> </a:t>
            </a:r>
            <a:r>
              <a:rPr lang="it-IT" sz="1800" dirty="0" err="1" smtClean="0"/>
              <a:t>as</a:t>
            </a:r>
            <a:r>
              <a:rPr lang="it-IT" sz="1800" dirty="0" smtClean="0"/>
              <a:t> way to </a:t>
            </a:r>
            <a:r>
              <a:rPr lang="it-IT" sz="1800" dirty="0" err="1" smtClean="0"/>
              <a:t>atomically</a:t>
            </a:r>
            <a:r>
              <a:rPr lang="it-IT" sz="1800" dirty="0" smtClean="0"/>
              <a:t> update state and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</a:t>
            </a:r>
            <a:r>
              <a:rPr lang="it-IT" sz="1800" dirty="0" smtClean="0"/>
              <a:t>.</a:t>
            </a:r>
          </a:p>
          <a:p>
            <a:pPr lvl="3"/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sourcing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Database </a:t>
            </a:r>
            <a:r>
              <a:rPr lang="it-IT" sz="1800" dirty="0" err="1" smtClean="0"/>
              <a:t>triggers</a:t>
            </a:r>
            <a:endParaRPr lang="it-IT" sz="1800" dirty="0" smtClean="0"/>
          </a:p>
          <a:p>
            <a:pPr lvl="3"/>
            <a:r>
              <a:rPr lang="it-IT" sz="1800" dirty="0" err="1" smtClean="0"/>
              <a:t>Transaction</a:t>
            </a:r>
            <a:r>
              <a:rPr lang="it-IT" sz="1800" dirty="0" smtClean="0"/>
              <a:t> log </a:t>
            </a:r>
            <a:r>
              <a:rPr lang="it-IT" sz="1800" dirty="0" err="1" smtClean="0"/>
              <a:t>tailing</a:t>
            </a:r>
            <a:r>
              <a:rPr lang="it-IT" sz="1800" dirty="0" smtClean="0"/>
              <a:t>	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31211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925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04168" y="2105472"/>
            <a:ext cx="16534531" cy="10619928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57691" y="3886926"/>
            <a:ext cx="11307650" cy="5919102"/>
            <a:chOff x="5783288" y="3480681"/>
            <a:chExt cx="11307650" cy="5919102"/>
          </a:xfrm>
        </p:grpSpPr>
        <p:grpSp>
          <p:nvGrpSpPr>
            <p:cNvPr id="14" name="Gruppo 13"/>
            <p:cNvGrpSpPr/>
            <p:nvPr/>
          </p:nvGrpSpPr>
          <p:grpSpPr>
            <a:xfrm>
              <a:off x="5783288" y="4950322"/>
              <a:ext cx="11307650" cy="4449461"/>
              <a:chOff x="1942087" y="7568268"/>
              <a:chExt cx="11307650" cy="4449461"/>
            </a:xfrm>
          </p:grpSpPr>
          <p:cxnSp>
            <p:nvCxnSpPr>
              <p:cNvPr id="16" name="Connettore 2 15"/>
              <p:cNvCxnSpPr>
                <a:stCxn id="18" idx="2"/>
                <a:endCxn id="19" idx="1"/>
              </p:cNvCxnSpPr>
              <p:nvPr/>
            </p:nvCxnSpPr>
            <p:spPr bwMode="auto">
              <a:xfrm>
                <a:off x="7595912" y="10326979"/>
                <a:ext cx="0" cy="841437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Connettore 2 16"/>
              <p:cNvCxnSpPr>
                <a:stCxn id="18" idx="0"/>
                <a:endCxn id="20" idx="4"/>
              </p:cNvCxnSpPr>
              <p:nvPr/>
            </p:nvCxnSpPr>
            <p:spPr bwMode="auto">
              <a:xfrm flipH="1" flipV="1">
                <a:off x="7595911" y="7829411"/>
                <a:ext cx="1" cy="338376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Rettangolo arrotondato 17"/>
              <p:cNvSpPr/>
              <p:nvPr/>
            </p:nvSpPr>
            <p:spPr bwMode="auto">
              <a:xfrm>
                <a:off x="1942087" y="8167787"/>
                <a:ext cx="11307650" cy="2159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</a:p>
            </p:txBody>
          </p:sp>
          <p:sp>
            <p:nvSpPr>
              <p:cNvPr id="19" name="Cilindro 18"/>
              <p:cNvSpPr/>
              <p:nvPr/>
            </p:nvSpPr>
            <p:spPr bwMode="auto">
              <a:xfrm>
                <a:off x="7138712" y="11168416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0" name="Ovale 19"/>
              <p:cNvSpPr/>
              <p:nvPr/>
            </p:nvSpPr>
            <p:spPr bwMode="auto">
              <a:xfrm flipH="1">
                <a:off x="7460180" y="7568268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1" name="Rettangolo arrotondato 20"/>
              <p:cNvSpPr/>
              <p:nvPr/>
            </p:nvSpPr>
            <p:spPr bwMode="auto">
              <a:xfrm>
                <a:off x="5872537" y="8457577"/>
                <a:ext cx="3446749" cy="1006846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INSTANCE #1 </a:t>
                </a:r>
              </a:p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@ HTTP 7111 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5" name="Fumetto 2 14"/>
            <p:cNvSpPr/>
            <p:nvPr/>
          </p:nvSpPr>
          <p:spPr bwMode="auto">
            <a:xfrm>
              <a:off x="10535816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79016"/>
              </p:ext>
            </p:extLst>
          </p:nvPr>
        </p:nvGraphicFramePr>
        <p:xfrm>
          <a:off x="609600" y="1600200"/>
          <a:ext cx="23088600" cy="1008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??? 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Technology </a:t>
            </a:r>
            <a:r>
              <a:rPr lang="it-IT" dirty="0" err="1" smtClean="0"/>
              <a:t>stack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Technology </a:t>
            </a:r>
            <a:r>
              <a:rPr lang="it-IT" dirty="0" err="1" smtClean="0"/>
              <a:t>stack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Spring </a:t>
            </a:r>
            <a:r>
              <a:rPr lang="it-IT" dirty="0" err="1" smtClean="0"/>
              <a:t>boot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/>
              <a:t>One technology that lets you focus on getting things done is one of the newer members of the Spring</a:t>
            </a:r>
          </a:p>
          <a:p>
            <a:pPr marL="0" indent="0">
              <a:buNone/>
            </a:pPr>
            <a:r>
              <a:rPr lang="en-US" sz="2000" dirty="0"/>
              <a:t>ecosystem: the Spring Boot project. This project has two main benefits. The first benefit is that Spring Boot</a:t>
            </a:r>
          </a:p>
          <a:p>
            <a:pPr marL="0" indent="0">
              <a:buNone/>
            </a:pPr>
            <a:r>
              <a:rPr lang="en-US" sz="2000" dirty="0"/>
              <a:t>dramatically simplifies application configuration by taking Convention over Configuration (</a:t>
            </a:r>
            <a:r>
              <a:rPr lang="en-US" sz="2000" dirty="0" err="1"/>
              <a:t>CoC</a:t>
            </a:r>
            <a:r>
              <a:rPr lang="en-US" sz="2000" dirty="0"/>
              <a:t>) in Spring</a:t>
            </a:r>
          </a:p>
          <a:p>
            <a:pPr marL="0" indent="0">
              <a:buNone/>
            </a:pPr>
            <a:r>
              <a:rPr lang="en-US" sz="2000" dirty="0"/>
              <a:t>applications to a whole new level. Spring Boot has a feature called auto-configuration that intelligently</a:t>
            </a:r>
          </a:p>
          <a:p>
            <a:pPr marL="0" indent="0">
              <a:buNone/>
            </a:pPr>
            <a:r>
              <a:rPr lang="en-US" sz="2000" dirty="0"/>
              <a:t>provides a set of default behaviors that are driven by what jars are on the </a:t>
            </a:r>
            <a:r>
              <a:rPr lang="en-US" sz="2000" dirty="0" err="1"/>
              <a:t>classpath</a:t>
            </a:r>
            <a:r>
              <a:rPr lang="en-US" sz="2000" dirty="0"/>
              <a:t>. For example, if you</a:t>
            </a:r>
          </a:p>
          <a:p>
            <a:pPr marL="0" indent="0">
              <a:buNone/>
            </a:pPr>
            <a:r>
              <a:rPr lang="en-US" sz="2000" dirty="0"/>
              <a:t>include database jars on the </a:t>
            </a:r>
            <a:r>
              <a:rPr lang="en-US" sz="2000" dirty="0" err="1"/>
              <a:t>classpath</a:t>
            </a:r>
            <a:r>
              <a:rPr lang="en-US" sz="2000" dirty="0"/>
              <a:t> then Spring Boot will define </a:t>
            </a:r>
            <a:r>
              <a:rPr lang="en-US" sz="2000" dirty="0" err="1"/>
              <a:t>DataSource</a:t>
            </a:r>
            <a:r>
              <a:rPr lang="en-US" sz="2000" dirty="0"/>
              <a:t> and </a:t>
            </a:r>
            <a:r>
              <a:rPr lang="en-US" sz="2000" dirty="0" err="1"/>
              <a:t>JdbcTemplate</a:t>
            </a:r>
            <a:r>
              <a:rPr lang="en-US" sz="2000" dirty="0"/>
              <a:t> beans</a:t>
            </a:r>
          </a:p>
          <a:p>
            <a:pPr marL="0" indent="0">
              <a:buNone/>
            </a:pPr>
            <a:r>
              <a:rPr lang="en-US" sz="2000" dirty="0"/>
              <a:t>unless you have already defined them. As a result, it’s remarkably easy to get a new micro-service up and</a:t>
            </a:r>
          </a:p>
          <a:p>
            <a:pPr marL="0" indent="0">
              <a:buNone/>
            </a:pPr>
            <a:r>
              <a:rPr lang="en-US" sz="2000" dirty="0"/>
              <a:t>running with little or no configuration while preserving the ability to customize your application.</a:t>
            </a:r>
          </a:p>
          <a:p>
            <a:pPr marL="0" indent="0">
              <a:buNone/>
            </a:pPr>
            <a:r>
              <a:rPr lang="en-US" sz="2000" dirty="0"/>
              <a:t>The second benefit of Spring Boot is that it simplifies deployment by letting you package your application as</a:t>
            </a:r>
          </a:p>
          <a:p>
            <a:pPr marL="0" indent="0">
              <a:buNone/>
            </a:pPr>
            <a:r>
              <a:rPr lang="en-US" sz="2000" dirty="0"/>
              <a:t>an executable jar containing a pre-configured embedded web container (Tomcat or Jetty). This eliminates the</a:t>
            </a:r>
          </a:p>
          <a:p>
            <a:pPr marL="0" indent="0">
              <a:buNone/>
            </a:pPr>
            <a:r>
              <a:rPr lang="en-US" sz="2000" dirty="0"/>
              <a:t>need to install and configure Tomcat or Jetty on your servers. Instead, to run your micro-service you simply</a:t>
            </a:r>
          </a:p>
          <a:p>
            <a:pPr marL="0" indent="0">
              <a:buNone/>
            </a:pPr>
            <a:r>
              <a:rPr lang="en-US" sz="2000" dirty="0"/>
              <a:t>need to have Java installed. Moreover, the executable jar format provides uniform and self-contained way of</a:t>
            </a:r>
          </a:p>
          <a:p>
            <a:pPr marL="0" indent="0">
              <a:buNone/>
            </a:pPr>
            <a:r>
              <a:rPr lang="en-US" sz="2000" dirty="0"/>
              <a:t>packaging and running JVM applications regardless of type, which simplifies operations. If necessary, you can,</a:t>
            </a:r>
          </a:p>
          <a:p>
            <a:pPr marL="0" indent="0">
              <a:buNone/>
            </a:pPr>
            <a:r>
              <a:rPr lang="en-US" sz="2000" dirty="0"/>
              <a:t>however, configure Spring Boot to build a war file. Let’s illustrate these features by developing a Spring Boot</a:t>
            </a:r>
          </a:p>
          <a:p>
            <a:pPr marL="0" indent="0">
              <a:buNone/>
            </a:pPr>
            <a:r>
              <a:rPr lang="en-US" sz="2000" dirty="0"/>
              <a:t>version of the user registration microservice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r>
              <a:rPr lang="it-IT" dirty="0" smtClean="0"/>
              <a:t>Spring </a:t>
            </a:r>
            <a:r>
              <a:rPr lang="it-IT" dirty="0" err="1" smtClean="0"/>
              <a:t>Clolud</a:t>
            </a:r>
            <a:r>
              <a:rPr lang="it-IT" dirty="0" smtClean="0"/>
              <a:t> </a:t>
            </a:r>
            <a:r>
              <a:rPr lang="it-IT" dirty="0" err="1" smtClean="0"/>
              <a:t>stream</a:t>
            </a:r>
            <a:r>
              <a:rPr lang="it-IT" dirty="0" smtClean="0"/>
              <a:t>	</a:t>
            </a:r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Technology </a:t>
            </a:r>
            <a:r>
              <a:rPr lang="it-IT" dirty="0" err="1" smtClean="0"/>
              <a:t>stack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t" hangingPunct="1"/>
            <a:r>
              <a:rPr lang="it-IT" dirty="0" smtClean="0"/>
              <a:t> </a:t>
            </a:r>
            <a:r>
              <a:rPr lang="it-IT" b="1" dirty="0"/>
              <a:t>SPRING BOOT</a:t>
            </a:r>
            <a:endParaRPr lang="it-IT" dirty="0"/>
          </a:p>
          <a:p>
            <a:pPr eaLnBrk="1" fontAlgn="ctr" hangingPunct="1"/>
            <a:r>
              <a:rPr lang="it-IT" dirty="0"/>
              <a:t>SPRING CLOUD STREAM</a:t>
            </a:r>
          </a:p>
          <a:p>
            <a:pPr eaLnBrk="1" fontAlgn="auto" hangingPunct="1"/>
            <a:r>
              <a:rPr lang="it-IT" dirty="0"/>
              <a:t>SPRING CLOUD BATCH</a:t>
            </a:r>
          </a:p>
          <a:p>
            <a:pPr eaLnBrk="1" fontAlgn="t" hangingPunct="1"/>
            <a:r>
              <a:rPr lang="it-IT" dirty="0"/>
              <a:t>SPRING BOOT REST</a:t>
            </a:r>
          </a:p>
          <a:p>
            <a:pPr eaLnBrk="1" fontAlgn="t" hangingPunct="1"/>
            <a:r>
              <a:rPr lang="it-IT" dirty="0"/>
              <a:t>SPRING BOOT JPA</a:t>
            </a:r>
          </a:p>
          <a:p>
            <a:pPr eaLnBrk="1" fontAlgn="t" hangingPunct="1"/>
            <a:r>
              <a:rPr lang="it-IT" dirty="0"/>
              <a:t>SPRING MONGO DB</a:t>
            </a:r>
          </a:p>
          <a:p>
            <a:pPr eaLnBrk="1" fontAlgn="t" hangingPunct="1"/>
            <a:r>
              <a:rPr lang="it-IT" dirty="0"/>
              <a:t>SPRING CONFIG</a:t>
            </a:r>
          </a:p>
          <a:p>
            <a:pPr eaLnBrk="1" fontAlgn="t" hangingPunct="1"/>
            <a:r>
              <a:rPr lang="it-IT" dirty="0"/>
              <a:t>SPRING CLOUD</a:t>
            </a:r>
          </a:p>
          <a:p>
            <a:pPr eaLnBrk="1" fontAlgn="t" hangingPunct="1"/>
            <a:r>
              <a:rPr lang="it-IT" dirty="0"/>
              <a:t>NETFLIX EUREKA</a:t>
            </a:r>
          </a:p>
          <a:p>
            <a:pPr eaLnBrk="1" fontAlgn="t" hangingPunct="1"/>
            <a:r>
              <a:rPr lang="it-IT" dirty="0"/>
              <a:t>NETFLIX RIBBON</a:t>
            </a:r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6159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8" name="Rettangolo 105"/>
          <p:cNvSpPr>
            <a:spLocks noChangeArrowheads="1"/>
          </p:cNvSpPr>
          <p:nvPr/>
        </p:nvSpPr>
        <p:spPr bwMode="auto">
          <a:xfrm>
            <a:off x="22034587" y="9153825"/>
            <a:ext cx="206842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PAAS</a:t>
            </a:r>
          </a:p>
        </p:txBody>
      </p:sp>
      <p:sp>
        <p:nvSpPr>
          <p:cNvPr id="10279" name="Rettangolo 106"/>
          <p:cNvSpPr>
            <a:spLocks noChangeArrowheads="1"/>
          </p:cNvSpPr>
          <p:nvPr/>
        </p:nvSpPr>
        <p:spPr bwMode="auto">
          <a:xfrm>
            <a:off x="22034587" y="9958957"/>
            <a:ext cx="206842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LOCAL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931581" y="2905520"/>
            <a:ext cx="20618670" cy="9126707"/>
            <a:chOff x="931581" y="2534045"/>
            <a:chExt cx="20618670" cy="9126707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flipH="1">
              <a:off x="3907753" y="2534046"/>
              <a:ext cx="56209" cy="9126706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flipH="1">
              <a:off x="6447559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>
              <a:off x="8275056" y="2534046"/>
              <a:ext cx="73070" cy="91267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flipH="1">
              <a:off x="10978624" y="2534745"/>
              <a:ext cx="762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flipH="1">
              <a:off x="13827568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flipH="1">
              <a:off x="21501379" y="2534745"/>
              <a:ext cx="1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68117" y="4010120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3258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1694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35957" y="2814878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12592" y="2794234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45246" y="2778749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06532" y="441268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68117" y="526943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55946" y="5961019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68117" y="709646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223858" y="771803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flipH="1">
              <a:off x="931581" y="8983650"/>
              <a:ext cx="20536312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223858" y="993237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flipH="1">
              <a:off x="931581" y="11660748"/>
              <a:ext cx="2061867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68116" y="2534046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23394" y="3483688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190622" y="2797258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67355" y="253404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flipH="1">
              <a:off x="931581" y="2534045"/>
              <a:ext cx="35774" cy="912670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10100" y="4562233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21195" y="5883478"/>
            <a:ext cx="5283479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JENKINS@OPENSHIFT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494264" y="7602125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494264" y="8407257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3996952" y="7638257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PIVOTAL WEB </a:t>
            </a:r>
          </a:p>
          <a:p>
            <a:pPr algn="ctr" eaLnBrk="1" hangingPunct="1"/>
            <a:r>
              <a:rPr lang="it-IT" sz="3600" dirty="0"/>
              <a:t>SERVICES</a:t>
            </a:r>
          </a:p>
        </p:txBody>
      </p:sp>
      <p:grpSp>
        <p:nvGrpSpPr>
          <p:cNvPr id="21" name="Gruppo 20"/>
          <p:cNvGrpSpPr/>
          <p:nvPr/>
        </p:nvGrpSpPr>
        <p:grpSpPr>
          <a:xfrm>
            <a:off x="4205652" y="9540287"/>
            <a:ext cx="9425953" cy="2276045"/>
            <a:chOff x="4205652" y="9540287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05652" y="10340257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MONGODB</a:t>
              </a:r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05652" y="11145389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8421195" y="9540287"/>
              <a:ext cx="5210410" cy="67051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3997105" y="9539857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MONGODB  </a:t>
              </a:r>
              <a:r>
                <a:rPr lang="it-IT" sz="3600" dirty="0"/>
                <a:t>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/>
                <a:t>KAFKA </a:t>
              </a:r>
              <a:r>
                <a:rPr lang="it-IT" sz="3600" dirty="0" smtClean="0"/>
                <a:t>  AS </a:t>
              </a:r>
              <a:r>
                <a:rPr lang="it-IT" sz="3600" dirty="0"/>
                <a:t>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MYSQL  </a:t>
              </a:r>
              <a:r>
                <a:rPr lang="it-IT" sz="3600" dirty="0"/>
                <a:t>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  <p:sp>
        <p:nvSpPr>
          <p:cNvPr id="20" name="Freccia in giù 19"/>
          <p:cNvSpPr/>
          <p:nvPr/>
        </p:nvSpPr>
        <p:spPr bwMode="auto">
          <a:xfrm>
            <a:off x="4489883" y="1942947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Freccia in giù 64"/>
          <p:cNvSpPr/>
          <p:nvPr/>
        </p:nvSpPr>
        <p:spPr bwMode="auto">
          <a:xfrm>
            <a:off x="6591958" y="194294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6" name="Freccia in giù 65"/>
          <p:cNvSpPr/>
          <p:nvPr/>
        </p:nvSpPr>
        <p:spPr bwMode="auto">
          <a:xfrm>
            <a:off x="8809025" y="190628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7" name="Freccia in giù 66"/>
          <p:cNvSpPr/>
          <p:nvPr/>
        </p:nvSpPr>
        <p:spPr bwMode="auto">
          <a:xfrm>
            <a:off x="11492940" y="192730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8" name="Freccia in giù 67"/>
          <p:cNvSpPr/>
          <p:nvPr/>
        </p:nvSpPr>
        <p:spPr bwMode="auto">
          <a:xfrm>
            <a:off x="16245246" y="1953911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9" name="Rettangolo 74"/>
          <p:cNvSpPr>
            <a:spLocks noChangeArrowheads="1"/>
          </p:cNvSpPr>
          <p:nvPr/>
        </p:nvSpPr>
        <p:spPr bwMode="auto">
          <a:xfrm>
            <a:off x="4085240" y="6686437"/>
            <a:ext cx="6893383" cy="67311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</a:p>
        </p:txBody>
      </p:sp>
      <p:sp>
        <p:nvSpPr>
          <p:cNvPr id="70" name="Rettangolo 74"/>
          <p:cNvSpPr>
            <a:spLocks noChangeArrowheads="1"/>
          </p:cNvSpPr>
          <p:nvPr/>
        </p:nvSpPr>
        <p:spPr bwMode="auto">
          <a:xfrm>
            <a:off x="4110100" y="7638257"/>
            <a:ext cx="4073639" cy="6369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</a:p>
        </p:txBody>
      </p:sp>
      <p:sp>
        <p:nvSpPr>
          <p:cNvPr id="71" name="Rettangolo 89"/>
          <p:cNvSpPr>
            <a:spLocks noChangeArrowheads="1"/>
          </p:cNvSpPr>
          <p:nvPr/>
        </p:nvSpPr>
        <p:spPr bwMode="auto">
          <a:xfrm>
            <a:off x="4205652" y="9539857"/>
            <a:ext cx="4069404" cy="67051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H2 / MYSQL</a:t>
            </a:r>
          </a:p>
        </p:txBody>
      </p:sp>
      <p:sp>
        <p:nvSpPr>
          <p:cNvPr id="53" name="Freccia a destra con strisce 52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9" grpId="0" animBg="1"/>
      <p:bldP spid="10270" grpId="0" animBg="1"/>
      <p:bldP spid="10271" grpId="0" animBg="1"/>
      <p:bldP spid="2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8" name="Rettangolo 105"/>
          <p:cNvSpPr>
            <a:spLocks noChangeArrowheads="1"/>
          </p:cNvSpPr>
          <p:nvPr/>
        </p:nvSpPr>
        <p:spPr bwMode="auto">
          <a:xfrm>
            <a:off x="22034587" y="9153825"/>
            <a:ext cx="206842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PAAS</a:t>
            </a:r>
          </a:p>
        </p:txBody>
      </p:sp>
      <p:sp>
        <p:nvSpPr>
          <p:cNvPr id="10279" name="Rettangolo 106"/>
          <p:cNvSpPr>
            <a:spLocks noChangeArrowheads="1"/>
          </p:cNvSpPr>
          <p:nvPr/>
        </p:nvSpPr>
        <p:spPr bwMode="auto">
          <a:xfrm>
            <a:off x="22034587" y="9958957"/>
            <a:ext cx="206842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LOCAL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931581" y="2905520"/>
            <a:ext cx="20618670" cy="9126707"/>
            <a:chOff x="931581" y="2534045"/>
            <a:chExt cx="20618670" cy="9126707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flipH="1">
              <a:off x="3907753" y="2534046"/>
              <a:ext cx="56209" cy="9126706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flipH="1">
              <a:off x="6447559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>
              <a:off x="8275056" y="2534046"/>
              <a:ext cx="73070" cy="91267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flipH="1">
              <a:off x="10978624" y="2534745"/>
              <a:ext cx="762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flipH="1">
              <a:off x="13827568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flipH="1">
              <a:off x="21501379" y="2534745"/>
              <a:ext cx="1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68117" y="4010120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3258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1694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35957" y="2814878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12592" y="2794234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45246" y="2778749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06532" y="441268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68117" y="526943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55946" y="5961019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68117" y="709646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223858" y="771803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flipH="1">
              <a:off x="931581" y="8983650"/>
              <a:ext cx="20536312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223858" y="993237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flipH="1">
              <a:off x="931581" y="11660748"/>
              <a:ext cx="2061867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68116" y="2534046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23394" y="3483688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190622" y="2797258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67355" y="253404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flipH="1">
              <a:off x="931581" y="2534045"/>
              <a:ext cx="35774" cy="912670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10100" y="4562233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21195" y="5883478"/>
            <a:ext cx="5283479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JENKINS@OPENSHIFT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494264" y="7602125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494264" y="8407257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3996952" y="7638257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PIVOTAL WEB </a:t>
            </a:r>
          </a:p>
          <a:p>
            <a:pPr algn="ctr" eaLnBrk="1" hangingPunct="1"/>
            <a:r>
              <a:rPr lang="it-IT" sz="3600" dirty="0"/>
              <a:t>SERVICES</a:t>
            </a:r>
          </a:p>
        </p:txBody>
      </p:sp>
      <p:grpSp>
        <p:nvGrpSpPr>
          <p:cNvPr id="21" name="Gruppo 20"/>
          <p:cNvGrpSpPr/>
          <p:nvPr/>
        </p:nvGrpSpPr>
        <p:grpSpPr>
          <a:xfrm>
            <a:off x="4205652" y="9540287"/>
            <a:ext cx="9425953" cy="2276045"/>
            <a:chOff x="4205652" y="9540287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05652" y="10340257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MONGODB</a:t>
              </a:r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05652" y="11145389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8421195" y="9540287"/>
              <a:ext cx="5210410" cy="67051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3997105" y="9539857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MONGODB  </a:t>
              </a:r>
              <a:r>
                <a:rPr lang="it-IT" sz="3600" dirty="0"/>
                <a:t>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/>
                <a:t>KAFKA </a:t>
              </a:r>
              <a:r>
                <a:rPr lang="it-IT" sz="3600" dirty="0" smtClean="0"/>
                <a:t>  AS </a:t>
              </a:r>
              <a:r>
                <a:rPr lang="it-IT" sz="3600" dirty="0"/>
                <a:t>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MYSQL  </a:t>
              </a:r>
              <a:r>
                <a:rPr lang="it-IT" sz="3600" dirty="0"/>
                <a:t>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  <p:sp>
        <p:nvSpPr>
          <p:cNvPr id="69" name="Rettangolo 74"/>
          <p:cNvSpPr>
            <a:spLocks noChangeArrowheads="1"/>
          </p:cNvSpPr>
          <p:nvPr/>
        </p:nvSpPr>
        <p:spPr bwMode="auto">
          <a:xfrm>
            <a:off x="4085240" y="6686437"/>
            <a:ext cx="6893383" cy="67311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</a:p>
        </p:txBody>
      </p:sp>
      <p:sp>
        <p:nvSpPr>
          <p:cNvPr id="70" name="Rettangolo 74"/>
          <p:cNvSpPr>
            <a:spLocks noChangeArrowheads="1"/>
          </p:cNvSpPr>
          <p:nvPr/>
        </p:nvSpPr>
        <p:spPr bwMode="auto">
          <a:xfrm>
            <a:off x="4110100" y="7638257"/>
            <a:ext cx="4073639" cy="6369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</a:p>
        </p:txBody>
      </p:sp>
      <p:sp>
        <p:nvSpPr>
          <p:cNvPr id="71" name="Rettangolo 89"/>
          <p:cNvSpPr>
            <a:spLocks noChangeArrowheads="1"/>
          </p:cNvSpPr>
          <p:nvPr/>
        </p:nvSpPr>
        <p:spPr bwMode="auto">
          <a:xfrm>
            <a:off x="4205652" y="9539857"/>
            <a:ext cx="4069404" cy="67051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H2 / MYSQL</a:t>
            </a:r>
          </a:p>
        </p:txBody>
      </p:sp>
      <p:sp>
        <p:nvSpPr>
          <p:cNvPr id="52" name="Freccia in giù 51"/>
          <p:cNvSpPr/>
          <p:nvPr/>
        </p:nvSpPr>
        <p:spPr bwMode="auto">
          <a:xfrm rot="16200000">
            <a:off x="10773851" y="-7050741"/>
            <a:ext cx="1477481" cy="1869445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Decisione 2"/>
          <p:cNvSpPr/>
          <p:nvPr/>
        </p:nvSpPr>
        <p:spPr bwMode="auto">
          <a:xfrm>
            <a:off x="4847184" y="1782002"/>
            <a:ext cx="792088" cy="1347071"/>
          </a:xfrm>
          <a:prstGeom prst="flowChartDecisio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5" name="Decisione 54"/>
          <p:cNvSpPr/>
          <p:nvPr/>
        </p:nvSpPr>
        <p:spPr bwMode="auto">
          <a:xfrm>
            <a:off x="6920896" y="1839282"/>
            <a:ext cx="792088" cy="1347071"/>
          </a:xfrm>
          <a:prstGeom prst="flowChartDecisio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6" name="Decisione 55"/>
          <p:cNvSpPr/>
          <p:nvPr/>
        </p:nvSpPr>
        <p:spPr bwMode="auto">
          <a:xfrm>
            <a:off x="9351642" y="1839282"/>
            <a:ext cx="792088" cy="1347071"/>
          </a:xfrm>
          <a:prstGeom prst="flowChartDecisio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Decisione 56"/>
          <p:cNvSpPr/>
          <p:nvPr/>
        </p:nvSpPr>
        <p:spPr bwMode="auto">
          <a:xfrm>
            <a:off x="11826542" y="1818638"/>
            <a:ext cx="792088" cy="1347071"/>
          </a:xfrm>
          <a:prstGeom prst="flowChartDecisio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8" name="Decisione 57"/>
          <p:cNvSpPr/>
          <p:nvPr/>
        </p:nvSpPr>
        <p:spPr bwMode="auto">
          <a:xfrm>
            <a:off x="16644921" y="1839282"/>
            <a:ext cx="792088" cy="1347071"/>
          </a:xfrm>
          <a:prstGeom prst="flowChartDecisio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9" name="Freccia a destra con strisce 58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22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9" grpId="0" animBg="1"/>
      <p:bldP spid="10270" grpId="0" animBg="1"/>
      <p:bldP spid="10271" grpId="0" animBg="1"/>
      <p:bldP spid="69" grpId="0" animBg="1"/>
      <p:bldP spid="70" grpId="0" animBg="1"/>
      <p:bldP spid="71" grpId="0" animBg="1"/>
      <p:bldP spid="52" grpId="0" animBg="1"/>
      <p:bldP spid="3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DEVELOPMENT </a:t>
            </a:r>
          </a:p>
          <a:p>
            <a:r>
              <a:rPr lang="it-IT" dirty="0" smtClean="0"/>
              <a:t>UNIT TEST</a:t>
            </a:r>
          </a:p>
          <a:p>
            <a:r>
              <a:rPr lang="it-IT" dirty="0" smtClean="0"/>
              <a:t>INTEGRATION TEST</a:t>
            </a:r>
          </a:p>
          <a:p>
            <a:r>
              <a:rPr lang="it-IT" dirty="0" smtClean="0"/>
              <a:t>QUALITY ASSURANCE</a:t>
            </a:r>
          </a:p>
          <a:p>
            <a:r>
              <a:rPr lang="it-IT" dirty="0" smtClean="0"/>
              <a:t>PRODUCTION</a:t>
            </a:r>
          </a:p>
          <a:p>
            <a:endParaRPr lang="it-IT" dirty="0"/>
          </a:p>
        </p:txBody>
      </p:sp>
      <p:grpSp>
        <p:nvGrpSpPr>
          <p:cNvPr id="4" name="Gruppo 3"/>
          <p:cNvGrpSpPr/>
          <p:nvPr/>
        </p:nvGrpSpPr>
        <p:grpSpPr>
          <a:xfrm>
            <a:off x="5783288" y="3480681"/>
            <a:ext cx="11307650" cy="5919102"/>
            <a:chOff x="5783288" y="3480681"/>
            <a:chExt cx="11307650" cy="5919102"/>
          </a:xfrm>
        </p:grpSpPr>
        <p:grpSp>
          <p:nvGrpSpPr>
            <p:cNvPr id="8" name="Gruppo 7"/>
            <p:cNvGrpSpPr/>
            <p:nvPr/>
          </p:nvGrpSpPr>
          <p:grpSpPr>
            <a:xfrm>
              <a:off x="5783288" y="4950322"/>
              <a:ext cx="11307650" cy="4449461"/>
              <a:chOff x="1942087" y="7568268"/>
              <a:chExt cx="11307650" cy="4449461"/>
            </a:xfrm>
          </p:grpSpPr>
          <p:cxnSp>
            <p:nvCxnSpPr>
              <p:cNvPr id="9" name="Connettore 2 8"/>
              <p:cNvCxnSpPr>
                <a:stCxn id="11" idx="2"/>
                <a:endCxn id="12" idx="1"/>
              </p:cNvCxnSpPr>
              <p:nvPr/>
            </p:nvCxnSpPr>
            <p:spPr bwMode="auto">
              <a:xfrm>
                <a:off x="7595912" y="10326979"/>
                <a:ext cx="0" cy="841437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Connettore 2 9"/>
              <p:cNvCxnSpPr>
                <a:stCxn id="11" idx="0"/>
                <a:endCxn id="13" idx="4"/>
              </p:cNvCxnSpPr>
              <p:nvPr/>
            </p:nvCxnSpPr>
            <p:spPr bwMode="auto">
              <a:xfrm flipH="1" flipV="1">
                <a:off x="7595911" y="7829411"/>
                <a:ext cx="1" cy="338376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Rettangolo arrotondato 10"/>
              <p:cNvSpPr/>
              <p:nvPr/>
            </p:nvSpPr>
            <p:spPr bwMode="auto">
              <a:xfrm>
                <a:off x="1942087" y="8167787"/>
                <a:ext cx="11307650" cy="2159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</a:p>
            </p:txBody>
          </p:sp>
          <p:sp>
            <p:nvSpPr>
              <p:cNvPr id="12" name="Cilindro 11"/>
              <p:cNvSpPr/>
              <p:nvPr/>
            </p:nvSpPr>
            <p:spPr bwMode="auto">
              <a:xfrm>
                <a:off x="7138712" y="11168416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3" name="Ovale 12"/>
              <p:cNvSpPr/>
              <p:nvPr/>
            </p:nvSpPr>
            <p:spPr bwMode="auto">
              <a:xfrm flipH="1">
                <a:off x="7460180" y="7568268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4" name="Rettangolo arrotondato 13"/>
              <p:cNvSpPr/>
              <p:nvPr/>
            </p:nvSpPr>
            <p:spPr bwMode="auto">
              <a:xfrm>
                <a:off x="5872537" y="8457577"/>
                <a:ext cx="3446749" cy="1006846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INSTANCE #1 </a:t>
                </a:r>
              </a:p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@ HTTP 7111 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5" name="Fumetto 2 14"/>
            <p:cNvSpPr/>
            <p:nvPr/>
          </p:nvSpPr>
          <p:spPr bwMode="auto">
            <a:xfrm>
              <a:off x="10535816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925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7539" y="1676400"/>
            <a:ext cx="14310766" cy="10668000"/>
          </a:xfrm>
        </p:spPr>
        <p:txBody>
          <a:bodyPr/>
          <a:lstStyle/>
          <a:p>
            <a:r>
              <a:rPr lang="it-IT" dirty="0" err="1" smtClean="0"/>
              <a:t>Binding</a:t>
            </a:r>
            <a:r>
              <a:rPr lang="it-IT" dirty="0" smtClean="0"/>
              <a:t> data </a:t>
            </a:r>
            <a:r>
              <a:rPr lang="it-IT" dirty="0" err="1" smtClean="0"/>
              <a:t>services</a:t>
            </a:r>
            <a:endParaRPr lang="it-IT" dirty="0" smtClean="0"/>
          </a:p>
          <a:p>
            <a:r>
              <a:rPr lang="it-IT" dirty="0" err="1" smtClean="0"/>
              <a:t>Configuration</a:t>
            </a:r>
            <a:endParaRPr lang="it-IT" dirty="0" smtClean="0"/>
          </a:p>
          <a:p>
            <a:pPr lvl="1"/>
            <a:r>
              <a:rPr lang="it-IT" dirty="0" err="1" smtClean="0"/>
              <a:t>Different</a:t>
            </a:r>
            <a:r>
              <a:rPr lang="it-IT" dirty="0" smtClean="0"/>
              <a:t> file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H2 in </a:t>
            </a:r>
            <a:r>
              <a:rPr lang="it-IT" dirty="0" err="1" smtClean="0"/>
              <a:t>memry</a:t>
            </a:r>
            <a:r>
              <a:rPr lang="it-IT" dirty="0" smtClean="0"/>
              <a:t> database</a:t>
            </a:r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Demo   </a:t>
            </a:r>
          </a:p>
          <a:p>
            <a:endParaRPr lang="it-IT" dirty="0"/>
          </a:p>
        </p:txBody>
      </p:sp>
      <p:grpSp>
        <p:nvGrpSpPr>
          <p:cNvPr id="6" name="Gruppo 5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Freccia in giù 4"/>
            <p:cNvSpPr/>
            <p:nvPr/>
          </p:nvSpPr>
          <p:spPr bwMode="auto">
            <a:xfrm>
              <a:off x="1284007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7" name="Freccia a destra con strisce 6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97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local</a:t>
            </a:r>
            <a:endParaRPr lang="it-IT" dirty="0" smtClean="0"/>
          </a:p>
          <a:p>
            <a:pPr lvl="1"/>
            <a:r>
              <a:rPr lang="it-IT" dirty="0" smtClean="0"/>
              <a:t>Special images with data </a:t>
            </a:r>
            <a:r>
              <a:rPr lang="it-IT" dirty="0" err="1" smtClean="0"/>
              <a:t>specific</a:t>
            </a:r>
            <a:r>
              <a:rPr lang="it-IT" dirty="0" smtClean="0"/>
              <a:t> for test </a:t>
            </a:r>
          </a:p>
          <a:p>
            <a:r>
              <a:rPr lang="it-IT" dirty="0" err="1" smtClean="0"/>
              <a:t>Mysql</a:t>
            </a:r>
            <a:r>
              <a:rPr lang="it-IT" dirty="0" smtClean="0"/>
              <a:t> introduce </a:t>
            </a:r>
            <a:r>
              <a:rPr lang="it-IT" dirty="0" err="1" smtClean="0"/>
              <a:t>configuration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endParaRPr lang="it-IT" dirty="0" smtClean="0"/>
          </a:p>
          <a:p>
            <a:r>
              <a:rPr lang="it-IT" dirty="0" err="1" smtClean="0"/>
              <a:t>Docker</a:t>
            </a:r>
            <a:r>
              <a:rPr lang="it-IT" dirty="0" smtClean="0"/>
              <a:t> file </a:t>
            </a:r>
          </a:p>
          <a:p>
            <a:r>
              <a:rPr lang="it-IT" dirty="0" err="1" smtClean="0"/>
              <a:t>Maven</a:t>
            </a:r>
            <a:r>
              <a:rPr lang="it-IT" dirty="0" smtClean="0"/>
              <a:t> </a:t>
            </a:r>
            <a:r>
              <a:rPr lang="it-IT" dirty="0" err="1" smtClean="0"/>
              <a:t>directives</a:t>
            </a:r>
            <a:endParaRPr lang="it-IT" dirty="0" smtClean="0"/>
          </a:p>
          <a:p>
            <a:r>
              <a:rPr lang="it-IT" dirty="0" smtClean="0"/>
              <a:t>Start </a:t>
            </a:r>
            <a:r>
              <a:rPr lang="it-IT" dirty="0" err="1" smtClean="0"/>
              <a:t>docker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Follow</a:t>
            </a:r>
            <a:r>
              <a:rPr lang="it-IT" dirty="0" smtClean="0"/>
              <a:t> demo </a:t>
            </a:r>
            <a:r>
              <a:rPr lang="it-IT" dirty="0" err="1" smtClean="0"/>
              <a:t>docker</a:t>
            </a:r>
            <a:r>
              <a:rPr lang="it-IT" dirty="0" smtClean="0"/>
              <a:t> </a:t>
            </a:r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4726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0" name="Freccia a destra con strisce 9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00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/>
              <a:t> </a:t>
            </a:r>
            <a:r>
              <a:rPr lang="it-IT" sz="2800" b="1" dirty="0" err="1"/>
              <a:t>Introduction</a:t>
            </a:r>
            <a:r>
              <a:rPr lang="it-IT" sz="2800" b="1" dirty="0"/>
              <a:t> to </a:t>
            </a:r>
            <a:r>
              <a:rPr lang="it-IT" sz="2800" b="1" dirty="0" err="1"/>
              <a:t>Docker</a:t>
            </a:r>
            <a:endParaRPr lang="it-IT" sz="2800" b="1" dirty="0"/>
          </a:p>
          <a:p>
            <a:pPr marL="0" indent="0">
              <a:buNone/>
            </a:pPr>
            <a:r>
              <a:rPr lang="en-US" sz="2800" dirty="0" err="1"/>
              <a:t>Docker</a:t>
            </a:r>
            <a:r>
              <a:rPr lang="en-US" sz="2800" dirty="0"/>
              <a:t> is a new way to containerize applications that is becomingly increasingly popular. It allows you to</a:t>
            </a:r>
          </a:p>
          <a:p>
            <a:pPr marL="0" indent="0">
              <a:buNone/>
            </a:pPr>
            <a:r>
              <a:rPr lang="en-US" sz="2800" dirty="0"/>
              <a:t>package a microservice in a standardized portable format that’s independent of the technology used to</a:t>
            </a:r>
          </a:p>
          <a:p>
            <a:pPr marL="0" indent="0">
              <a:buNone/>
            </a:pPr>
            <a:r>
              <a:rPr lang="en-US" sz="2800" dirty="0"/>
              <a:t>implement the service. At runtime it provides a high degree of isolation between different services. However,</a:t>
            </a:r>
          </a:p>
          <a:p>
            <a:pPr marL="0" indent="0">
              <a:buNone/>
            </a:pPr>
            <a:r>
              <a:rPr lang="en-US" sz="2800" dirty="0"/>
              <a:t>unlike virtual machines, </a:t>
            </a:r>
            <a:r>
              <a:rPr lang="en-US" sz="2800" dirty="0" err="1"/>
              <a:t>Docker</a:t>
            </a:r>
            <a:r>
              <a:rPr lang="en-US" sz="2800" dirty="0"/>
              <a:t> containers are extremely lightweight and as a result can be built and started</a:t>
            </a:r>
          </a:p>
          <a:p>
            <a:pPr marL="0" indent="0">
              <a:buNone/>
            </a:pPr>
            <a:r>
              <a:rPr lang="en-US" sz="2800" dirty="0"/>
              <a:t>extremely quickly. A container can typically be built in just a few seconds and starting a container simply</a:t>
            </a:r>
          </a:p>
          <a:p>
            <a:pPr marL="0" indent="0">
              <a:buNone/>
            </a:pPr>
            <a:r>
              <a:rPr lang="en-US" sz="2800" dirty="0"/>
              <a:t>consists of starting the service’s process(</a:t>
            </a:r>
            <a:r>
              <a:rPr lang="en-US" sz="2800" dirty="0" err="1"/>
              <a:t>es</a:t>
            </a:r>
            <a:r>
              <a:rPr lang="en-US" sz="2800" dirty="0" smtClean="0"/>
              <a:t>).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Docker</a:t>
            </a:r>
            <a:r>
              <a:rPr lang="en-US" sz="2800" dirty="0"/>
              <a:t> runs on a variety of platforms. It runs natively on Linux. You can also run </a:t>
            </a:r>
            <a:r>
              <a:rPr lang="en-US" sz="2800" dirty="0" err="1"/>
              <a:t>Docker</a:t>
            </a:r>
            <a:r>
              <a:rPr lang="en-US" sz="2800" dirty="0"/>
              <a:t> on Windows and Mac</a:t>
            </a:r>
          </a:p>
          <a:p>
            <a:pPr marL="0" indent="0">
              <a:buNone/>
            </a:pPr>
            <a:r>
              <a:rPr lang="en-US" sz="2800" dirty="0"/>
              <a:t>OSX using Boot2Docker, which runs the </a:t>
            </a:r>
            <a:r>
              <a:rPr lang="en-US" sz="2800" dirty="0" err="1"/>
              <a:t>Docker</a:t>
            </a:r>
            <a:r>
              <a:rPr lang="en-US" sz="2800" dirty="0"/>
              <a:t> daemon in a </a:t>
            </a:r>
            <a:r>
              <a:rPr lang="en-US" sz="2800" dirty="0" err="1"/>
              <a:t>VirtualBox</a:t>
            </a:r>
            <a:r>
              <a:rPr lang="en-US" sz="2800" dirty="0"/>
              <a:t> VM. Some clouds also have added</a:t>
            </a:r>
          </a:p>
          <a:p>
            <a:pPr marL="0" indent="0">
              <a:buNone/>
            </a:pPr>
            <a:r>
              <a:rPr lang="en-US" sz="2800" dirty="0"/>
              <a:t>extra support for </a:t>
            </a:r>
            <a:r>
              <a:rPr lang="en-US" sz="2800" dirty="0" err="1"/>
              <a:t>Docker</a:t>
            </a:r>
            <a:r>
              <a:rPr lang="en-US" sz="2800" dirty="0"/>
              <a:t>. For example, not only can you run </a:t>
            </a:r>
            <a:r>
              <a:rPr lang="en-US" sz="2800" dirty="0" err="1"/>
              <a:t>Docker</a:t>
            </a:r>
            <a:r>
              <a:rPr lang="en-US" sz="2800" dirty="0"/>
              <a:t> inside your EC2 instances but you can also</a:t>
            </a:r>
          </a:p>
          <a:p>
            <a:pPr marL="0" indent="0">
              <a:buNone/>
            </a:pPr>
            <a:r>
              <a:rPr lang="en-US" sz="2800" dirty="0"/>
              <a:t>use Elastic Beanstalk to run </a:t>
            </a:r>
            <a:r>
              <a:rPr lang="en-US" sz="2800" dirty="0" err="1"/>
              <a:t>Docker</a:t>
            </a:r>
            <a:r>
              <a:rPr lang="en-US" sz="2800" dirty="0"/>
              <a:t> containers. Amazon also recently announced the Amazon EC2 Container</a:t>
            </a:r>
          </a:p>
          <a:p>
            <a:pPr marL="0" indent="0">
              <a:buNone/>
            </a:pPr>
            <a:r>
              <a:rPr lang="en-US" sz="2800" dirty="0"/>
              <a:t>Service, which is a hosted </a:t>
            </a:r>
            <a:r>
              <a:rPr lang="en-US" sz="2800" dirty="0" err="1"/>
              <a:t>Docker</a:t>
            </a:r>
            <a:r>
              <a:rPr lang="en-US" sz="2800" dirty="0"/>
              <a:t> container management service. Google Cloud also has support for </a:t>
            </a:r>
            <a:r>
              <a:rPr lang="en-US" sz="2800" dirty="0" err="1"/>
              <a:t>Docker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two main </a:t>
            </a:r>
            <a:r>
              <a:rPr lang="en-US" sz="2800" dirty="0" err="1"/>
              <a:t>Docker</a:t>
            </a:r>
            <a:r>
              <a:rPr lang="en-US" sz="2800" dirty="0"/>
              <a:t> concepts are image, which is a portable application packaging format, and container,</a:t>
            </a:r>
          </a:p>
          <a:p>
            <a:pPr marL="0" indent="0">
              <a:buNone/>
            </a:pPr>
            <a:r>
              <a:rPr lang="en-US" sz="2800" dirty="0"/>
              <a:t>which is a running image and consists of one or more sandboxed processes. Let’s first look at how images</a:t>
            </a:r>
          </a:p>
          <a:p>
            <a:pPr marL="0" indent="0">
              <a:buNone/>
            </a:pPr>
            <a:r>
              <a:rPr lang="it-IT" sz="2800" dirty="0"/>
              <a:t>work.</a:t>
            </a:r>
            <a:endParaRPr lang="it-IT" sz="2800" dirty="0" smtClean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28915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b="1" dirty="0" err="1" smtClean="0"/>
              <a:t>Docker</a:t>
            </a:r>
            <a:r>
              <a:rPr lang="it-IT" sz="2800" b="1" dirty="0" smtClean="0"/>
              <a:t> image</a:t>
            </a:r>
          </a:p>
          <a:p>
            <a:pPr marL="0" indent="0" algn="just">
              <a:buNone/>
            </a:pPr>
            <a:r>
              <a:rPr lang="en-US" sz="2400" dirty="0" smtClean="0"/>
              <a:t>A </a:t>
            </a:r>
            <a:r>
              <a:rPr lang="en-US" sz="2400" dirty="0" err="1"/>
              <a:t>Docker</a:t>
            </a:r>
            <a:r>
              <a:rPr lang="en-US" sz="2400" dirty="0"/>
              <a:t> image is read-only file system image of an operating system and an application. It’s analogous to an</a:t>
            </a:r>
          </a:p>
          <a:p>
            <a:pPr marL="0" indent="0" algn="just">
              <a:buNone/>
            </a:pPr>
            <a:r>
              <a:rPr lang="en-US" sz="2400" dirty="0"/>
              <a:t>AWS EC2 AMI. An image is self-contained and will run on any </a:t>
            </a:r>
            <a:r>
              <a:rPr lang="en-US" sz="2400" dirty="0" err="1"/>
              <a:t>Docker</a:t>
            </a:r>
            <a:r>
              <a:rPr lang="en-US" sz="2400" dirty="0"/>
              <a:t> installation. You can create an image</a:t>
            </a:r>
          </a:p>
          <a:p>
            <a:pPr marL="0" indent="0" algn="just">
              <a:buNone/>
            </a:pPr>
            <a:r>
              <a:rPr lang="en-US" sz="2400" dirty="0"/>
              <a:t>from scratch but normally an image is created by starting a container from existing base image, installing</a:t>
            </a:r>
          </a:p>
          <a:p>
            <a:pPr marL="0" indent="0" algn="just">
              <a:buNone/>
            </a:pPr>
            <a:r>
              <a:rPr lang="en-US" sz="2400" dirty="0"/>
              <a:t>applications by executing the same kinds of commands you would use when configuring a regular machine,</a:t>
            </a:r>
          </a:p>
          <a:p>
            <a:pPr marL="0" indent="0" algn="just">
              <a:buNone/>
            </a:pPr>
            <a:r>
              <a:rPr lang="en-US" sz="2400" dirty="0"/>
              <a:t>such as apt-get install –y and then saving the container as a new image. For example, to create an image</a:t>
            </a:r>
          </a:p>
          <a:p>
            <a:pPr marL="0" indent="0" algn="just">
              <a:buNone/>
            </a:pPr>
            <a:r>
              <a:rPr lang="en-US" sz="2400" dirty="0"/>
              <a:t>containing a Spring Boot based application, you could start from a vanilla Ubuntu image, install the JDK and</a:t>
            </a:r>
          </a:p>
          <a:p>
            <a:pPr marL="0" indent="0" algn="just">
              <a:buNone/>
            </a:pPr>
            <a:r>
              <a:rPr lang="en-US" sz="2400" dirty="0" smtClean="0"/>
              <a:t>then </a:t>
            </a:r>
            <a:r>
              <a:rPr lang="en-US" sz="2400" dirty="0"/>
              <a:t>install the executable JAR.</a:t>
            </a:r>
          </a:p>
          <a:p>
            <a:pPr marL="0" indent="0" algn="just">
              <a:buNone/>
            </a:pPr>
            <a:r>
              <a:rPr lang="en-US" sz="2400" dirty="0"/>
              <a:t>In many ways, building a </a:t>
            </a:r>
            <a:r>
              <a:rPr lang="en-US" sz="2400" dirty="0" err="1"/>
              <a:t>Docker</a:t>
            </a:r>
            <a:r>
              <a:rPr lang="en-US" sz="2400" dirty="0"/>
              <a:t> image is similar to building an AMI. However, while an AMI is a blob of bits,</a:t>
            </a:r>
          </a:p>
          <a:p>
            <a:pPr marL="0" indent="0" algn="just">
              <a:buNone/>
            </a:pPr>
            <a:r>
              <a:rPr lang="en-US" sz="2400" dirty="0"/>
              <a:t>a </a:t>
            </a:r>
            <a:r>
              <a:rPr lang="en-US" sz="2400" dirty="0" err="1"/>
              <a:t>Docker</a:t>
            </a:r>
            <a:r>
              <a:rPr lang="en-US" sz="2400" dirty="0"/>
              <a:t> image has a layered structure that dramatically reduces the amount of time needed to build and</a:t>
            </a:r>
          </a:p>
          <a:p>
            <a:pPr marL="0" indent="0" algn="just">
              <a:buNone/>
            </a:pPr>
            <a:r>
              <a:rPr lang="en-US" sz="2400" dirty="0"/>
              <a:t>deploy a </a:t>
            </a:r>
            <a:r>
              <a:rPr lang="en-US" sz="2400" dirty="0" err="1"/>
              <a:t>Docker</a:t>
            </a:r>
            <a:r>
              <a:rPr lang="en-US" sz="2400" dirty="0"/>
              <a:t> image. An image consists of a sequence of layers. When building an image, each command</a:t>
            </a:r>
          </a:p>
          <a:p>
            <a:pPr marL="0" indent="0" algn="just">
              <a:buNone/>
            </a:pPr>
            <a:r>
              <a:rPr lang="en-US" sz="2400" dirty="0"/>
              <a:t>that changes the file system (e.g. </a:t>
            </a:r>
            <a:r>
              <a:rPr lang="en-US" sz="2400" i="1" dirty="0"/>
              <a:t>apt-get install</a:t>
            </a:r>
            <a:r>
              <a:rPr lang="en-US" sz="2400" dirty="0"/>
              <a:t>) create a new layer that references it’s parent layer.</a:t>
            </a:r>
          </a:p>
          <a:p>
            <a:pPr marL="0" indent="0" algn="just">
              <a:buNone/>
            </a:pPr>
            <a:r>
              <a:rPr lang="en-US" sz="2400" dirty="0"/>
              <a:t>This layered structure has two important benefits. First it enables of sharing of layers between images, which</a:t>
            </a:r>
          </a:p>
          <a:p>
            <a:pPr marL="0" indent="0" algn="just">
              <a:buNone/>
            </a:pPr>
            <a:r>
              <a:rPr lang="en-US" sz="2400" dirty="0"/>
              <a:t>means that </a:t>
            </a:r>
            <a:r>
              <a:rPr lang="en-US" sz="2400" dirty="0" err="1"/>
              <a:t>Docker</a:t>
            </a:r>
            <a:r>
              <a:rPr lang="en-US" sz="2400" dirty="0"/>
              <a:t> does not need to move an entire image over the network. Only those layers that don’t exist</a:t>
            </a:r>
          </a:p>
          <a:p>
            <a:pPr marL="0" indent="0" algn="just">
              <a:buNone/>
            </a:pPr>
            <a:r>
              <a:rPr lang="en-US" sz="2400" dirty="0"/>
              <a:t>on the destination machine need to be copied, which usually results in a dramatic speedup. Another important</a:t>
            </a:r>
          </a:p>
          <a:p>
            <a:pPr marL="0" indent="0" algn="just">
              <a:buNone/>
            </a:pPr>
            <a:r>
              <a:rPr lang="en-US" sz="2400" dirty="0"/>
              <a:t>benefit of the layered structure is that </a:t>
            </a:r>
            <a:r>
              <a:rPr lang="en-US" sz="2400" dirty="0" err="1"/>
              <a:t>Docker</a:t>
            </a:r>
            <a:r>
              <a:rPr lang="en-US" sz="2400" dirty="0"/>
              <a:t> aggressively caches layers when building an image. When </a:t>
            </a:r>
            <a:r>
              <a:rPr lang="en-US" sz="2400" dirty="0" err="1"/>
              <a:t>reexecuting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a command against an input layer </a:t>
            </a:r>
            <a:r>
              <a:rPr lang="en-US" sz="2400" dirty="0" err="1"/>
              <a:t>Docker</a:t>
            </a:r>
            <a:r>
              <a:rPr lang="en-US" sz="2400" dirty="0"/>
              <a:t> tries to skip executing the command and instead reuses</a:t>
            </a:r>
          </a:p>
          <a:p>
            <a:pPr marL="0" indent="0" algn="just">
              <a:buNone/>
            </a:pPr>
            <a:r>
              <a:rPr lang="en-US" sz="2400" dirty="0"/>
              <a:t>the already built output layer. As a result, building an image is usually extremely fast.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4358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7539" y="1676400"/>
            <a:ext cx="14238758" cy="10438184"/>
          </a:xfrm>
        </p:spPr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hub</a:t>
            </a:r>
            <a:endParaRPr lang="it-IT" dirty="0" smtClean="0"/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end of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….</a:t>
            </a:r>
          </a:p>
          <a:p>
            <a:pPr lvl="1"/>
            <a:r>
              <a:rPr lang="it-IT" dirty="0" err="1" smtClean="0"/>
              <a:t>Porpouse</a:t>
            </a:r>
            <a:endParaRPr lang="it-IT" dirty="0" smtClean="0"/>
          </a:p>
          <a:p>
            <a:pPr lvl="2"/>
            <a:r>
              <a:rPr lang="it-IT" dirty="0" err="1" smtClean="0"/>
              <a:t>Specific</a:t>
            </a:r>
            <a:r>
              <a:rPr lang="it-IT" dirty="0" smtClean="0"/>
              <a:t> database </a:t>
            </a:r>
            <a:r>
              <a:rPr lang="it-IT" dirty="0" err="1" smtClean="0"/>
              <a:t>images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data </a:t>
            </a:r>
            <a:r>
              <a:rPr lang="it-IT" dirty="0" err="1" smtClean="0"/>
              <a:t>ready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or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endParaRPr lang="it-IT" dirty="0" smtClean="0"/>
          </a:p>
          <a:p>
            <a:pPr lvl="2"/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critic</a:t>
            </a:r>
            <a:r>
              <a:rPr lang="it-IT" dirty="0" smtClean="0"/>
              <a:t> bug fixing and </a:t>
            </a:r>
            <a:r>
              <a:rPr lang="it-IT" dirty="0" err="1" smtClean="0"/>
              <a:t>realize</a:t>
            </a:r>
            <a:r>
              <a:rPr lang="it-IT" dirty="0" smtClean="0"/>
              <a:t> a </a:t>
            </a:r>
            <a:r>
              <a:rPr lang="it-IT" dirty="0" err="1" smtClean="0"/>
              <a:t>faster</a:t>
            </a:r>
            <a:r>
              <a:rPr lang="it-IT" dirty="0" smtClean="0"/>
              <a:t> fixing</a:t>
            </a:r>
          </a:p>
          <a:p>
            <a:pPr lvl="2"/>
            <a:r>
              <a:rPr lang="it-IT" dirty="0" err="1" smtClean="0"/>
              <a:t>Collection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container </a:t>
            </a:r>
            <a:r>
              <a:rPr lang="it-IT" dirty="0" err="1" smtClean="0"/>
              <a:t>to</a:t>
            </a:r>
            <a:r>
              <a:rPr lang="it-IT" dirty="0" smtClean="0"/>
              <a:t> face </a:t>
            </a:r>
            <a:r>
              <a:rPr lang="it-IT" dirty="0" err="1" smtClean="0"/>
              <a:t>different</a:t>
            </a:r>
            <a:r>
              <a:rPr lang="it-IT" dirty="0" smtClean="0"/>
              <a:t> bug fixing or non </a:t>
            </a:r>
            <a:r>
              <a:rPr lang="it-IT" dirty="0" err="1" smtClean="0"/>
              <a:t>regression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endParaRPr lang="it-IT" dirty="0" smtClean="0"/>
          </a:p>
          <a:p>
            <a:pPr lvl="2"/>
            <a:r>
              <a:rPr lang="it-IT" dirty="0" smtClean="0"/>
              <a:t> </a:t>
            </a:r>
          </a:p>
          <a:p>
            <a:r>
              <a:rPr lang="it-IT" dirty="0" err="1" smtClean="0"/>
              <a:t>Jenkins@openshift</a:t>
            </a:r>
            <a:endParaRPr lang="it-IT" dirty="0" smtClean="0"/>
          </a:p>
          <a:p>
            <a:pPr lvl="1"/>
            <a:r>
              <a:rPr lang="it-IT" dirty="0" err="1" smtClean="0"/>
              <a:t>description</a:t>
            </a:r>
            <a:endParaRPr lang="it-IT" dirty="0"/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5869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95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Hub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hlinkClick r:id="rId2"/>
              </a:rPr>
              <a:t>Docker</a:t>
            </a:r>
            <a:r>
              <a:rPr lang="en-US" sz="3600" dirty="0">
                <a:hlinkClick r:id="rId2"/>
              </a:rPr>
              <a:t> Hub</a:t>
            </a:r>
            <a:r>
              <a:rPr lang="en-US" sz="3600" dirty="0"/>
              <a:t> is a cloud-based registry service which allows you to link to code repositories, build your images and test them, stores manually pushed images, and links to </a:t>
            </a:r>
            <a:r>
              <a:rPr lang="en-US" sz="3600" dirty="0" err="1">
                <a:hlinkClick r:id="rId3"/>
              </a:rPr>
              <a:t>Docker</a:t>
            </a:r>
            <a:r>
              <a:rPr lang="en-US" sz="3600" dirty="0">
                <a:hlinkClick r:id="rId3"/>
              </a:rPr>
              <a:t> Cloud</a:t>
            </a:r>
            <a:r>
              <a:rPr lang="en-US" sz="3600" dirty="0"/>
              <a:t> so you can deploy images to your hosts. It provides a centralized resource for container image discovery, distribution and change </a:t>
            </a:r>
            <a:r>
              <a:rPr lang="en-US" sz="3600" dirty="0" err="1"/>
              <a:t>management,</a:t>
            </a:r>
            <a:r>
              <a:rPr lang="en-US" sz="3600" dirty="0" err="1">
                <a:hlinkClick r:id="rId4"/>
              </a:rPr>
              <a:t>user</a:t>
            </a:r>
            <a:r>
              <a:rPr lang="en-US" sz="3600" dirty="0">
                <a:hlinkClick r:id="rId4"/>
              </a:rPr>
              <a:t> </a:t>
            </a:r>
            <a:endParaRPr lang="en-US" sz="3600" dirty="0" smtClean="0">
              <a:hlinkClick r:id="rId4"/>
            </a:endParaRPr>
          </a:p>
          <a:p>
            <a:r>
              <a:rPr lang="en-US" sz="3600" dirty="0" err="1"/>
              <a:t>Docker</a:t>
            </a:r>
            <a:r>
              <a:rPr lang="en-US" sz="3600" dirty="0"/>
              <a:t> Hub provides the following major features:</a:t>
            </a:r>
          </a:p>
          <a:p>
            <a:pPr marL="0" indent="0">
              <a:buNone/>
            </a:pPr>
            <a:r>
              <a:rPr lang="en-US" sz="3600" dirty="0">
                <a:hlinkClick r:id="rId5"/>
              </a:rPr>
              <a:t>Image Repositories</a:t>
            </a:r>
            <a:r>
              <a:rPr lang="en-US" sz="3600" dirty="0"/>
              <a:t>: Find, manage, and push and pull images from community, official, and private image libraries.</a:t>
            </a:r>
          </a:p>
          <a:p>
            <a:pPr marL="0" indent="0">
              <a:buNone/>
            </a:pPr>
            <a:r>
              <a:rPr lang="en-US" sz="3600" dirty="0">
                <a:hlinkClick r:id="rId6"/>
              </a:rPr>
              <a:t>Automated Builds</a:t>
            </a:r>
            <a:r>
              <a:rPr lang="en-US" sz="3600" dirty="0"/>
              <a:t>: Automatically create new images when you make changes to a source code repository.</a:t>
            </a:r>
          </a:p>
          <a:p>
            <a:pPr marL="0" indent="0">
              <a:buNone/>
            </a:pPr>
            <a:r>
              <a:rPr lang="en-US" sz="3600" dirty="0" err="1">
                <a:hlinkClick r:id="rId7"/>
              </a:rPr>
              <a:t>Webhooks</a:t>
            </a:r>
            <a:r>
              <a:rPr lang="en-US" sz="3600" dirty="0"/>
              <a:t>: A feature of Automated Builds, </a:t>
            </a:r>
            <a:r>
              <a:rPr lang="en-US" sz="3600" dirty="0" err="1"/>
              <a:t>Webhooks</a:t>
            </a:r>
            <a:r>
              <a:rPr lang="en-US" sz="3600" dirty="0"/>
              <a:t> let you trigger actions after a successful push to a repository.</a:t>
            </a:r>
          </a:p>
          <a:p>
            <a:pPr marL="0" indent="0">
              <a:buNone/>
            </a:pPr>
            <a:r>
              <a:rPr lang="en-US" sz="3600" dirty="0">
                <a:hlinkClick r:id="rId4"/>
              </a:rPr>
              <a:t>Organizations</a:t>
            </a:r>
            <a:r>
              <a:rPr lang="en-US" sz="3600" dirty="0"/>
              <a:t>: Create work groups to manage access to image repositories.</a:t>
            </a:r>
          </a:p>
          <a:p>
            <a:pPr marL="0" indent="0">
              <a:buNone/>
            </a:pPr>
            <a:r>
              <a:rPr lang="en-US" sz="3600" dirty="0" err="1"/>
              <a:t>GitHub</a:t>
            </a:r>
            <a:r>
              <a:rPr lang="en-US" sz="3600" dirty="0"/>
              <a:t> and </a:t>
            </a:r>
            <a:r>
              <a:rPr lang="en-US" sz="3600" dirty="0" err="1"/>
              <a:t>Bitbucket</a:t>
            </a:r>
            <a:r>
              <a:rPr lang="en-US" sz="3600" dirty="0"/>
              <a:t> Integration: Add the Hub and your </a:t>
            </a:r>
            <a:r>
              <a:rPr lang="en-US" sz="3600" dirty="0" err="1"/>
              <a:t>Docker</a:t>
            </a:r>
            <a:r>
              <a:rPr lang="en-US" sz="3600" dirty="0"/>
              <a:t> Images to your current workflows.</a:t>
            </a:r>
          </a:p>
          <a:p>
            <a:pPr marL="0" indent="0">
              <a:buNone/>
            </a:pPr>
            <a:r>
              <a:rPr lang="en-US" sz="3600" dirty="0" smtClean="0">
                <a:hlinkClick r:id="rId4"/>
              </a:rPr>
              <a:t>and </a:t>
            </a:r>
            <a:r>
              <a:rPr lang="en-US" sz="3600" dirty="0">
                <a:hlinkClick r:id="rId4"/>
              </a:rPr>
              <a:t>team collaboration</a:t>
            </a:r>
            <a:r>
              <a:rPr lang="en-US" sz="3600" dirty="0"/>
              <a:t>, and workflow automation throughout the development pipeline.</a:t>
            </a:r>
            <a:r>
              <a:rPr lang="en-US" sz="3600" dirty="0" smtClean="0"/>
              <a:t> </a:t>
            </a:r>
            <a:r>
              <a:rPr lang="it-IT" sz="3600" dirty="0" smtClean="0"/>
              <a:t> 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606718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Hub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Use Official Repositories</a:t>
            </a:r>
          </a:p>
          <a:p>
            <a:pPr marL="0" indent="0">
              <a:buNone/>
            </a:pPr>
            <a:r>
              <a:rPr lang="en-US" sz="3600" dirty="0" err="1"/>
              <a:t>Docker</a:t>
            </a:r>
            <a:r>
              <a:rPr lang="en-US" sz="3600" dirty="0"/>
              <a:t> Hub contains a number of </a:t>
            </a:r>
            <a:r>
              <a:rPr lang="en-US" sz="3600" dirty="0">
                <a:hlinkClick r:id="rId2"/>
              </a:rPr>
              <a:t>Official Repositories</a:t>
            </a:r>
            <a:r>
              <a:rPr lang="en-US" sz="3600" dirty="0"/>
              <a:t>. These are public, certified repositories from vendors and contributors to </a:t>
            </a:r>
            <a:r>
              <a:rPr lang="en-US" sz="3600" dirty="0" err="1"/>
              <a:t>Docker</a:t>
            </a:r>
            <a:r>
              <a:rPr lang="en-US" sz="3600" dirty="0"/>
              <a:t>. They contain </a:t>
            </a:r>
            <a:r>
              <a:rPr lang="en-US" sz="3600" dirty="0" err="1"/>
              <a:t>Docker</a:t>
            </a:r>
            <a:r>
              <a:rPr lang="en-US" sz="3600" dirty="0"/>
              <a:t> images from vendors like Canonical, Oracle, and Red Hat that you can use as the basis to building your applications and services.</a:t>
            </a:r>
          </a:p>
          <a:p>
            <a:pPr marL="0" indent="0">
              <a:buNone/>
            </a:pPr>
            <a:r>
              <a:rPr lang="en-US" sz="3600" dirty="0"/>
              <a:t>With Official Repositories you know you’re using an optimized and up-to-date image that was built by experts to power your applications.</a:t>
            </a:r>
          </a:p>
          <a:p>
            <a:r>
              <a:rPr lang="en-US" sz="3600" dirty="0"/>
              <a:t>Work with </a:t>
            </a:r>
            <a:r>
              <a:rPr lang="en-US" sz="3600" dirty="0" err="1"/>
              <a:t>Docker</a:t>
            </a:r>
            <a:r>
              <a:rPr lang="en-US" sz="3600" dirty="0"/>
              <a:t> Hub image repositories</a:t>
            </a:r>
          </a:p>
          <a:p>
            <a:pPr marL="0" indent="0">
              <a:buNone/>
            </a:pPr>
            <a:r>
              <a:rPr lang="en-US" sz="3600" dirty="0" err="1"/>
              <a:t>Docker</a:t>
            </a:r>
            <a:r>
              <a:rPr lang="en-US" sz="3600" dirty="0"/>
              <a:t> Hub provides a place for you and your team to build and ship </a:t>
            </a:r>
            <a:r>
              <a:rPr lang="en-US" sz="3600" dirty="0" err="1"/>
              <a:t>Docker</a:t>
            </a:r>
            <a:r>
              <a:rPr lang="en-US" sz="3600" dirty="0"/>
              <a:t> images.</a:t>
            </a:r>
          </a:p>
          <a:p>
            <a:pPr marL="0" indent="0">
              <a:buNone/>
            </a:pPr>
            <a:r>
              <a:rPr lang="en-US" sz="3600" dirty="0"/>
              <a:t>You can configure </a:t>
            </a:r>
            <a:r>
              <a:rPr lang="en-US" sz="3600" dirty="0" err="1"/>
              <a:t>Docker</a:t>
            </a:r>
            <a:r>
              <a:rPr lang="en-US" sz="3600" dirty="0"/>
              <a:t> Hub repositories in two ways:</a:t>
            </a:r>
          </a:p>
          <a:p>
            <a:pPr marL="0" indent="0">
              <a:buNone/>
            </a:pPr>
            <a:r>
              <a:rPr lang="en-US" sz="3600" dirty="0">
                <a:hlinkClick r:id="rId3"/>
              </a:rPr>
              <a:t>Repositories</a:t>
            </a:r>
            <a:r>
              <a:rPr lang="en-US" sz="3600" dirty="0"/>
              <a:t>, which allow you to push images from a local </a:t>
            </a:r>
            <a:r>
              <a:rPr lang="en-US" sz="3600" dirty="0" err="1"/>
              <a:t>Docker</a:t>
            </a:r>
            <a:r>
              <a:rPr lang="en-US" sz="3600" dirty="0"/>
              <a:t> daemon to </a:t>
            </a:r>
            <a:r>
              <a:rPr lang="en-US" sz="3600" dirty="0" err="1"/>
              <a:t>Docker</a:t>
            </a:r>
            <a:r>
              <a:rPr lang="en-US" sz="3600" dirty="0"/>
              <a:t> Hub, and</a:t>
            </a:r>
          </a:p>
          <a:p>
            <a:pPr marL="0" indent="0">
              <a:buNone/>
            </a:pPr>
            <a:r>
              <a:rPr lang="en-US" sz="3600" dirty="0">
                <a:hlinkClick r:id="rId4"/>
              </a:rPr>
              <a:t>Automated Builds</a:t>
            </a:r>
            <a:r>
              <a:rPr lang="en-US" sz="3600" dirty="0"/>
              <a:t>, which link to a source code repository and trigger an image rebuild process on </a:t>
            </a:r>
            <a:r>
              <a:rPr lang="en-US" sz="3600" dirty="0" err="1"/>
              <a:t>Docker</a:t>
            </a:r>
            <a:r>
              <a:rPr lang="en-US" sz="3600" dirty="0"/>
              <a:t> Hub when changes are detected in the source code.</a:t>
            </a:r>
          </a:p>
          <a:p>
            <a:pPr marL="0" indent="0">
              <a:buNone/>
            </a:pPr>
            <a:r>
              <a:rPr lang="en-US" sz="3600" dirty="0"/>
              <a:t>You can create public repositories which can be accessed by any other Hub user, or you can create private repositories with limited access you control.</a:t>
            </a:r>
          </a:p>
          <a:p>
            <a:pPr marL="0" indent="0">
              <a:buNone/>
            </a:pPr>
            <a:r>
              <a:rPr lang="en-US" sz="3600" dirty="0" err="1"/>
              <a:t>Docker</a:t>
            </a:r>
            <a:r>
              <a:rPr lang="en-US" sz="3600" dirty="0"/>
              <a:t> commands and </a:t>
            </a:r>
            <a:r>
              <a:rPr lang="en-US" sz="3600" dirty="0" err="1"/>
              <a:t>Docker</a:t>
            </a:r>
            <a:r>
              <a:rPr lang="en-US" sz="3600" dirty="0"/>
              <a:t> Hub</a:t>
            </a:r>
          </a:p>
          <a:p>
            <a:pPr marL="0" indent="0">
              <a:buNone/>
            </a:pPr>
            <a:r>
              <a:rPr lang="en-US" sz="3600" dirty="0" err="1"/>
              <a:t>Docker</a:t>
            </a:r>
            <a:r>
              <a:rPr lang="en-US" sz="3600" dirty="0"/>
              <a:t> itself provides access to </a:t>
            </a:r>
            <a:r>
              <a:rPr lang="en-US" sz="3600" dirty="0" err="1"/>
              <a:t>Docker</a:t>
            </a:r>
            <a:r>
              <a:rPr lang="en-US" sz="3600" dirty="0"/>
              <a:t> Hub services via the </a:t>
            </a:r>
            <a:r>
              <a:rPr lang="en-US" sz="3600" dirty="0" err="1">
                <a:hlinkClick r:id="rId5"/>
              </a:rPr>
              <a:t>docker</a:t>
            </a:r>
            <a:r>
              <a:rPr lang="en-US" sz="3600" dirty="0">
                <a:hlinkClick r:id="rId5"/>
              </a:rPr>
              <a:t> search</a:t>
            </a:r>
            <a:r>
              <a:rPr lang="en-US" sz="3600" dirty="0"/>
              <a:t>, </a:t>
            </a:r>
            <a:r>
              <a:rPr lang="en-US" sz="3600" dirty="0">
                <a:hlinkClick r:id="rId6"/>
              </a:rPr>
              <a:t>pull</a:t>
            </a:r>
            <a:r>
              <a:rPr lang="en-US" sz="3600" dirty="0"/>
              <a:t>, </a:t>
            </a:r>
            <a:r>
              <a:rPr lang="en-US" sz="3600" dirty="0">
                <a:hlinkClick r:id="rId7"/>
              </a:rPr>
              <a:t>login</a:t>
            </a:r>
            <a:r>
              <a:rPr lang="en-US" sz="3600" dirty="0"/>
              <a:t>, and </a:t>
            </a:r>
            <a:r>
              <a:rPr lang="en-US" sz="3600" dirty="0" err="1">
                <a:hlinkClick r:id="rId8"/>
              </a:rPr>
              <a:t>push</a:t>
            </a:r>
            <a:r>
              <a:rPr lang="en-US" sz="3600" dirty="0" err="1"/>
              <a:t>commands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r>
              <a:rPr lang="en-US" sz="3600" dirty="0" smtClean="0"/>
              <a:t>. </a:t>
            </a:r>
            <a:r>
              <a:rPr lang="it-IT" sz="3600" dirty="0" smtClean="0"/>
              <a:t> 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4185224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Jenkins@Openshift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Red Hat </a:t>
            </a:r>
            <a:r>
              <a:rPr lang="en-US" sz="2800" dirty="0" err="1"/>
              <a:t>OpenShift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OpenShift</a:t>
            </a:r>
            <a:r>
              <a:rPr lang="en-US" sz="2800" dirty="0"/>
              <a:t> is Red Hat's Platform-as-a-Service (</a:t>
            </a:r>
            <a:r>
              <a:rPr lang="en-US" sz="2800" dirty="0" err="1"/>
              <a:t>PaaS</a:t>
            </a:r>
            <a:r>
              <a:rPr lang="en-US" sz="2800" dirty="0"/>
              <a:t>) that allows developers to quickly develop, host, and scale applications in a cloud environment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Continuous Integration with Jenkins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Jenkins</a:t>
            </a:r>
            <a:r>
              <a:rPr lang="en-US" sz="2800" dirty="0"/>
              <a:t> is a full featured continuous integration (CI) server that can run builds, tests, and other scheduled tasks and integrate with your </a:t>
            </a:r>
            <a:r>
              <a:rPr lang="en-US" sz="2800" dirty="0" err="1" smtClean="0"/>
              <a:t>dockerhub</a:t>
            </a:r>
            <a:r>
              <a:rPr lang="en-US" sz="2800" dirty="0" smtClean="0"/>
              <a:t> and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applications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6203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138113"/>
            <a:ext cx="21062950" cy="12182732"/>
            <a:chOff x="1371600" y="681317"/>
            <a:chExt cx="21062579" cy="12182427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 flipH="1">
              <a:off x="2743176" y="1905001"/>
              <a:ext cx="24" cy="1095874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 flipH="1">
              <a:off x="5791122" y="1905001"/>
              <a:ext cx="78" cy="10958743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INTEGRATION </a:t>
              </a:r>
              <a:r>
                <a:rPr lang="it-IT" sz="2400" dirty="0" smtClean="0"/>
                <a:t>MANAGER</a:t>
              </a:r>
              <a:endParaRPr lang="it-IT" sz="2400" dirty="0"/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167" y="1900518"/>
              <a:ext cx="426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685" y="1900518"/>
              <a:ext cx="8030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167" y="1905001"/>
              <a:ext cx="319" cy="1095874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167" y="1900518"/>
              <a:ext cx="3440" cy="10963226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579" y="1900518"/>
              <a:ext cx="24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1666875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690350" y="6277648"/>
            <a:ext cx="304800" cy="175110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2519591"/>
            <a:ext cx="8920189" cy="734784"/>
            <a:chOff x="6024284" y="3061769"/>
            <a:chExt cx="8919883" cy="734786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2125088" y="3061769"/>
              <a:ext cx="2544199" cy="523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smtClean="0"/>
                <a:t>devBranch#2</a:t>
              </a:r>
              <a:endParaRPr lang="it-IT" sz="2800" b="1" dirty="0"/>
            </a:p>
          </p:txBody>
        </p:sp>
      </p:grpSp>
      <p:grpSp>
        <p:nvGrpSpPr>
          <p:cNvPr id="2" name="Gruppo 1"/>
          <p:cNvGrpSpPr/>
          <p:nvPr/>
        </p:nvGrpSpPr>
        <p:grpSpPr>
          <a:xfrm>
            <a:off x="8696325" y="3180887"/>
            <a:ext cx="6203926" cy="2067388"/>
            <a:chOff x="8696325" y="3723812"/>
            <a:chExt cx="6203926" cy="2067388"/>
          </a:xfrm>
        </p:grpSpPr>
        <p:sp>
          <p:nvSpPr>
            <p:cNvPr id="11269" name="Rettangolo 106"/>
            <p:cNvSpPr>
              <a:spLocks noChangeArrowheads="1"/>
            </p:cNvSpPr>
            <p:nvPr/>
          </p:nvSpPr>
          <p:spPr bwMode="auto">
            <a:xfrm>
              <a:off x="8696325" y="4693244"/>
              <a:ext cx="304020" cy="10979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75" name="Gruppo 38"/>
            <p:cNvGrpSpPr>
              <a:grpSpLocks/>
            </p:cNvGrpSpPr>
            <p:nvPr/>
          </p:nvGrpSpPr>
          <p:grpSpPr bwMode="auto">
            <a:xfrm>
              <a:off x="9023333" y="3723812"/>
              <a:ext cx="5876918" cy="1274302"/>
              <a:chOff x="9022975" y="3723963"/>
              <a:chExt cx="5876715" cy="1274008"/>
            </a:xfrm>
          </p:grpSpPr>
          <p:sp>
            <p:nvSpPr>
              <p:cNvPr id="11304" name="Freccia a destra 107"/>
              <p:cNvSpPr>
                <a:spLocks noChangeArrowheads="1"/>
              </p:cNvSpPr>
              <p:nvPr/>
            </p:nvSpPr>
            <p:spPr bwMode="auto">
              <a:xfrm flipH="1">
                <a:off x="9022975" y="4693171"/>
                <a:ext cx="5876715" cy="304800"/>
              </a:xfrm>
              <a:prstGeom prst="rightArrow">
                <a:avLst>
                  <a:gd name="adj1" fmla="val 50000"/>
                  <a:gd name="adj2" fmla="val 49987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305" name="CasellaDiTesto 117"/>
              <p:cNvSpPr txBox="1">
                <a:spLocks noChangeArrowheads="1"/>
              </p:cNvSpPr>
              <p:nvPr/>
            </p:nvSpPr>
            <p:spPr bwMode="auto">
              <a:xfrm>
                <a:off x="12090516" y="3723963"/>
                <a:ext cx="2558626" cy="1076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r>
                  <a:rPr lang="it-IT" sz="3200" b="1" dirty="0"/>
                  <a:t>/</a:t>
                </a:r>
                <a:r>
                  <a:rPr lang="it-IT" sz="2800" b="1" dirty="0"/>
                  <a:t>devBranch#1</a:t>
                </a:r>
              </a:p>
              <a:p>
                <a:r>
                  <a:rPr lang="it-IT" sz="3200" b="1" dirty="0"/>
                  <a:t>/</a:t>
                </a:r>
                <a:r>
                  <a:rPr lang="it-IT" sz="2800" b="1" dirty="0"/>
                  <a:t>devBranch#2</a:t>
                </a:r>
              </a:p>
            </p:txBody>
          </p:sp>
        </p:grp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4506688"/>
            <a:ext cx="5867400" cy="790800"/>
            <a:chOff x="9076768" y="5050359"/>
            <a:chExt cx="5867398" cy="790148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2601393" y="5050359"/>
              <a:ext cx="2061782" cy="522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endParaRPr lang="it-IT" sz="2800" b="1" dirty="0"/>
            </a:p>
          </p:txBody>
        </p:sp>
      </p:grpSp>
      <p:grpSp>
        <p:nvGrpSpPr>
          <p:cNvPr id="3" name="Gruppo 2"/>
          <p:cNvGrpSpPr/>
          <p:nvPr/>
        </p:nvGrpSpPr>
        <p:grpSpPr>
          <a:xfrm>
            <a:off x="8678863" y="5200431"/>
            <a:ext cx="3003565" cy="1298789"/>
            <a:chOff x="8736013" y="5914806"/>
            <a:chExt cx="3003565" cy="1298789"/>
          </a:xfrm>
        </p:grpSpPr>
        <p:sp>
          <p:nvSpPr>
            <p:cNvPr id="11272" name="Rettangolo 113"/>
            <p:cNvSpPr>
              <a:spLocks noChangeArrowheads="1"/>
            </p:cNvSpPr>
            <p:nvPr/>
          </p:nvSpPr>
          <p:spPr bwMode="auto">
            <a:xfrm>
              <a:off x="8736013" y="6391859"/>
              <a:ext cx="321482" cy="821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77" name="Gruppo 36"/>
            <p:cNvGrpSpPr>
              <a:grpSpLocks/>
            </p:cNvGrpSpPr>
            <p:nvPr/>
          </p:nvGrpSpPr>
          <p:grpSpPr bwMode="auto">
            <a:xfrm>
              <a:off x="9077336" y="5914806"/>
              <a:ext cx="2662242" cy="1298789"/>
              <a:chOff x="9076768" y="5915454"/>
              <a:chExt cx="2662517" cy="1297719"/>
            </a:xfrm>
          </p:grpSpPr>
          <p:sp>
            <p:nvSpPr>
              <p:cNvPr id="11300" name="Freccia a destra 111"/>
              <p:cNvSpPr>
                <a:spLocks noChangeArrowheads="1"/>
              </p:cNvSpPr>
              <p:nvPr/>
            </p:nvSpPr>
            <p:spPr bwMode="auto">
              <a:xfrm>
                <a:off x="9076768" y="6908373"/>
                <a:ext cx="2662517" cy="304800"/>
              </a:xfrm>
              <a:prstGeom prst="rightArrow">
                <a:avLst>
                  <a:gd name="adj1" fmla="val 50000"/>
                  <a:gd name="adj2" fmla="val 49985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301" name="CasellaDiTesto 119"/>
              <p:cNvSpPr txBox="1">
                <a:spLocks noChangeArrowheads="1"/>
              </p:cNvSpPr>
              <p:nvPr/>
            </p:nvSpPr>
            <p:spPr bwMode="auto">
              <a:xfrm>
                <a:off x="9079932" y="5915454"/>
                <a:ext cx="2659353" cy="953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pPr algn="r"/>
                <a:r>
                  <a:rPr lang="it-IT" sz="2800" b="1" dirty="0"/>
                  <a:t>[</a:t>
                </a:r>
                <a:r>
                  <a:rPr lang="it-IT" sz="2800" b="1" dirty="0" err="1"/>
                  <a:t>Ask</a:t>
                </a:r>
                <a:r>
                  <a:rPr lang="it-IT" sz="2800" b="1" dirty="0"/>
                  <a:t> for </a:t>
                </a:r>
                <a:r>
                  <a:rPr lang="it-IT" sz="2800" b="1" dirty="0" smtClean="0"/>
                  <a:t>a</a:t>
                </a:r>
              </a:p>
              <a:p>
                <a:pPr algn="r"/>
                <a:r>
                  <a:rPr lang="it-IT" sz="2800" b="1" dirty="0" err="1" smtClean="0"/>
                  <a:t>build</a:t>
                </a:r>
                <a:r>
                  <a:rPr lang="it-IT" sz="2800" b="1" dirty="0"/>
                  <a:t>]</a:t>
                </a:r>
              </a:p>
            </p:txBody>
          </p:sp>
        </p:grpSp>
      </p:grpSp>
      <p:grpSp>
        <p:nvGrpSpPr>
          <p:cNvPr id="5" name="Gruppo 4"/>
          <p:cNvGrpSpPr/>
          <p:nvPr/>
        </p:nvGrpSpPr>
        <p:grpSpPr>
          <a:xfrm>
            <a:off x="12079288" y="6050863"/>
            <a:ext cx="2781300" cy="726846"/>
            <a:chOff x="12136438" y="6315304"/>
            <a:chExt cx="2781300" cy="726846"/>
          </a:xfrm>
        </p:grpSpPr>
        <p:sp>
          <p:nvSpPr>
            <p:cNvPr id="11271" name="Freccia a destra 112"/>
            <p:cNvSpPr>
              <a:spLocks noChangeArrowheads="1"/>
            </p:cNvSpPr>
            <p:nvPr/>
          </p:nvSpPr>
          <p:spPr bwMode="auto">
            <a:xfrm rot="10800000">
              <a:off x="12136438" y="6737350"/>
              <a:ext cx="2781300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78" name="CasellaDiTesto 120"/>
            <p:cNvSpPr txBox="1">
              <a:spLocks noChangeArrowheads="1"/>
            </p:cNvSpPr>
            <p:nvPr/>
          </p:nvSpPr>
          <p:spPr bwMode="auto">
            <a:xfrm>
              <a:off x="12751494" y="6315304"/>
              <a:ext cx="206178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endParaRPr lang="it-IT" sz="2800" b="1" dirty="0"/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8678863" y="6969818"/>
            <a:ext cx="9259887" cy="2063544"/>
            <a:chOff x="8736013" y="7684193"/>
            <a:chExt cx="9259887" cy="2063544"/>
          </a:xfrm>
        </p:grpSpPr>
        <p:sp>
          <p:nvSpPr>
            <p:cNvPr id="11279" name="Rettangolo 122"/>
            <p:cNvSpPr>
              <a:spLocks noChangeArrowheads="1"/>
            </p:cNvSpPr>
            <p:nvPr/>
          </p:nvSpPr>
          <p:spPr bwMode="auto">
            <a:xfrm>
              <a:off x="8736013" y="9022249"/>
              <a:ext cx="304800" cy="7254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80" name="Gruppo 34"/>
            <p:cNvGrpSpPr>
              <a:grpSpLocks/>
            </p:cNvGrpSpPr>
            <p:nvPr/>
          </p:nvGrpSpPr>
          <p:grpSpPr bwMode="auto">
            <a:xfrm>
              <a:off x="9080500" y="7684193"/>
              <a:ext cx="8915400" cy="1642475"/>
              <a:chOff x="9079942" y="7683128"/>
              <a:chExt cx="8915399" cy="1644507"/>
            </a:xfrm>
          </p:grpSpPr>
          <p:sp>
            <p:nvSpPr>
              <p:cNvPr id="11298" name="Freccia a destra 123"/>
              <p:cNvSpPr>
                <a:spLocks noChangeArrowheads="1"/>
              </p:cNvSpPr>
              <p:nvPr/>
            </p:nvSpPr>
            <p:spPr bwMode="auto">
              <a:xfrm>
                <a:off x="9079942" y="9022835"/>
                <a:ext cx="8915399" cy="304800"/>
              </a:xfrm>
              <a:prstGeom prst="rightArrow">
                <a:avLst>
                  <a:gd name="adj1" fmla="val 50000"/>
                  <a:gd name="adj2" fmla="val 49969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299" name="CasellaDiTesto 126"/>
              <p:cNvSpPr txBox="1">
                <a:spLocks noChangeArrowheads="1"/>
              </p:cNvSpPr>
              <p:nvPr/>
            </p:nvSpPr>
            <p:spPr bwMode="auto">
              <a:xfrm>
                <a:off x="15028197" y="7683128"/>
                <a:ext cx="2856395" cy="1386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pPr algn="r"/>
                <a:r>
                  <a:rPr lang="it-IT" sz="2800" b="1" dirty="0"/>
                  <a:t>[</a:t>
                </a:r>
                <a:r>
                  <a:rPr lang="it-IT" sz="2800" b="1" dirty="0" err="1"/>
                  <a:t>Ask</a:t>
                </a:r>
                <a:r>
                  <a:rPr lang="it-IT" sz="2800" b="1" dirty="0"/>
                  <a:t> </a:t>
                </a:r>
                <a:r>
                  <a:rPr lang="it-IT" sz="2800" b="1" dirty="0" smtClean="0"/>
                  <a:t>for building</a:t>
                </a:r>
              </a:p>
              <a:p>
                <a:pPr algn="r"/>
                <a:r>
                  <a:rPr lang="it-IT" sz="2800" b="1" dirty="0" smtClean="0"/>
                  <a:t> an image]</a:t>
                </a:r>
                <a:endParaRPr lang="it-IT" sz="2800" b="1" dirty="0"/>
              </a:p>
            </p:txBody>
          </p:sp>
        </p:grp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783175" y="8649587"/>
            <a:ext cx="304800" cy="237173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00286" y="8595603"/>
            <a:ext cx="2853512" cy="1247774"/>
            <a:chOff x="15056682" y="8538201"/>
            <a:chExt cx="2853670" cy="1247969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48137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607993" y="8538201"/>
              <a:ext cx="2302359" cy="954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r>
                <a:rPr lang="it-IT" sz="2800" b="1" dirty="0" smtClean="0"/>
                <a:t>::</a:t>
              </a:r>
            </a:p>
            <a:p>
              <a:pPr algn="r"/>
              <a:r>
                <a:rPr lang="it-IT" sz="2800" b="1" dirty="0" smtClean="0"/>
                <a:t>EAR </a:t>
              </a:r>
              <a:endParaRPr lang="it-IT" sz="2800" b="1" dirty="0"/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71224" y="9846588"/>
            <a:ext cx="2781667" cy="1174731"/>
            <a:chOff x="15028197" y="9531253"/>
            <a:chExt cx="2781299" cy="1174913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1040136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5276392" y="9531253"/>
              <a:ext cx="2518305" cy="95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r>
                <a:rPr lang="it-IT" sz="2800" b="1" dirty="0" smtClean="0"/>
                <a:t>::</a:t>
              </a:r>
            </a:p>
            <a:p>
              <a:pPr algn="r"/>
              <a:r>
                <a:rPr lang="it-IT" sz="2800" b="1" dirty="0" smtClean="0"/>
                <a:t>DOCKERFILE</a:t>
              </a:r>
              <a:endParaRPr lang="it-IT" sz="2800" b="1" dirty="0"/>
            </a:p>
          </p:txBody>
        </p:sp>
      </p:grpSp>
      <p:sp>
        <p:nvSpPr>
          <p:cNvPr id="11292" name="Freccia a destra 132"/>
          <p:cNvSpPr>
            <a:spLocks noChangeArrowheads="1"/>
          </p:cNvSpPr>
          <p:nvPr/>
        </p:nvSpPr>
        <p:spPr bwMode="auto">
          <a:xfrm flipH="1">
            <a:off x="18213335" y="11096624"/>
            <a:ext cx="2769681" cy="1039355"/>
          </a:xfrm>
          <a:prstGeom prst="rightArrow">
            <a:avLst>
              <a:gd name="adj1" fmla="val 50000"/>
              <a:gd name="adj2" fmla="val 50015"/>
            </a:avLst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it-IT" sz="2800" b="1"/>
          </a:p>
        </p:txBody>
      </p: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796648" y="11229975"/>
            <a:ext cx="277040" cy="80511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057197" y="11469946"/>
            <a:ext cx="3082894" cy="793749"/>
            <a:chOff x="18068885" y="10977693"/>
            <a:chExt cx="3082826" cy="793872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466765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8068885" y="10977693"/>
              <a:ext cx="3082826" cy="52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[Image </a:t>
              </a:r>
              <a:r>
                <a:rPr lang="it-IT" sz="2800" b="1" dirty="0" err="1" smtClean="0"/>
                <a:t>available</a:t>
              </a:r>
              <a:r>
                <a:rPr lang="it-IT" sz="2800" b="1" dirty="0"/>
                <a:t>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088815" y="6882474"/>
            <a:ext cx="2751823" cy="1184493"/>
            <a:chOff x="12146150" y="7147574"/>
            <a:chExt cx="2751051" cy="1183518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379270" y="7147574"/>
              <a:ext cx="2517931" cy="953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 smtClean="0"/>
                <a:t>EAR</a:t>
              </a:r>
            </a:p>
            <a:p>
              <a:pPr algn="r"/>
              <a:r>
                <a:rPr lang="it-IT" sz="2800" b="1" dirty="0" smtClean="0"/>
                <a:t>DOCKERFILE</a:t>
              </a:r>
              <a:endParaRPr lang="it-IT" sz="2800" b="1" dirty="0"/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802629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1841494"/>
            <a:ext cx="11904691" cy="735010"/>
            <a:chOff x="3048000" y="2384267"/>
            <a:chExt cx="11905132" cy="73545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2148439" y="2384267"/>
              <a:ext cx="2558809" cy="585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3200" b="1" dirty="0"/>
                <a:t>/</a:t>
              </a:r>
              <a:r>
                <a:rPr lang="it-IT" sz="2800" b="1" dirty="0"/>
                <a:t>devBranch#1</a:t>
              </a:r>
            </a:p>
          </p:txBody>
        </p:sp>
      </p:grp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1666875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6" name="Gruppo 15"/>
          <p:cNvGrpSpPr/>
          <p:nvPr/>
        </p:nvGrpSpPr>
        <p:grpSpPr>
          <a:xfrm>
            <a:off x="18224415" y="10237790"/>
            <a:ext cx="2781361" cy="1258861"/>
            <a:chOff x="18281565" y="10409240"/>
            <a:chExt cx="2781361" cy="1258861"/>
          </a:xfrm>
        </p:grpSpPr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738308" y="10409240"/>
              <a:ext cx="2292176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 sz="2800" b="1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it-IT" dirty="0"/>
                <a:t>[</a:t>
              </a:r>
              <a:r>
                <a:rPr lang="it-IT" dirty="0" err="1"/>
                <a:t>Docker</a:t>
              </a:r>
              <a:r>
                <a:rPr lang="it-IT" dirty="0"/>
                <a:t> </a:t>
              </a:r>
              <a:r>
                <a:rPr lang="it-IT" dirty="0" err="1"/>
                <a:t>get</a:t>
              </a:r>
              <a:r>
                <a:rPr lang="it-IT" dirty="0"/>
                <a:t> image]</a:t>
              </a:r>
            </a:p>
          </p:txBody>
        </p:sp>
        <p:sp>
          <p:nvSpPr>
            <p:cNvPr id="66" name="Freccia a destra 135"/>
            <p:cNvSpPr>
              <a:spLocks noChangeArrowheads="1"/>
            </p:cNvSpPr>
            <p:nvPr/>
          </p:nvSpPr>
          <p:spPr bwMode="auto">
            <a:xfrm rot="10800000">
              <a:off x="18281565" y="11363348"/>
              <a:ext cx="2781361" cy="304753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sp>
        <p:nvSpPr>
          <p:cNvPr id="7" name="Fumetto 2 6"/>
          <p:cNvSpPr/>
          <p:nvPr/>
        </p:nvSpPr>
        <p:spPr bwMode="auto">
          <a:xfrm flipH="1">
            <a:off x="4114847" y="5265350"/>
            <a:ext cx="3048054" cy="1704468"/>
          </a:xfrm>
          <a:prstGeom prst="wedgeRoundRectCallout">
            <a:avLst>
              <a:gd name="adj1" fmla="val -101661"/>
              <a:gd name="adj2" fmla="val -54593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Integration Test:: </a:t>
            </a:r>
            <a:r>
              <a:rPr kumimoji="0" lang="it-IT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COMPLETED</a:t>
            </a:r>
            <a:endParaRPr kumimoji="0" lang="it-IT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7" name="Fumetto 2 66"/>
          <p:cNvSpPr/>
          <p:nvPr/>
        </p:nvSpPr>
        <p:spPr bwMode="auto">
          <a:xfrm flipH="1">
            <a:off x="19032760" y="7062207"/>
            <a:ext cx="3048054" cy="1704468"/>
          </a:xfrm>
          <a:prstGeom prst="wedgeRoundRectCallout">
            <a:avLst>
              <a:gd name="adj1" fmla="val 81148"/>
              <a:gd name="adj2" fmla="val 180113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Docker</a:t>
            </a:r>
            <a:r>
              <a:rPr kumimoji="0" lang="it-IT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Image:: </a:t>
            </a:r>
            <a:r>
              <a:rPr kumimoji="0" lang="it-IT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AVAILABLE</a:t>
            </a:r>
            <a:endParaRPr kumimoji="0" lang="it-IT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9" name="Fumetto 2 68"/>
          <p:cNvSpPr/>
          <p:nvPr/>
        </p:nvSpPr>
        <p:spPr bwMode="auto">
          <a:xfrm flipH="1">
            <a:off x="28378" y="3867630"/>
            <a:ext cx="3048054" cy="1353214"/>
          </a:xfrm>
          <a:prstGeom prst="wedgeRoundRectCallout">
            <a:avLst>
              <a:gd name="adj1" fmla="val -37912"/>
              <a:gd name="adj2" fmla="val -154889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3200" dirty="0" smtClean="0">
                <a:ea typeface="ヒラギノ角ゴ ProN W3" charset="0"/>
                <a:cs typeface="ヒラギノ角ゴ ProN W3" charset="0"/>
              </a:rPr>
              <a:t>Unit</a:t>
            </a:r>
            <a:r>
              <a:rPr kumimoji="0" lang="it-IT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Test:: </a:t>
            </a:r>
            <a:r>
              <a:rPr kumimoji="0" lang="it-IT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COMPLETED</a:t>
            </a:r>
            <a:endParaRPr kumimoji="0" lang="it-IT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0" name="Fumetto 2 69"/>
          <p:cNvSpPr/>
          <p:nvPr/>
        </p:nvSpPr>
        <p:spPr bwMode="auto">
          <a:xfrm flipH="1">
            <a:off x="454696" y="6777709"/>
            <a:ext cx="3048054" cy="1353214"/>
          </a:xfrm>
          <a:prstGeom prst="wedgeRoundRectCallout">
            <a:avLst>
              <a:gd name="adj1" fmla="val -117598"/>
              <a:gd name="adj2" fmla="val -313262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3200" dirty="0" smtClean="0">
                <a:ea typeface="ヒラギノ角ゴ ProN W3" charset="0"/>
                <a:cs typeface="ヒラギノ角ゴ ProN W3" charset="0"/>
              </a:rPr>
              <a:t>Unit</a:t>
            </a:r>
            <a:r>
              <a:rPr kumimoji="0" lang="it-IT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Test:: </a:t>
            </a:r>
            <a:r>
              <a:rPr kumimoji="0" lang="it-IT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COMPLETED</a:t>
            </a:r>
            <a:endParaRPr kumimoji="0" lang="it-IT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70" grpId="0" animBg="1"/>
      <p:bldP spid="11281" grpId="0" animBg="1"/>
      <p:bldP spid="11285" grpId="0" animBg="1"/>
      <p:bldP spid="11268" grpId="0" animBg="1"/>
      <p:bldP spid="7" grpId="0" animBg="1"/>
      <p:bldP spid="67" grpId="0" animBg="1"/>
      <p:bldP spid="69" grpId="0" animBg="1"/>
      <p:bldP spid="7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Hub</a:t>
            </a:r>
          </a:p>
          <a:p>
            <a:r>
              <a:rPr lang="it-IT" smtClean="0"/>
              <a:t>Jenkins@openshift </a:t>
            </a:r>
            <a:endParaRPr lang="it-IT" dirty="0" smtClean="0"/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5869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25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Pivotal</a:t>
            </a:r>
            <a:r>
              <a:rPr lang="it-IT" dirty="0" smtClean="0"/>
              <a:t> Web Services</a:t>
            </a:r>
          </a:p>
          <a:p>
            <a:pPr lvl="1"/>
            <a:r>
              <a:rPr lang="it-IT" dirty="0" err="1" smtClean="0"/>
              <a:t>Backimg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pPr lvl="1"/>
            <a:r>
              <a:rPr lang="it-IT" dirty="0" err="1" smtClean="0"/>
              <a:t>Yml</a:t>
            </a:r>
            <a:r>
              <a:rPr lang="it-IT" dirty="0" smtClean="0"/>
              <a:t> file</a:t>
            </a:r>
          </a:p>
          <a:p>
            <a:pPr lvl="1"/>
            <a:r>
              <a:rPr lang="it-IT" dirty="0" smtClean="0"/>
              <a:t>Create from </a:t>
            </a:r>
            <a:r>
              <a:rPr lang="it-IT" dirty="0" err="1" smtClean="0"/>
              <a:t>interface</a:t>
            </a:r>
            <a:endParaRPr lang="it-IT" dirty="0" smtClean="0"/>
          </a:p>
          <a:p>
            <a:pPr lvl="1"/>
            <a:r>
              <a:rPr lang="it-IT" dirty="0" smtClean="0"/>
              <a:t>By </a:t>
            </a:r>
            <a:r>
              <a:rPr lang="it-IT" dirty="0" err="1" smtClean="0"/>
              <a:t>cf</a:t>
            </a:r>
            <a:r>
              <a:rPr lang="it-IT" dirty="0" smtClean="0"/>
              <a:t> </a:t>
            </a:r>
            <a:r>
              <a:rPr lang="it-IT" dirty="0" err="1" smtClean="0"/>
              <a:t>tool</a:t>
            </a:r>
            <a:endParaRPr lang="it-IT" dirty="0" smtClean="0"/>
          </a:p>
          <a:p>
            <a:r>
              <a:rPr lang="it-IT" dirty="0" smtClean="0"/>
              <a:t>Database </a:t>
            </a:r>
            <a:r>
              <a:rPr lang="it-IT" dirty="0" err="1" smtClean="0"/>
              <a:t>as</a:t>
            </a:r>
            <a:r>
              <a:rPr lang="it-IT" dirty="0" smtClean="0"/>
              <a:t> a Service Pattern</a:t>
            </a:r>
          </a:p>
          <a:p>
            <a:endParaRPr lang="it-IT" dirty="0" smtClean="0"/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798357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35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3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Distributed data management</a:t>
            </a:r>
          </a:p>
          <a:p>
            <a:r>
              <a:rPr lang="it-IT" dirty="0" smtClean="0"/>
              <a:t>Data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become</a:t>
            </a:r>
            <a:r>
              <a:rPr lang="it-IT" dirty="0" smtClean="0"/>
              <a:t> more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move</a:t>
            </a:r>
            <a:r>
              <a:rPr lang="it-IT" dirty="0" smtClean="0"/>
              <a:t> to a </a:t>
            </a:r>
            <a:r>
              <a:rPr lang="it-IT" dirty="0" err="1" smtClean="0"/>
              <a:t>microservice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 .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the data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private to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microservice</a:t>
            </a:r>
            <a:r>
              <a:rPr lang="it-IT" dirty="0" smtClean="0"/>
              <a:t>(</a:t>
            </a:r>
            <a:r>
              <a:rPr lang="it-IT" dirty="0" err="1" smtClean="0"/>
              <a:t>encasulation</a:t>
            </a:r>
            <a:r>
              <a:rPr lang="it-IT" dirty="0" smtClean="0"/>
              <a:t>/</a:t>
            </a:r>
            <a:r>
              <a:rPr lang="it-IT" dirty="0" err="1" smtClean="0"/>
              <a:t>loosely</a:t>
            </a:r>
            <a:r>
              <a:rPr lang="it-IT" dirty="0" smtClean="0"/>
              <a:t> </a:t>
            </a:r>
            <a:r>
              <a:rPr lang="it-IT" dirty="0" err="1" smtClean="0"/>
              <a:t>coupled</a:t>
            </a:r>
            <a:r>
              <a:rPr lang="it-IT" dirty="0" smtClean="0"/>
              <a:t> -&gt; </a:t>
            </a:r>
            <a:r>
              <a:rPr lang="it-IT" dirty="0" err="1" smtClean="0"/>
              <a:t>indipendent</a:t>
            </a:r>
            <a:r>
              <a:rPr lang="it-IT" dirty="0" smtClean="0"/>
              <a:t> </a:t>
            </a:r>
            <a:r>
              <a:rPr lang="it-IT" dirty="0" err="1" smtClean="0"/>
              <a:t>evolution</a:t>
            </a:r>
            <a:r>
              <a:rPr lang="it-IT" dirty="0" smtClean="0"/>
              <a:t>)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of the use of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dabase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by </a:t>
            </a:r>
            <a:r>
              <a:rPr lang="it-IT" dirty="0" err="1" smtClean="0"/>
              <a:t>microservices</a:t>
            </a:r>
            <a:r>
              <a:rPr lang="it-IT" dirty="0" smtClean="0"/>
              <a:t>. A </a:t>
            </a:r>
            <a:r>
              <a:rPr lang="it-IT" dirty="0" err="1" smtClean="0"/>
              <a:t>microservice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 </a:t>
            </a:r>
            <a:r>
              <a:rPr lang="it-IT" dirty="0" err="1" smtClean="0"/>
              <a:t>often</a:t>
            </a:r>
            <a:r>
              <a:rPr lang="it-IT" dirty="0" smtClean="0"/>
              <a:t> use a </a:t>
            </a:r>
            <a:r>
              <a:rPr lang="it-IT" dirty="0" err="1" smtClean="0"/>
              <a:t>mixture</a:t>
            </a:r>
            <a:r>
              <a:rPr lang="it-IT" dirty="0" smtClean="0"/>
              <a:t> of SQL and </a:t>
            </a:r>
            <a:r>
              <a:rPr lang="it-IT" dirty="0" err="1" smtClean="0"/>
              <a:t>NoSql</a:t>
            </a:r>
            <a:r>
              <a:rPr lang="it-IT" dirty="0" smtClean="0"/>
              <a:t> </a:t>
            </a:r>
            <a:r>
              <a:rPr lang="it-IT" dirty="0" err="1" smtClean="0"/>
              <a:t>Dataabse</a:t>
            </a:r>
            <a:r>
              <a:rPr lang="it-IT" dirty="0" smtClean="0"/>
              <a:t>  the so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dirty="0" err="1" smtClean="0"/>
              <a:t>poliglot</a:t>
            </a:r>
            <a:r>
              <a:rPr lang="it-IT" dirty="0" smtClean="0"/>
              <a:t> </a:t>
            </a:r>
            <a:r>
              <a:rPr lang="it-IT" dirty="0" err="1" smtClean="0"/>
              <a:t>persistence</a:t>
            </a:r>
            <a:r>
              <a:rPr lang="it-IT" dirty="0" smtClean="0"/>
              <a:t> </a:t>
            </a:r>
            <a:r>
              <a:rPr lang="it-IT" dirty="0" err="1" smtClean="0"/>
              <a:t>approch</a:t>
            </a:r>
            <a:r>
              <a:rPr lang="it-IT" dirty="0" smtClean="0"/>
              <a:t>.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 smtClean="0"/>
              <a:t> benefits: ,ore </a:t>
            </a:r>
            <a:r>
              <a:rPr lang="it-IT" dirty="0" err="1" smtClean="0"/>
              <a:t>convinent</a:t>
            </a:r>
            <a:r>
              <a:rPr lang="it-IT" dirty="0" smtClean="0"/>
              <a:t> </a:t>
            </a:r>
            <a:r>
              <a:rPr lang="it-IT" dirty="0" err="1" smtClean="0"/>
              <a:t>datamodel</a:t>
            </a:r>
            <a:r>
              <a:rPr lang="it-IT" dirty="0" smtClean="0"/>
              <a:t> </a:t>
            </a:r>
            <a:r>
              <a:rPr lang="it-IT" dirty="0" err="1" smtClean="0"/>
              <a:t>according</a:t>
            </a:r>
            <a:r>
              <a:rPr lang="it-IT" dirty="0" smtClean="0"/>
              <a:t> business </a:t>
            </a:r>
            <a:r>
              <a:rPr lang="it-IT" dirty="0" err="1" smtClean="0"/>
              <a:t>requirements</a:t>
            </a:r>
            <a:r>
              <a:rPr lang="it-IT" dirty="0" smtClean="0"/>
              <a:t> and </a:t>
            </a:r>
            <a:r>
              <a:rPr lang="it-IT" dirty="0" err="1" smtClean="0"/>
              <a:t>better</a:t>
            </a:r>
            <a:r>
              <a:rPr lang="it-IT" dirty="0" smtClean="0"/>
              <a:t> performance and </a:t>
            </a:r>
            <a:r>
              <a:rPr lang="it-IT" dirty="0" err="1" smtClean="0"/>
              <a:t>scalability</a:t>
            </a:r>
            <a:r>
              <a:rPr lang="it-IT" dirty="0" smtClean="0"/>
              <a:t> </a:t>
            </a:r>
            <a:r>
              <a:rPr lang="it-IT" dirty="0" err="1" smtClean="0"/>
              <a:t>but</a:t>
            </a:r>
            <a:r>
              <a:rPr lang="it-IT" dirty="0" smtClean="0"/>
              <a:t> introduce </a:t>
            </a:r>
            <a:r>
              <a:rPr lang="it-IT" dirty="0" err="1" smtClean="0"/>
              <a:t>distributed</a:t>
            </a:r>
            <a:r>
              <a:rPr lang="it-IT" dirty="0" smtClean="0"/>
              <a:t> data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challenge</a:t>
            </a:r>
            <a:r>
              <a:rPr lang="it-IT" dirty="0" smtClean="0"/>
              <a:t>: </a:t>
            </a:r>
            <a:r>
              <a:rPr lang="it-IT" dirty="0" err="1" smtClean="0"/>
              <a:t>implement</a:t>
            </a:r>
            <a:r>
              <a:rPr lang="it-IT" dirty="0" smtClean="0"/>
              <a:t> business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maintain</a:t>
            </a:r>
            <a:r>
              <a:rPr lang="it-IT" dirty="0" smtClean="0"/>
              <a:t> </a:t>
            </a:r>
            <a:r>
              <a:rPr lang="it-IT" dirty="0" err="1" smtClean="0"/>
              <a:t>consistency</a:t>
            </a:r>
            <a:r>
              <a:rPr lang="it-IT" dirty="0" smtClean="0"/>
              <a:t> </a:t>
            </a:r>
            <a:r>
              <a:rPr lang="it-IT" dirty="0" err="1" smtClean="0"/>
              <a:t>acrosso</a:t>
            </a:r>
            <a:r>
              <a:rPr lang="it-IT" dirty="0" smtClean="0"/>
              <a:t> multiple </a:t>
            </a:r>
            <a:r>
              <a:rPr lang="it-IT" dirty="0" err="1" smtClean="0"/>
              <a:t>services</a:t>
            </a:r>
            <a:r>
              <a:rPr lang="it-IT" dirty="0" smtClean="0"/>
              <a:t>. And </a:t>
            </a:r>
            <a:r>
              <a:rPr lang="it-IT" dirty="0" err="1" smtClean="0"/>
              <a:t>implement</a:t>
            </a:r>
            <a:r>
              <a:rPr lang="it-IT" dirty="0" smtClean="0"/>
              <a:t> </a:t>
            </a:r>
            <a:r>
              <a:rPr lang="it-IT" dirty="0" err="1" smtClean="0"/>
              <a:t>queries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retrieve</a:t>
            </a:r>
            <a:r>
              <a:rPr lang="it-IT" dirty="0" smtClean="0"/>
              <a:t> data from multiple </a:t>
            </a:r>
            <a:r>
              <a:rPr lang="it-IT" dirty="0" err="1" smtClean="0"/>
              <a:t>services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err="1" smtClean="0"/>
              <a:t>Maintain</a:t>
            </a:r>
            <a:r>
              <a:rPr lang="it-IT" dirty="0" smtClean="0"/>
              <a:t> data </a:t>
            </a:r>
            <a:r>
              <a:rPr lang="it-IT" dirty="0" err="1" smtClean="0"/>
              <a:t>consistency</a:t>
            </a:r>
            <a:r>
              <a:rPr lang="it-IT" dirty="0" smtClean="0"/>
              <a:t> </a:t>
            </a:r>
            <a:r>
              <a:rPr lang="it-IT" dirty="0" err="1" smtClean="0"/>
              <a:t>across</a:t>
            </a:r>
            <a:r>
              <a:rPr lang="it-IT" dirty="0" smtClean="0"/>
              <a:t> </a:t>
            </a:r>
            <a:r>
              <a:rPr lang="it-IT" dirty="0" err="1" smtClean="0"/>
              <a:t>microservices</a:t>
            </a:r>
            <a:r>
              <a:rPr lang="it-IT" dirty="0" smtClean="0"/>
              <a:t> (by </a:t>
            </a:r>
            <a:r>
              <a:rPr lang="it-IT" dirty="0" err="1" smtClean="0"/>
              <a:t>exchanging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Having applied the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Database per Service</a:t>
            </a:r>
            <a:r>
              <a:rPr lang="en-US" dirty="0"/>
              <a:t> pattern. Each service has its own database. Some business transactions, however, span multiple service so you need a mechanism to ensure data consistency across services</a:t>
            </a:r>
            <a:r>
              <a:rPr lang="en-US" dirty="0" smtClean="0"/>
              <a:t>.</a:t>
            </a:r>
          </a:p>
          <a:p>
            <a:r>
              <a:rPr lang="en-US" dirty="0"/>
              <a:t>Use an event-driven, eventually consistent approach. Each service publishes an event whenever it update it’s data. Other service subscribe to events. When an event is received, a service updates it’s </a:t>
            </a:r>
            <a:r>
              <a:rPr lang="en-US" dirty="0" smtClean="0"/>
              <a:t>data</a:t>
            </a:r>
            <a:endParaRPr lang="it-IT" b="1" dirty="0"/>
          </a:p>
          <a:p>
            <a:r>
              <a:rPr lang="en-US" dirty="0"/>
              <a:t>This pattern has the following benefits:</a:t>
            </a:r>
            <a:endParaRPr lang="it-IT" sz="4800" dirty="0"/>
          </a:p>
          <a:p>
            <a:pPr lvl="1"/>
            <a:r>
              <a:rPr lang="en-US" dirty="0"/>
              <a:t>It enables an application to maintain data consistency across multiple services without using distributed transactions</a:t>
            </a:r>
            <a:endParaRPr lang="it-IT" sz="4400" dirty="0"/>
          </a:p>
          <a:p>
            <a:r>
              <a:rPr lang="en-US" dirty="0"/>
              <a:t>This solution has the following drawbacks:</a:t>
            </a:r>
            <a:endParaRPr lang="it-IT" sz="4800" dirty="0"/>
          </a:p>
          <a:p>
            <a:pPr lvl="1"/>
            <a:r>
              <a:rPr lang="en-US" dirty="0"/>
              <a:t>The programming model is more </a:t>
            </a:r>
            <a:r>
              <a:rPr lang="en-US" dirty="0" smtClean="0"/>
              <a:t>complex</a:t>
            </a:r>
          </a:p>
          <a:p>
            <a:pPr lvl="1"/>
            <a:r>
              <a:rPr lang="en-US" sz="4400" dirty="0" smtClean="0"/>
              <a:t>Introduction of a message broker (overhead of management)</a:t>
            </a:r>
            <a:endParaRPr lang="it-IT" sz="44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err="1" smtClean="0"/>
              <a:t>Transaction</a:t>
            </a:r>
            <a:r>
              <a:rPr lang="it-IT" dirty="0" smtClean="0"/>
              <a:t> 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smtClean="0"/>
              <a:t>High Reliability of </a:t>
            </a:r>
            <a:r>
              <a:rPr lang="it-IT" dirty="0" err="1" smtClean="0"/>
              <a:t>message</a:t>
            </a:r>
            <a:r>
              <a:rPr lang="it-IT" dirty="0" smtClean="0"/>
              <a:t> broker</a:t>
            </a:r>
          </a:p>
          <a:p>
            <a:pPr lvl="1"/>
            <a:endParaRPr lang="it-IT" dirty="0"/>
          </a:p>
          <a:p>
            <a:pPr lvl="1"/>
            <a:r>
              <a:rPr lang="it-IT" dirty="0" err="1" smtClean="0"/>
              <a:t>Scheduler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 smtClean="0"/>
              <a:t> and </a:t>
            </a:r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endParaRPr lang="it-IT" dirty="0" smtClean="0"/>
          </a:p>
          <a:p>
            <a:pPr lvl="1"/>
            <a:r>
              <a:rPr lang="it-IT" dirty="0" err="1" smtClean="0"/>
              <a:t>poliglot</a:t>
            </a:r>
            <a:r>
              <a:rPr lang="it-IT" dirty="0" smtClean="0"/>
              <a:t> </a:t>
            </a:r>
            <a:r>
              <a:rPr lang="it-IT" dirty="0" err="1" smtClean="0"/>
              <a:t>persistance</a:t>
            </a:r>
            <a:r>
              <a:rPr lang="it-IT" dirty="0" smtClean="0"/>
              <a:t> pattern </a:t>
            </a:r>
            <a:r>
              <a:rPr lang="it-IT" dirty="0" err="1" smtClean="0"/>
              <a:t>implementation</a:t>
            </a: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Having applied the</a:t>
            </a:r>
            <a:r>
              <a:rPr lang="en-US" sz="3200" dirty="0"/>
              <a:t> </a:t>
            </a:r>
            <a:r>
              <a:rPr lang="en-US" sz="3200" u="sng" dirty="0">
                <a:hlinkClick r:id="rId2"/>
              </a:rPr>
              <a:t>Database per Service</a:t>
            </a:r>
            <a:r>
              <a:rPr lang="en-US" sz="3200" dirty="0"/>
              <a:t> pattern. Each service has its own database. Some business transactions, however, span multiple service so you need a mechanism to ensure data consistency across services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Use an event-driven, eventually consistent approach. Each service publishes an event whenever it update it’s data. Other service subscribe to events. When an event is received, a service updates it’s </a:t>
            </a:r>
            <a:r>
              <a:rPr lang="en-US" sz="3200" dirty="0" smtClean="0"/>
              <a:t>data</a:t>
            </a:r>
            <a:endParaRPr lang="it-IT" sz="3200" b="1" dirty="0"/>
          </a:p>
          <a:p>
            <a:r>
              <a:rPr lang="en-US" sz="3200" dirty="0"/>
              <a:t>This pattern has the following benefits:</a:t>
            </a:r>
            <a:endParaRPr lang="it-IT" sz="3200" dirty="0"/>
          </a:p>
          <a:p>
            <a:pPr lvl="1"/>
            <a:r>
              <a:rPr lang="en-US" sz="3200" dirty="0"/>
              <a:t>It enables an application to maintain data consistency across multiple services without using distributed transactions</a:t>
            </a:r>
            <a:endParaRPr lang="it-IT" sz="3200" dirty="0"/>
          </a:p>
          <a:p>
            <a:r>
              <a:rPr lang="en-US" sz="3200" dirty="0"/>
              <a:t>This solution has the following drawbacks:</a:t>
            </a:r>
            <a:endParaRPr lang="it-IT" sz="3200" dirty="0"/>
          </a:p>
          <a:p>
            <a:pPr lvl="1"/>
            <a:r>
              <a:rPr lang="en-US" sz="3200" dirty="0"/>
              <a:t>The programming model is more </a:t>
            </a:r>
            <a:r>
              <a:rPr lang="en-US" sz="3200" dirty="0" smtClean="0"/>
              <a:t>complex</a:t>
            </a:r>
          </a:p>
          <a:p>
            <a:pPr lvl="1"/>
            <a:r>
              <a:rPr lang="en-US" sz="3200" dirty="0" smtClean="0"/>
              <a:t>Introduction of a message broker (overhead of management</a:t>
            </a:r>
            <a:r>
              <a:rPr lang="en-US" sz="3200" dirty="0" smtClean="0"/>
              <a:t>)</a:t>
            </a:r>
            <a:endParaRPr lang="it-IT" sz="3200" dirty="0" smtClean="0"/>
          </a:p>
          <a:p>
            <a:r>
              <a:rPr lang="it-IT" sz="3200" dirty="0" err="1" smtClean="0"/>
              <a:t>Transaction</a:t>
            </a:r>
            <a:r>
              <a:rPr lang="it-IT" sz="3200" dirty="0" smtClean="0"/>
              <a:t> model: </a:t>
            </a:r>
            <a:r>
              <a:rPr lang="it-IT" sz="3200" dirty="0" err="1" smtClean="0"/>
              <a:t>example</a:t>
            </a:r>
            <a:r>
              <a:rPr lang="it-IT" sz="3200" dirty="0" smtClean="0"/>
              <a:t> of base model</a:t>
            </a:r>
          </a:p>
          <a:p>
            <a:pPr lvl="1"/>
            <a:r>
              <a:rPr lang="it-IT" sz="3200" dirty="0" smtClean="0"/>
              <a:t>High Reliability of </a:t>
            </a:r>
            <a:r>
              <a:rPr lang="it-IT" sz="3200" dirty="0" err="1" smtClean="0"/>
              <a:t>message</a:t>
            </a:r>
            <a:r>
              <a:rPr lang="it-IT" sz="3200" dirty="0" smtClean="0"/>
              <a:t> broker</a:t>
            </a:r>
          </a:p>
          <a:p>
            <a:pPr lvl="1"/>
            <a:endParaRPr lang="it-IT" sz="3200" dirty="0"/>
          </a:p>
          <a:p>
            <a:pPr lvl="1"/>
            <a:r>
              <a:rPr lang="it-IT" sz="3200" dirty="0" err="1" smtClean="0"/>
              <a:t>Scheduler</a:t>
            </a:r>
            <a:r>
              <a:rPr lang="it-IT" sz="3200" dirty="0" smtClean="0"/>
              <a:t> </a:t>
            </a:r>
            <a:r>
              <a:rPr lang="it-IT" sz="3200" dirty="0" err="1" smtClean="0"/>
              <a:t>definition</a:t>
            </a:r>
            <a:r>
              <a:rPr lang="it-IT" sz="3200" dirty="0" smtClean="0"/>
              <a:t> and </a:t>
            </a:r>
            <a:r>
              <a:rPr lang="it-IT" sz="3200" dirty="0" err="1" smtClean="0"/>
              <a:t>implementation</a:t>
            </a:r>
            <a:r>
              <a:rPr lang="it-IT" sz="3200" dirty="0" smtClean="0"/>
              <a:t> </a:t>
            </a:r>
            <a:r>
              <a:rPr lang="it-IT" sz="3200" dirty="0" err="1" smtClean="0"/>
              <a:t>details</a:t>
            </a:r>
            <a:endParaRPr lang="it-IT" sz="3200" dirty="0" smtClean="0"/>
          </a:p>
          <a:p>
            <a:pPr lvl="1"/>
            <a:r>
              <a:rPr lang="it-IT" sz="3200" dirty="0" err="1" smtClean="0"/>
              <a:t>poliglot</a:t>
            </a:r>
            <a:r>
              <a:rPr lang="it-IT" sz="3200" dirty="0" smtClean="0"/>
              <a:t> </a:t>
            </a:r>
            <a:r>
              <a:rPr lang="it-IT" sz="3200" dirty="0" err="1" smtClean="0"/>
              <a:t>persistance</a:t>
            </a:r>
            <a:r>
              <a:rPr lang="it-IT" sz="3200" dirty="0" smtClean="0"/>
              <a:t> pattern </a:t>
            </a:r>
            <a:r>
              <a:rPr lang="it-IT" sz="3200" dirty="0" err="1" smtClean="0"/>
              <a:t>implementation</a:t>
            </a:r>
            <a:endParaRPr lang="it-IT" sz="3200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6932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Transaction</a:t>
            </a:r>
            <a:r>
              <a:rPr lang="it-IT" dirty="0" smtClean="0"/>
              <a:t> 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err="1" smtClean="0"/>
              <a:t>Each</a:t>
            </a:r>
            <a:r>
              <a:rPr lang="it-IT" dirty="0" smtClean="0"/>
              <a:t> business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consist</a:t>
            </a:r>
            <a:r>
              <a:rPr lang="it-IT" dirty="0" smtClean="0"/>
              <a:t> of a </a:t>
            </a:r>
            <a:r>
              <a:rPr lang="it-IT" dirty="0" err="1" smtClean="0"/>
              <a:t>series</a:t>
            </a:r>
            <a:r>
              <a:rPr lang="it-IT" dirty="0" smtClean="0"/>
              <a:t> of </a:t>
            </a:r>
            <a:r>
              <a:rPr lang="it-IT" dirty="0" err="1" smtClean="0"/>
              <a:t>steps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of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cocnsists</a:t>
            </a:r>
            <a:r>
              <a:rPr lang="it-IT" dirty="0" smtClean="0"/>
              <a:t> of a </a:t>
            </a:r>
            <a:r>
              <a:rPr lang="it-IT" dirty="0" err="1" smtClean="0"/>
              <a:t>microservice</a:t>
            </a:r>
            <a:r>
              <a:rPr lang="it-IT" dirty="0" smtClean="0"/>
              <a:t> </a:t>
            </a:r>
            <a:r>
              <a:rPr lang="it-IT" dirty="0" err="1" smtClean="0"/>
              <a:t>updating</a:t>
            </a:r>
            <a:r>
              <a:rPr lang="it-IT" dirty="0" smtClean="0"/>
              <a:t> a business </a:t>
            </a:r>
            <a:r>
              <a:rPr lang="it-IT" dirty="0" err="1" smtClean="0"/>
              <a:t>entity</a:t>
            </a:r>
            <a:r>
              <a:rPr lang="it-IT" dirty="0" smtClean="0"/>
              <a:t> and </a:t>
            </a:r>
            <a:r>
              <a:rPr lang="it-IT" dirty="0" err="1" smtClean="0"/>
              <a:t>publishing</a:t>
            </a:r>
            <a:r>
              <a:rPr lang="it-IT" dirty="0" smtClean="0"/>
              <a:t> an </a:t>
            </a:r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yhat</a:t>
            </a:r>
            <a:r>
              <a:rPr lang="it-IT" dirty="0" smtClean="0"/>
              <a:t> trigger the </a:t>
            </a:r>
            <a:r>
              <a:rPr lang="it-IT" dirty="0" err="1" smtClean="0"/>
              <a:t>next</a:t>
            </a:r>
            <a:r>
              <a:rPr lang="it-IT" dirty="0" smtClean="0"/>
              <a:t> </a:t>
            </a:r>
            <a:r>
              <a:rPr lang="it-IT" dirty="0" err="1" smtClean="0"/>
              <a:t>step</a:t>
            </a:r>
            <a:r>
              <a:rPr lang="it-IT" dirty="0" smtClean="0"/>
              <a:t>. 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brojer</a:t>
            </a:r>
            <a:r>
              <a:rPr lang="it-IT" dirty="0" smtClean="0"/>
              <a:t> </a:t>
            </a:r>
            <a:r>
              <a:rPr lang="it-IT" dirty="0" err="1" smtClean="0"/>
              <a:t>guarantees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ebìvents</a:t>
            </a:r>
            <a:r>
              <a:rPr lang="it-IT" dirty="0" smtClean="0"/>
              <a:t> are </a:t>
            </a:r>
            <a:r>
              <a:rPr lang="it-IT" dirty="0" err="1" smtClean="0"/>
              <a:t>delivered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least</a:t>
            </a:r>
            <a:r>
              <a:rPr lang="it-IT" dirty="0" smtClean="0"/>
              <a:t> once</a:t>
            </a:r>
          </a:p>
          <a:p>
            <a:pPr lvl="1"/>
            <a:r>
              <a:rPr lang="it-IT" dirty="0" err="1" smtClean="0"/>
              <a:t>Events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used</a:t>
            </a:r>
            <a:r>
              <a:rPr lang="it-IT" dirty="0" smtClean="0"/>
              <a:t> alo to </a:t>
            </a:r>
            <a:r>
              <a:rPr lang="it-IT" dirty="0" err="1" smtClean="0"/>
              <a:t>maintain</a:t>
            </a:r>
            <a:r>
              <a:rPr lang="it-IT" dirty="0" smtClean="0"/>
              <a:t> </a:t>
            </a:r>
            <a:r>
              <a:rPr lang="it-IT" dirty="0" err="1" smtClean="0"/>
              <a:t>materialized</a:t>
            </a:r>
            <a:r>
              <a:rPr lang="it-IT" dirty="0" smtClean="0"/>
              <a:t> </a:t>
            </a:r>
            <a:r>
              <a:rPr lang="it-IT" dirty="0" err="1" smtClean="0"/>
              <a:t>views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joins</a:t>
            </a:r>
            <a:r>
              <a:rPr lang="it-IT" dirty="0" smtClean="0"/>
              <a:t> data </a:t>
            </a:r>
            <a:r>
              <a:rPr lang="it-IT" dirty="0" err="1" smtClean="0"/>
              <a:t>owned</a:t>
            </a:r>
            <a:r>
              <a:rPr lang="it-IT" dirty="0" smtClean="0"/>
              <a:t> by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Drawbacks</a:t>
            </a:r>
            <a:r>
              <a:rPr lang="it-IT" dirty="0" smtClean="0"/>
              <a:t> of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approch</a:t>
            </a:r>
            <a:r>
              <a:rPr lang="it-IT" dirty="0" smtClean="0"/>
              <a:t>:</a:t>
            </a:r>
          </a:p>
          <a:p>
            <a:pPr lvl="2"/>
            <a:r>
              <a:rPr lang="it-IT" dirty="0" smtClean="0"/>
              <a:t>Programming model more </a:t>
            </a:r>
            <a:r>
              <a:rPr lang="it-IT" dirty="0" err="1" smtClean="0"/>
              <a:t>complex</a:t>
            </a:r>
            <a:endParaRPr lang="it-IT" dirty="0" smtClean="0"/>
          </a:p>
          <a:p>
            <a:pPr lvl="2"/>
            <a:r>
              <a:rPr lang="it-IT" dirty="0" smtClean="0"/>
              <a:t>The </a:t>
            </a:r>
            <a:r>
              <a:rPr lang="it-IT" dirty="0" err="1" smtClean="0"/>
              <a:t>need</a:t>
            </a:r>
            <a:r>
              <a:rPr lang="it-IT" dirty="0" smtClean="0"/>
              <a:t> of </a:t>
            </a:r>
            <a:r>
              <a:rPr lang="it-IT" dirty="0" err="1" smtClean="0"/>
              <a:t>implementing</a:t>
            </a:r>
            <a:r>
              <a:rPr lang="it-IT" dirty="0" smtClean="0"/>
              <a:t> </a:t>
            </a:r>
            <a:r>
              <a:rPr lang="it-IT" dirty="0" err="1" smtClean="0"/>
              <a:t>compansating</a:t>
            </a:r>
            <a:r>
              <a:rPr lang="it-IT" dirty="0" smtClean="0"/>
              <a:t> </a:t>
            </a:r>
            <a:r>
              <a:rPr lang="it-IT" dirty="0" err="1" smtClean="0"/>
              <a:t>transaction</a:t>
            </a:r>
            <a:r>
              <a:rPr lang="it-IT" dirty="0" smtClean="0"/>
              <a:t> to </a:t>
            </a:r>
            <a:r>
              <a:rPr lang="it-IT" dirty="0" err="1" smtClean="0"/>
              <a:t>recover</a:t>
            </a:r>
            <a:r>
              <a:rPr lang="it-IT" dirty="0" smtClean="0"/>
              <a:t> from </a:t>
            </a:r>
            <a:r>
              <a:rPr lang="it-IT" dirty="0" err="1" smtClean="0"/>
              <a:t>application</a:t>
            </a:r>
            <a:r>
              <a:rPr lang="it-IT" dirty="0" smtClean="0"/>
              <a:t>/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 err="1" smtClean="0"/>
              <a:t>failures</a:t>
            </a:r>
            <a:r>
              <a:rPr lang="it-IT" dirty="0"/>
              <a:t>	</a:t>
            </a:r>
          </a:p>
          <a:p>
            <a:pPr lvl="1"/>
            <a:r>
              <a:rPr lang="it-IT" dirty="0" err="1" smtClean="0"/>
              <a:t>Ato</a:t>
            </a:r>
            <a:r>
              <a:rPr lang="it-IT" dirty="0" smtClean="0"/>
              <a:t> mitigate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 err="1" smtClean="0"/>
              <a:t>failure</a:t>
            </a:r>
            <a:r>
              <a:rPr lang="it-IT" dirty="0" smtClean="0"/>
              <a:t> </a:t>
            </a:r>
            <a:r>
              <a:rPr lang="it-IT" dirty="0" err="1" smtClean="0"/>
              <a:t>coming</a:t>
            </a:r>
            <a:r>
              <a:rPr lang="it-IT" dirty="0" smtClean="0"/>
              <a:t> from </a:t>
            </a:r>
            <a:r>
              <a:rPr lang="it-IT" dirty="0" err="1" smtClean="0"/>
              <a:t>message</a:t>
            </a:r>
            <a:r>
              <a:rPr lang="it-IT" smtClean="0"/>
              <a:t> broker:  </a:t>
            </a:r>
            <a:r>
              <a:rPr lang="it-IT" dirty="0" err="1" smtClean="0"/>
              <a:t>mitigating</a:t>
            </a:r>
            <a:r>
              <a:rPr lang="it-IT" dirty="0" smtClean="0"/>
              <a:t> High </a:t>
            </a:r>
            <a:r>
              <a:rPr lang="it-IT" dirty="0" smtClean="0"/>
              <a:t>Reliability of </a:t>
            </a:r>
            <a:r>
              <a:rPr lang="it-IT" dirty="0" err="1" smtClean="0"/>
              <a:t>message</a:t>
            </a:r>
            <a:r>
              <a:rPr lang="it-IT" dirty="0" smtClean="0"/>
              <a:t> broker</a:t>
            </a:r>
          </a:p>
          <a:p>
            <a:pPr lvl="1"/>
            <a:endParaRPr lang="it-IT" dirty="0"/>
          </a:p>
          <a:p>
            <a:pPr lvl="1"/>
            <a:r>
              <a:rPr lang="it-IT" dirty="0" err="1" smtClean="0"/>
              <a:t>Scheduler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 smtClean="0"/>
              <a:t> and </a:t>
            </a:r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endParaRPr lang="it-IT" dirty="0" smtClean="0"/>
          </a:p>
          <a:p>
            <a:pPr lvl="1"/>
            <a:r>
              <a:rPr lang="it-IT" dirty="0" err="1" smtClean="0"/>
              <a:t>poliglot</a:t>
            </a:r>
            <a:r>
              <a:rPr lang="it-IT" dirty="0" smtClean="0"/>
              <a:t> </a:t>
            </a:r>
            <a:r>
              <a:rPr lang="it-IT" dirty="0" err="1" smtClean="0"/>
              <a:t>persistance</a:t>
            </a:r>
            <a:r>
              <a:rPr lang="it-IT" dirty="0" smtClean="0"/>
              <a:t> pattern </a:t>
            </a:r>
            <a:r>
              <a:rPr lang="it-IT" dirty="0" err="1" smtClean="0"/>
              <a:t>implementation</a:t>
            </a:r>
            <a:endParaRPr lang="it-IT" dirty="0" smtClean="0"/>
          </a:p>
          <a:p>
            <a:pPr lvl="1"/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4309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err="1"/>
              <a:t>Event</a:t>
            </a:r>
            <a:r>
              <a:rPr lang="it-IT" dirty="0"/>
              <a:t> </a:t>
            </a:r>
            <a:r>
              <a:rPr lang="it-IT" dirty="0" err="1"/>
              <a:t>driven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 System </a:t>
            </a:r>
            <a:r>
              <a:rPr lang="it-IT" dirty="0" err="1" smtClean="0"/>
              <a:t>landscape</a:t>
            </a:r>
            <a:endParaRPr lang="it-IT" dirty="0"/>
          </a:p>
        </p:txBody>
      </p:sp>
      <p:grpSp>
        <p:nvGrpSpPr>
          <p:cNvPr id="29" name="Gruppo 28"/>
          <p:cNvGrpSpPr/>
          <p:nvPr/>
        </p:nvGrpSpPr>
        <p:grpSpPr>
          <a:xfrm>
            <a:off x="6187096" y="5024655"/>
            <a:ext cx="3294062" cy="3258502"/>
            <a:chOff x="4901221" y="5024655"/>
            <a:chExt cx="3294062" cy="3258502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4901221" y="5677561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5716276" y="7073721"/>
              <a:ext cx="1656184" cy="1209436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MySql</a:t>
              </a:r>
              <a:endParaRPr kumimoji="0" lang="it-IT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 flipH="1">
              <a:off x="6544368" y="6591961"/>
              <a:ext cx="3884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6548251" y="5285798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6412520" y="5024655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10842065" y="2624897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7930104" y="3909946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11802844" y="3909946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11789381" y="3909946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2320" name="Gruppo 12319"/>
          <p:cNvGrpSpPr/>
          <p:nvPr/>
        </p:nvGrpSpPr>
        <p:grpSpPr>
          <a:xfrm>
            <a:off x="10142351" y="5038744"/>
            <a:ext cx="3294062" cy="3244413"/>
            <a:chOff x="8856476" y="5038744"/>
            <a:chExt cx="3294062" cy="3244413"/>
          </a:xfrm>
        </p:grpSpPr>
        <p:grpSp>
          <p:nvGrpSpPr>
            <p:cNvPr id="69" name="Gruppo 68"/>
            <p:cNvGrpSpPr/>
            <p:nvPr/>
          </p:nvGrpSpPr>
          <p:grpSpPr>
            <a:xfrm>
              <a:off x="8856476" y="5038744"/>
              <a:ext cx="3294062" cy="2083411"/>
              <a:chOff x="19126200" y="3177638"/>
              <a:chExt cx="3294062" cy="2083411"/>
            </a:xfrm>
          </p:grpSpPr>
          <p:sp>
            <p:nvSpPr>
              <p:cNvPr id="70" name="Rettangolo arrotondato 69"/>
              <p:cNvSpPr/>
              <p:nvPr/>
            </p:nvSpPr>
            <p:spPr bwMode="auto">
              <a:xfrm>
                <a:off x="19126200" y="3830544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MANAGEMENT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73" name="Connettore 2 72"/>
              <p:cNvCxnSpPr>
                <a:stCxn id="70" idx="2"/>
                <a:endCxn id="30" idx="1"/>
              </p:cNvCxnSpPr>
              <p:nvPr/>
            </p:nvCxnSpPr>
            <p:spPr bwMode="auto">
              <a:xfrm flipH="1">
                <a:off x="20773230" y="4744944"/>
                <a:ext cx="1" cy="516105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Connettore 2 73"/>
              <p:cNvCxnSpPr>
                <a:stCxn id="70" idx="0"/>
                <a:endCxn id="75" idx="4"/>
              </p:cNvCxnSpPr>
              <p:nvPr/>
            </p:nvCxnSpPr>
            <p:spPr bwMode="auto">
              <a:xfrm flipH="1" flipV="1">
                <a:off x="20773230" y="3438781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75" name="Ovale 74"/>
              <p:cNvSpPr/>
              <p:nvPr/>
            </p:nvSpPr>
            <p:spPr bwMode="auto">
              <a:xfrm flipH="1">
                <a:off x="20637499" y="3177638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30" name="Cilindro 29"/>
            <p:cNvSpPr/>
            <p:nvPr/>
          </p:nvSpPr>
          <p:spPr bwMode="auto">
            <a:xfrm>
              <a:off x="9675414" y="7122155"/>
              <a:ext cx="1656184" cy="1161002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MySql</a:t>
              </a:r>
              <a:endParaRPr kumimoji="0" lang="it-IT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1" name="Gruppo 20"/>
          <p:cNvGrpSpPr/>
          <p:nvPr/>
        </p:nvGrpSpPr>
        <p:grpSpPr>
          <a:xfrm>
            <a:off x="14104751" y="5024655"/>
            <a:ext cx="3294062" cy="3258502"/>
            <a:chOff x="11994358" y="6004337"/>
            <a:chExt cx="3294062" cy="3258502"/>
          </a:xfrm>
        </p:grpSpPr>
        <p:grpSp>
          <p:nvGrpSpPr>
            <p:cNvPr id="77" name="Gruppo 76"/>
            <p:cNvGrpSpPr/>
            <p:nvPr/>
          </p:nvGrpSpPr>
          <p:grpSpPr>
            <a:xfrm>
              <a:off x="11994358" y="6004337"/>
              <a:ext cx="3294062" cy="2097500"/>
              <a:chOff x="19126200" y="3177638"/>
              <a:chExt cx="3294062" cy="2097500"/>
            </a:xfrm>
          </p:grpSpPr>
          <p:sp>
            <p:nvSpPr>
              <p:cNvPr id="78" name="Rettangolo arrotondato 77"/>
              <p:cNvSpPr/>
              <p:nvPr/>
            </p:nvSpPr>
            <p:spPr bwMode="auto">
              <a:xfrm>
                <a:off x="19126200" y="3830544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MATERIALIZED VIEW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80" name="Connettore 2 79"/>
              <p:cNvCxnSpPr>
                <a:stCxn id="78" idx="2"/>
                <a:endCxn id="32" idx="1"/>
              </p:cNvCxnSpPr>
              <p:nvPr/>
            </p:nvCxnSpPr>
            <p:spPr bwMode="auto">
              <a:xfrm>
                <a:off x="20773231" y="4744944"/>
                <a:ext cx="0" cy="530194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Connettore 2 80"/>
              <p:cNvCxnSpPr>
                <a:stCxn id="78" idx="0"/>
                <a:endCxn id="82" idx="4"/>
              </p:cNvCxnSpPr>
              <p:nvPr/>
            </p:nvCxnSpPr>
            <p:spPr bwMode="auto">
              <a:xfrm flipH="1" flipV="1">
                <a:off x="20773230" y="3438781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82" name="Ovale 81"/>
              <p:cNvSpPr/>
              <p:nvPr/>
            </p:nvSpPr>
            <p:spPr bwMode="auto">
              <a:xfrm flipH="1">
                <a:off x="20637499" y="3177638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32" name="Cilindro 31"/>
            <p:cNvSpPr/>
            <p:nvPr/>
          </p:nvSpPr>
          <p:spPr bwMode="auto">
            <a:xfrm>
              <a:off x="12412378" y="8101837"/>
              <a:ext cx="2458022" cy="1161002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MongoDB</a:t>
              </a:r>
              <a:endParaRPr kumimoji="0" lang="it-IT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25" name="Cilindro 24"/>
          <p:cNvSpPr/>
          <p:nvPr/>
        </p:nvSpPr>
        <p:spPr bwMode="auto">
          <a:xfrm rot="5400000">
            <a:off x="11456622" y="2688474"/>
            <a:ext cx="1386823" cy="13902340"/>
          </a:xfrm>
          <a:prstGeom prst="ca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it-IT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Message </a:t>
            </a:r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Broker  - Apache Kafka</a:t>
            </a:r>
            <a:endParaRPr lang="it-IT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7" name="Connettore 2 46"/>
          <p:cNvCxnSpPr/>
          <p:nvPr/>
        </p:nvCxnSpPr>
        <p:spPr bwMode="auto">
          <a:xfrm flipH="1">
            <a:off x="9229403" y="6653336"/>
            <a:ext cx="3884" cy="2292896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2060"/>
            </a:solidFill>
            <a:prstDash val="sysDash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Connettore 2 48"/>
          <p:cNvCxnSpPr/>
          <p:nvPr/>
        </p:nvCxnSpPr>
        <p:spPr bwMode="auto">
          <a:xfrm flipH="1">
            <a:off x="13117835" y="6606050"/>
            <a:ext cx="3884" cy="2292896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2060"/>
            </a:solidFill>
            <a:prstDash val="sysDash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Connettore 2 49"/>
          <p:cNvCxnSpPr/>
          <p:nvPr/>
        </p:nvCxnSpPr>
        <p:spPr bwMode="auto">
          <a:xfrm flipH="1">
            <a:off x="17295948" y="6602457"/>
            <a:ext cx="3884" cy="2292896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2060"/>
            </a:solidFill>
            <a:prstDash val="sysDash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Freccia a destra con strisce 53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52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25" grpId="0" animBg="1"/>
      <p:bldP spid="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Apache Kafka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project aims to provide a unified, high-throughput, low-latency platform for handling real-time data feeds. The design is heavily influenced by transaction logs. It is a messaging system, similar to traditional messaging systems like </a:t>
            </a:r>
            <a:r>
              <a:rPr lang="en-US" sz="2800" dirty="0" err="1"/>
              <a:t>RabbitMQ</a:t>
            </a:r>
            <a:r>
              <a:rPr lang="en-US" sz="2800" dirty="0"/>
              <a:t>, </a:t>
            </a:r>
            <a:r>
              <a:rPr lang="en-US" sz="2800" dirty="0" err="1"/>
              <a:t>ActiveMQ</a:t>
            </a:r>
            <a:r>
              <a:rPr lang="en-US" sz="2800" dirty="0"/>
              <a:t>, </a:t>
            </a:r>
            <a:r>
              <a:rPr lang="en-US" sz="2800" dirty="0" err="1"/>
              <a:t>MQSeries</a:t>
            </a:r>
            <a:r>
              <a:rPr lang="en-US" sz="2800" dirty="0"/>
              <a:t>, but it’s ideal for log aggregation, persistent messaging, fast (_hundreds_ of megabytes per second!) reads and writes, and can accommodate numerous </a:t>
            </a:r>
            <a:r>
              <a:rPr lang="en-US" sz="2800" dirty="0" smtClean="0"/>
              <a:t>clients</a:t>
            </a:r>
          </a:p>
          <a:p>
            <a:r>
              <a:rPr lang="it-IT" sz="2800" dirty="0"/>
              <a:t>A Kafka </a:t>
            </a:r>
            <a:r>
              <a:rPr lang="it-IT" sz="2800" i="1" dirty="0"/>
              <a:t>broker</a:t>
            </a:r>
            <a:r>
              <a:rPr lang="it-IT" sz="2800" dirty="0"/>
              <a:t> cluster </a:t>
            </a:r>
            <a:r>
              <a:rPr lang="it-IT" sz="2800" dirty="0" err="1"/>
              <a:t>consists</a:t>
            </a:r>
            <a:r>
              <a:rPr lang="it-IT" sz="2800" dirty="0"/>
              <a:t> of </a:t>
            </a:r>
            <a:r>
              <a:rPr lang="it-IT" sz="2800" dirty="0" err="1"/>
              <a:t>one</a:t>
            </a:r>
            <a:r>
              <a:rPr lang="it-IT" sz="2800" dirty="0"/>
              <a:t> or more </a:t>
            </a:r>
            <a:r>
              <a:rPr lang="it-IT" sz="2800" dirty="0" err="1"/>
              <a:t>servers</a:t>
            </a:r>
            <a:r>
              <a:rPr lang="it-IT" sz="2800" dirty="0"/>
              <a:t> </a:t>
            </a:r>
            <a:r>
              <a:rPr lang="it-IT" sz="2800" dirty="0" err="1"/>
              <a:t>where</a:t>
            </a:r>
            <a:r>
              <a:rPr lang="it-IT" sz="2800" dirty="0"/>
              <a:t>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may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one</a:t>
            </a:r>
            <a:r>
              <a:rPr lang="it-IT" sz="2800" dirty="0"/>
              <a:t> or more broker </a:t>
            </a:r>
            <a:r>
              <a:rPr lang="it-IT" sz="2800" dirty="0" err="1"/>
              <a:t>processes</a:t>
            </a:r>
            <a:r>
              <a:rPr lang="it-IT" sz="2800" dirty="0"/>
              <a:t> </a:t>
            </a:r>
            <a:r>
              <a:rPr lang="it-IT" sz="2800" dirty="0" err="1"/>
              <a:t>running</a:t>
            </a:r>
            <a:r>
              <a:rPr lang="it-IT" sz="2800" dirty="0"/>
              <a:t>. Apache Kafka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designed</a:t>
            </a:r>
            <a:r>
              <a:rPr lang="it-IT" sz="2800" dirty="0"/>
              <a:t> to be </a:t>
            </a:r>
            <a:r>
              <a:rPr lang="it-IT" sz="2800" dirty="0" err="1"/>
              <a:t>highly</a:t>
            </a:r>
            <a:r>
              <a:rPr lang="it-IT" sz="2800" dirty="0"/>
              <a:t> </a:t>
            </a:r>
            <a:r>
              <a:rPr lang="it-IT" sz="2800" dirty="0" err="1"/>
              <a:t>available</a:t>
            </a:r>
            <a:r>
              <a:rPr lang="it-IT" sz="2800" dirty="0"/>
              <a:t>; </a:t>
            </a:r>
            <a:r>
              <a:rPr lang="it-IT" sz="2800" dirty="0" err="1"/>
              <a:t>there</a:t>
            </a:r>
            <a:r>
              <a:rPr lang="it-IT" sz="2800" dirty="0"/>
              <a:t> are no </a:t>
            </a:r>
            <a:r>
              <a:rPr lang="it-IT" sz="2800" i="1" dirty="0" err="1"/>
              <a:t>master</a:t>
            </a:r>
            <a:r>
              <a:rPr lang="it-IT" sz="2800" dirty="0" err="1"/>
              <a:t>nodes</a:t>
            </a:r>
            <a:r>
              <a:rPr lang="it-IT" sz="2800" dirty="0"/>
              <a:t>. </a:t>
            </a:r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are </a:t>
            </a:r>
            <a:r>
              <a:rPr lang="it-IT" sz="2800" dirty="0" err="1"/>
              <a:t>interchangeable</a:t>
            </a:r>
            <a:r>
              <a:rPr lang="it-IT" sz="2800" dirty="0"/>
              <a:t>. Data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replicated</a:t>
            </a:r>
            <a:r>
              <a:rPr lang="it-IT" sz="2800" dirty="0"/>
              <a:t> from </a:t>
            </a:r>
            <a:r>
              <a:rPr lang="it-IT" sz="2800" dirty="0" err="1"/>
              <a:t>one</a:t>
            </a:r>
            <a:r>
              <a:rPr lang="it-IT" sz="2800" dirty="0"/>
              <a:t> </a:t>
            </a:r>
            <a:r>
              <a:rPr lang="it-IT" sz="2800" dirty="0" err="1"/>
              <a:t>node</a:t>
            </a:r>
            <a:r>
              <a:rPr lang="it-IT" sz="2800" dirty="0"/>
              <a:t> to </a:t>
            </a:r>
            <a:r>
              <a:rPr lang="it-IT" sz="2800" dirty="0" err="1"/>
              <a:t>another</a:t>
            </a:r>
            <a:r>
              <a:rPr lang="it-IT" sz="2800" dirty="0"/>
              <a:t> to </a:t>
            </a:r>
            <a:r>
              <a:rPr lang="it-IT" sz="2800" dirty="0" err="1"/>
              <a:t>ensure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still</a:t>
            </a:r>
            <a:r>
              <a:rPr lang="it-IT" sz="2800" dirty="0"/>
              <a:t> </a:t>
            </a:r>
            <a:r>
              <a:rPr lang="it-IT" sz="2800" dirty="0" err="1"/>
              <a:t>available</a:t>
            </a:r>
            <a:r>
              <a:rPr lang="it-IT" sz="2800" dirty="0"/>
              <a:t> in the </a:t>
            </a:r>
            <a:r>
              <a:rPr lang="it-IT" sz="2800" dirty="0" err="1"/>
              <a:t>event</a:t>
            </a:r>
            <a:r>
              <a:rPr lang="it-IT" sz="2800" dirty="0"/>
              <a:t> of a </a:t>
            </a:r>
            <a:r>
              <a:rPr lang="it-IT" sz="2800" dirty="0" err="1"/>
              <a:t>failure</a:t>
            </a:r>
            <a:r>
              <a:rPr lang="it-IT" sz="2800" dirty="0"/>
              <a:t>.</a:t>
            </a:r>
          </a:p>
          <a:p>
            <a:r>
              <a:rPr lang="it-IT" sz="2800" dirty="0"/>
              <a:t>In Kafka, a </a:t>
            </a:r>
            <a:r>
              <a:rPr lang="it-IT" sz="2800" i="1" dirty="0" err="1"/>
              <a:t>topic</a:t>
            </a:r>
            <a:r>
              <a:rPr lang="it-IT" sz="2800" dirty="0"/>
              <a:t> 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category</a:t>
            </a:r>
            <a:r>
              <a:rPr lang="it-IT" sz="2800" dirty="0"/>
              <a:t>, </a:t>
            </a:r>
            <a:r>
              <a:rPr lang="it-IT" sz="2800" dirty="0" err="1"/>
              <a:t>similar</a:t>
            </a:r>
            <a:r>
              <a:rPr lang="it-IT" sz="2800" dirty="0"/>
              <a:t> to a JMS </a:t>
            </a:r>
            <a:r>
              <a:rPr lang="it-IT" sz="2800" dirty="0" err="1"/>
              <a:t>destination</a:t>
            </a:r>
            <a:r>
              <a:rPr lang="it-IT" sz="2800" dirty="0"/>
              <a:t> or </a:t>
            </a:r>
            <a:r>
              <a:rPr lang="it-IT" sz="2800" dirty="0" err="1"/>
              <a:t>both</a:t>
            </a:r>
            <a:r>
              <a:rPr lang="it-IT" sz="2800" dirty="0"/>
              <a:t> an AMQP </a:t>
            </a:r>
            <a:r>
              <a:rPr lang="it-IT" sz="2800" dirty="0" err="1"/>
              <a:t>exchange</a:t>
            </a:r>
            <a:r>
              <a:rPr lang="it-IT" sz="2800" dirty="0"/>
              <a:t> and </a:t>
            </a:r>
            <a:r>
              <a:rPr lang="it-IT" sz="2800" dirty="0" err="1"/>
              <a:t>queue</a:t>
            </a:r>
            <a:r>
              <a:rPr lang="it-IT" sz="2800" dirty="0"/>
              <a:t>. </a:t>
            </a:r>
            <a:r>
              <a:rPr lang="it-IT" sz="2800" dirty="0" err="1"/>
              <a:t>Topics</a:t>
            </a:r>
            <a:r>
              <a:rPr lang="it-IT" sz="2800" dirty="0"/>
              <a:t> are </a:t>
            </a:r>
            <a:r>
              <a:rPr lang="it-IT" sz="2800" dirty="0" err="1"/>
              <a:t>partitioned</a:t>
            </a:r>
            <a:r>
              <a:rPr lang="it-IT" sz="2800" dirty="0"/>
              <a:t>, and the </a:t>
            </a:r>
            <a:r>
              <a:rPr lang="it-IT" sz="2800" dirty="0" err="1"/>
              <a:t>choice</a:t>
            </a:r>
            <a:r>
              <a:rPr lang="it-IT" sz="2800" dirty="0"/>
              <a:t> of </a:t>
            </a:r>
            <a:r>
              <a:rPr lang="it-IT" sz="2800" dirty="0" err="1"/>
              <a:t>which</a:t>
            </a:r>
            <a:r>
              <a:rPr lang="it-IT" sz="2800" dirty="0"/>
              <a:t> of a </a:t>
            </a:r>
            <a:r>
              <a:rPr lang="it-IT" sz="2800" dirty="0" err="1"/>
              <a:t>topic’s</a:t>
            </a:r>
            <a:r>
              <a:rPr lang="it-IT" sz="2800" dirty="0"/>
              <a:t> </a:t>
            </a:r>
            <a:r>
              <a:rPr lang="it-IT" sz="2800" dirty="0" err="1"/>
              <a:t>partition</a:t>
            </a:r>
            <a:r>
              <a:rPr lang="it-IT" sz="2800" dirty="0"/>
              <a:t> a message </a:t>
            </a:r>
            <a:r>
              <a:rPr lang="it-IT" sz="2800" dirty="0" err="1"/>
              <a:t>should</a:t>
            </a:r>
            <a:r>
              <a:rPr lang="it-IT" sz="2800" dirty="0"/>
              <a:t> be </a:t>
            </a:r>
            <a:r>
              <a:rPr lang="it-IT" sz="2800" dirty="0" err="1"/>
              <a:t>sent</a:t>
            </a:r>
            <a:r>
              <a:rPr lang="it-IT" sz="2800" dirty="0"/>
              <a:t> to </a:t>
            </a:r>
            <a:r>
              <a:rPr lang="it-IT" sz="2800" dirty="0" err="1"/>
              <a:t>is</a:t>
            </a:r>
            <a:r>
              <a:rPr lang="it-IT" sz="2800" dirty="0"/>
              <a:t> made by the message producer. </a:t>
            </a:r>
            <a:r>
              <a:rPr lang="it-IT" sz="2800" dirty="0" err="1"/>
              <a:t>Each</a:t>
            </a:r>
            <a:r>
              <a:rPr lang="it-IT" sz="2800" dirty="0"/>
              <a:t> message in the </a:t>
            </a:r>
            <a:r>
              <a:rPr lang="it-IT" sz="2800" dirty="0" err="1"/>
              <a:t>partition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assigned</a:t>
            </a:r>
            <a:r>
              <a:rPr lang="it-IT" sz="2800" dirty="0"/>
              <a:t> a </a:t>
            </a:r>
            <a:r>
              <a:rPr lang="it-IT" sz="2800" dirty="0" err="1"/>
              <a:t>unique</a:t>
            </a:r>
            <a:r>
              <a:rPr lang="it-IT" sz="2800" dirty="0"/>
              <a:t> </a:t>
            </a:r>
            <a:r>
              <a:rPr lang="it-IT" sz="2800" dirty="0" err="1"/>
              <a:t>sequenced</a:t>
            </a:r>
            <a:r>
              <a:rPr lang="it-IT" sz="2800" dirty="0"/>
              <a:t> ID, </a:t>
            </a:r>
            <a:r>
              <a:rPr lang="it-IT" sz="2800" dirty="0" err="1"/>
              <a:t>its</a:t>
            </a:r>
            <a:r>
              <a:rPr lang="it-IT" sz="2800" dirty="0"/>
              <a:t> </a:t>
            </a:r>
            <a:r>
              <a:rPr lang="it-IT" sz="2800" i="1" dirty="0"/>
              <a:t>offset</a:t>
            </a:r>
            <a:r>
              <a:rPr lang="it-IT" sz="2800" dirty="0"/>
              <a:t>. More </a:t>
            </a:r>
            <a:r>
              <a:rPr lang="it-IT" sz="2800" dirty="0" err="1"/>
              <a:t>partitions</a:t>
            </a:r>
            <a:r>
              <a:rPr lang="it-IT" sz="2800" dirty="0"/>
              <a:t> </a:t>
            </a:r>
            <a:r>
              <a:rPr lang="it-IT" sz="2800" dirty="0" err="1"/>
              <a:t>allow</a:t>
            </a:r>
            <a:r>
              <a:rPr lang="it-IT" sz="2800" dirty="0"/>
              <a:t> </a:t>
            </a:r>
            <a:r>
              <a:rPr lang="it-IT" sz="2800" dirty="0" err="1"/>
              <a:t>greater</a:t>
            </a:r>
            <a:r>
              <a:rPr lang="it-IT" sz="2800" dirty="0"/>
              <a:t> </a:t>
            </a:r>
            <a:r>
              <a:rPr lang="it-IT" sz="2800" dirty="0" err="1"/>
              <a:t>parallelism</a:t>
            </a:r>
            <a:r>
              <a:rPr lang="it-IT" sz="2800" dirty="0"/>
              <a:t> for </a:t>
            </a:r>
            <a:r>
              <a:rPr lang="it-IT" sz="2800" dirty="0" err="1"/>
              <a:t>consumption</a:t>
            </a:r>
            <a:r>
              <a:rPr lang="it-IT" sz="2800" dirty="0"/>
              <a:t>, </a:t>
            </a:r>
            <a:r>
              <a:rPr lang="it-IT" sz="2800" dirty="0" err="1"/>
              <a:t>but</a:t>
            </a:r>
            <a:r>
              <a:rPr lang="it-IT" sz="2800" dirty="0"/>
              <a:t>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result</a:t>
            </a:r>
            <a:r>
              <a:rPr lang="it-IT" sz="2800" dirty="0"/>
              <a:t> in more </a:t>
            </a:r>
            <a:r>
              <a:rPr lang="it-IT" sz="2800" dirty="0" err="1"/>
              <a:t>files</a:t>
            </a:r>
            <a:r>
              <a:rPr lang="it-IT" sz="2800" dirty="0"/>
              <a:t> </a:t>
            </a:r>
            <a:r>
              <a:rPr lang="it-IT" sz="2800" dirty="0" err="1"/>
              <a:t>across</a:t>
            </a:r>
            <a:r>
              <a:rPr lang="it-IT" sz="2800" dirty="0"/>
              <a:t> the brokers.</a:t>
            </a:r>
          </a:p>
          <a:p>
            <a:r>
              <a:rPr lang="it-IT" sz="2800" i="1" dirty="0" err="1"/>
              <a:t>Producers</a:t>
            </a:r>
            <a:r>
              <a:rPr lang="it-IT" sz="2800" dirty="0"/>
              <a:t> </a:t>
            </a:r>
            <a:r>
              <a:rPr lang="it-IT" sz="2800" dirty="0" err="1"/>
              <a:t>send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 to Apache Kafka broker </a:t>
            </a:r>
            <a:r>
              <a:rPr lang="it-IT" sz="2800" dirty="0" err="1"/>
              <a:t>topics</a:t>
            </a:r>
            <a:r>
              <a:rPr lang="it-IT" sz="2800" dirty="0"/>
              <a:t> and </a:t>
            </a:r>
            <a:r>
              <a:rPr lang="it-IT" sz="2800" dirty="0" err="1"/>
              <a:t>specify</a:t>
            </a:r>
            <a:r>
              <a:rPr lang="it-IT" sz="2800" dirty="0"/>
              <a:t> the </a:t>
            </a:r>
            <a:r>
              <a:rPr lang="it-IT" sz="2800" dirty="0" err="1"/>
              <a:t>partition</a:t>
            </a:r>
            <a:r>
              <a:rPr lang="it-IT" sz="2800" dirty="0"/>
              <a:t> to use for </a:t>
            </a:r>
            <a:r>
              <a:rPr lang="it-IT" sz="2800" dirty="0" err="1"/>
              <a:t>every</a:t>
            </a:r>
            <a:r>
              <a:rPr lang="it-IT" sz="2800" dirty="0"/>
              <a:t> message </a:t>
            </a:r>
            <a:r>
              <a:rPr lang="it-IT" sz="2800" dirty="0" err="1"/>
              <a:t>they</a:t>
            </a:r>
            <a:r>
              <a:rPr lang="it-IT" sz="2800" dirty="0"/>
              <a:t> produce. Message production </a:t>
            </a:r>
            <a:r>
              <a:rPr lang="it-IT" sz="2800" dirty="0" err="1"/>
              <a:t>may</a:t>
            </a:r>
            <a:r>
              <a:rPr lang="it-IT" sz="2800" dirty="0"/>
              <a:t> be </a:t>
            </a:r>
            <a:r>
              <a:rPr lang="it-IT" sz="2800" dirty="0" err="1"/>
              <a:t>synchronous</a:t>
            </a:r>
            <a:r>
              <a:rPr lang="it-IT" sz="2800" dirty="0"/>
              <a:t> or </a:t>
            </a:r>
            <a:r>
              <a:rPr lang="it-IT" sz="2800" dirty="0" err="1"/>
              <a:t>asynchronous</a:t>
            </a:r>
            <a:r>
              <a:rPr lang="it-IT" sz="2800" dirty="0"/>
              <a:t>. </a:t>
            </a:r>
            <a:r>
              <a:rPr lang="it-IT" sz="2800" dirty="0" err="1"/>
              <a:t>Producers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specify</a:t>
            </a:r>
            <a:r>
              <a:rPr lang="it-IT" sz="2800" dirty="0"/>
              <a:t> </a:t>
            </a:r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sort</a:t>
            </a:r>
            <a:r>
              <a:rPr lang="it-IT" sz="2800" dirty="0"/>
              <a:t> of </a:t>
            </a:r>
            <a:r>
              <a:rPr lang="it-IT" sz="2800" dirty="0" err="1"/>
              <a:t>replication</a:t>
            </a:r>
            <a:r>
              <a:rPr lang="it-IT" sz="2800" dirty="0"/>
              <a:t> </a:t>
            </a:r>
            <a:r>
              <a:rPr lang="it-IT" sz="2800" dirty="0" err="1"/>
              <a:t>guarantees</a:t>
            </a:r>
            <a:r>
              <a:rPr lang="it-IT" sz="2800" dirty="0"/>
              <a:t> </a:t>
            </a:r>
            <a:r>
              <a:rPr lang="it-IT" sz="2800" dirty="0" err="1"/>
              <a:t>they</a:t>
            </a:r>
            <a:r>
              <a:rPr lang="it-IT" sz="2800" dirty="0"/>
              <a:t> </a:t>
            </a:r>
            <a:r>
              <a:rPr lang="it-IT" sz="2800" dirty="0" err="1"/>
              <a:t>want</a:t>
            </a:r>
            <a:r>
              <a:rPr lang="it-IT" sz="2800" dirty="0"/>
              <a:t>.</a:t>
            </a:r>
          </a:p>
          <a:p>
            <a:r>
              <a:rPr lang="it-IT" sz="2800" i="1" dirty="0"/>
              <a:t>Consumers</a:t>
            </a:r>
            <a:r>
              <a:rPr lang="it-IT" sz="2800" dirty="0"/>
              <a:t> </a:t>
            </a:r>
            <a:r>
              <a:rPr lang="it-IT" sz="2800" dirty="0" err="1"/>
              <a:t>listen</a:t>
            </a:r>
            <a:r>
              <a:rPr lang="it-IT" sz="2800" dirty="0"/>
              <a:t> for </a:t>
            </a:r>
            <a:r>
              <a:rPr lang="it-IT" sz="2800" dirty="0" err="1"/>
              <a:t>messages</a:t>
            </a:r>
            <a:r>
              <a:rPr lang="it-IT" sz="2800" dirty="0"/>
              <a:t> on </a:t>
            </a:r>
            <a:r>
              <a:rPr lang="it-IT" sz="2800" dirty="0" err="1"/>
              <a:t>topics</a:t>
            </a:r>
            <a:r>
              <a:rPr lang="it-IT" sz="2800" dirty="0"/>
              <a:t> and </a:t>
            </a:r>
            <a:r>
              <a:rPr lang="it-IT" sz="2800" dirty="0" err="1"/>
              <a:t>process</a:t>
            </a:r>
            <a:r>
              <a:rPr lang="it-IT" sz="2800" dirty="0"/>
              <a:t> the </a:t>
            </a:r>
            <a:r>
              <a:rPr lang="it-IT" sz="2800" dirty="0" err="1"/>
              <a:t>feed</a:t>
            </a:r>
            <a:r>
              <a:rPr lang="it-IT" sz="2800" dirty="0"/>
              <a:t> of </a:t>
            </a:r>
            <a:r>
              <a:rPr lang="it-IT" sz="2800" dirty="0" err="1"/>
              <a:t>published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.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you’d</a:t>
            </a:r>
            <a:r>
              <a:rPr lang="it-IT" sz="2800" dirty="0"/>
              <a:t> </a:t>
            </a:r>
            <a:r>
              <a:rPr lang="it-IT" sz="2800" dirty="0" err="1"/>
              <a:t>expect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</a:t>
            </a:r>
            <a:r>
              <a:rPr lang="it-IT" sz="2800" dirty="0" err="1"/>
              <a:t>you’ve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messaging</a:t>
            </a:r>
            <a:r>
              <a:rPr lang="it-IT" sz="2800" dirty="0"/>
              <a:t> </a:t>
            </a:r>
            <a:r>
              <a:rPr lang="it-IT" sz="2800" dirty="0" err="1"/>
              <a:t>systems</a:t>
            </a:r>
            <a:r>
              <a:rPr lang="it-IT" sz="2800" dirty="0"/>
              <a:t>,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usually</a:t>
            </a:r>
            <a:r>
              <a:rPr lang="it-IT" sz="2800" dirty="0"/>
              <a:t> (and </a:t>
            </a:r>
            <a:r>
              <a:rPr lang="it-IT" sz="2800" dirty="0" err="1"/>
              <a:t>usefully</a:t>
            </a:r>
            <a:r>
              <a:rPr lang="it-IT" sz="2800" dirty="0"/>
              <a:t>!) </a:t>
            </a:r>
            <a:r>
              <a:rPr lang="it-IT" sz="2800" dirty="0" err="1"/>
              <a:t>asynchronous</a:t>
            </a:r>
            <a:r>
              <a:rPr lang="it-IT" sz="2800" dirty="0" smtClean="0"/>
              <a:t>.</a:t>
            </a:r>
          </a:p>
          <a:p>
            <a:r>
              <a:rPr lang="it-IT" sz="2800" dirty="0"/>
              <a:t>Like </a:t>
            </a:r>
            <a:r>
              <a:rPr lang="it-IT" sz="2800" u="sng" dirty="0">
                <a:hlinkClick r:id="rId2"/>
              </a:rPr>
              <a:t>Spring XD</a:t>
            </a:r>
            <a:r>
              <a:rPr lang="it-IT" sz="2800" dirty="0"/>
              <a:t> and </a:t>
            </a:r>
            <a:r>
              <a:rPr lang="it-IT" sz="2800" dirty="0" err="1"/>
              <a:t>numerous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system</a:t>
            </a:r>
            <a:r>
              <a:rPr lang="it-IT" sz="2800" dirty="0"/>
              <a:t>, Apache Kafka </a:t>
            </a:r>
            <a:r>
              <a:rPr lang="it-IT" sz="2800" dirty="0" err="1"/>
              <a:t>uses</a:t>
            </a:r>
            <a:r>
              <a:rPr lang="it-IT" sz="2800" dirty="0"/>
              <a:t> Apache </a:t>
            </a:r>
            <a:r>
              <a:rPr lang="it-IT" sz="2800" dirty="0" err="1"/>
              <a:t>Zookeeper</a:t>
            </a:r>
            <a:r>
              <a:rPr lang="it-IT" sz="2800" dirty="0"/>
              <a:t> to coordinate cluster information. Apache </a:t>
            </a:r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provides</a:t>
            </a:r>
            <a:r>
              <a:rPr lang="it-IT" sz="2800" dirty="0"/>
              <a:t> a </a:t>
            </a:r>
            <a:r>
              <a:rPr lang="it-IT" sz="2800" dirty="0" err="1"/>
              <a:t>shared</a:t>
            </a:r>
            <a:r>
              <a:rPr lang="it-IT" sz="2800" dirty="0"/>
              <a:t> </a:t>
            </a:r>
            <a:r>
              <a:rPr lang="it-IT" sz="2800" dirty="0" err="1"/>
              <a:t>hierarchical</a:t>
            </a:r>
            <a:r>
              <a:rPr lang="it-IT" sz="2800" dirty="0"/>
              <a:t> </a:t>
            </a:r>
            <a:r>
              <a:rPr lang="it-IT" sz="2800" dirty="0" err="1"/>
              <a:t>namespace</a:t>
            </a:r>
            <a:r>
              <a:rPr lang="it-IT" sz="2800" dirty="0"/>
              <a:t> (</a:t>
            </a:r>
            <a:r>
              <a:rPr lang="it-IT" sz="2800" dirty="0" err="1"/>
              <a:t>called</a:t>
            </a:r>
            <a:r>
              <a:rPr lang="it-IT" sz="2800" dirty="0"/>
              <a:t> </a:t>
            </a:r>
            <a:r>
              <a:rPr lang="it-IT" sz="2800" i="1" dirty="0" err="1"/>
              <a:t>znodes</a:t>
            </a:r>
            <a:r>
              <a:rPr lang="it-IT" sz="2800" dirty="0"/>
              <a:t>)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can share to </a:t>
            </a:r>
            <a:r>
              <a:rPr lang="it-IT" sz="2800" dirty="0" err="1"/>
              <a:t>understand</a:t>
            </a:r>
            <a:r>
              <a:rPr lang="it-IT" sz="2800" dirty="0"/>
              <a:t> cluster </a:t>
            </a:r>
            <a:r>
              <a:rPr lang="it-IT" sz="2800" dirty="0" err="1"/>
              <a:t>topology</a:t>
            </a:r>
            <a:r>
              <a:rPr lang="it-IT" sz="2800" dirty="0"/>
              <a:t> and </a:t>
            </a:r>
            <a:r>
              <a:rPr lang="it-IT" sz="2800" dirty="0" err="1"/>
              <a:t>availability</a:t>
            </a:r>
            <a:r>
              <a:rPr lang="it-IT" sz="2800" dirty="0"/>
              <a:t> (</a:t>
            </a:r>
            <a:r>
              <a:rPr lang="it-IT" sz="2800" dirty="0" err="1"/>
              <a:t>yet</a:t>
            </a:r>
            <a:r>
              <a:rPr lang="it-IT" sz="2800" dirty="0"/>
              <a:t> </a:t>
            </a:r>
            <a:r>
              <a:rPr lang="it-IT" sz="2800" dirty="0" err="1"/>
              <a:t>another</a:t>
            </a:r>
            <a:r>
              <a:rPr lang="it-IT" sz="2800" dirty="0"/>
              <a:t> </a:t>
            </a:r>
            <a:r>
              <a:rPr lang="it-IT" sz="2800" dirty="0" err="1"/>
              <a:t>reason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 </a:t>
            </a:r>
            <a:r>
              <a:rPr lang="it-IT" sz="2800" u="sng" dirty="0">
                <a:hlinkClick r:id="rId3"/>
              </a:rPr>
              <a:t>Spring </a:t>
            </a:r>
            <a:r>
              <a:rPr lang="it-IT" sz="2800" u="sng" dirty="0" err="1">
                <a:hlinkClick r:id="rId3"/>
              </a:rPr>
              <a:t>Cloud</a:t>
            </a:r>
            <a:r>
              <a:rPr lang="it-IT" sz="2800" dirty="0"/>
              <a:t> 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forthcoming</a:t>
            </a:r>
            <a:r>
              <a:rPr lang="it-IT" sz="2800" dirty="0"/>
              <a:t> </a:t>
            </a:r>
            <a:r>
              <a:rPr lang="it-IT" sz="2800" dirty="0" err="1"/>
              <a:t>support</a:t>
            </a:r>
            <a:r>
              <a:rPr lang="it-IT" sz="2800" dirty="0"/>
              <a:t> for </a:t>
            </a:r>
            <a:r>
              <a:rPr lang="it-IT" sz="2800" dirty="0" err="1"/>
              <a:t>it</a:t>
            </a:r>
            <a:r>
              <a:rPr lang="it-IT" sz="2800" dirty="0"/>
              <a:t>..).</a:t>
            </a:r>
          </a:p>
          <a:p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very</a:t>
            </a:r>
            <a:r>
              <a:rPr lang="it-IT" sz="2800" dirty="0"/>
              <a:t> </a:t>
            </a:r>
            <a:r>
              <a:rPr lang="it-IT" sz="2800" dirty="0" err="1"/>
              <a:t>present</a:t>
            </a:r>
            <a:r>
              <a:rPr lang="it-IT" sz="2800" dirty="0"/>
              <a:t> in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interactions</a:t>
            </a:r>
            <a:r>
              <a:rPr lang="it-IT" sz="2800" dirty="0"/>
              <a:t> with Apache Kafka. Apache Kafka </a:t>
            </a:r>
            <a:r>
              <a:rPr lang="it-IT" sz="2800" dirty="0" err="1"/>
              <a:t>has</a:t>
            </a:r>
            <a:r>
              <a:rPr lang="it-IT" sz="2800" dirty="0"/>
              <a:t>, for </a:t>
            </a:r>
            <a:r>
              <a:rPr lang="it-IT" sz="2800" dirty="0" err="1"/>
              <a:t>example</a:t>
            </a:r>
            <a:r>
              <a:rPr lang="it-IT" sz="2800" dirty="0"/>
              <a:t>, </a:t>
            </a:r>
            <a:r>
              <a:rPr lang="it-IT" sz="2800" dirty="0" err="1"/>
              <a:t>two</a:t>
            </a:r>
            <a:r>
              <a:rPr lang="it-IT" sz="2800" dirty="0"/>
              <a:t> </a:t>
            </a: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APIs</a:t>
            </a:r>
            <a:r>
              <a:rPr lang="it-IT" sz="2800" dirty="0"/>
              <a:t> for </a:t>
            </a:r>
            <a:r>
              <a:rPr lang="it-IT" sz="2800" dirty="0" err="1"/>
              <a:t>acting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 consumer. The </a:t>
            </a:r>
            <a:r>
              <a:rPr lang="it-IT" sz="2800" dirty="0" err="1"/>
              <a:t>higher</a:t>
            </a:r>
            <a:r>
              <a:rPr lang="it-IT" sz="2800" dirty="0"/>
              <a:t> </a:t>
            </a:r>
            <a:r>
              <a:rPr lang="it-IT" sz="2800" dirty="0" err="1"/>
              <a:t>level</a:t>
            </a:r>
            <a:r>
              <a:rPr lang="it-IT" sz="2800" dirty="0"/>
              <a:t> API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simpler</a:t>
            </a:r>
            <a:r>
              <a:rPr lang="it-IT" sz="2800" dirty="0"/>
              <a:t> to </a:t>
            </a:r>
            <a:r>
              <a:rPr lang="it-IT" sz="2800" dirty="0" err="1"/>
              <a:t>get</a:t>
            </a:r>
            <a:r>
              <a:rPr lang="it-IT" sz="2800" dirty="0"/>
              <a:t> </a:t>
            </a:r>
            <a:r>
              <a:rPr lang="it-IT" sz="2800" dirty="0" err="1"/>
              <a:t>started</a:t>
            </a:r>
            <a:r>
              <a:rPr lang="it-IT" sz="2800" dirty="0"/>
              <a:t> with and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handles</a:t>
            </a:r>
            <a:r>
              <a:rPr lang="it-IT" sz="2800" dirty="0"/>
              <a:t> </a:t>
            </a:r>
            <a:r>
              <a:rPr lang="it-IT" sz="2800" dirty="0" err="1"/>
              <a:t>all</a:t>
            </a:r>
            <a:r>
              <a:rPr lang="it-IT" sz="2800" dirty="0"/>
              <a:t> the </a:t>
            </a:r>
            <a:r>
              <a:rPr lang="it-IT" sz="2800" dirty="0" err="1"/>
              <a:t>nuances</a:t>
            </a:r>
            <a:r>
              <a:rPr lang="it-IT" sz="2800" dirty="0"/>
              <a:t> of </a:t>
            </a:r>
            <a:r>
              <a:rPr lang="it-IT" sz="2800" dirty="0" err="1"/>
              <a:t>handling</a:t>
            </a:r>
            <a:r>
              <a:rPr lang="it-IT" sz="2800" dirty="0"/>
              <a:t> </a:t>
            </a:r>
            <a:r>
              <a:rPr lang="it-IT" sz="2800" dirty="0" err="1"/>
              <a:t>partitioning</a:t>
            </a:r>
            <a:r>
              <a:rPr lang="it-IT" sz="2800" dirty="0"/>
              <a:t> and so on.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need</a:t>
            </a:r>
            <a:r>
              <a:rPr lang="it-IT" sz="2800" dirty="0"/>
              <a:t> a </a:t>
            </a:r>
            <a:r>
              <a:rPr lang="it-IT" sz="2800" dirty="0" err="1"/>
              <a:t>reference</a:t>
            </a:r>
            <a:r>
              <a:rPr lang="it-IT" sz="2800" dirty="0"/>
              <a:t> to a </a:t>
            </a:r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/>
              <a:t> to </a:t>
            </a:r>
            <a:r>
              <a:rPr lang="it-IT" sz="2800" dirty="0" err="1"/>
              <a:t>keep</a:t>
            </a:r>
            <a:r>
              <a:rPr lang="it-IT" sz="2800" dirty="0"/>
              <a:t> the </a:t>
            </a:r>
            <a:r>
              <a:rPr lang="it-IT" sz="2800" dirty="0" err="1"/>
              <a:t>coordination</a:t>
            </a:r>
            <a:r>
              <a:rPr lang="it-IT" sz="2800" dirty="0"/>
              <a:t> state.</a:t>
            </a:r>
          </a:p>
          <a:p>
            <a:endParaRPr lang="it-IT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078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#1</a:t>
              </a:r>
              <a:endParaRPr lang="it-IT" sz="2400" dirty="0"/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#2</a:t>
              </a:r>
              <a:endParaRPr lang="it-IT" sz="2400" dirty="0"/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#3</a:t>
              </a:r>
              <a:endParaRPr lang="it-IT" sz="2400" dirty="0"/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3048000" y="2408238"/>
            <a:ext cx="8686800" cy="711200"/>
            <a:chOff x="3048000" y="2408238"/>
            <a:chExt cx="8686800" cy="711200"/>
          </a:xfrm>
        </p:grpSpPr>
        <p:sp>
          <p:nvSpPr>
            <p:cNvPr id="12292" name="Freccia a destra 28"/>
            <p:cNvSpPr>
              <a:spLocks noChangeArrowheads="1"/>
            </p:cNvSpPr>
            <p:nvPr/>
          </p:nvSpPr>
          <p:spPr bwMode="auto">
            <a:xfrm>
              <a:off x="3048000" y="2814638"/>
              <a:ext cx="8686800" cy="304800"/>
            </a:xfrm>
            <a:prstGeom prst="rightArrow">
              <a:avLst>
                <a:gd name="adj1" fmla="val 50000"/>
                <a:gd name="adj2" fmla="val 5000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293" name="CasellaDiTesto 29"/>
            <p:cNvSpPr txBox="1">
              <a:spLocks noChangeArrowheads="1"/>
            </p:cNvSpPr>
            <p:nvPr/>
          </p:nvSpPr>
          <p:spPr bwMode="auto">
            <a:xfrm>
              <a:off x="9499893" y="2408238"/>
              <a:ext cx="2180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 smtClean="0"/>
                <a:t>&lt;PUBLISH&gt;</a:t>
              </a:r>
              <a:endParaRPr lang="it-IT" sz="2800" b="1" dirty="0"/>
            </a:p>
          </p:txBody>
        </p:sp>
      </p:grpSp>
      <p:grpSp>
        <p:nvGrpSpPr>
          <p:cNvPr id="5" name="Gruppo 4"/>
          <p:cNvGrpSpPr/>
          <p:nvPr/>
        </p:nvGrpSpPr>
        <p:grpSpPr>
          <a:xfrm>
            <a:off x="5907088" y="3286125"/>
            <a:ext cx="5838451" cy="676275"/>
            <a:chOff x="5907088" y="3286125"/>
            <a:chExt cx="5838451" cy="676275"/>
          </a:xfrm>
        </p:grpSpPr>
        <p:sp>
          <p:nvSpPr>
            <p:cNvPr id="12294" name="Freccia a destra 107"/>
            <p:cNvSpPr>
              <a:spLocks noChangeArrowheads="1"/>
            </p:cNvSpPr>
            <p:nvPr/>
          </p:nvSpPr>
          <p:spPr bwMode="auto">
            <a:xfrm flipH="1">
              <a:off x="5907088" y="3657600"/>
              <a:ext cx="5743575" cy="304800"/>
            </a:xfrm>
            <a:prstGeom prst="rightArrow">
              <a:avLst>
                <a:gd name="adj1" fmla="val 50000"/>
                <a:gd name="adj2" fmla="val 49988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295" name="CasellaDiTesto 117"/>
            <p:cNvSpPr txBox="1">
              <a:spLocks noChangeArrowheads="1"/>
            </p:cNvSpPr>
            <p:nvPr/>
          </p:nvSpPr>
          <p:spPr bwMode="auto">
            <a:xfrm>
              <a:off x="9026525" y="3286125"/>
              <a:ext cx="27190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</p:grp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34800" y="3048000"/>
            <a:ext cx="298450" cy="1758156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3354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43865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061450" y="4027488"/>
            <a:ext cx="27190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2800" b="1" dirty="0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6000750" y="4944130"/>
            <a:ext cx="8686800" cy="694670"/>
            <a:chOff x="6000750" y="4944130"/>
            <a:chExt cx="8686800" cy="694670"/>
          </a:xfrm>
        </p:grpSpPr>
        <p:sp>
          <p:nvSpPr>
            <p:cNvPr id="12301" name="Freccia a destra 28"/>
            <p:cNvSpPr>
              <a:spLocks noChangeArrowheads="1"/>
            </p:cNvSpPr>
            <p:nvPr/>
          </p:nvSpPr>
          <p:spPr bwMode="auto">
            <a:xfrm>
              <a:off x="6000750" y="5334000"/>
              <a:ext cx="8686800" cy="304800"/>
            </a:xfrm>
            <a:prstGeom prst="rightArrow">
              <a:avLst>
                <a:gd name="adj1" fmla="val 50000"/>
                <a:gd name="adj2" fmla="val 5000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02" name="CasellaDiTesto 29"/>
            <p:cNvSpPr txBox="1">
              <a:spLocks noChangeArrowheads="1"/>
            </p:cNvSpPr>
            <p:nvPr/>
          </p:nvSpPr>
          <p:spPr bwMode="auto">
            <a:xfrm>
              <a:off x="12482128" y="4944130"/>
              <a:ext cx="2180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 smtClean="0"/>
                <a:t>&lt;PUBLISH&gt;</a:t>
              </a:r>
              <a:endParaRPr lang="it-IT" sz="2800" b="1" dirty="0"/>
            </a:p>
          </p:txBody>
        </p:sp>
      </p:grp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7" name="Gruppo 6"/>
          <p:cNvGrpSpPr/>
          <p:nvPr/>
        </p:nvGrpSpPr>
        <p:grpSpPr>
          <a:xfrm>
            <a:off x="2935288" y="5657850"/>
            <a:ext cx="11753476" cy="674688"/>
            <a:chOff x="2935288" y="5657850"/>
            <a:chExt cx="11753476" cy="674688"/>
          </a:xfrm>
        </p:grpSpPr>
        <p:sp>
          <p:nvSpPr>
            <p:cNvPr id="12304" name="Freccia a destra 107"/>
            <p:cNvSpPr>
              <a:spLocks noChangeArrowheads="1"/>
            </p:cNvSpPr>
            <p:nvPr/>
          </p:nvSpPr>
          <p:spPr bwMode="auto">
            <a:xfrm flipH="1">
              <a:off x="2935288" y="6027738"/>
              <a:ext cx="11734800" cy="304800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05" name="CasellaDiTesto 117"/>
            <p:cNvSpPr txBox="1">
              <a:spLocks noChangeArrowheads="1"/>
            </p:cNvSpPr>
            <p:nvPr/>
          </p:nvSpPr>
          <p:spPr bwMode="auto">
            <a:xfrm>
              <a:off x="11969750" y="5657850"/>
              <a:ext cx="27190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</p:grp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9047163" y="6488113"/>
            <a:ext cx="5895976" cy="674687"/>
            <a:chOff x="9047163" y="6488113"/>
            <a:chExt cx="5895976" cy="674687"/>
          </a:xfrm>
        </p:grpSpPr>
        <p:sp>
          <p:nvSpPr>
            <p:cNvPr id="12308" name="CasellaDiTesto 117"/>
            <p:cNvSpPr txBox="1">
              <a:spLocks noChangeArrowheads="1"/>
            </p:cNvSpPr>
            <p:nvPr/>
          </p:nvSpPr>
          <p:spPr bwMode="auto">
            <a:xfrm>
              <a:off x="12028115" y="6488113"/>
              <a:ext cx="29150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  <p:sp>
          <p:nvSpPr>
            <p:cNvPr id="12313" name="Freccia a destra 107"/>
            <p:cNvSpPr>
              <a:spLocks noChangeArrowheads="1"/>
            </p:cNvSpPr>
            <p:nvPr/>
          </p:nvSpPr>
          <p:spPr bwMode="auto">
            <a:xfrm flipH="1">
              <a:off x="9047163" y="6858000"/>
              <a:ext cx="5640387" cy="304800"/>
            </a:xfrm>
            <a:prstGeom prst="rightArrow">
              <a:avLst>
                <a:gd name="adj1" fmla="val 50000"/>
                <a:gd name="adj2" fmla="val 50033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2905125" y="8258830"/>
            <a:ext cx="14897108" cy="808970"/>
            <a:chOff x="2905125" y="8258830"/>
            <a:chExt cx="14897108" cy="808970"/>
          </a:xfrm>
        </p:grpSpPr>
        <p:sp>
          <p:nvSpPr>
            <p:cNvPr id="12315" name="CasellaDiTesto 117"/>
            <p:cNvSpPr txBox="1">
              <a:spLocks noChangeArrowheads="1"/>
            </p:cNvSpPr>
            <p:nvPr/>
          </p:nvSpPr>
          <p:spPr bwMode="auto">
            <a:xfrm>
              <a:off x="15013452" y="8258830"/>
              <a:ext cx="278878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  <p:grpSp>
          <p:nvGrpSpPr>
            <p:cNvPr id="12316" name="Gruppo 1"/>
            <p:cNvGrpSpPr>
              <a:grpSpLocks/>
            </p:cNvGrpSpPr>
            <p:nvPr/>
          </p:nvGrpSpPr>
          <p:grpSpPr bwMode="auto">
            <a:xfrm>
              <a:off x="2905125" y="8763000"/>
              <a:ext cx="14755813" cy="304800"/>
              <a:chOff x="2904565" y="8534236"/>
              <a:chExt cx="14757101" cy="304872"/>
            </a:xfrm>
          </p:grpSpPr>
          <p:sp>
            <p:nvSpPr>
              <p:cNvPr id="12323" name="Freccia a destra 107"/>
              <p:cNvSpPr>
                <a:spLocks noChangeArrowheads="1"/>
              </p:cNvSpPr>
              <p:nvPr/>
            </p:nvSpPr>
            <p:spPr bwMode="auto">
              <a:xfrm flipH="1">
                <a:off x="2931509" y="8534236"/>
                <a:ext cx="14730157" cy="304872"/>
              </a:xfrm>
              <a:prstGeom prst="rightArrow">
                <a:avLst>
                  <a:gd name="adj1" fmla="val 50000"/>
                  <a:gd name="adj2" fmla="val 49882"/>
                </a:avLst>
              </a:prstGeom>
              <a:pattFill prst="ltVert">
                <a:fgClr>
                  <a:srgbClr val="0070C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2324" name="Freccia a destra 107"/>
              <p:cNvSpPr>
                <a:spLocks noChangeArrowheads="1"/>
              </p:cNvSpPr>
              <p:nvPr/>
            </p:nvSpPr>
            <p:spPr bwMode="auto">
              <a:xfrm flipH="1">
                <a:off x="2904565" y="8534236"/>
                <a:ext cx="304387" cy="304872"/>
              </a:xfrm>
              <a:prstGeom prst="rightArrow">
                <a:avLst>
                  <a:gd name="adj1" fmla="val 50000"/>
                  <a:gd name="adj2" fmla="val 49986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</p:grpSp>
      </p:grpSp>
      <p:grpSp>
        <p:nvGrpSpPr>
          <p:cNvPr id="11" name="Gruppo 10"/>
          <p:cNvGrpSpPr/>
          <p:nvPr/>
        </p:nvGrpSpPr>
        <p:grpSpPr>
          <a:xfrm>
            <a:off x="9037638" y="9207500"/>
            <a:ext cx="8802687" cy="692150"/>
            <a:chOff x="9037638" y="9207500"/>
            <a:chExt cx="8802687" cy="692150"/>
          </a:xfrm>
        </p:grpSpPr>
        <p:sp>
          <p:nvSpPr>
            <p:cNvPr id="12312" name="CasellaDiTesto 117"/>
            <p:cNvSpPr txBox="1">
              <a:spLocks noChangeArrowheads="1"/>
            </p:cNvSpPr>
            <p:nvPr/>
          </p:nvSpPr>
          <p:spPr bwMode="auto">
            <a:xfrm>
              <a:off x="15135226" y="9207500"/>
              <a:ext cx="26670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</a:t>
              </a:r>
              <a:r>
                <a:rPr lang="it-IT" sz="1800" b="1" dirty="0"/>
                <a:t>&gt;</a:t>
              </a:r>
            </a:p>
          </p:txBody>
        </p:sp>
        <p:grpSp>
          <p:nvGrpSpPr>
            <p:cNvPr id="12317" name="Gruppo 2"/>
            <p:cNvGrpSpPr>
              <a:grpSpLocks/>
            </p:cNvGrpSpPr>
            <p:nvPr/>
          </p:nvGrpSpPr>
          <p:grpSpPr bwMode="auto">
            <a:xfrm>
              <a:off x="9037638" y="9594850"/>
              <a:ext cx="8802687" cy="304800"/>
              <a:chOff x="9037034" y="9595310"/>
              <a:chExt cx="8803289" cy="304872"/>
            </a:xfrm>
          </p:grpSpPr>
          <p:sp>
            <p:nvSpPr>
              <p:cNvPr id="12321" name="Freccia a destra 107"/>
              <p:cNvSpPr>
                <a:spLocks noChangeArrowheads="1"/>
              </p:cNvSpPr>
              <p:nvPr/>
            </p:nvSpPr>
            <p:spPr bwMode="auto">
              <a:xfrm flipH="1">
                <a:off x="9037034" y="9595310"/>
                <a:ext cx="8803289" cy="304872"/>
              </a:xfrm>
              <a:prstGeom prst="rightArrow">
                <a:avLst>
                  <a:gd name="adj1" fmla="val 50000"/>
                  <a:gd name="adj2" fmla="val 49997"/>
                </a:avLst>
              </a:prstGeom>
              <a:pattFill prst="ltVert">
                <a:fgClr>
                  <a:srgbClr val="0070C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2322" name="Freccia a destra 107"/>
              <p:cNvSpPr>
                <a:spLocks noChangeArrowheads="1"/>
              </p:cNvSpPr>
              <p:nvPr/>
            </p:nvSpPr>
            <p:spPr bwMode="auto">
              <a:xfrm flipH="1">
                <a:off x="9047529" y="9595310"/>
                <a:ext cx="353028" cy="304872"/>
              </a:xfrm>
              <a:prstGeom prst="rightArrow">
                <a:avLst>
                  <a:gd name="adj1" fmla="val 50000"/>
                  <a:gd name="adj2" fmla="val 49985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</p:grpSp>
      </p:grpSp>
      <p:grpSp>
        <p:nvGrpSpPr>
          <p:cNvPr id="9" name="Gruppo 8"/>
          <p:cNvGrpSpPr/>
          <p:nvPr/>
        </p:nvGrpSpPr>
        <p:grpSpPr>
          <a:xfrm>
            <a:off x="6000750" y="7479040"/>
            <a:ext cx="11839575" cy="750560"/>
            <a:chOff x="6000750" y="7479040"/>
            <a:chExt cx="11839575" cy="750560"/>
          </a:xfrm>
        </p:grpSpPr>
        <p:sp>
          <p:nvSpPr>
            <p:cNvPr id="12310" name="CasellaDiTesto 29"/>
            <p:cNvSpPr txBox="1">
              <a:spLocks noChangeArrowheads="1"/>
            </p:cNvSpPr>
            <p:nvPr/>
          </p:nvSpPr>
          <p:spPr bwMode="auto">
            <a:xfrm>
              <a:off x="15317639" y="7479040"/>
              <a:ext cx="2180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 smtClean="0"/>
                <a:t>&lt;PUBLISH&gt;</a:t>
              </a:r>
              <a:endParaRPr lang="it-IT" sz="2800" b="1" dirty="0"/>
            </a:p>
          </p:txBody>
        </p:sp>
        <p:grpSp>
          <p:nvGrpSpPr>
            <p:cNvPr id="12318" name="Gruppo 4"/>
            <p:cNvGrpSpPr>
              <a:grpSpLocks/>
            </p:cNvGrpSpPr>
            <p:nvPr/>
          </p:nvGrpSpPr>
          <p:grpSpPr bwMode="auto">
            <a:xfrm>
              <a:off x="6000750" y="7924800"/>
              <a:ext cx="11839575" cy="304800"/>
              <a:chOff x="6000189" y="7924800"/>
              <a:chExt cx="11840135" cy="304872"/>
            </a:xfrm>
          </p:grpSpPr>
          <p:sp>
            <p:nvSpPr>
              <p:cNvPr id="12319" name="Freccia a destra 28"/>
              <p:cNvSpPr>
                <a:spLocks noChangeArrowheads="1"/>
              </p:cNvSpPr>
              <p:nvPr/>
            </p:nvSpPr>
            <p:spPr bwMode="auto">
              <a:xfrm>
                <a:off x="6000189" y="7924800"/>
                <a:ext cx="11840135" cy="304618"/>
              </a:xfrm>
              <a:prstGeom prst="rightArrow">
                <a:avLst>
                  <a:gd name="adj1" fmla="val 50000"/>
                  <a:gd name="adj2" fmla="val 50026"/>
                </a:avLst>
              </a:prstGeom>
              <a:pattFill prst="ltVert">
                <a:fgClr>
                  <a:srgbClr val="00B05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2320" name="Freccia a destra 28"/>
              <p:cNvSpPr>
                <a:spLocks noChangeArrowheads="1"/>
              </p:cNvSpPr>
              <p:nvPr/>
            </p:nvSpPr>
            <p:spPr bwMode="auto">
              <a:xfrm>
                <a:off x="17459324" y="7924800"/>
                <a:ext cx="380999" cy="304872"/>
              </a:xfrm>
              <a:prstGeom prst="rightArrow">
                <a:avLst>
                  <a:gd name="adj1" fmla="val 50000"/>
                  <a:gd name="adj2" fmla="val 50086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</p:grpSp>
      </p:grpSp>
      <p:sp>
        <p:nvSpPr>
          <p:cNvPr id="57" name="Freccia a destra con strisce 56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6" grpId="0" animBg="1"/>
      <p:bldP spid="12297" grpId="0" animBg="1"/>
      <p:bldP spid="12298" grpId="0" animBg="1"/>
      <p:bldP spid="12299" grpId="0"/>
      <p:bldP spid="12300" grpId="0" animBg="1"/>
      <p:bldP spid="12303" grpId="0" animBg="1"/>
      <p:bldP spid="12306" grpId="0" animBg="1"/>
      <p:bldP spid="12307" grpId="0" animBg="1"/>
      <p:bldP spid="12309" grpId="0" animBg="1"/>
      <p:bldP spid="12311" grpId="0" animBg="1"/>
      <p:bldP spid="12314" grpId="0" animBg="1"/>
      <p:bldP spid="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Wiring</a:t>
            </a:r>
            <a:r>
              <a:rPr lang="it-IT" dirty="0" smtClean="0"/>
              <a:t> </a:t>
            </a:r>
            <a:r>
              <a:rPr lang="it-IT" dirty="0" err="1" smtClean="0"/>
              <a:t>Microservice</a:t>
            </a:r>
            <a:r>
              <a:rPr lang="it-IT" dirty="0" smtClean="0"/>
              <a:t>: </a:t>
            </a:r>
            <a:r>
              <a:rPr lang="it-IT" dirty="0" err="1" smtClean="0"/>
              <a:t>Discovery</a:t>
            </a:r>
            <a:r>
              <a:rPr lang="it-IT" dirty="0" smtClean="0"/>
              <a:t> Service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Discovery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  <a:r>
              <a:rPr lang="it-IT" dirty="0" err="1" smtClean="0"/>
              <a:t>provided</a:t>
            </a:r>
            <a:r>
              <a:rPr lang="it-IT" dirty="0" smtClean="0"/>
              <a:t> by Eureka</a:t>
            </a:r>
          </a:p>
          <a:p>
            <a:r>
              <a:rPr lang="it-IT" dirty="0"/>
              <a:t>PROBLEM: DECOUPLIG REALIZED ALSO WITH SERVICE DISCOVERY WITHOUT P2P WIRING</a:t>
            </a:r>
          </a:p>
          <a:p>
            <a:r>
              <a:rPr lang="it-IT" dirty="0"/>
              <a:t>Go </a:t>
            </a:r>
            <a:r>
              <a:rPr lang="it-IT" dirty="0" err="1"/>
              <a:t>ahead</a:t>
            </a:r>
            <a:r>
              <a:rPr lang="it-IT" dirty="0"/>
              <a:t> p2p </a:t>
            </a:r>
            <a:r>
              <a:rPr lang="it-IT" dirty="0" err="1"/>
              <a:t>wiring</a:t>
            </a:r>
            <a:r>
              <a:rPr lang="it-IT" dirty="0"/>
              <a:t> :EUREKA: DEFINITION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034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ttangolo arrotondato 130"/>
          <p:cNvSpPr/>
          <p:nvPr/>
        </p:nvSpPr>
        <p:spPr bwMode="auto">
          <a:xfrm rot="16200000">
            <a:off x="3353041" y="8214978"/>
            <a:ext cx="4372018" cy="69342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9475621" y="3668376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0838724" y="2194561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err="1"/>
              <a:t>Wiring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: </a:t>
            </a:r>
            <a:r>
              <a:rPr lang="it-IT" dirty="0" err="1"/>
              <a:t>Discovery</a:t>
            </a:r>
            <a:r>
              <a:rPr lang="it-IT" dirty="0"/>
              <a:t> Service</a:t>
            </a:r>
          </a:p>
        </p:txBody>
      </p:sp>
      <p:grpSp>
        <p:nvGrpSpPr>
          <p:cNvPr id="8" name="Gruppo 7"/>
          <p:cNvGrpSpPr/>
          <p:nvPr/>
        </p:nvGrpSpPr>
        <p:grpSpPr>
          <a:xfrm>
            <a:off x="6149015" y="7590003"/>
            <a:ext cx="11307650" cy="4449461"/>
            <a:chOff x="1942087" y="7568268"/>
            <a:chExt cx="11307650" cy="4449461"/>
          </a:xfrm>
        </p:grpSpPr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7595912" y="10326979"/>
              <a:ext cx="0" cy="841437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7595911" y="7829411"/>
              <a:ext cx="1" cy="338376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" name="Rettangolo arrotondato 1"/>
            <p:cNvSpPr/>
            <p:nvPr/>
          </p:nvSpPr>
          <p:spPr bwMode="auto">
            <a:xfrm>
              <a:off x="1942087" y="8167787"/>
              <a:ext cx="11307650" cy="2159192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138712" y="11168416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Ovale 10"/>
            <p:cNvSpPr/>
            <p:nvPr/>
          </p:nvSpPr>
          <p:spPr bwMode="auto">
            <a:xfrm flipH="1">
              <a:off x="7460180" y="756826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0" name="Rettangolo arrotondato 59"/>
            <p:cNvSpPr/>
            <p:nvPr/>
          </p:nvSpPr>
          <p:spPr bwMode="auto">
            <a:xfrm>
              <a:off x="5872537" y="8457577"/>
              <a:ext cx="3446749" cy="100684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  <a:lumOff val="2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INSTANCE #1 </a:t>
              </a:r>
            </a:p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@ HTTP 7111 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11799721" y="5727166"/>
            <a:ext cx="3118" cy="1862837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Freccia a destra con strisce 20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27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2328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205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Microservice</a:t>
            </a:r>
            <a:r>
              <a:rPr lang="it-IT" dirty="0" smtClean="0"/>
              <a:t>: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Ribbon</a:t>
            </a:r>
            <a:endParaRPr lang="it-IT" dirty="0" smtClean="0"/>
          </a:p>
          <a:p>
            <a:r>
              <a:rPr lang="it-IT" dirty="0" err="1" smtClean="0"/>
              <a:t>Lod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configuing</a:t>
            </a:r>
            <a:r>
              <a:rPr lang="it-IT" dirty="0" smtClean="0"/>
              <a:t>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balancer</a:t>
            </a:r>
            <a:r>
              <a:rPr lang="it-IT" dirty="0" smtClean="0"/>
              <a:t> </a:t>
            </a:r>
            <a:r>
              <a:rPr lang="it-IT" dirty="0" err="1" smtClean="0"/>
              <a:t>adding</a:t>
            </a:r>
            <a:r>
              <a:rPr lang="it-IT" dirty="0" smtClean="0"/>
              <a:t> </a:t>
            </a:r>
            <a:r>
              <a:rPr lang="it-IT" dirty="0" err="1" smtClean="0"/>
              <a:t>reference</a:t>
            </a:r>
            <a:r>
              <a:rPr lang="it-IT" dirty="0" smtClean="0"/>
              <a:t> of the new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</a:p>
          <a:p>
            <a:r>
              <a:rPr lang="it-IT" dirty="0" smtClean="0"/>
              <a:t>Made </a:t>
            </a:r>
            <a:r>
              <a:rPr lang="it-IT" dirty="0" err="1" smtClean="0"/>
              <a:t>only</a:t>
            </a:r>
            <a:r>
              <a:rPr lang="it-IT" dirty="0" smtClean="0"/>
              <a:t> with the </a:t>
            </a:r>
            <a:r>
              <a:rPr lang="it-IT" dirty="0" err="1" smtClean="0"/>
              <a:t>deploy</a:t>
            </a:r>
            <a:r>
              <a:rPr lang="it-IT" dirty="0" smtClean="0"/>
              <a:t> of a new service</a:t>
            </a:r>
          </a:p>
          <a:p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6554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8960819" y="3247782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0323922" y="1773967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9916890" y="4573147"/>
            <a:ext cx="2736055" cy="1881887"/>
            <a:chOff x="6224764" y="4571956"/>
            <a:chExt cx="2736055" cy="1881887"/>
          </a:xfrm>
        </p:grpSpPr>
        <p:cxnSp>
          <p:nvCxnSpPr>
            <p:cNvPr id="89" name="Connettore 2 88"/>
            <p:cNvCxnSpPr>
              <a:stCxn id="84" idx="2"/>
              <a:endCxn id="11" idx="0"/>
            </p:cNvCxnSpPr>
            <p:nvPr/>
          </p:nvCxnSpPr>
          <p:spPr bwMode="auto">
            <a:xfrm>
              <a:off x="7592793" y="5305381"/>
              <a:ext cx="3118" cy="1148462"/>
            </a:xfrm>
            <a:prstGeom prst="straightConnector1">
              <a:avLst/>
            </a:prstGeom>
            <a:solidFill>
              <a:srgbClr val="BBE0E3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0" name="Rettangolo arrotondato 129"/>
            <p:cNvSpPr/>
            <p:nvPr/>
          </p:nvSpPr>
          <p:spPr bwMode="auto">
            <a:xfrm>
              <a:off x="6224764" y="4571956"/>
              <a:ext cx="2736055" cy="632400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RIBBON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31" name="Rettangolo arrotondato 130"/>
          <p:cNvSpPr/>
          <p:nvPr/>
        </p:nvSpPr>
        <p:spPr bwMode="auto">
          <a:xfrm rot="16200000">
            <a:off x="2906805" y="8125868"/>
            <a:ext cx="4372018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5634213" y="7200821"/>
            <a:ext cx="11307650" cy="312734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10830838" y="11169607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11288038" y="10328170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11288037" y="6716177"/>
            <a:ext cx="1" cy="48464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11152306" y="6455034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: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/>
              <a:t>landscape</a:t>
            </a:r>
            <a:r>
              <a:rPr lang="it-IT" dirty="0"/>
              <a:t> </a:t>
            </a:r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5740632" y="8745151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#2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7113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2" name="Rettangolo arrotondato 61"/>
          <p:cNvSpPr/>
          <p:nvPr/>
        </p:nvSpPr>
        <p:spPr bwMode="auto">
          <a:xfrm>
            <a:off x="9504394" y="8484294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#1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7111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Rettangolo arrotondato 64"/>
          <p:cNvSpPr/>
          <p:nvPr/>
        </p:nvSpPr>
        <p:spPr bwMode="auto">
          <a:xfrm>
            <a:off x="13147822" y="8745151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#3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7115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Freccia a destra con strisce 7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3" name="Connettore 2 32"/>
          <p:cNvCxnSpPr/>
          <p:nvPr/>
        </p:nvCxnSpPr>
        <p:spPr bwMode="auto">
          <a:xfrm flipH="1">
            <a:off x="7464006" y="7200821"/>
            <a:ext cx="3801216" cy="1544330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Connettore 2 34"/>
          <p:cNvCxnSpPr>
            <a:stCxn id="2" idx="0"/>
            <a:endCxn id="62" idx="0"/>
          </p:cNvCxnSpPr>
          <p:nvPr/>
        </p:nvCxnSpPr>
        <p:spPr bwMode="auto">
          <a:xfrm flipH="1">
            <a:off x="11227769" y="7200821"/>
            <a:ext cx="60269" cy="1283473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2" idx="0"/>
            <a:endCxn id="65" idx="0"/>
          </p:cNvCxnSpPr>
          <p:nvPr/>
        </p:nvCxnSpPr>
        <p:spPr bwMode="auto">
          <a:xfrm>
            <a:off x="11288038" y="7200821"/>
            <a:ext cx="3583159" cy="1544330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0096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1" grpId="0" animBg="1"/>
      <p:bldP spid="60" grpId="0" animBg="1"/>
      <p:bldP spid="65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485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000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7535643" y="5705431"/>
            <a:ext cx="60268" cy="18628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ttangolo arrotondato 1"/>
          <p:cNvSpPr/>
          <p:nvPr/>
        </p:nvSpPr>
        <p:spPr bwMode="auto">
          <a:xfrm>
            <a:off x="1942087" y="8506163"/>
            <a:ext cx="11307650" cy="1820816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7138712" y="11168416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7595912" y="10326979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7595911" y="7829411"/>
            <a:ext cx="1" cy="676752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7460180" y="7568268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686944" y="7606513"/>
            <a:ext cx="196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HTTP 7111</a:t>
            </a:r>
            <a:endParaRPr lang="it-IT" sz="2800" b="1" dirty="0"/>
          </a:p>
        </p:txBody>
      </p:sp>
      <p:grpSp>
        <p:nvGrpSpPr>
          <p:cNvPr id="41" name="Gruppo 40"/>
          <p:cNvGrpSpPr/>
          <p:nvPr/>
        </p:nvGrpSpPr>
        <p:grpSpPr>
          <a:xfrm>
            <a:off x="14352240" y="1065426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8575753" y="1522450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 flipV="1">
            <a:off x="7535643" y="1560694"/>
            <a:ext cx="12591164" cy="41447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2048506" y="8625978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#1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7111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2" name="Rettangolo arrotondato 61"/>
          <p:cNvSpPr/>
          <p:nvPr/>
        </p:nvSpPr>
        <p:spPr bwMode="auto">
          <a:xfrm>
            <a:off x="5812268" y="8625978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#2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7113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Rettangolo arrotondato 64"/>
          <p:cNvSpPr/>
          <p:nvPr/>
        </p:nvSpPr>
        <p:spPr bwMode="auto">
          <a:xfrm>
            <a:off x="9455696" y="8649479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#3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7115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00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8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rot="5400000">
            <a:off x="3119299" y="6267877"/>
            <a:ext cx="1746965" cy="615371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Gruppo 35"/>
          <p:cNvGrpSpPr/>
          <p:nvPr/>
        </p:nvGrpSpPr>
        <p:grpSpPr>
          <a:xfrm>
            <a:off x="1976366" y="3643290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3339469" y="2169475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2932437" y="4940080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12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13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  <a:endCxn id="46" idx="7"/>
          </p:cNvCxnSpPr>
          <p:nvPr/>
        </p:nvCxnSpPr>
        <p:spPr bwMode="auto">
          <a:xfrm rot="16200000" flipH="1">
            <a:off x="4846750" y="5155795"/>
            <a:ext cx="1714736" cy="280730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 rot="16200000" flipH="1">
            <a:off x="6823212" y="3179334"/>
            <a:ext cx="1688477" cy="673396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flipH="1">
            <a:off x="3685095" y="5705431"/>
            <a:ext cx="3850548" cy="174361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</p:cNvCxnSpPr>
          <p:nvPr/>
        </p:nvCxnSpPr>
        <p:spPr bwMode="auto">
          <a:xfrm flipH="1">
            <a:off x="7203748" y="5705431"/>
            <a:ext cx="331895" cy="164688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>
            <a:off x="7535643" y="5705431"/>
            <a:ext cx="3498791" cy="168512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Abstract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be shown, step by step, the full lifecycle development process of a </a:t>
            </a:r>
            <a:r>
              <a:rPr lang="en-US" dirty="0" err="1"/>
              <a:t>microservice</a:t>
            </a:r>
            <a:r>
              <a:rPr lang="en-US" dirty="0"/>
              <a:t>. From architectural (database per service) and technological (Spring Boot) aspects to delivery related scenarios (development, Cloud or </a:t>
            </a:r>
            <a:r>
              <a:rPr lang="en-US" dirty="0" err="1"/>
              <a:t>dockerized</a:t>
            </a:r>
            <a:r>
              <a:rPr lang="en-US" dirty="0"/>
              <a:t> environments), in an ecosystem context where </a:t>
            </a:r>
            <a:r>
              <a:rPr lang="en-US" dirty="0" err="1"/>
              <a:t>microservices</a:t>
            </a:r>
            <a:r>
              <a:rPr lang="en-US" dirty="0"/>
              <a:t> are each other reliable and fault tolerant (Eureka service registry, Ribbon load balancing, Spring Cloud).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55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 smtClean="0"/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sz="2800" b="1" dirty="0" smtClean="0"/>
              <a:t>Design</a:t>
            </a:r>
          </a:p>
          <a:p>
            <a:pPr lvl="2" eaLnBrk="1" hangingPunct="1"/>
            <a:r>
              <a:rPr lang="it-IT" sz="2800" dirty="0" smtClean="0"/>
              <a:t>Service </a:t>
            </a:r>
            <a:r>
              <a:rPr lang="it-IT" sz="2800" dirty="0" err="1" smtClean="0"/>
              <a:t>loosely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coupled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Indipendence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at</a:t>
            </a:r>
            <a:r>
              <a:rPr lang="it-IT" sz="2800" dirty="0" smtClean="0"/>
              <a:t> </a:t>
            </a:r>
            <a:r>
              <a:rPr lang="it-IT" sz="2800" dirty="0" err="1" smtClean="0"/>
              <a:t>develop</a:t>
            </a:r>
            <a:r>
              <a:rPr lang="it-IT" sz="2800" dirty="0" smtClean="0"/>
              <a:t>, deploy and scale out time</a:t>
            </a:r>
          </a:p>
          <a:p>
            <a:pPr lvl="1" eaLnBrk="1" hangingPunct="1"/>
            <a:r>
              <a:rPr lang="it-IT" sz="2800" b="1" dirty="0" err="1"/>
              <a:t>Technological</a:t>
            </a:r>
            <a:endParaRPr lang="it-IT" sz="2800" b="1" dirty="0"/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deployment in </a:t>
            </a:r>
            <a:r>
              <a:rPr lang="it-IT" sz="2800" dirty="0" err="1" smtClean="0"/>
              <a:t>environemt</a:t>
            </a:r>
            <a:endParaRPr lang="it-IT" sz="2800" dirty="0" smtClean="0"/>
          </a:p>
          <a:p>
            <a:pPr lvl="3" eaLnBrk="1" hangingPunct="1"/>
            <a:r>
              <a:rPr lang="it-IT" sz="2800" dirty="0" smtClean="0"/>
              <a:t>Local  </a:t>
            </a:r>
          </a:p>
          <a:p>
            <a:pPr lvl="3" eaLnBrk="1" hangingPunct="1"/>
            <a:r>
              <a:rPr lang="it-IT" sz="2800" dirty="0" err="1" smtClean="0"/>
              <a:t>Containerizing</a:t>
            </a:r>
            <a:endParaRPr lang="it-IT" sz="2800" dirty="0" smtClean="0"/>
          </a:p>
          <a:p>
            <a:pPr lvl="3" eaLnBrk="1" hangingPunct="1"/>
            <a:r>
              <a:rPr lang="it-IT" sz="2800" dirty="0" err="1"/>
              <a:t>Cloud</a:t>
            </a:r>
            <a:r>
              <a:rPr lang="it-IT" sz="2800" dirty="0"/>
              <a:t> </a:t>
            </a:r>
            <a:r>
              <a:rPr lang="it-IT" sz="2800" dirty="0" err="1"/>
              <a:t>based</a:t>
            </a:r>
            <a:r>
              <a:rPr lang="it-IT" sz="2800" dirty="0"/>
              <a:t> </a:t>
            </a:r>
          </a:p>
          <a:p>
            <a:pPr lvl="2" eaLnBrk="1" hangingPunct="1"/>
            <a:r>
              <a:rPr lang="it-IT" sz="2800" dirty="0" err="1" smtClean="0"/>
              <a:t>Realize</a:t>
            </a:r>
            <a:r>
              <a:rPr lang="it-IT" sz="2800" dirty="0" smtClean="0"/>
              <a:t> data </a:t>
            </a:r>
            <a:r>
              <a:rPr lang="it-IT" sz="2800" dirty="0" err="1" smtClean="0"/>
              <a:t>consistency</a:t>
            </a:r>
            <a:r>
              <a:rPr lang="it-IT" sz="2800" dirty="0" smtClean="0"/>
              <a:t> with </a:t>
            </a:r>
            <a:r>
              <a:rPr lang="it-IT" sz="2800" dirty="0" err="1" smtClean="0"/>
              <a:t>asynchronous</a:t>
            </a:r>
            <a:r>
              <a:rPr lang="it-IT" sz="2800" dirty="0" smtClean="0"/>
              <a:t> non-</a:t>
            </a:r>
            <a:r>
              <a:rPr lang="it-IT" sz="2800" dirty="0" err="1" smtClean="0"/>
              <a:t>blocking</a:t>
            </a:r>
            <a:r>
              <a:rPr lang="it-IT" sz="2800" dirty="0" smtClean="0"/>
              <a:t> </a:t>
            </a:r>
            <a:r>
              <a:rPr lang="it-IT" sz="2800" dirty="0" err="1" smtClean="0"/>
              <a:t>operations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Poliglot</a:t>
            </a:r>
            <a:r>
              <a:rPr lang="it-IT" sz="2800" dirty="0" smtClean="0"/>
              <a:t> </a:t>
            </a:r>
            <a:r>
              <a:rPr lang="it-IT" sz="2800" dirty="0" err="1" smtClean="0"/>
              <a:t>persistence</a:t>
            </a:r>
            <a:r>
              <a:rPr lang="it-IT" sz="2800" dirty="0" smtClean="0"/>
              <a:t> with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data </a:t>
            </a:r>
            <a:r>
              <a:rPr lang="it-IT" sz="2800" dirty="0" err="1" smtClean="0"/>
              <a:t>store</a:t>
            </a:r>
            <a:endParaRPr lang="it-IT" dirty="0" smtClean="0"/>
          </a:p>
          <a:p>
            <a:pPr lvl="1" eaLnBrk="1" hangingPunct="1"/>
            <a:r>
              <a:rPr lang="it-IT" sz="2800" b="1" dirty="0"/>
              <a:t>System	</a:t>
            </a:r>
          </a:p>
          <a:p>
            <a:pPr lvl="2" eaLnBrk="1" hangingPunct="1"/>
            <a:r>
              <a:rPr lang="it-IT" sz="2800" dirty="0"/>
              <a:t>Simple </a:t>
            </a:r>
            <a:r>
              <a:rPr lang="it-IT" sz="2800" dirty="0" err="1"/>
              <a:t>infrastructure</a:t>
            </a:r>
            <a:r>
              <a:rPr lang="it-IT" sz="2800" dirty="0"/>
              <a:t> scale-out (no stop </a:t>
            </a:r>
            <a:r>
              <a:rPr lang="it-IT" sz="2800" dirty="0" err="1"/>
              <a:t>services</a:t>
            </a:r>
            <a:r>
              <a:rPr lang="it-IT" sz="2800" dirty="0" smtClean="0"/>
              <a:t>)</a:t>
            </a:r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coded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resolution</a:t>
            </a:r>
            <a:r>
              <a:rPr lang="it-IT" sz="2800" dirty="0" smtClean="0"/>
              <a:t> (service </a:t>
            </a:r>
            <a:r>
              <a:rPr lang="it-IT" sz="2800" dirty="0" err="1" smtClean="0"/>
              <a:t>discovery</a:t>
            </a:r>
            <a:r>
              <a:rPr lang="it-IT" sz="2800" dirty="0" smtClean="0"/>
              <a:t>) </a:t>
            </a:r>
            <a:endParaRPr lang="it-IT" sz="2800" dirty="0"/>
          </a:p>
          <a:p>
            <a:pPr lvl="2" eaLnBrk="1" hangingPunct="1"/>
            <a:r>
              <a:rPr lang="it-IT" sz="2800" dirty="0"/>
              <a:t>Client side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(non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configuration </a:t>
            </a:r>
            <a:r>
              <a:rPr lang="it-IT" sz="2800" dirty="0" err="1"/>
              <a:t>needs</a:t>
            </a:r>
            <a:r>
              <a:rPr lang="it-IT" sz="2800" dirty="0"/>
              <a:t>- </a:t>
            </a:r>
            <a:r>
              <a:rPr lang="it-IT" sz="2800" dirty="0" err="1"/>
              <a:t>simple</a:t>
            </a:r>
            <a:r>
              <a:rPr lang="it-IT" sz="2800" dirty="0"/>
              <a:t>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Project Management </a:t>
            </a:r>
            <a:r>
              <a:rPr lang="it-IT" dirty="0" err="1" smtClean="0"/>
              <a:t>related</a:t>
            </a:r>
            <a:endParaRPr lang="it-IT" dirty="0" smtClean="0"/>
          </a:p>
          <a:p>
            <a:pPr lvl="2" eaLnBrk="1" hangingPunct="1"/>
            <a:r>
              <a:rPr lang="it-IT" sz="2800" dirty="0" err="1" smtClean="0"/>
              <a:t>Deliver</a:t>
            </a:r>
            <a:r>
              <a:rPr lang="it-IT" sz="2800" dirty="0" smtClean="0"/>
              <a:t> software </a:t>
            </a:r>
            <a:r>
              <a:rPr lang="it-IT" sz="2800" dirty="0" err="1" smtClean="0"/>
              <a:t>faster</a:t>
            </a: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err="1" smtClean="0"/>
              <a:t>Eventually</a:t>
            </a:r>
            <a:r>
              <a:rPr lang="it-IT" sz="2800" dirty="0" smtClean="0"/>
              <a:t> </a:t>
            </a:r>
            <a:r>
              <a:rPr lang="it-IT" sz="2800" dirty="0" err="1" smtClean="0"/>
              <a:t>embrace</a:t>
            </a:r>
            <a:r>
              <a:rPr lang="it-IT" sz="2800" dirty="0" smtClean="0"/>
              <a:t> new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</a:t>
            </a:r>
            <a:r>
              <a:rPr lang="it-IT" sz="2800" dirty="0" err="1" smtClean="0"/>
              <a:t>adopting</a:t>
            </a:r>
            <a:r>
              <a:rPr lang="it-IT" sz="2800" dirty="0" smtClean="0"/>
              <a:t> </a:t>
            </a:r>
            <a:r>
              <a:rPr lang="it-IT" sz="2800" dirty="0" err="1" smtClean="0"/>
              <a:t>them</a:t>
            </a:r>
            <a:r>
              <a:rPr lang="it-IT" sz="2800" dirty="0" smtClean="0"/>
              <a:t> </a:t>
            </a:r>
            <a:r>
              <a:rPr lang="it-IT" sz="2800" dirty="0" err="1" smtClean="0"/>
              <a:t>quickly</a:t>
            </a:r>
            <a:r>
              <a:rPr lang="it-IT" sz="2800" dirty="0"/>
              <a:t> </a:t>
            </a:r>
            <a:r>
              <a:rPr lang="it-IT" sz="2800" dirty="0" smtClean="0"/>
              <a:t>with the minimum impact to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Teams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 smtClean="0"/>
              <a:t>geographically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Optimizing skill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(</a:t>
            </a:r>
            <a:r>
              <a:rPr lang="it-IT" sz="2800" dirty="0" err="1" smtClean="0"/>
              <a:t>avoid</a:t>
            </a:r>
            <a:r>
              <a:rPr lang="it-IT" sz="2800" dirty="0" smtClean="0"/>
              <a:t> </a:t>
            </a:r>
            <a:r>
              <a:rPr lang="it-IT" sz="2800" dirty="0" err="1" smtClean="0"/>
              <a:t>techical</a:t>
            </a:r>
            <a:r>
              <a:rPr lang="it-IT" sz="2800" dirty="0" smtClean="0"/>
              <a:t> skill </a:t>
            </a:r>
            <a:r>
              <a:rPr lang="it-IT" sz="2800" dirty="0" err="1" smtClean="0"/>
              <a:t>where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necessary</a:t>
            </a:r>
            <a:r>
              <a:rPr lang="it-IT" sz="2800" dirty="0" smtClean="0"/>
              <a:t> -QA)</a:t>
            </a:r>
          </a:p>
          <a:p>
            <a:pPr lvl="2" eaLnBrk="1" hangingPunct="1"/>
            <a:r>
              <a:rPr lang="it-IT" sz="2800" dirty="0" err="1" smtClean="0"/>
              <a:t>Each</a:t>
            </a:r>
            <a:r>
              <a:rPr lang="it-IT" sz="2800" dirty="0" smtClean="0"/>
              <a:t> team with </a:t>
            </a:r>
            <a:r>
              <a:rPr lang="it-IT" sz="2800" dirty="0" err="1" smtClean="0"/>
              <a:t>specific</a:t>
            </a:r>
            <a:r>
              <a:rPr lang="it-IT" sz="2800" dirty="0" smtClean="0"/>
              <a:t> </a:t>
            </a:r>
            <a:r>
              <a:rPr lang="it-IT" sz="2800" dirty="0" err="1" smtClean="0"/>
              <a:t>skills</a:t>
            </a:r>
            <a:r>
              <a:rPr lang="it-IT" sz="2800" dirty="0" smtClean="0"/>
              <a:t> </a:t>
            </a:r>
            <a:r>
              <a:rPr lang="it-IT" sz="2800" dirty="0" err="1" smtClean="0"/>
              <a:t>characterization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77257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Design Pattern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MICROSERVICE: OVERVIEW</a:t>
            </a:r>
          </a:p>
          <a:p>
            <a:pPr lvl="1" eaLnBrk="1" hangingPunct="1"/>
            <a:r>
              <a:rPr lang="it-IT" sz="2800" dirty="0" smtClean="0"/>
              <a:t>How </a:t>
            </a:r>
            <a:r>
              <a:rPr lang="it-IT" sz="2800" dirty="0" err="1" smtClean="0"/>
              <a:t>all</a:t>
            </a:r>
            <a:r>
              <a:rPr lang="it-IT" sz="2800" dirty="0" smtClean="0"/>
              <a:t> </a:t>
            </a:r>
            <a:r>
              <a:rPr lang="it-IT" sz="2800" dirty="0" err="1" smtClean="0"/>
              <a:t>these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requirements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</a:t>
            </a:r>
            <a:r>
              <a:rPr lang="it-IT" sz="2800" dirty="0" err="1" smtClean="0"/>
              <a:t>accomplished</a:t>
            </a:r>
            <a:r>
              <a:rPr lang="it-IT" sz="2800" dirty="0" smtClean="0"/>
              <a:t> </a:t>
            </a:r>
            <a:r>
              <a:rPr lang="it-IT" sz="2800" dirty="0" err="1" smtClean="0"/>
              <a:t>defining</a:t>
            </a:r>
            <a:r>
              <a:rPr lang="it-IT" sz="2800" dirty="0" smtClean="0"/>
              <a:t> the right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Microservices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build a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based</a:t>
            </a:r>
            <a:r>
              <a:rPr lang="it-IT" sz="2800" dirty="0" smtClean="0"/>
              <a:t> on microservices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</a:t>
            </a:r>
            <a:r>
              <a:rPr lang="it-IT" sz="2800" dirty="0" err="1" smtClean="0"/>
              <a:t>lead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Use of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inside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i.e. database </a:t>
            </a:r>
            <a:r>
              <a:rPr lang="it-IT" sz="2800" dirty="0" err="1" smtClean="0"/>
              <a:t>engine</a:t>
            </a:r>
            <a:r>
              <a:rPr lang="it-IT" sz="2800" dirty="0" smtClean="0"/>
              <a:t> (neo4j; </a:t>
            </a:r>
            <a:r>
              <a:rPr lang="it-IT" sz="2800" dirty="0" err="1" smtClean="0"/>
              <a:t>relational</a:t>
            </a:r>
            <a:r>
              <a:rPr lang="it-IT" sz="2800" dirty="0" smtClean="0"/>
              <a:t>, no sql)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If</a:t>
            </a:r>
            <a:r>
              <a:rPr lang="it-IT" sz="2800" dirty="0" smtClean="0"/>
              <a:t> </a:t>
            </a:r>
            <a:r>
              <a:rPr lang="it-IT" sz="2800" dirty="0" err="1" smtClean="0"/>
              <a:t>one</a:t>
            </a:r>
            <a:r>
              <a:rPr lang="it-IT" sz="2800" dirty="0" smtClean="0"/>
              <a:t> of the part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to </a:t>
            </a:r>
            <a:r>
              <a:rPr lang="it-IT" sz="2800" dirty="0" err="1" smtClean="0"/>
              <a:t>improve</a:t>
            </a:r>
            <a:r>
              <a:rPr lang="it-IT" sz="2800" dirty="0" smtClean="0"/>
              <a:t> or scale up </a:t>
            </a:r>
            <a:r>
              <a:rPr lang="it-IT" sz="2800" dirty="0" err="1" smtClean="0"/>
              <a:t>we</a:t>
            </a:r>
            <a:r>
              <a:rPr lang="it-IT" sz="2800" dirty="0" smtClean="0"/>
              <a:t> can decide to use a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technological</a:t>
            </a:r>
            <a:r>
              <a:rPr lang="it-IT" sz="2800" dirty="0" smtClean="0"/>
              <a:t> </a:t>
            </a:r>
            <a:r>
              <a:rPr lang="it-IT" sz="2800" dirty="0" err="1" smtClean="0"/>
              <a:t>stack</a:t>
            </a:r>
            <a:r>
              <a:rPr lang="it-IT" sz="2800" dirty="0" smtClean="0"/>
              <a:t> </a:t>
            </a:r>
            <a:r>
              <a:rPr lang="it-IT" sz="2800" dirty="0" err="1" smtClean="0"/>
              <a:t>without</a:t>
            </a:r>
            <a:r>
              <a:rPr lang="it-IT" sz="2800" dirty="0" smtClean="0"/>
              <a:t> </a:t>
            </a:r>
            <a:r>
              <a:rPr lang="it-IT" sz="2800" dirty="0" err="1" smtClean="0"/>
              <a:t>impacts</a:t>
            </a:r>
            <a:r>
              <a:rPr lang="it-IT" sz="2800" dirty="0" smtClean="0"/>
              <a:t> on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In a </a:t>
            </a:r>
            <a:r>
              <a:rPr lang="it-IT" sz="2800" dirty="0" err="1" smtClean="0"/>
              <a:t>context</a:t>
            </a:r>
            <a:r>
              <a:rPr lang="it-IT" sz="2800" dirty="0" smtClean="0"/>
              <a:t> of on-demand provisioning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(PWS)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possible</a:t>
            </a:r>
            <a:r>
              <a:rPr lang="it-IT" sz="2800" dirty="0" smtClean="0"/>
              <a:t> to </a:t>
            </a:r>
            <a:r>
              <a:rPr lang="it-IT" sz="2800" dirty="0" err="1" smtClean="0"/>
              <a:t>apply</a:t>
            </a:r>
            <a:r>
              <a:rPr lang="it-IT" sz="2800" dirty="0" smtClean="0"/>
              <a:t> </a:t>
            </a:r>
            <a:r>
              <a:rPr lang="it-IT" sz="2800" dirty="0" err="1" smtClean="0"/>
              <a:t>this</a:t>
            </a:r>
            <a:r>
              <a:rPr lang="it-IT" sz="2800" dirty="0" smtClean="0"/>
              <a:t> </a:t>
            </a:r>
            <a:r>
              <a:rPr lang="it-IT" sz="2800" dirty="0" err="1" smtClean="0"/>
              <a:t>scaling</a:t>
            </a:r>
            <a:r>
              <a:rPr lang="it-IT" sz="2800" dirty="0" smtClean="0"/>
              <a:t> </a:t>
            </a:r>
            <a:r>
              <a:rPr lang="it-IT" sz="2800" dirty="0" err="1" smtClean="0"/>
              <a:t>only</a:t>
            </a:r>
            <a:r>
              <a:rPr lang="it-IT" sz="2800" dirty="0" smtClean="0"/>
              <a:t> for </a:t>
            </a:r>
            <a:r>
              <a:rPr lang="it-IT" sz="2800" dirty="0" err="1" smtClean="0"/>
              <a:t>those</a:t>
            </a:r>
            <a:r>
              <a:rPr lang="it-IT" sz="2800" dirty="0" smtClean="0"/>
              <a:t>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with a more </a:t>
            </a:r>
            <a:r>
              <a:rPr lang="it-IT" sz="2800" dirty="0" err="1" smtClean="0"/>
              <a:t>efficient</a:t>
            </a:r>
            <a:r>
              <a:rPr lang="it-IT" sz="2800" dirty="0" smtClean="0"/>
              <a:t> control of the </a:t>
            </a:r>
            <a:r>
              <a:rPr lang="it-IT" sz="2800" dirty="0" err="1" smtClean="0"/>
              <a:t>costs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In the </a:t>
            </a:r>
            <a:r>
              <a:rPr lang="it-IT" sz="2800" dirty="0" err="1" smtClean="0"/>
              <a:t>wors</a:t>
            </a:r>
            <a:r>
              <a:rPr lang="it-IT" sz="2800" dirty="0" smtClean="0"/>
              <a:t> of «</a:t>
            </a:r>
            <a:r>
              <a:rPr lang="it-IT" sz="2800" dirty="0" err="1" smtClean="0"/>
              <a:t>it’s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often</a:t>
            </a:r>
            <a:r>
              <a:rPr lang="it-IT" sz="2800" dirty="0" smtClean="0"/>
              <a:t> </a:t>
            </a:r>
            <a:r>
              <a:rPr lang="it-IT" sz="2800" dirty="0" err="1" smtClean="0"/>
              <a:t>thata</a:t>
            </a:r>
            <a:r>
              <a:rPr lang="it-IT" sz="2800" dirty="0" smtClean="0"/>
              <a:t> an </a:t>
            </a:r>
            <a:r>
              <a:rPr lang="it-IT" sz="2800" dirty="0" err="1" smtClean="0"/>
              <a:t>architectural</a:t>
            </a:r>
            <a:r>
              <a:rPr lang="it-IT" sz="2800" dirty="0" smtClean="0"/>
              <a:t> </a:t>
            </a:r>
            <a:r>
              <a:rPr lang="it-IT" sz="2800" dirty="0" err="1" smtClean="0"/>
              <a:t>approach</a:t>
            </a:r>
            <a:r>
              <a:rPr lang="it-IT" sz="2800" dirty="0" smtClean="0"/>
              <a:t> can be </a:t>
            </a:r>
            <a:r>
              <a:rPr lang="it-IT" sz="2800" dirty="0" err="1" smtClean="0"/>
              <a:t>closely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correlated</a:t>
            </a:r>
            <a:r>
              <a:rPr lang="it-IT" sz="2800" dirty="0" smtClean="0"/>
              <a:t> to an </a:t>
            </a:r>
            <a:r>
              <a:rPr lang="it-IT" sz="2800" dirty="0" err="1" smtClean="0"/>
              <a:t>almost</a:t>
            </a:r>
            <a:r>
              <a:rPr lang="it-IT" sz="2800" dirty="0" smtClean="0"/>
              <a:t> immediate </a:t>
            </a:r>
            <a:r>
              <a:rPr lang="it-IT" sz="2800" dirty="0" err="1" smtClean="0"/>
              <a:t>cost</a:t>
            </a:r>
            <a:r>
              <a:rPr lang="it-IT" sz="2800" dirty="0" smtClean="0"/>
              <a:t> </a:t>
            </a:r>
            <a:r>
              <a:rPr lang="it-IT" sz="2800" dirty="0" err="1" smtClean="0"/>
              <a:t>saving</a:t>
            </a:r>
            <a:r>
              <a:rPr lang="it-IT" sz="2800" dirty="0" smtClean="0"/>
              <a:t>»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Ease</a:t>
            </a:r>
            <a:r>
              <a:rPr lang="it-IT" sz="2800" dirty="0" smtClean="0"/>
              <a:t> of deployment vs </a:t>
            </a:r>
            <a:r>
              <a:rPr lang="it-IT" sz="2800" dirty="0" err="1" smtClean="0"/>
              <a:t>monolitic</a:t>
            </a:r>
            <a:r>
              <a:rPr lang="it-IT" sz="2800" dirty="0" smtClean="0"/>
              <a:t>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</a:t>
            </a:r>
            <a:r>
              <a:rPr lang="it-IT" sz="2800" dirty="0" smtClean="0"/>
              <a:t> the </a:t>
            </a:r>
            <a:r>
              <a:rPr lang="it-IT" sz="2800" dirty="0" err="1" smtClean="0"/>
              <a:t>whole</a:t>
            </a:r>
            <a:r>
              <a:rPr lang="it-IT" sz="2800" dirty="0" smtClean="0"/>
              <a:t> </a:t>
            </a:r>
            <a:r>
              <a:rPr lang="it-IT" sz="2800" dirty="0" err="1" smtClean="0"/>
              <a:t>application</a:t>
            </a:r>
            <a:r>
              <a:rPr lang="it-IT" sz="2800" dirty="0" smtClean="0"/>
              <a:t> to be </a:t>
            </a:r>
            <a:r>
              <a:rPr lang="it-IT" sz="2800" dirty="0" err="1" smtClean="0"/>
              <a:t>deployed</a:t>
            </a:r>
            <a:r>
              <a:rPr lang="it-IT" sz="2800" dirty="0"/>
              <a:t> </a:t>
            </a:r>
            <a:r>
              <a:rPr lang="it-IT" sz="2800" dirty="0" smtClean="0"/>
              <a:t>in </a:t>
            </a:r>
            <a:r>
              <a:rPr lang="it-IT" sz="2800" dirty="0" err="1" smtClean="0"/>
              <a:t>order</a:t>
            </a:r>
            <a:r>
              <a:rPr lang="it-IT" sz="2800" dirty="0" smtClean="0"/>
              <a:t> to release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(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doesn’t</a:t>
            </a:r>
            <a:r>
              <a:rPr lang="it-IT" sz="2800" dirty="0" smtClean="0"/>
              <a:t> </a:t>
            </a:r>
            <a:r>
              <a:rPr lang="it-IT" sz="2800" dirty="0" err="1" smtClean="0"/>
              <a:t>matter</a:t>
            </a:r>
            <a:r>
              <a:rPr lang="it-IT" sz="2800" dirty="0" smtClean="0"/>
              <a:t> </a:t>
            </a:r>
            <a:r>
              <a:rPr lang="it-IT" sz="2800" dirty="0" err="1" smtClean="0"/>
              <a:t>how</a:t>
            </a:r>
            <a:r>
              <a:rPr lang="it-IT" sz="2800" dirty="0" smtClean="0"/>
              <a:t> wide are the </a:t>
            </a:r>
            <a:r>
              <a:rPr lang="it-IT" sz="2800" dirty="0" err="1" smtClean="0"/>
              <a:t>changes</a:t>
            </a:r>
            <a:r>
              <a:rPr lang="it-IT" sz="2800" dirty="0" smtClean="0"/>
              <a:t>) scenario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large impact (time for </a:t>
            </a:r>
            <a:r>
              <a:rPr lang="it-IT" sz="2800" dirty="0" err="1" smtClean="0"/>
              <a:t>repuplish</a:t>
            </a:r>
            <a:r>
              <a:rPr lang="it-IT" sz="2800" dirty="0" smtClean="0"/>
              <a:t> a service)</a:t>
            </a:r>
            <a:r>
              <a:rPr lang="it-IT" sz="2800" dirty="0"/>
              <a:t> </a:t>
            </a:r>
            <a:r>
              <a:rPr lang="it-IT" sz="2800" dirty="0" smtClean="0"/>
              <a:t>and high </a:t>
            </a:r>
            <a:r>
              <a:rPr lang="it-IT" sz="2800" dirty="0" err="1" smtClean="0"/>
              <a:t>risk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 </a:t>
            </a:r>
            <a:r>
              <a:rPr lang="it-IT" sz="2800" dirty="0" err="1" smtClean="0"/>
              <a:t>enable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a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to a single service </a:t>
            </a:r>
            <a:r>
              <a:rPr lang="it-IT" sz="2800" dirty="0" err="1" smtClean="0"/>
              <a:t>colud</a:t>
            </a:r>
            <a:r>
              <a:rPr lang="it-IT" sz="2800" dirty="0" smtClean="0"/>
              <a:t> be </a:t>
            </a:r>
            <a:r>
              <a:rPr lang="it-IT" sz="2800" dirty="0" err="1" smtClean="0"/>
              <a:t>immediatly</a:t>
            </a:r>
            <a:r>
              <a:rPr lang="it-IT" sz="2800" dirty="0" smtClean="0"/>
              <a:t> </a:t>
            </a:r>
            <a:r>
              <a:rPr lang="it-IT" sz="2800" dirty="0" err="1" smtClean="0"/>
              <a:t>deployed</a:t>
            </a:r>
            <a:r>
              <a:rPr lang="it-IT" sz="2800" dirty="0" smtClean="0"/>
              <a:t> </a:t>
            </a:r>
            <a:r>
              <a:rPr lang="it-IT" sz="2800" dirty="0" err="1" smtClean="0"/>
              <a:t>isolated</a:t>
            </a:r>
            <a:r>
              <a:rPr lang="it-IT" sz="2800" dirty="0" smtClean="0"/>
              <a:t> from the </a:t>
            </a:r>
            <a:r>
              <a:rPr lang="it-IT" sz="2800" dirty="0" err="1" smtClean="0"/>
              <a:t>rest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and fast </a:t>
            </a:r>
            <a:r>
              <a:rPr lang="it-IT" sz="2800" dirty="0" err="1" smtClean="0"/>
              <a:t>rollbacked</a:t>
            </a:r>
            <a:endParaRPr lang="it-IT" sz="2800" dirty="0"/>
          </a:p>
          <a:p>
            <a:pPr marL="876300" lvl="2" indent="0" eaLnBrk="1" hangingPunct="1">
              <a:buNone/>
            </a:pPr>
            <a:endParaRPr lang="it-IT" sz="2800" dirty="0" smtClean="0"/>
          </a:p>
          <a:p>
            <a:pPr marL="876300" lvl="2" indent="0" eaLnBrk="1" hangingPunct="1">
              <a:buNone/>
            </a:pP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a silver </a:t>
            </a:r>
            <a:r>
              <a:rPr lang="it-IT" sz="2800" dirty="0" err="1" smtClean="0"/>
              <a:t>bullet</a:t>
            </a:r>
            <a:r>
              <a:rPr lang="it-IT" sz="2800" dirty="0" smtClean="0"/>
              <a:t> or a free lunch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di </a:t>
            </a:r>
            <a:r>
              <a:rPr lang="it-IT" sz="2800" dirty="0" err="1" smtClean="0"/>
              <a:t>puù</a:t>
            </a:r>
            <a:r>
              <a:rPr lang="it-IT" sz="2800" dirty="0" smtClean="0"/>
              <a:t> sistemi middleware (overhead in management)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della transazionalità in modo applicativo (overhead in </a:t>
            </a:r>
            <a:r>
              <a:rPr lang="it-IT" sz="2800" dirty="0" err="1" smtClean="0"/>
              <a:t>coding</a:t>
            </a:r>
            <a:r>
              <a:rPr lang="it-IT" sz="2800" dirty="0" smtClean="0"/>
              <a:t> )</a:t>
            </a: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smtClean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5896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Pages>0</Pages>
  <Words>2474</Words>
  <Characters>0</Characters>
  <Application>Microsoft Office PowerPoint</Application>
  <PresentationFormat>Personalizzato</PresentationFormat>
  <Lines>0</Lines>
  <Paragraphs>529</Paragraphs>
  <Slides>49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49</vt:i4>
      </vt:variant>
    </vt:vector>
  </HeadingPairs>
  <TitlesOfParts>
    <vt:vector size="53" baseType="lpstr">
      <vt:lpstr>Default - Title Slide</vt:lpstr>
      <vt:lpstr>Default - Title and Content</vt:lpstr>
      <vt:lpstr>Default - 1_Title Slide</vt:lpstr>
      <vt:lpstr>Default - 1_Title and Content</vt:lpstr>
      <vt:lpstr>Presentazione standard di PowerPoint</vt:lpstr>
      <vt:lpstr>Presentazione standard di PowerPoint</vt:lpstr>
      <vt:lpstr>Presentazione standard di PowerPoint</vt:lpstr>
      <vt:lpstr>Full lifecycle of a microservice: how to realize a fault-tolerant and reliable architecture and deliver it as a Docker container or in a Cloud environment</vt:lpstr>
      <vt:lpstr>Abstract </vt:lpstr>
      <vt:lpstr>Business context</vt:lpstr>
      <vt:lpstr>Requirements</vt:lpstr>
      <vt:lpstr>Requirements</vt:lpstr>
      <vt:lpstr>Requirements fullfilment: Design Pattern</vt:lpstr>
      <vt:lpstr>Pattern: Database per service /MICROSERVICE : IMPLEMENTING THE DATABASE PER SERVICE PATTERN</vt:lpstr>
      <vt:lpstr>Pattern: Database per service /MICROSERVICE : IMPLEMENTING THE DATABASE PER SERVICE PATTERN</vt:lpstr>
      <vt:lpstr>Presentazione standard di PowerPoint</vt:lpstr>
      <vt:lpstr>Pattern: Database per service /MICROSERVICE : IMPLEMENTING THE DATABASE PER SERVICE PATTERN</vt:lpstr>
      <vt:lpstr>Requirements fullfilment: Technology stack</vt:lpstr>
      <vt:lpstr>Technology stack</vt:lpstr>
      <vt:lpstr>Technology stack</vt:lpstr>
      <vt:lpstr>Requirements fullfilment: Lifecycle process</vt:lpstr>
      <vt:lpstr>Requirements fullfilment: Lifecycle process</vt:lpstr>
      <vt:lpstr>Lifecycle process</vt:lpstr>
      <vt:lpstr>DEVELOPMENT / UNIT TEST</vt:lpstr>
      <vt:lpstr>INTEGRATION TEST</vt:lpstr>
      <vt:lpstr>Docker</vt:lpstr>
      <vt:lpstr>Docker</vt:lpstr>
      <vt:lpstr>QUALITY ASSURANCE</vt:lpstr>
      <vt:lpstr>Docker Hub</vt:lpstr>
      <vt:lpstr>Docker Hub</vt:lpstr>
      <vt:lpstr>Jenkins@Openshift</vt:lpstr>
      <vt:lpstr>Presentazione standard di PowerPoint</vt:lpstr>
      <vt:lpstr>QUALITY ASSURANCE</vt:lpstr>
      <vt:lpstr>PRODUCTION</vt:lpstr>
      <vt:lpstr>Presentazione standard di PowerPoint</vt:lpstr>
      <vt:lpstr>Event driven architecture: transaction issues</vt:lpstr>
      <vt:lpstr>Event driven architecture: transaction issues</vt:lpstr>
      <vt:lpstr>Event driven architecture: transaction issues</vt:lpstr>
      <vt:lpstr>Event driven architecture System landscape</vt:lpstr>
      <vt:lpstr>Apache Kafka</vt:lpstr>
      <vt:lpstr>Presentazione standard di PowerPoint</vt:lpstr>
      <vt:lpstr>Wiring Microservice: Discovery Service</vt:lpstr>
      <vt:lpstr>Wiring Microservice: Discovery Service</vt:lpstr>
      <vt:lpstr>Presentazione standard di PowerPoint</vt:lpstr>
      <vt:lpstr>Microservice: Load Balancing</vt:lpstr>
      <vt:lpstr>Load balancing: system landscape </vt:lpstr>
      <vt:lpstr>Presentazione standard di PowerPoint</vt:lpstr>
      <vt:lpstr>Presentazione standard di PowerPoint</vt:lpstr>
      <vt:lpstr>Presentazione standard di PowerPoint</vt:lpstr>
      <vt:lpstr>System landscape</vt:lpstr>
      <vt:lpstr>System landscape</vt:lpstr>
      <vt:lpstr>System landscape</vt:lpstr>
      <vt:lpstr>System landscape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3volv-04</cp:lastModifiedBy>
  <cp:revision>307</cp:revision>
  <dcterms:modified xsi:type="dcterms:W3CDTF">2016-09-11T10:24:41Z</dcterms:modified>
</cp:coreProperties>
</file>