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</p:sldMasterIdLst>
  <p:sldIdLst>
    <p:sldId id="256" r:id="rId5"/>
    <p:sldId id="261" r:id="rId6"/>
    <p:sldId id="262" r:id="rId7"/>
    <p:sldId id="263" r:id="rId8"/>
    <p:sldId id="272" r:id="rId9"/>
    <p:sldId id="264" r:id="rId10"/>
    <p:sldId id="273" r:id="rId11"/>
    <p:sldId id="266" r:id="rId12"/>
    <p:sldId id="267" r:id="rId13"/>
    <p:sldId id="274" r:id="rId14"/>
    <p:sldId id="275" r:id="rId15"/>
    <p:sldId id="268" r:id="rId16"/>
    <p:sldId id="269" r:id="rId17"/>
    <p:sldId id="271" r:id="rId18"/>
    <p:sldId id="270" r:id="rId19"/>
    <p:sldId id="265" r:id="rId20"/>
  </p:sldIdLst>
  <p:sldSz cx="24384000" cy="13716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7B7"/>
    <a:srgbClr val="5E50A1"/>
    <a:srgbClr val="510C76"/>
    <a:srgbClr val="4829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5"/>
  </p:normalViewPr>
  <p:slideViewPr>
    <p:cSldViewPr>
      <p:cViewPr varScale="1">
        <p:scale>
          <a:sx n="46" d="100"/>
          <a:sy n="46" d="100"/>
        </p:scale>
        <p:origin x="-114" y="-516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380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538" y="1676401"/>
            <a:ext cx="23134637" cy="10591799"/>
          </a:xfrm>
        </p:spPr>
        <p:txBody>
          <a:bodyPr/>
          <a:lstStyle>
            <a:lvl1pPr>
              <a:buClr>
                <a:srgbClr val="5E50A1"/>
              </a:buClr>
              <a:defRPr/>
            </a:lvl1pPr>
            <a:lvl2pPr>
              <a:buClr>
                <a:srgbClr val="5E50A1"/>
              </a:buClr>
              <a:defRPr/>
            </a:lvl2pPr>
            <a:lvl3pPr>
              <a:buClr>
                <a:srgbClr val="5E50A1"/>
              </a:buClr>
              <a:defRPr/>
            </a:lvl3pPr>
            <a:lvl4pPr>
              <a:buClr>
                <a:srgbClr val="5E50A1"/>
              </a:buClr>
              <a:defRPr/>
            </a:lvl4pPr>
            <a:lvl5pPr>
              <a:buClr>
                <a:srgbClr val="5E50A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93358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7807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336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78800" y="0"/>
            <a:ext cx="15290800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8800" y="7543800"/>
            <a:ext cx="152908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342900" indent="-342900" algn="ctr" rtl="0" eaLnBrk="0" fontAlgn="base" hangingPunct="0">
        <a:spcBef>
          <a:spcPts val="1900"/>
        </a:spcBef>
        <a:spcAft>
          <a:spcPct val="0"/>
        </a:spcAft>
        <a:buChar char="•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17538" y="241300"/>
            <a:ext cx="23134637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7538" y="1676400"/>
            <a:ext cx="23134637" cy="106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457200" indent="-457200" algn="l" rtl="0" eaLnBrk="0" fontAlgn="base" hangingPunct="0">
        <a:spcBef>
          <a:spcPts val="2100"/>
        </a:spcBef>
        <a:spcAft>
          <a:spcPct val="0"/>
        </a:spcAft>
        <a:buClr>
          <a:srgbClr val="510C76"/>
        </a:buClr>
        <a:buSzPct val="100000"/>
        <a:buFont typeface="Wingdings" pitchFamily="2" charset="2"/>
        <a:buChar char="§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876300" indent="-457200" algn="l" rtl="0" eaLnBrk="0" fontAlgn="base" hangingPunct="0">
        <a:spcBef>
          <a:spcPts val="19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1562100" indent="-457200" algn="l" rtl="0" eaLnBrk="0" fontAlgn="base" hangingPunct="0">
        <a:spcBef>
          <a:spcPts val="16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2019300" indent="-457200" algn="l" rtl="0" eaLnBrk="0" fontAlgn="base" hangingPunct="0"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2476500" indent="-457200" algn="l" rtl="0" eaLnBrk="0" fontAlgn="base" hangingPunct="0"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9337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33909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8481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43053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78800" y="0"/>
            <a:ext cx="15290800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8800" y="7467600"/>
            <a:ext cx="152908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17538" y="241300"/>
            <a:ext cx="23134637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7538" y="1676400"/>
            <a:ext cx="23134637" cy="106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457200" indent="-457200" algn="l" rtl="0" eaLnBrk="0" fontAlgn="base" hangingPunct="0">
        <a:lnSpc>
          <a:spcPct val="90000"/>
        </a:lnSpc>
        <a:spcBef>
          <a:spcPts val="2100"/>
        </a:spcBef>
        <a:spcAft>
          <a:spcPct val="0"/>
        </a:spcAft>
        <a:buClr>
          <a:srgbClr val="510C76"/>
        </a:buClr>
        <a:buSzPct val="100000"/>
        <a:buFont typeface="Wingdings" pitchFamily="2" charset="2"/>
        <a:buChar char="§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876300" indent="-457200" algn="l" rtl="0" eaLnBrk="0" fontAlgn="base" hangingPunct="0">
        <a:lnSpc>
          <a:spcPct val="90000"/>
        </a:lnSpc>
        <a:spcBef>
          <a:spcPts val="19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333500" indent="-457200" algn="l" rtl="0" eaLnBrk="0" fontAlgn="base" hangingPunct="0">
        <a:lnSpc>
          <a:spcPct val="90000"/>
        </a:lnSpc>
        <a:spcBef>
          <a:spcPts val="16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790700" indent="-457200" algn="l" rtl="0" eaLnBrk="0" fontAlgn="base" hangingPunct="0">
        <a:lnSpc>
          <a:spcPct val="90000"/>
        </a:lnSpc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247900" indent="-457200" algn="l" rtl="0" eaLnBrk="0" fontAlgn="base" hangingPunct="0">
        <a:lnSpc>
          <a:spcPct val="90000"/>
        </a:lnSpc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7051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1623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6195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0767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t-IT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14400" indent="-914400" eaLnBrk="1" hangingPunct="1">
              <a:buFontTx/>
              <a:buNone/>
            </a:pPr>
            <a:endParaRPr lang="it-IT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6166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8612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uppo 5"/>
          <p:cNvGrpSpPr>
            <a:grpSpLocks/>
          </p:cNvGrpSpPr>
          <p:nvPr/>
        </p:nvGrpSpPr>
        <p:grpSpPr bwMode="auto">
          <a:xfrm>
            <a:off x="1371600" y="681038"/>
            <a:ext cx="21062950" cy="11129962"/>
            <a:chOff x="1371600" y="681317"/>
            <a:chExt cx="21062579" cy="11129683"/>
          </a:xfrm>
        </p:grpSpPr>
        <p:sp>
          <p:nvSpPr>
            <p:cNvPr id="11310" name="Rettangolo 1"/>
            <p:cNvSpPr>
              <a:spLocks noChangeArrowheads="1"/>
            </p:cNvSpPr>
            <p:nvPr/>
          </p:nvSpPr>
          <p:spPr bwMode="auto">
            <a:xfrm>
              <a:off x="1371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DEVELOPER #1</a:t>
              </a:r>
            </a:p>
          </p:txBody>
        </p:sp>
        <p:cxnSp>
          <p:nvCxnSpPr>
            <p:cNvPr id="4" name="Connettore 2 3"/>
            <p:cNvCxnSpPr>
              <a:stCxn id="11310" idx="2"/>
            </p:cNvCxnSpPr>
            <p:nvPr/>
          </p:nvCxnSpPr>
          <p:spPr bwMode="auto">
            <a:xfrm>
              <a:off x="2743176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2" name="Rettangolo 58"/>
            <p:cNvSpPr>
              <a:spLocks noChangeArrowheads="1"/>
            </p:cNvSpPr>
            <p:nvPr/>
          </p:nvSpPr>
          <p:spPr bwMode="auto">
            <a:xfrm>
              <a:off x="4419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DEVELOPER #2</a:t>
              </a:r>
            </a:p>
          </p:txBody>
        </p:sp>
        <p:cxnSp>
          <p:nvCxnSpPr>
            <p:cNvPr id="60" name="Connettore 2 59"/>
            <p:cNvCxnSpPr>
              <a:stCxn id="11312" idx="2"/>
            </p:cNvCxnSpPr>
            <p:nvPr/>
          </p:nvCxnSpPr>
          <p:spPr bwMode="auto">
            <a:xfrm>
              <a:off x="5791122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4" name="Rettangolo 62"/>
            <p:cNvSpPr>
              <a:spLocks noChangeArrowheads="1"/>
            </p:cNvSpPr>
            <p:nvPr/>
          </p:nvSpPr>
          <p:spPr bwMode="auto">
            <a:xfrm>
              <a:off x="7476567" y="681317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INTEGRATION MANAGER</a:t>
              </a:r>
            </a:p>
          </p:txBody>
        </p:sp>
        <p:cxnSp>
          <p:nvCxnSpPr>
            <p:cNvPr id="64" name="Connettore 2 63"/>
            <p:cNvCxnSpPr>
              <a:stCxn id="11314" idx="2"/>
            </p:cNvCxnSpPr>
            <p:nvPr/>
          </p:nvCxnSpPr>
          <p:spPr bwMode="auto">
            <a:xfrm>
              <a:off x="8848593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6" name="Rettangolo 66"/>
            <p:cNvSpPr>
              <a:spLocks noChangeArrowheads="1"/>
            </p:cNvSpPr>
            <p:nvPr/>
          </p:nvSpPr>
          <p:spPr bwMode="auto">
            <a:xfrm>
              <a:off x="10520085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JENKINS</a:t>
              </a:r>
            </a:p>
            <a:p>
              <a:pPr algn="ctr" eaLnBrk="1" hangingPunct="1"/>
              <a:r>
                <a:rPr lang="it-IT" sz="2400"/>
                <a:t>@OPENSHIFT</a:t>
              </a:r>
            </a:p>
          </p:txBody>
        </p:sp>
        <p:cxnSp>
          <p:nvCxnSpPr>
            <p:cNvPr id="68" name="Connettore 2 67"/>
            <p:cNvCxnSpPr>
              <a:stCxn id="11316" idx="2"/>
            </p:cNvCxnSpPr>
            <p:nvPr/>
          </p:nvCxnSpPr>
          <p:spPr bwMode="auto">
            <a:xfrm>
              <a:off x="11891778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8" name="Rettangolo 70"/>
            <p:cNvSpPr>
              <a:spLocks noChangeArrowheads="1"/>
            </p:cNvSpPr>
            <p:nvPr/>
          </p:nvSpPr>
          <p:spPr bwMode="auto">
            <a:xfrm>
              <a:off x="13572567" y="685800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GITHUB</a:t>
              </a:r>
            </a:p>
          </p:txBody>
        </p:sp>
        <p:cxnSp>
          <p:nvCxnSpPr>
            <p:cNvPr id="72" name="Connettore 2 71"/>
            <p:cNvCxnSpPr>
              <a:stCxn id="11318" idx="2"/>
            </p:cNvCxnSpPr>
            <p:nvPr/>
          </p:nvCxnSpPr>
          <p:spPr bwMode="auto">
            <a:xfrm>
              <a:off x="14944486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20" name="Rettangolo 74"/>
            <p:cNvSpPr>
              <a:spLocks noChangeArrowheads="1"/>
            </p:cNvSpPr>
            <p:nvPr/>
          </p:nvSpPr>
          <p:spPr bwMode="auto">
            <a:xfrm>
              <a:off x="16620567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DOCKERHUB</a:t>
              </a:r>
            </a:p>
          </p:txBody>
        </p:sp>
        <p:cxnSp>
          <p:nvCxnSpPr>
            <p:cNvPr id="76" name="Connettore 2 75"/>
            <p:cNvCxnSpPr>
              <a:stCxn id="11320" idx="2"/>
            </p:cNvCxnSpPr>
            <p:nvPr/>
          </p:nvCxnSpPr>
          <p:spPr bwMode="auto">
            <a:xfrm>
              <a:off x="17992432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22" name="Rettangolo 78"/>
            <p:cNvSpPr>
              <a:spLocks noChangeArrowheads="1"/>
            </p:cNvSpPr>
            <p:nvPr/>
          </p:nvSpPr>
          <p:spPr bwMode="auto">
            <a:xfrm>
              <a:off x="19690979" y="681317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QUALITY ASSURANCE MANAGER </a:t>
              </a:r>
            </a:p>
          </p:txBody>
        </p:sp>
        <p:cxnSp>
          <p:nvCxnSpPr>
            <p:cNvPr id="80" name="Connettore 2 79"/>
            <p:cNvCxnSpPr>
              <a:stCxn id="11322" idx="2"/>
            </p:cNvCxnSpPr>
            <p:nvPr/>
          </p:nvCxnSpPr>
          <p:spPr bwMode="auto">
            <a:xfrm>
              <a:off x="21062603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1267" name="Rettangolo 27"/>
          <p:cNvSpPr>
            <a:spLocks noChangeArrowheads="1"/>
          </p:cNvSpPr>
          <p:nvPr/>
        </p:nvSpPr>
        <p:spPr bwMode="auto">
          <a:xfrm>
            <a:off x="2590800" y="2209800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1268" name="Rettangolo 103"/>
          <p:cNvSpPr>
            <a:spLocks noChangeArrowheads="1"/>
          </p:cNvSpPr>
          <p:nvPr/>
        </p:nvSpPr>
        <p:spPr bwMode="auto">
          <a:xfrm>
            <a:off x="5638800" y="2209800"/>
            <a:ext cx="304800" cy="15240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1269" name="Rettangolo 106"/>
          <p:cNvSpPr>
            <a:spLocks noChangeArrowheads="1"/>
          </p:cNvSpPr>
          <p:nvPr/>
        </p:nvSpPr>
        <p:spPr bwMode="auto">
          <a:xfrm>
            <a:off x="8696325" y="4446588"/>
            <a:ext cx="304800" cy="1344612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1270" name="Rettangolo 110"/>
          <p:cNvSpPr>
            <a:spLocks noChangeArrowheads="1"/>
          </p:cNvSpPr>
          <p:nvPr/>
        </p:nvSpPr>
        <p:spPr bwMode="auto">
          <a:xfrm>
            <a:off x="11747500" y="6297613"/>
            <a:ext cx="304800" cy="15240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1271" name="Freccia a destra 112"/>
          <p:cNvSpPr>
            <a:spLocks noChangeArrowheads="1"/>
          </p:cNvSpPr>
          <p:nvPr/>
        </p:nvSpPr>
        <p:spPr bwMode="auto">
          <a:xfrm rot="10800000">
            <a:off x="12136438" y="6737350"/>
            <a:ext cx="2781300" cy="304800"/>
          </a:xfrm>
          <a:prstGeom prst="rightArrow">
            <a:avLst>
              <a:gd name="adj1" fmla="val 50000"/>
              <a:gd name="adj2" fmla="val 50019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1272" name="Rettangolo 113"/>
          <p:cNvSpPr>
            <a:spLocks noChangeArrowheads="1"/>
          </p:cNvSpPr>
          <p:nvPr/>
        </p:nvSpPr>
        <p:spPr bwMode="auto">
          <a:xfrm>
            <a:off x="8718550" y="5943600"/>
            <a:ext cx="304800" cy="7254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1273" name="Gruppo 40"/>
          <p:cNvGrpSpPr>
            <a:grpSpLocks/>
          </p:cNvGrpSpPr>
          <p:nvPr/>
        </p:nvGrpSpPr>
        <p:grpSpPr bwMode="auto">
          <a:xfrm>
            <a:off x="3048000" y="2486025"/>
            <a:ext cx="11904663" cy="633413"/>
            <a:chOff x="3048000" y="2485927"/>
            <a:chExt cx="11905132" cy="633791"/>
          </a:xfrm>
        </p:grpSpPr>
        <p:sp>
          <p:nvSpPr>
            <p:cNvPr id="11308" name="Freccia a destra 28"/>
            <p:cNvSpPr>
              <a:spLocks noChangeArrowheads="1"/>
            </p:cNvSpPr>
            <p:nvPr/>
          </p:nvSpPr>
          <p:spPr bwMode="auto">
            <a:xfrm>
              <a:off x="3048000" y="2814918"/>
              <a:ext cx="11905132" cy="304800"/>
            </a:xfrm>
            <a:prstGeom prst="rightArrow">
              <a:avLst>
                <a:gd name="adj1" fmla="val 50000"/>
                <a:gd name="adj2" fmla="val 5008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9" name="CasellaDiTesto 29"/>
            <p:cNvSpPr txBox="1">
              <a:spLocks noChangeArrowheads="1"/>
            </p:cNvSpPr>
            <p:nvPr/>
          </p:nvSpPr>
          <p:spPr bwMode="auto">
            <a:xfrm>
              <a:off x="13106400" y="2485927"/>
              <a:ext cx="16979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/devBranch#1</a:t>
              </a:r>
            </a:p>
          </p:txBody>
        </p:sp>
      </p:grpSp>
      <p:grpSp>
        <p:nvGrpSpPr>
          <p:cNvPr id="11274" name="Gruppo 39"/>
          <p:cNvGrpSpPr>
            <a:grpSpLocks/>
          </p:cNvGrpSpPr>
          <p:nvPr/>
        </p:nvGrpSpPr>
        <p:grpSpPr bwMode="auto">
          <a:xfrm>
            <a:off x="6024563" y="3149600"/>
            <a:ext cx="8920162" cy="647700"/>
            <a:chOff x="6024284" y="3148853"/>
            <a:chExt cx="8919883" cy="647702"/>
          </a:xfrm>
        </p:grpSpPr>
        <p:sp>
          <p:nvSpPr>
            <p:cNvPr id="11306" name="Freccia a destra 105"/>
            <p:cNvSpPr>
              <a:spLocks noChangeArrowheads="1"/>
            </p:cNvSpPr>
            <p:nvPr/>
          </p:nvSpPr>
          <p:spPr bwMode="auto">
            <a:xfrm>
              <a:off x="6024284" y="3491755"/>
              <a:ext cx="8919883" cy="304800"/>
            </a:xfrm>
            <a:prstGeom prst="rightArrow">
              <a:avLst>
                <a:gd name="adj1" fmla="val 50000"/>
                <a:gd name="adj2" fmla="val 49994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7" name="CasellaDiTesto 116"/>
            <p:cNvSpPr txBox="1">
              <a:spLocks noChangeArrowheads="1"/>
            </p:cNvSpPr>
            <p:nvPr/>
          </p:nvSpPr>
          <p:spPr bwMode="auto">
            <a:xfrm>
              <a:off x="13170065" y="3148853"/>
              <a:ext cx="16979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/devBranch#1</a:t>
              </a:r>
            </a:p>
          </p:txBody>
        </p:sp>
      </p:grpSp>
      <p:grpSp>
        <p:nvGrpSpPr>
          <p:cNvPr id="11275" name="Gruppo 38"/>
          <p:cNvGrpSpPr>
            <a:grpSpLocks/>
          </p:cNvGrpSpPr>
          <p:nvPr/>
        </p:nvGrpSpPr>
        <p:grpSpPr bwMode="auto">
          <a:xfrm>
            <a:off x="9023350" y="3956050"/>
            <a:ext cx="5876925" cy="795338"/>
            <a:chOff x="9022975" y="3956139"/>
            <a:chExt cx="5876715" cy="795151"/>
          </a:xfrm>
        </p:grpSpPr>
        <p:sp>
          <p:nvSpPr>
            <p:cNvPr id="11304" name="Freccia a destra 107"/>
            <p:cNvSpPr>
              <a:spLocks noChangeArrowheads="1"/>
            </p:cNvSpPr>
            <p:nvPr/>
          </p:nvSpPr>
          <p:spPr bwMode="auto">
            <a:xfrm flipH="1">
              <a:off x="9022975" y="4446490"/>
              <a:ext cx="5876715" cy="304800"/>
            </a:xfrm>
            <a:prstGeom prst="rightArrow">
              <a:avLst>
                <a:gd name="adj1" fmla="val 50000"/>
                <a:gd name="adj2" fmla="val 4998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5" name="CasellaDiTesto 117"/>
            <p:cNvSpPr txBox="1">
              <a:spLocks noChangeArrowheads="1"/>
            </p:cNvSpPr>
            <p:nvPr/>
          </p:nvSpPr>
          <p:spPr bwMode="auto">
            <a:xfrm>
              <a:off x="13179030" y="3956139"/>
              <a:ext cx="169790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/devBranch#1</a:t>
              </a:r>
            </a:p>
            <a:p>
              <a:r>
                <a:rPr lang="it-IT" sz="1800" b="1"/>
                <a:t>/devBranch#2</a:t>
              </a:r>
            </a:p>
          </p:txBody>
        </p:sp>
      </p:grpSp>
      <p:grpSp>
        <p:nvGrpSpPr>
          <p:cNvPr id="11276" name="Gruppo 37"/>
          <p:cNvGrpSpPr>
            <a:grpSpLocks/>
          </p:cNvGrpSpPr>
          <p:nvPr/>
        </p:nvGrpSpPr>
        <p:grpSpPr bwMode="auto">
          <a:xfrm>
            <a:off x="9077325" y="5165725"/>
            <a:ext cx="5867400" cy="674688"/>
            <a:chOff x="9076768" y="5166375"/>
            <a:chExt cx="5867398" cy="674132"/>
          </a:xfrm>
        </p:grpSpPr>
        <p:sp>
          <p:nvSpPr>
            <p:cNvPr id="11302" name="Freccia a destra 109"/>
            <p:cNvSpPr>
              <a:spLocks noChangeArrowheads="1"/>
            </p:cNvSpPr>
            <p:nvPr/>
          </p:nvSpPr>
          <p:spPr bwMode="auto">
            <a:xfrm>
              <a:off x="9076768" y="5535707"/>
              <a:ext cx="5867398" cy="304800"/>
            </a:xfrm>
            <a:prstGeom prst="rightArrow">
              <a:avLst>
                <a:gd name="adj1" fmla="val 50000"/>
                <a:gd name="adj2" fmla="val 4999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3" name="CasellaDiTesto 118"/>
            <p:cNvSpPr txBox="1">
              <a:spLocks noChangeArrowheads="1"/>
            </p:cNvSpPr>
            <p:nvPr/>
          </p:nvSpPr>
          <p:spPr bwMode="auto">
            <a:xfrm>
              <a:off x="13414177" y="5166375"/>
              <a:ext cx="13901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/QABranch</a:t>
              </a:r>
            </a:p>
          </p:txBody>
        </p:sp>
      </p:grpSp>
      <p:grpSp>
        <p:nvGrpSpPr>
          <p:cNvPr id="11277" name="Gruppo 36"/>
          <p:cNvGrpSpPr>
            <a:grpSpLocks/>
          </p:cNvGrpSpPr>
          <p:nvPr/>
        </p:nvGrpSpPr>
        <p:grpSpPr bwMode="auto">
          <a:xfrm>
            <a:off x="9077325" y="6030913"/>
            <a:ext cx="2662238" cy="674687"/>
            <a:chOff x="9076768" y="6031470"/>
            <a:chExt cx="2662517" cy="674132"/>
          </a:xfrm>
        </p:grpSpPr>
        <p:sp>
          <p:nvSpPr>
            <p:cNvPr id="11300" name="Freccia a destra 111"/>
            <p:cNvSpPr>
              <a:spLocks noChangeArrowheads="1"/>
            </p:cNvSpPr>
            <p:nvPr/>
          </p:nvSpPr>
          <p:spPr bwMode="auto">
            <a:xfrm>
              <a:off x="9076768" y="6400802"/>
              <a:ext cx="2662517" cy="304800"/>
            </a:xfrm>
            <a:prstGeom prst="rightArrow">
              <a:avLst>
                <a:gd name="adj1" fmla="val 50000"/>
                <a:gd name="adj2" fmla="val 49985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1" name="CasellaDiTesto 119"/>
            <p:cNvSpPr txBox="1">
              <a:spLocks noChangeArrowheads="1"/>
            </p:cNvSpPr>
            <p:nvPr/>
          </p:nvSpPr>
          <p:spPr bwMode="auto">
            <a:xfrm>
              <a:off x="9759822" y="6031470"/>
              <a:ext cx="194155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[Ask for a build]</a:t>
              </a:r>
            </a:p>
          </p:txBody>
        </p:sp>
      </p:grpSp>
      <p:sp>
        <p:nvSpPr>
          <p:cNvPr id="11278" name="CasellaDiTesto 120"/>
          <p:cNvSpPr txBox="1">
            <a:spLocks noChangeArrowheads="1"/>
          </p:cNvSpPr>
          <p:nvPr/>
        </p:nvSpPr>
        <p:spPr bwMode="auto">
          <a:xfrm>
            <a:off x="13419138" y="6402388"/>
            <a:ext cx="1389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/QABranch</a:t>
            </a:r>
          </a:p>
        </p:txBody>
      </p:sp>
      <p:sp>
        <p:nvSpPr>
          <p:cNvPr id="11279" name="Rettangolo 122"/>
          <p:cNvSpPr>
            <a:spLocks noChangeArrowheads="1"/>
          </p:cNvSpPr>
          <p:nvPr/>
        </p:nvSpPr>
        <p:spPr bwMode="auto">
          <a:xfrm>
            <a:off x="8736013" y="8229600"/>
            <a:ext cx="304800" cy="7254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1280" name="Gruppo 34"/>
          <p:cNvGrpSpPr>
            <a:grpSpLocks/>
          </p:cNvGrpSpPr>
          <p:nvPr/>
        </p:nvGrpSpPr>
        <p:grpSpPr bwMode="auto">
          <a:xfrm>
            <a:off x="9077325" y="7918450"/>
            <a:ext cx="8915400" cy="615950"/>
            <a:chOff x="9076767" y="7917687"/>
            <a:chExt cx="8915399" cy="616713"/>
          </a:xfrm>
        </p:grpSpPr>
        <p:sp>
          <p:nvSpPr>
            <p:cNvPr id="11298" name="Freccia a destra 123"/>
            <p:cNvSpPr>
              <a:spLocks noChangeArrowheads="1"/>
            </p:cNvSpPr>
            <p:nvPr/>
          </p:nvSpPr>
          <p:spPr bwMode="auto">
            <a:xfrm>
              <a:off x="9076767" y="8229600"/>
              <a:ext cx="8915399" cy="304800"/>
            </a:xfrm>
            <a:prstGeom prst="rightArrow">
              <a:avLst>
                <a:gd name="adj1" fmla="val 50000"/>
                <a:gd name="adj2" fmla="val 4996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9" name="CasellaDiTesto 126"/>
            <p:cNvSpPr txBox="1">
              <a:spLocks noChangeArrowheads="1"/>
            </p:cNvSpPr>
            <p:nvPr/>
          </p:nvSpPr>
          <p:spPr bwMode="auto">
            <a:xfrm>
              <a:off x="15028197" y="7917687"/>
              <a:ext cx="28563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[Ask for an image build]</a:t>
              </a:r>
            </a:p>
          </p:txBody>
        </p:sp>
      </p:grpSp>
      <p:sp>
        <p:nvSpPr>
          <p:cNvPr id="11281" name="Rettangolo 127"/>
          <p:cNvSpPr>
            <a:spLocks noChangeArrowheads="1"/>
          </p:cNvSpPr>
          <p:nvPr/>
        </p:nvSpPr>
        <p:spPr bwMode="auto">
          <a:xfrm>
            <a:off x="17840325" y="8534400"/>
            <a:ext cx="304800" cy="19050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1282" name="Gruppo 32"/>
          <p:cNvGrpSpPr>
            <a:grpSpLocks/>
          </p:cNvGrpSpPr>
          <p:nvPr/>
        </p:nvGrpSpPr>
        <p:grpSpPr bwMode="auto">
          <a:xfrm>
            <a:off x="15057438" y="8670925"/>
            <a:ext cx="2820987" cy="638175"/>
            <a:chOff x="15056682" y="8671572"/>
            <a:chExt cx="2821142" cy="638274"/>
          </a:xfrm>
        </p:grpSpPr>
        <p:sp>
          <p:nvSpPr>
            <p:cNvPr id="11296" name="Freccia a destra 114"/>
            <p:cNvSpPr>
              <a:spLocks noChangeArrowheads="1"/>
            </p:cNvSpPr>
            <p:nvPr/>
          </p:nvSpPr>
          <p:spPr bwMode="auto">
            <a:xfrm>
              <a:off x="15056682" y="9005046"/>
              <a:ext cx="2781299" cy="304800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7" name="CasellaDiTesto 129"/>
            <p:cNvSpPr txBox="1">
              <a:spLocks noChangeArrowheads="1"/>
            </p:cNvSpPr>
            <p:nvPr/>
          </p:nvSpPr>
          <p:spPr bwMode="auto">
            <a:xfrm>
              <a:off x="15782379" y="8671572"/>
              <a:ext cx="20954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/QABranch::EAR </a:t>
              </a:r>
            </a:p>
          </p:txBody>
        </p:sp>
      </p:grpSp>
      <p:grpSp>
        <p:nvGrpSpPr>
          <p:cNvPr id="11283" name="Gruppo 33"/>
          <p:cNvGrpSpPr>
            <a:grpSpLocks/>
          </p:cNvGrpSpPr>
          <p:nvPr/>
        </p:nvGrpSpPr>
        <p:grpSpPr bwMode="auto">
          <a:xfrm>
            <a:off x="14911388" y="9648825"/>
            <a:ext cx="3044825" cy="638175"/>
            <a:chOff x="14911231" y="9648726"/>
            <a:chExt cx="3044423" cy="638274"/>
          </a:xfrm>
        </p:grpSpPr>
        <p:sp>
          <p:nvSpPr>
            <p:cNvPr id="11294" name="Freccia a destra 130"/>
            <p:cNvSpPr>
              <a:spLocks noChangeArrowheads="1"/>
            </p:cNvSpPr>
            <p:nvPr/>
          </p:nvSpPr>
          <p:spPr bwMode="auto">
            <a:xfrm>
              <a:off x="15028197" y="9982200"/>
              <a:ext cx="2781299" cy="304800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5" name="CasellaDiTesto 131"/>
            <p:cNvSpPr txBox="1">
              <a:spLocks noChangeArrowheads="1"/>
            </p:cNvSpPr>
            <p:nvPr/>
          </p:nvSpPr>
          <p:spPr bwMode="auto">
            <a:xfrm>
              <a:off x="14911231" y="9648726"/>
              <a:ext cx="30444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/QABranch::DOCKERFILE</a:t>
              </a:r>
            </a:p>
          </p:txBody>
        </p:sp>
      </p:grpSp>
      <p:grpSp>
        <p:nvGrpSpPr>
          <p:cNvPr id="11284" name="Gruppo 30"/>
          <p:cNvGrpSpPr>
            <a:grpSpLocks/>
          </p:cNvGrpSpPr>
          <p:nvPr/>
        </p:nvGrpSpPr>
        <p:grpSpPr bwMode="auto">
          <a:xfrm>
            <a:off x="17995900" y="10226675"/>
            <a:ext cx="3111500" cy="674688"/>
            <a:chOff x="17996648" y="10226959"/>
            <a:chExt cx="3110739" cy="674132"/>
          </a:xfrm>
        </p:grpSpPr>
        <p:sp>
          <p:nvSpPr>
            <p:cNvPr id="11292" name="Freccia a destra 132"/>
            <p:cNvSpPr>
              <a:spLocks noChangeArrowheads="1"/>
            </p:cNvSpPr>
            <p:nvPr/>
          </p:nvSpPr>
          <p:spPr bwMode="auto">
            <a:xfrm flipH="1">
              <a:off x="17996648" y="10596291"/>
              <a:ext cx="3065930" cy="304800"/>
            </a:xfrm>
            <a:prstGeom prst="rightArrow">
              <a:avLst>
                <a:gd name="adj1" fmla="val 50000"/>
                <a:gd name="adj2" fmla="val 50015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3" name="CasellaDiTesto 133"/>
            <p:cNvSpPr txBox="1">
              <a:spLocks noChangeArrowheads="1"/>
            </p:cNvSpPr>
            <p:nvPr/>
          </p:nvSpPr>
          <p:spPr bwMode="auto">
            <a:xfrm>
              <a:off x="18815771" y="10226959"/>
              <a:ext cx="22916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[Docker get image]</a:t>
              </a:r>
            </a:p>
          </p:txBody>
        </p:sp>
      </p:grpSp>
      <p:sp>
        <p:nvSpPr>
          <p:cNvPr id="11285" name="Rettangolo 134"/>
          <p:cNvSpPr>
            <a:spLocks noChangeArrowheads="1"/>
          </p:cNvSpPr>
          <p:nvPr/>
        </p:nvSpPr>
        <p:spPr bwMode="auto">
          <a:xfrm>
            <a:off x="17884775" y="11010900"/>
            <a:ext cx="303213" cy="5334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1286" name="Gruppo 31"/>
          <p:cNvGrpSpPr>
            <a:grpSpLocks/>
          </p:cNvGrpSpPr>
          <p:nvPr/>
        </p:nvGrpSpPr>
        <p:grpSpPr bwMode="auto">
          <a:xfrm>
            <a:off x="18224500" y="11018838"/>
            <a:ext cx="2841625" cy="638175"/>
            <a:chOff x="18225020" y="11018974"/>
            <a:chExt cx="2841562" cy="638274"/>
          </a:xfrm>
        </p:grpSpPr>
        <p:sp>
          <p:nvSpPr>
            <p:cNvPr id="11290" name="Freccia a destra 135"/>
            <p:cNvSpPr>
              <a:spLocks noChangeArrowheads="1"/>
            </p:cNvSpPr>
            <p:nvPr/>
          </p:nvSpPr>
          <p:spPr bwMode="auto">
            <a:xfrm>
              <a:off x="18225020" y="11352448"/>
              <a:ext cx="2781299" cy="304800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1" name="CasellaDiTesto 136"/>
            <p:cNvSpPr txBox="1">
              <a:spLocks noChangeArrowheads="1"/>
            </p:cNvSpPr>
            <p:nvPr/>
          </p:nvSpPr>
          <p:spPr bwMode="auto">
            <a:xfrm>
              <a:off x="19022433" y="11018974"/>
              <a:ext cx="204414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[Image available]</a:t>
              </a:r>
            </a:p>
          </p:txBody>
        </p:sp>
      </p:grpSp>
      <p:grpSp>
        <p:nvGrpSpPr>
          <p:cNvPr id="11287" name="Gruppo 35"/>
          <p:cNvGrpSpPr>
            <a:grpSpLocks/>
          </p:cNvGrpSpPr>
          <p:nvPr/>
        </p:nvGrpSpPr>
        <p:grpSpPr bwMode="auto">
          <a:xfrm>
            <a:off x="12145963" y="7146925"/>
            <a:ext cx="2754312" cy="674688"/>
            <a:chOff x="12146150" y="7147574"/>
            <a:chExt cx="2753540" cy="674132"/>
          </a:xfrm>
        </p:grpSpPr>
        <p:sp>
          <p:nvSpPr>
            <p:cNvPr id="11288" name="CasellaDiTesto 121"/>
            <p:cNvSpPr txBox="1">
              <a:spLocks noChangeArrowheads="1"/>
            </p:cNvSpPr>
            <p:nvPr/>
          </p:nvSpPr>
          <p:spPr bwMode="auto">
            <a:xfrm>
              <a:off x="12663180" y="7147574"/>
              <a:ext cx="22365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EAR/DOCKERFILE</a:t>
              </a:r>
            </a:p>
          </p:txBody>
        </p:sp>
        <p:sp>
          <p:nvSpPr>
            <p:cNvPr id="11289" name="Freccia a destra 142"/>
            <p:cNvSpPr>
              <a:spLocks noChangeArrowheads="1"/>
            </p:cNvSpPr>
            <p:nvPr/>
          </p:nvSpPr>
          <p:spPr bwMode="auto">
            <a:xfrm>
              <a:off x="12146150" y="7516906"/>
              <a:ext cx="2662517" cy="304800"/>
            </a:xfrm>
            <a:prstGeom prst="rightArrow">
              <a:avLst>
                <a:gd name="adj1" fmla="val 50000"/>
                <a:gd name="adj2" fmla="val 49985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uppo 5"/>
          <p:cNvGrpSpPr>
            <a:grpSpLocks/>
          </p:cNvGrpSpPr>
          <p:nvPr/>
        </p:nvGrpSpPr>
        <p:grpSpPr bwMode="auto">
          <a:xfrm>
            <a:off x="1371600" y="681038"/>
            <a:ext cx="17992725" cy="11129962"/>
            <a:chOff x="1371600" y="681317"/>
            <a:chExt cx="17992167" cy="11129683"/>
          </a:xfrm>
        </p:grpSpPr>
        <p:sp>
          <p:nvSpPr>
            <p:cNvPr id="12325" name="Rettangolo 1"/>
            <p:cNvSpPr>
              <a:spLocks noChangeArrowheads="1"/>
            </p:cNvSpPr>
            <p:nvPr/>
          </p:nvSpPr>
          <p:spPr bwMode="auto">
            <a:xfrm>
              <a:off x="1371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SERVICE A</a:t>
              </a:r>
            </a:p>
            <a:p>
              <a:pPr algn="ctr" eaLnBrk="1" hangingPunct="1"/>
              <a:r>
                <a:rPr lang="it-IT" sz="2400"/>
                <a:t>BOOKING </a:t>
              </a:r>
            </a:p>
          </p:txBody>
        </p:sp>
        <p:cxnSp>
          <p:nvCxnSpPr>
            <p:cNvPr id="4" name="Connettore 2 3"/>
            <p:cNvCxnSpPr>
              <a:stCxn id="12325" idx="2"/>
            </p:cNvCxnSpPr>
            <p:nvPr/>
          </p:nvCxnSpPr>
          <p:spPr bwMode="auto">
            <a:xfrm>
              <a:off x="2743157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27" name="Rettangolo 58"/>
            <p:cNvSpPr>
              <a:spLocks noChangeArrowheads="1"/>
            </p:cNvSpPr>
            <p:nvPr/>
          </p:nvSpPr>
          <p:spPr bwMode="auto">
            <a:xfrm>
              <a:off x="4419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SERVICE B</a:t>
              </a:r>
            </a:p>
            <a:p>
              <a:pPr algn="ctr" eaLnBrk="1" hangingPunct="1"/>
              <a:r>
                <a:rPr lang="it-IT" sz="2400"/>
                <a:t>MANAGEMENT</a:t>
              </a:r>
            </a:p>
          </p:txBody>
        </p:sp>
        <p:cxnSp>
          <p:nvCxnSpPr>
            <p:cNvPr id="60" name="Connettore 2 59"/>
            <p:cNvCxnSpPr>
              <a:stCxn id="12327" idx="2"/>
            </p:cNvCxnSpPr>
            <p:nvPr/>
          </p:nvCxnSpPr>
          <p:spPr bwMode="auto">
            <a:xfrm>
              <a:off x="5791063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29" name="Rettangolo 62"/>
            <p:cNvSpPr>
              <a:spLocks noChangeArrowheads="1"/>
            </p:cNvSpPr>
            <p:nvPr/>
          </p:nvSpPr>
          <p:spPr bwMode="auto">
            <a:xfrm>
              <a:off x="7476567" y="681317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SERVICE C</a:t>
              </a:r>
            </a:p>
            <a:p>
              <a:pPr algn="ctr" eaLnBrk="1" hangingPunct="1"/>
              <a:r>
                <a:rPr lang="it-IT" sz="2400"/>
                <a:t>MATERIALIZED VIEW</a:t>
              </a:r>
            </a:p>
          </p:txBody>
        </p:sp>
        <p:cxnSp>
          <p:nvCxnSpPr>
            <p:cNvPr id="64" name="Connettore 2 63"/>
            <p:cNvCxnSpPr>
              <a:stCxn id="12329" idx="2"/>
            </p:cNvCxnSpPr>
            <p:nvPr/>
          </p:nvCxnSpPr>
          <p:spPr bwMode="auto">
            <a:xfrm>
              <a:off x="8848493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31" name="Rettangolo 66"/>
            <p:cNvSpPr>
              <a:spLocks noChangeArrowheads="1"/>
            </p:cNvSpPr>
            <p:nvPr/>
          </p:nvSpPr>
          <p:spPr bwMode="auto">
            <a:xfrm>
              <a:off x="10520085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TOPIC 1</a:t>
              </a:r>
            </a:p>
          </p:txBody>
        </p:sp>
        <p:cxnSp>
          <p:nvCxnSpPr>
            <p:cNvPr id="68" name="Connettore 2 67"/>
            <p:cNvCxnSpPr>
              <a:stCxn id="12331" idx="2"/>
            </p:cNvCxnSpPr>
            <p:nvPr/>
          </p:nvCxnSpPr>
          <p:spPr bwMode="auto">
            <a:xfrm>
              <a:off x="11891637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33" name="Rettangolo 70"/>
            <p:cNvSpPr>
              <a:spLocks noChangeArrowheads="1"/>
            </p:cNvSpPr>
            <p:nvPr/>
          </p:nvSpPr>
          <p:spPr bwMode="auto">
            <a:xfrm>
              <a:off x="13572567" y="685800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TOPIC 2</a:t>
              </a:r>
            </a:p>
          </p:txBody>
        </p:sp>
        <p:cxnSp>
          <p:nvCxnSpPr>
            <p:cNvPr id="72" name="Connettore 2 71"/>
            <p:cNvCxnSpPr>
              <a:stCxn id="12333" idx="2"/>
            </p:cNvCxnSpPr>
            <p:nvPr/>
          </p:nvCxnSpPr>
          <p:spPr bwMode="auto">
            <a:xfrm>
              <a:off x="14944304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35" name="Rettangolo 74"/>
            <p:cNvSpPr>
              <a:spLocks noChangeArrowheads="1"/>
            </p:cNvSpPr>
            <p:nvPr/>
          </p:nvSpPr>
          <p:spPr bwMode="auto">
            <a:xfrm>
              <a:off x="16620567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TOPIC 3</a:t>
              </a:r>
            </a:p>
          </p:txBody>
        </p:sp>
        <p:cxnSp>
          <p:nvCxnSpPr>
            <p:cNvPr id="76" name="Connettore 2 75"/>
            <p:cNvCxnSpPr>
              <a:stCxn id="12335" idx="2"/>
            </p:cNvCxnSpPr>
            <p:nvPr/>
          </p:nvCxnSpPr>
          <p:spPr bwMode="auto">
            <a:xfrm>
              <a:off x="17992210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291" name="Rettangolo 27"/>
          <p:cNvSpPr>
            <a:spLocks noChangeArrowheads="1"/>
          </p:cNvSpPr>
          <p:nvPr/>
        </p:nvSpPr>
        <p:spPr bwMode="auto">
          <a:xfrm>
            <a:off x="2590800" y="2209800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2" name="Freccia a destra 28"/>
          <p:cNvSpPr>
            <a:spLocks noChangeArrowheads="1"/>
          </p:cNvSpPr>
          <p:nvPr/>
        </p:nvSpPr>
        <p:spPr bwMode="auto">
          <a:xfrm>
            <a:off x="3048000" y="2814638"/>
            <a:ext cx="8686800" cy="304800"/>
          </a:xfrm>
          <a:prstGeom prst="rightArrow">
            <a:avLst>
              <a:gd name="adj1" fmla="val 50000"/>
              <a:gd name="adj2" fmla="val 5000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3" name="CasellaDiTesto 29"/>
          <p:cNvSpPr txBox="1">
            <a:spLocks noChangeArrowheads="1"/>
          </p:cNvSpPr>
          <p:nvPr/>
        </p:nvSpPr>
        <p:spPr bwMode="auto">
          <a:xfrm>
            <a:off x="9725025" y="2503488"/>
            <a:ext cx="20177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&lt;ON MESSAGE&gt;</a:t>
            </a:r>
          </a:p>
        </p:txBody>
      </p:sp>
      <p:sp>
        <p:nvSpPr>
          <p:cNvPr id="12294" name="Freccia a destra 107"/>
          <p:cNvSpPr>
            <a:spLocks noChangeArrowheads="1"/>
          </p:cNvSpPr>
          <p:nvPr/>
        </p:nvSpPr>
        <p:spPr bwMode="auto">
          <a:xfrm flipH="1">
            <a:off x="5907088" y="3657600"/>
            <a:ext cx="5743575" cy="304800"/>
          </a:xfrm>
          <a:prstGeom prst="rightArrow">
            <a:avLst>
              <a:gd name="adj1" fmla="val 50000"/>
              <a:gd name="adj2" fmla="val 49988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5" name="CasellaDiTesto 117"/>
          <p:cNvSpPr txBox="1">
            <a:spLocks noChangeArrowheads="1"/>
          </p:cNvSpPr>
          <p:nvPr/>
        </p:nvSpPr>
        <p:spPr bwMode="auto">
          <a:xfrm>
            <a:off x="9940925" y="3400425"/>
            <a:ext cx="1812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sp>
        <p:nvSpPr>
          <p:cNvPr id="12296" name="Rettangolo 103"/>
          <p:cNvSpPr>
            <a:spLocks noChangeArrowheads="1"/>
          </p:cNvSpPr>
          <p:nvPr/>
        </p:nvSpPr>
        <p:spPr bwMode="auto">
          <a:xfrm>
            <a:off x="11728450" y="3048000"/>
            <a:ext cx="304800" cy="15240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7" name="Rettangolo 103"/>
          <p:cNvSpPr>
            <a:spLocks noChangeArrowheads="1"/>
          </p:cNvSpPr>
          <p:nvPr/>
        </p:nvSpPr>
        <p:spPr bwMode="auto">
          <a:xfrm>
            <a:off x="8696325" y="4240213"/>
            <a:ext cx="304800" cy="94138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8" name="Freccia a destra 107"/>
          <p:cNvSpPr>
            <a:spLocks noChangeArrowheads="1"/>
          </p:cNvSpPr>
          <p:nvPr/>
        </p:nvSpPr>
        <p:spPr bwMode="auto">
          <a:xfrm flipH="1">
            <a:off x="9001125" y="4267200"/>
            <a:ext cx="2686050" cy="304800"/>
          </a:xfrm>
          <a:prstGeom prst="rightArrow">
            <a:avLst>
              <a:gd name="adj1" fmla="val 50000"/>
              <a:gd name="adj2" fmla="val 50019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9" name="CasellaDiTesto 117"/>
          <p:cNvSpPr txBox="1">
            <a:spLocks noChangeArrowheads="1"/>
          </p:cNvSpPr>
          <p:nvPr/>
        </p:nvSpPr>
        <p:spPr bwMode="auto">
          <a:xfrm>
            <a:off x="9975850" y="4027488"/>
            <a:ext cx="1814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sp>
        <p:nvSpPr>
          <p:cNvPr id="12300" name="Rettangolo 103"/>
          <p:cNvSpPr>
            <a:spLocks noChangeArrowheads="1"/>
          </p:cNvSpPr>
          <p:nvPr/>
        </p:nvSpPr>
        <p:spPr bwMode="auto">
          <a:xfrm>
            <a:off x="14792325" y="5191125"/>
            <a:ext cx="304800" cy="207803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1" name="Freccia a destra 28"/>
          <p:cNvSpPr>
            <a:spLocks noChangeArrowheads="1"/>
          </p:cNvSpPr>
          <p:nvPr/>
        </p:nvSpPr>
        <p:spPr bwMode="auto">
          <a:xfrm>
            <a:off x="6000750" y="5334000"/>
            <a:ext cx="8686800" cy="304800"/>
          </a:xfrm>
          <a:prstGeom prst="rightArrow">
            <a:avLst>
              <a:gd name="adj1" fmla="val 50000"/>
              <a:gd name="adj2" fmla="val 5000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2" name="CasellaDiTesto 29"/>
          <p:cNvSpPr txBox="1">
            <a:spLocks noChangeArrowheads="1"/>
          </p:cNvSpPr>
          <p:nvPr/>
        </p:nvSpPr>
        <p:spPr bwMode="auto">
          <a:xfrm>
            <a:off x="12676188" y="5022850"/>
            <a:ext cx="2019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&lt;ON MESSAGE&gt;</a:t>
            </a:r>
          </a:p>
        </p:txBody>
      </p:sp>
      <p:sp>
        <p:nvSpPr>
          <p:cNvPr id="12303" name="Rettangolo 27"/>
          <p:cNvSpPr>
            <a:spLocks noChangeArrowheads="1"/>
          </p:cNvSpPr>
          <p:nvPr/>
        </p:nvSpPr>
        <p:spPr bwMode="auto">
          <a:xfrm>
            <a:off x="2573338" y="6027738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4" name="Freccia a destra 107"/>
          <p:cNvSpPr>
            <a:spLocks noChangeArrowheads="1"/>
          </p:cNvSpPr>
          <p:nvPr/>
        </p:nvSpPr>
        <p:spPr bwMode="auto">
          <a:xfrm flipH="1">
            <a:off x="2935288" y="6027738"/>
            <a:ext cx="11734800" cy="304800"/>
          </a:xfrm>
          <a:prstGeom prst="rightArrow">
            <a:avLst>
              <a:gd name="adj1" fmla="val 50000"/>
              <a:gd name="adj2" fmla="val 50086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5" name="CasellaDiTesto 117"/>
          <p:cNvSpPr txBox="1">
            <a:spLocks noChangeArrowheads="1"/>
          </p:cNvSpPr>
          <p:nvPr/>
        </p:nvSpPr>
        <p:spPr bwMode="auto">
          <a:xfrm>
            <a:off x="12865100" y="5657850"/>
            <a:ext cx="1812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sp>
        <p:nvSpPr>
          <p:cNvPr id="12306" name="Rettangolo 103"/>
          <p:cNvSpPr>
            <a:spLocks noChangeArrowheads="1"/>
          </p:cNvSpPr>
          <p:nvPr/>
        </p:nvSpPr>
        <p:spPr bwMode="auto">
          <a:xfrm>
            <a:off x="5602288" y="3505200"/>
            <a:ext cx="304800" cy="464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7" name="Rettangolo 103"/>
          <p:cNvSpPr>
            <a:spLocks noChangeArrowheads="1"/>
          </p:cNvSpPr>
          <p:nvPr/>
        </p:nvSpPr>
        <p:spPr bwMode="auto">
          <a:xfrm>
            <a:off x="8696325" y="6799263"/>
            <a:ext cx="304800" cy="94138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8" name="CasellaDiTesto 117"/>
          <p:cNvSpPr txBox="1">
            <a:spLocks noChangeArrowheads="1"/>
          </p:cNvSpPr>
          <p:nvPr/>
        </p:nvSpPr>
        <p:spPr bwMode="auto">
          <a:xfrm>
            <a:off x="12882563" y="6488113"/>
            <a:ext cx="1812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sp>
        <p:nvSpPr>
          <p:cNvPr id="12309" name="Rettangolo 103"/>
          <p:cNvSpPr>
            <a:spLocks noChangeArrowheads="1"/>
          </p:cNvSpPr>
          <p:nvPr/>
        </p:nvSpPr>
        <p:spPr bwMode="auto">
          <a:xfrm>
            <a:off x="17840325" y="8158163"/>
            <a:ext cx="304800" cy="174783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10" name="CasellaDiTesto 29"/>
          <p:cNvSpPr txBox="1">
            <a:spLocks noChangeArrowheads="1"/>
          </p:cNvSpPr>
          <p:nvPr/>
        </p:nvSpPr>
        <p:spPr bwMode="auto">
          <a:xfrm>
            <a:off x="15611475" y="7554913"/>
            <a:ext cx="2019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&lt;ON MESSAGE&gt;</a:t>
            </a:r>
          </a:p>
        </p:txBody>
      </p:sp>
      <p:sp>
        <p:nvSpPr>
          <p:cNvPr id="12311" name="Rettangolo 103"/>
          <p:cNvSpPr>
            <a:spLocks noChangeArrowheads="1"/>
          </p:cNvSpPr>
          <p:nvPr/>
        </p:nvSpPr>
        <p:spPr bwMode="auto">
          <a:xfrm>
            <a:off x="8712200" y="9505950"/>
            <a:ext cx="304800" cy="9413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12" name="CasellaDiTesto 117"/>
          <p:cNvSpPr txBox="1">
            <a:spLocks noChangeArrowheads="1"/>
          </p:cNvSpPr>
          <p:nvPr/>
        </p:nvSpPr>
        <p:spPr bwMode="auto">
          <a:xfrm>
            <a:off x="15840075" y="9226550"/>
            <a:ext cx="1812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sp>
        <p:nvSpPr>
          <p:cNvPr id="12313" name="Freccia a destra 107"/>
          <p:cNvSpPr>
            <a:spLocks noChangeArrowheads="1"/>
          </p:cNvSpPr>
          <p:nvPr/>
        </p:nvSpPr>
        <p:spPr bwMode="auto">
          <a:xfrm flipH="1">
            <a:off x="9047163" y="6858000"/>
            <a:ext cx="5640387" cy="304800"/>
          </a:xfrm>
          <a:prstGeom prst="rightArrow">
            <a:avLst>
              <a:gd name="adj1" fmla="val 50000"/>
              <a:gd name="adj2" fmla="val 50033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14" name="Rettangolo 27"/>
          <p:cNvSpPr>
            <a:spLocks noChangeArrowheads="1"/>
          </p:cNvSpPr>
          <p:nvPr/>
        </p:nvSpPr>
        <p:spPr bwMode="auto">
          <a:xfrm>
            <a:off x="2600325" y="8756650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15" name="CasellaDiTesto 117"/>
          <p:cNvSpPr txBox="1">
            <a:spLocks noChangeArrowheads="1"/>
          </p:cNvSpPr>
          <p:nvPr/>
        </p:nvSpPr>
        <p:spPr bwMode="auto">
          <a:xfrm>
            <a:off x="15848013" y="8229600"/>
            <a:ext cx="1812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grpSp>
        <p:nvGrpSpPr>
          <p:cNvPr id="12316" name="Gruppo 1"/>
          <p:cNvGrpSpPr>
            <a:grpSpLocks/>
          </p:cNvGrpSpPr>
          <p:nvPr/>
        </p:nvGrpSpPr>
        <p:grpSpPr bwMode="auto">
          <a:xfrm>
            <a:off x="2905125" y="8534400"/>
            <a:ext cx="14755813" cy="304800"/>
            <a:chOff x="2904565" y="8534236"/>
            <a:chExt cx="14757101" cy="304872"/>
          </a:xfrm>
        </p:grpSpPr>
        <p:sp>
          <p:nvSpPr>
            <p:cNvPr id="12323" name="Freccia a destra 107"/>
            <p:cNvSpPr>
              <a:spLocks noChangeArrowheads="1"/>
            </p:cNvSpPr>
            <p:nvPr/>
          </p:nvSpPr>
          <p:spPr bwMode="auto">
            <a:xfrm flipH="1">
              <a:off x="2931509" y="8534236"/>
              <a:ext cx="14730157" cy="304872"/>
            </a:xfrm>
            <a:prstGeom prst="rightArrow">
              <a:avLst>
                <a:gd name="adj1" fmla="val 50000"/>
                <a:gd name="adj2" fmla="val 49882"/>
              </a:avLst>
            </a:prstGeom>
            <a:pattFill prst="ltVert">
              <a:fgClr>
                <a:srgbClr val="0070C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2324" name="Freccia a destra 107"/>
            <p:cNvSpPr>
              <a:spLocks noChangeArrowheads="1"/>
            </p:cNvSpPr>
            <p:nvPr/>
          </p:nvSpPr>
          <p:spPr bwMode="auto">
            <a:xfrm flipH="1">
              <a:off x="2904565" y="8534236"/>
              <a:ext cx="304387" cy="304872"/>
            </a:xfrm>
            <a:prstGeom prst="rightArrow">
              <a:avLst>
                <a:gd name="adj1" fmla="val 50000"/>
                <a:gd name="adj2" fmla="val 49986"/>
              </a:avLst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</p:grpSp>
      <p:grpSp>
        <p:nvGrpSpPr>
          <p:cNvPr id="12317" name="Gruppo 2"/>
          <p:cNvGrpSpPr>
            <a:grpSpLocks/>
          </p:cNvGrpSpPr>
          <p:nvPr/>
        </p:nvGrpSpPr>
        <p:grpSpPr bwMode="auto">
          <a:xfrm>
            <a:off x="9037638" y="9594850"/>
            <a:ext cx="8802687" cy="304800"/>
            <a:chOff x="9037034" y="9595310"/>
            <a:chExt cx="8803289" cy="304872"/>
          </a:xfrm>
        </p:grpSpPr>
        <p:sp>
          <p:nvSpPr>
            <p:cNvPr id="12321" name="Freccia a destra 107"/>
            <p:cNvSpPr>
              <a:spLocks noChangeArrowheads="1"/>
            </p:cNvSpPr>
            <p:nvPr/>
          </p:nvSpPr>
          <p:spPr bwMode="auto">
            <a:xfrm flipH="1">
              <a:off x="9037034" y="9595310"/>
              <a:ext cx="8803289" cy="304872"/>
            </a:xfrm>
            <a:prstGeom prst="rightArrow">
              <a:avLst>
                <a:gd name="adj1" fmla="val 50000"/>
                <a:gd name="adj2" fmla="val 49997"/>
              </a:avLst>
            </a:prstGeom>
            <a:pattFill prst="ltVert">
              <a:fgClr>
                <a:srgbClr val="0070C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2322" name="Freccia a destra 107"/>
            <p:cNvSpPr>
              <a:spLocks noChangeArrowheads="1"/>
            </p:cNvSpPr>
            <p:nvPr/>
          </p:nvSpPr>
          <p:spPr bwMode="auto">
            <a:xfrm flipH="1">
              <a:off x="9047529" y="9595310"/>
              <a:ext cx="353028" cy="304872"/>
            </a:xfrm>
            <a:prstGeom prst="rightArrow">
              <a:avLst>
                <a:gd name="adj1" fmla="val 50000"/>
                <a:gd name="adj2" fmla="val 49985"/>
              </a:avLst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</p:grpSp>
      <p:grpSp>
        <p:nvGrpSpPr>
          <p:cNvPr id="12318" name="Gruppo 4"/>
          <p:cNvGrpSpPr>
            <a:grpSpLocks/>
          </p:cNvGrpSpPr>
          <p:nvPr/>
        </p:nvGrpSpPr>
        <p:grpSpPr bwMode="auto">
          <a:xfrm>
            <a:off x="6000750" y="7924800"/>
            <a:ext cx="11839575" cy="304800"/>
            <a:chOff x="6000189" y="7924800"/>
            <a:chExt cx="11840135" cy="304872"/>
          </a:xfrm>
        </p:grpSpPr>
        <p:sp>
          <p:nvSpPr>
            <p:cNvPr id="12319" name="Freccia a destra 28"/>
            <p:cNvSpPr>
              <a:spLocks noChangeArrowheads="1"/>
            </p:cNvSpPr>
            <p:nvPr/>
          </p:nvSpPr>
          <p:spPr bwMode="auto">
            <a:xfrm>
              <a:off x="6000189" y="7924800"/>
              <a:ext cx="11840135" cy="304618"/>
            </a:xfrm>
            <a:prstGeom prst="rightArrow">
              <a:avLst>
                <a:gd name="adj1" fmla="val 50000"/>
                <a:gd name="adj2" fmla="val 50026"/>
              </a:avLst>
            </a:prstGeom>
            <a:pattFill prst="ltVert">
              <a:fgClr>
                <a:srgbClr val="00B05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2320" name="Freccia a destra 28"/>
            <p:cNvSpPr>
              <a:spLocks noChangeArrowheads="1"/>
            </p:cNvSpPr>
            <p:nvPr/>
          </p:nvSpPr>
          <p:spPr bwMode="auto">
            <a:xfrm>
              <a:off x="17459324" y="7924800"/>
              <a:ext cx="380999" cy="304872"/>
            </a:xfrm>
            <a:prstGeom prst="rightArrow">
              <a:avLst>
                <a:gd name="adj1" fmla="val 50000"/>
                <a:gd name="adj2" fmla="val 50086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5" name="Rettangolo 1"/>
          <p:cNvSpPr>
            <a:spLocks noChangeArrowheads="1"/>
          </p:cNvSpPr>
          <p:nvPr/>
        </p:nvSpPr>
        <p:spPr bwMode="auto">
          <a:xfrm>
            <a:off x="-6248305" y="1295137"/>
            <a:ext cx="2743285" cy="1219232"/>
          </a:xfrm>
          <a:prstGeom prst="rect">
            <a:avLst/>
          </a:prstGeom>
          <a:solidFill>
            <a:srgbClr val="00B0F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2400" dirty="0" smtClean="0"/>
              <a:t> BOOKING </a:t>
            </a:r>
            <a:endParaRPr lang="it-IT" sz="2400" dirty="0"/>
          </a:p>
        </p:txBody>
      </p:sp>
      <p:cxnSp>
        <p:nvCxnSpPr>
          <p:cNvPr id="4" name="Connettore 2 3"/>
          <p:cNvCxnSpPr>
            <a:stCxn id="12325" idx="2"/>
          </p:cNvCxnSpPr>
          <p:nvPr/>
        </p:nvCxnSpPr>
        <p:spPr bwMode="auto">
          <a:xfrm>
            <a:off x="-4876705" y="2514616"/>
            <a:ext cx="0" cy="99060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9" name="Gruppo 18"/>
          <p:cNvGrpSpPr/>
          <p:nvPr/>
        </p:nvGrpSpPr>
        <p:grpSpPr>
          <a:xfrm>
            <a:off x="6520659" y="7716486"/>
            <a:ext cx="3294062" cy="2898379"/>
            <a:chOff x="19126200" y="3177638"/>
            <a:chExt cx="3294062" cy="2898379"/>
          </a:xfrm>
        </p:grpSpPr>
        <p:sp>
          <p:nvSpPr>
            <p:cNvPr id="2" name="Rettangolo arrotondato 1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Cilindro 2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6" name="Connettore 2 5"/>
            <p:cNvCxnSpPr>
              <a:stCxn id="2" idx="2"/>
              <a:endCxn id="3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nettore 2 54"/>
            <p:cNvCxnSpPr>
              <a:stCxn id="2" idx="0"/>
              <a:endCxn id="11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Ovale 10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69" name="Gruppo 68"/>
          <p:cNvGrpSpPr/>
          <p:nvPr/>
        </p:nvGrpSpPr>
        <p:grpSpPr>
          <a:xfrm>
            <a:off x="10475914" y="7730575"/>
            <a:ext cx="3294062" cy="2898379"/>
            <a:chOff x="19126200" y="3177638"/>
            <a:chExt cx="3294062" cy="2898379"/>
          </a:xfrm>
        </p:grpSpPr>
        <p:sp>
          <p:nvSpPr>
            <p:cNvPr id="70" name="Rettangolo arrotondato 69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MANAGEMENT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1" name="Cilindro 70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3" name="Connettore 2 72"/>
            <p:cNvCxnSpPr>
              <a:stCxn id="70" idx="2"/>
              <a:endCxn id="71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nettore 2 73"/>
            <p:cNvCxnSpPr>
              <a:stCxn id="70" idx="0"/>
              <a:endCxn id="75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Ovale 74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77" name="Gruppo 76"/>
          <p:cNvGrpSpPr/>
          <p:nvPr/>
        </p:nvGrpSpPr>
        <p:grpSpPr>
          <a:xfrm>
            <a:off x="14438314" y="7716486"/>
            <a:ext cx="3294062" cy="2898379"/>
            <a:chOff x="19126200" y="3177638"/>
            <a:chExt cx="3294062" cy="2898379"/>
          </a:xfrm>
        </p:grpSpPr>
        <p:sp>
          <p:nvSpPr>
            <p:cNvPr id="78" name="Rettangolo arrotondato 77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MATERIALIZED VIEW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9" name="Cilindro 78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0" name="Connettore 2 79"/>
            <p:cNvCxnSpPr>
              <a:stCxn id="78" idx="2"/>
              <a:endCxn id="79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Connettore 2 80"/>
            <p:cNvCxnSpPr>
              <a:stCxn id="78" idx="0"/>
              <a:endCxn id="82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" name="Ovale 81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sp>
        <p:nvSpPr>
          <p:cNvPr id="12328" name="Fumetto 2 12327"/>
          <p:cNvSpPr/>
          <p:nvPr/>
        </p:nvSpPr>
        <p:spPr bwMode="auto">
          <a:xfrm>
            <a:off x="11175628" y="5316728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37" name="Connettore 2 36"/>
          <p:cNvCxnSpPr>
            <a:stCxn id="12328" idx="4"/>
          </p:cNvCxnSpPr>
          <p:nvPr/>
        </p:nvCxnSpPr>
        <p:spPr bwMode="auto">
          <a:xfrm flipH="1">
            <a:off x="8263667" y="6601777"/>
            <a:ext cx="3872740" cy="1152953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Connettore 2 38"/>
          <p:cNvCxnSpPr>
            <a:stCxn id="12328" idx="4"/>
            <a:endCxn id="75" idx="0"/>
          </p:cNvCxnSpPr>
          <p:nvPr/>
        </p:nvCxnSpPr>
        <p:spPr bwMode="auto">
          <a:xfrm flipH="1">
            <a:off x="12122944" y="6601777"/>
            <a:ext cx="13463" cy="1128798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Connettore 2 41"/>
          <p:cNvCxnSpPr>
            <a:stCxn id="12328" idx="4"/>
            <a:endCxn id="82" idx="7"/>
          </p:cNvCxnSpPr>
          <p:nvPr/>
        </p:nvCxnSpPr>
        <p:spPr bwMode="auto">
          <a:xfrm>
            <a:off x="12136407" y="6601777"/>
            <a:ext cx="3852961" cy="1152953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083526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5" name="Rettangolo 1"/>
          <p:cNvSpPr>
            <a:spLocks noChangeArrowheads="1"/>
          </p:cNvSpPr>
          <p:nvPr/>
        </p:nvSpPr>
        <p:spPr bwMode="auto">
          <a:xfrm>
            <a:off x="-6248305" y="1295137"/>
            <a:ext cx="2743285" cy="1219232"/>
          </a:xfrm>
          <a:prstGeom prst="rect">
            <a:avLst/>
          </a:prstGeom>
          <a:solidFill>
            <a:srgbClr val="00B0F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2400" dirty="0" smtClean="0"/>
              <a:t> BOOKING </a:t>
            </a:r>
            <a:endParaRPr lang="it-IT" sz="2400" dirty="0"/>
          </a:p>
        </p:txBody>
      </p:sp>
      <p:cxnSp>
        <p:nvCxnSpPr>
          <p:cNvPr id="4" name="Connettore 2 3"/>
          <p:cNvCxnSpPr>
            <a:stCxn id="12325" idx="2"/>
          </p:cNvCxnSpPr>
          <p:nvPr/>
        </p:nvCxnSpPr>
        <p:spPr bwMode="auto">
          <a:xfrm>
            <a:off x="-4876705" y="2514616"/>
            <a:ext cx="0" cy="99060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9" name="Gruppo 18"/>
          <p:cNvGrpSpPr/>
          <p:nvPr/>
        </p:nvGrpSpPr>
        <p:grpSpPr>
          <a:xfrm>
            <a:off x="6520659" y="7716486"/>
            <a:ext cx="3294062" cy="2898379"/>
            <a:chOff x="19126200" y="3177638"/>
            <a:chExt cx="3294062" cy="2898379"/>
          </a:xfrm>
        </p:grpSpPr>
        <p:sp>
          <p:nvSpPr>
            <p:cNvPr id="2" name="Rettangolo arrotondato 1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Cilindro 2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6" name="Connettore 2 5"/>
            <p:cNvCxnSpPr>
              <a:stCxn id="2" idx="2"/>
              <a:endCxn id="3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nettore 2 54"/>
            <p:cNvCxnSpPr>
              <a:stCxn id="2" idx="0"/>
              <a:endCxn id="11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Ovale 10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69" name="Gruppo 68"/>
          <p:cNvGrpSpPr/>
          <p:nvPr/>
        </p:nvGrpSpPr>
        <p:grpSpPr>
          <a:xfrm>
            <a:off x="10475914" y="7730575"/>
            <a:ext cx="3294062" cy="2898379"/>
            <a:chOff x="19126200" y="3177638"/>
            <a:chExt cx="3294062" cy="2898379"/>
          </a:xfrm>
        </p:grpSpPr>
        <p:sp>
          <p:nvSpPr>
            <p:cNvPr id="70" name="Rettangolo arrotondato 69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MANAGEMENT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1" name="Cilindro 70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3" name="Connettore 2 72"/>
            <p:cNvCxnSpPr>
              <a:stCxn id="70" idx="2"/>
              <a:endCxn id="71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nettore 2 73"/>
            <p:cNvCxnSpPr>
              <a:stCxn id="70" idx="0"/>
              <a:endCxn id="75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Ovale 74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77" name="Gruppo 76"/>
          <p:cNvGrpSpPr/>
          <p:nvPr/>
        </p:nvGrpSpPr>
        <p:grpSpPr>
          <a:xfrm>
            <a:off x="14438314" y="7716486"/>
            <a:ext cx="3294062" cy="2898379"/>
            <a:chOff x="19126200" y="3177638"/>
            <a:chExt cx="3294062" cy="2898379"/>
          </a:xfrm>
        </p:grpSpPr>
        <p:sp>
          <p:nvSpPr>
            <p:cNvPr id="78" name="Rettangolo arrotondato 77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MATERIALIZED VIEW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9" name="Cilindro 78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0" name="Connettore 2 79"/>
            <p:cNvCxnSpPr>
              <a:stCxn id="78" idx="2"/>
              <a:endCxn id="79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Connettore 2 80"/>
            <p:cNvCxnSpPr>
              <a:stCxn id="78" idx="0"/>
              <a:endCxn id="82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" name="Ovale 81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39" name="Gruppo 38"/>
          <p:cNvGrpSpPr/>
          <p:nvPr/>
        </p:nvGrpSpPr>
        <p:grpSpPr>
          <a:xfrm>
            <a:off x="8263666" y="6011115"/>
            <a:ext cx="7725702" cy="1743615"/>
            <a:chOff x="8263666" y="6011115"/>
            <a:chExt cx="7725702" cy="1743615"/>
          </a:xfrm>
        </p:grpSpPr>
        <p:cxnSp>
          <p:nvCxnSpPr>
            <p:cNvPr id="89" name="Connettore 2 88"/>
            <p:cNvCxnSpPr>
              <a:stCxn id="84" idx="2"/>
              <a:endCxn id="11" idx="1"/>
            </p:cNvCxnSpPr>
            <p:nvPr/>
          </p:nvCxnSpPr>
          <p:spPr bwMode="auto">
            <a:xfrm flipH="1">
              <a:off x="8263666" y="6011115"/>
              <a:ext cx="3850548" cy="1743615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1" name="Connettore 2 90"/>
            <p:cNvCxnSpPr>
              <a:stCxn id="84" idx="2"/>
              <a:endCxn id="75" idx="0"/>
            </p:cNvCxnSpPr>
            <p:nvPr/>
          </p:nvCxnSpPr>
          <p:spPr bwMode="auto">
            <a:xfrm>
              <a:off x="12114214" y="6011115"/>
              <a:ext cx="8730" cy="17194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4" name="Connettore 2 93"/>
            <p:cNvCxnSpPr>
              <a:stCxn id="84" idx="2"/>
              <a:endCxn id="82" idx="7"/>
            </p:cNvCxnSpPr>
            <p:nvPr/>
          </p:nvCxnSpPr>
          <p:spPr bwMode="auto">
            <a:xfrm>
              <a:off x="12114214" y="6011115"/>
              <a:ext cx="3875154" cy="1743615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6" name="Gruppo 35"/>
          <p:cNvGrpSpPr/>
          <p:nvPr/>
        </p:nvGrpSpPr>
        <p:grpSpPr>
          <a:xfrm>
            <a:off x="9790114" y="3952325"/>
            <a:ext cx="6199254" cy="2058790"/>
            <a:chOff x="14935200" y="3122826"/>
            <a:chExt cx="6199254" cy="2058790"/>
          </a:xfrm>
        </p:grpSpPr>
        <p:sp>
          <p:nvSpPr>
            <p:cNvPr id="84" name="Rettangolo arrotondato 83"/>
            <p:cNvSpPr/>
            <p:nvPr/>
          </p:nvSpPr>
          <p:spPr bwMode="auto">
            <a:xfrm>
              <a:off x="14935200" y="3775732"/>
              <a:ext cx="4648200" cy="140588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&lt;SERVICE CONSUMER&gt;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7" name="Connettore 2 86"/>
            <p:cNvCxnSpPr>
              <a:stCxn id="84" idx="0"/>
              <a:endCxn id="88" idx="4"/>
            </p:cNvCxnSpPr>
            <p:nvPr/>
          </p:nvCxnSpPr>
          <p:spPr bwMode="auto">
            <a:xfrm flipH="1" flipV="1">
              <a:off x="17259299" y="338396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Ovale 87"/>
            <p:cNvSpPr/>
            <p:nvPr/>
          </p:nvSpPr>
          <p:spPr bwMode="auto">
            <a:xfrm flipH="1">
              <a:off x="17123568" y="312282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7" name="Cilindro 96"/>
            <p:cNvSpPr/>
            <p:nvPr/>
          </p:nvSpPr>
          <p:spPr bwMode="auto">
            <a:xfrm>
              <a:off x="20220054" y="4063378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98" name="Connettore 2 97"/>
            <p:cNvCxnSpPr>
              <a:stCxn id="84" idx="3"/>
              <a:endCxn id="97" idx="2"/>
            </p:cNvCxnSpPr>
            <p:nvPr/>
          </p:nvCxnSpPr>
          <p:spPr bwMode="auto">
            <a:xfrm>
              <a:off x="19583400" y="4478674"/>
              <a:ext cx="636654" cy="9361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328" name="Fumetto 2 12327"/>
          <p:cNvSpPr/>
          <p:nvPr/>
        </p:nvSpPr>
        <p:spPr bwMode="auto">
          <a:xfrm>
            <a:off x="11153217" y="2478510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0" name="Rettangolo arrotondato 129"/>
          <p:cNvSpPr/>
          <p:nvPr/>
        </p:nvSpPr>
        <p:spPr bwMode="auto">
          <a:xfrm>
            <a:off x="10746185" y="5249115"/>
            <a:ext cx="2736055" cy="6324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RIBBON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40" name="Gruppo 39"/>
          <p:cNvGrpSpPr/>
          <p:nvPr/>
        </p:nvGrpSpPr>
        <p:grpSpPr>
          <a:xfrm>
            <a:off x="5563983" y="3397656"/>
            <a:ext cx="12657112" cy="7633990"/>
            <a:chOff x="5563983" y="3397656"/>
            <a:chExt cx="12657112" cy="7633990"/>
          </a:xfrm>
        </p:grpSpPr>
        <p:sp>
          <p:nvSpPr>
            <p:cNvPr id="131" name="Rettangolo arrotondato 130"/>
            <p:cNvSpPr/>
            <p:nvPr/>
          </p:nvSpPr>
          <p:spPr bwMode="auto">
            <a:xfrm rot="16200000">
              <a:off x="2162264" y="6799375"/>
              <a:ext cx="7633990" cy="830552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EUREKA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132" name="Connettore 2 131"/>
            <p:cNvCxnSpPr/>
            <p:nvPr/>
          </p:nvCxnSpPr>
          <p:spPr bwMode="auto">
            <a:xfrm flipH="1">
              <a:off x="6394536" y="7174799"/>
              <a:ext cx="11817264" cy="0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7" name="Connettore 2 136"/>
            <p:cNvCxnSpPr/>
            <p:nvPr/>
          </p:nvCxnSpPr>
          <p:spPr bwMode="auto">
            <a:xfrm flipH="1">
              <a:off x="6403831" y="3898538"/>
              <a:ext cx="11817264" cy="0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201157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8" grpId="0" animBg="1"/>
      <p:bldP spid="1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t-IT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7538" y="1676400"/>
            <a:ext cx="23134637" cy="10591800"/>
          </a:xfrm>
        </p:spPr>
        <p:txBody>
          <a:bodyPr/>
          <a:lstStyle/>
          <a:p>
            <a:pPr eaLnBrk="1" hangingPunct="1"/>
            <a:endParaRPr lang="it-IT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600" b="0" dirty="0" smtClean="0"/>
              <a:t>Full lifecycle of a microservice: how to realize a fault-tolerant and reliable architecture and deliver it as a </a:t>
            </a:r>
            <a:r>
              <a:rPr lang="en-US" sz="6600" b="0" dirty="0" err="1" smtClean="0"/>
              <a:t>Docker</a:t>
            </a:r>
            <a:r>
              <a:rPr lang="en-US" sz="6600" b="0" dirty="0" smtClean="0"/>
              <a:t> container or in a Cloud environment</a:t>
            </a:r>
            <a:endParaRPr lang="it-IT" sz="6600" dirty="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14400" indent="-914400" eaLnBrk="1" hangingPunct="1">
              <a:buFontTx/>
              <a:buNone/>
            </a:pPr>
            <a:r>
              <a:rPr lang="it-IT" smtClean="0"/>
              <a:t>Luigi Bennardis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Business </a:t>
            </a:r>
            <a:r>
              <a:rPr lang="it-IT" dirty="0" err="1" smtClean="0"/>
              <a:t>context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1563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endParaRPr lang="it-IT" dirty="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Funtional</a:t>
            </a:r>
            <a:endParaRPr lang="it-IT" dirty="0"/>
          </a:p>
          <a:p>
            <a:pPr eaLnBrk="1" hangingPunct="1"/>
            <a:r>
              <a:rPr lang="it-IT" dirty="0" smtClean="0"/>
              <a:t>Non-</a:t>
            </a:r>
            <a:r>
              <a:rPr lang="it-IT" dirty="0" err="1" smtClean="0"/>
              <a:t>Functional</a:t>
            </a:r>
            <a:r>
              <a:rPr lang="it-IT" dirty="0" smtClean="0"/>
              <a:t> </a:t>
            </a:r>
          </a:p>
          <a:p>
            <a:pPr lvl="1" eaLnBrk="1" hangingPunct="1"/>
            <a:r>
              <a:rPr lang="it-IT" dirty="0" err="1" smtClean="0"/>
              <a:t>Technological</a:t>
            </a:r>
            <a:endParaRPr lang="it-IT" dirty="0" smtClean="0"/>
          </a:p>
          <a:p>
            <a:pPr lvl="1" eaLnBrk="1" hangingPunct="1"/>
            <a:r>
              <a:rPr lang="it-IT" dirty="0" smtClean="0"/>
              <a:t>Project Management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Pattern: </a:t>
            </a:r>
            <a:r>
              <a:rPr lang="it-IT" dirty="0" smtClean="0"/>
              <a:t>Database per service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3602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t-IT" dirty="0" smtClean="0"/>
          </a:p>
        </p:txBody>
      </p:sp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196305"/>
              </p:ext>
            </p:extLst>
          </p:nvPr>
        </p:nvGraphicFramePr>
        <p:xfrm>
          <a:off x="609600" y="1600200"/>
          <a:ext cx="23088600" cy="10766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6400800"/>
                <a:gridCol w="12344400"/>
              </a:tblGrid>
              <a:tr h="1102665">
                <a:tc gridSpan="2">
                  <a:txBody>
                    <a:bodyPr/>
                    <a:lstStyle/>
                    <a:p>
                      <a:r>
                        <a:rPr lang="it-IT" sz="4400" dirty="0" smtClean="0"/>
                        <a:t>DESIGN PATTERN</a:t>
                      </a:r>
                      <a:endParaRPr lang="it-IT" sz="44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TECHNOLOGY STACK </a:t>
                      </a:r>
                      <a:endParaRPr lang="it-IT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it-IT" sz="1800" dirty="0"/>
                    </a:p>
                  </a:txBody>
                  <a:tcPr marT="45717" marB="45717"/>
                </a:tc>
              </a:tr>
              <a:tr h="681058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CORE MICROSERVICE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BOOT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681058">
                <a:tc gridSpan="2">
                  <a:txBody>
                    <a:bodyPr/>
                    <a:lstStyle/>
                    <a:p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2800" dirty="0"/>
                    </a:p>
                  </a:txBody>
                  <a:tcPr marT="45717" marB="45717"/>
                </a:tc>
              </a:tr>
              <a:tr h="810782">
                <a:tc rowSpan="4">
                  <a:txBody>
                    <a:bodyPr/>
                    <a:lstStyle/>
                    <a:p>
                      <a:r>
                        <a:rPr lang="it-IT" sz="2800" dirty="0" smtClean="0"/>
                        <a:t>DATABASE</a:t>
                      </a:r>
                    </a:p>
                    <a:p>
                      <a:r>
                        <a:rPr lang="it-IT" sz="2800" dirty="0" smtClean="0"/>
                        <a:t>PER </a:t>
                      </a:r>
                    </a:p>
                    <a:p>
                      <a:r>
                        <a:rPr lang="it-IT" sz="2800" dirty="0" smtClean="0"/>
                        <a:t>SERVICE</a:t>
                      </a:r>
                      <a:endParaRPr lang="it-IT" sz="2800" dirty="0"/>
                    </a:p>
                  </a:txBody>
                  <a:tcPr marT="45717" marB="45717" anchor="ctr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EVENT DRIVEN</a:t>
                      </a:r>
                      <a:r>
                        <a:rPr lang="it-IT" sz="2800" baseline="0" dirty="0" smtClean="0"/>
                        <a:t> ARCHITECTURE</a:t>
                      </a:r>
                      <a:endParaRPr lang="it-IT" sz="2800" dirty="0"/>
                    </a:p>
                  </a:txBody>
                  <a:tcPr marT="45717" marB="45717"/>
                </a:tc>
                <a:tc rowSpan="2">
                  <a:txBody>
                    <a:bodyPr/>
                    <a:lstStyle/>
                    <a:p>
                      <a:r>
                        <a:rPr lang="it-IT" sz="2800" dirty="0" smtClean="0"/>
                        <a:t>SPRING CLOUD STREAM</a:t>
                      </a:r>
                      <a:endParaRPr lang="it-IT" sz="2800" dirty="0"/>
                    </a:p>
                  </a:txBody>
                  <a:tcPr marT="45717" marB="45717" anchor="ctr"/>
                </a:tc>
              </a:tr>
              <a:tr h="810782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MATERIALIZED VIEW</a:t>
                      </a:r>
                      <a:endParaRPr lang="it-IT" sz="2800" dirty="0"/>
                    </a:p>
                  </a:txBody>
                  <a:tcPr marT="45717" marB="45717"/>
                </a:tc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1005370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COMPENSATION</a:t>
                      </a:r>
                      <a:endParaRPr lang="it-IT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800" dirty="0" smtClean="0"/>
                        <a:t>SPRING CLOUD BATCH</a:t>
                      </a:r>
                    </a:p>
                    <a:p>
                      <a:endParaRPr lang="it-IT" sz="2800" dirty="0"/>
                    </a:p>
                  </a:txBody>
                  <a:tcPr marT="45717" marB="45717"/>
                </a:tc>
              </a:tr>
              <a:tr h="697273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REST API</a:t>
                      </a:r>
                      <a:endParaRPr lang="it-IT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BOOT REST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648627">
                <a:tc rowSpan="2"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it-IT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 ACCESS</a:t>
                      </a:r>
                    </a:p>
                  </a:txBody>
                  <a:tcPr marT="45717" marB="45717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it-IT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RELATIONAL DATABASE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BOOT JPA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810782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NO SQL DATABASE</a:t>
                      </a:r>
                      <a:endParaRPr lang="it-IT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MONGO DB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648627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CONFIGURATION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CONFIG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810782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CLOUD BASE ARCHITECTURE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CLOUD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790513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SERVICE DISCOVERY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NETFLIX EUREKA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749974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LOAD</a:t>
                      </a:r>
                      <a:r>
                        <a:rPr lang="it-IT" sz="2800" baseline="0" dirty="0" smtClean="0"/>
                        <a:t> BALANCING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NETFLIX RIBBON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518154">
                <a:tc gridSpan="2">
                  <a:txBody>
                    <a:bodyPr/>
                    <a:lstStyle/>
                    <a:p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2800" dirty="0"/>
                    </a:p>
                  </a:txBody>
                  <a:tcPr marT="45717" marB="45717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1"/>
          <p:cNvSpPr>
            <a:spLocks noGrp="1" noChangeArrowheads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pPr eaLnBrk="1" hangingPunct="1"/>
            <a:r>
              <a:rPr lang="it-IT" dirty="0" err="1" smtClean="0"/>
              <a:t>Lifecycle</a:t>
            </a:r>
            <a:r>
              <a:rPr lang="it-IT" dirty="0" smtClean="0"/>
              <a:t>/…./</a:t>
            </a:r>
            <a:r>
              <a:rPr lang="it-IT" dirty="0" err="1" smtClean="0"/>
              <a:t>environment</a:t>
            </a:r>
            <a:endParaRPr lang="it-IT" dirty="0" smtClean="0"/>
          </a:p>
        </p:txBody>
      </p:sp>
      <p:grpSp>
        <p:nvGrpSpPr>
          <p:cNvPr id="8" name="Gruppo 7"/>
          <p:cNvGrpSpPr/>
          <p:nvPr/>
        </p:nvGrpSpPr>
        <p:grpSpPr>
          <a:xfrm>
            <a:off x="954065" y="1447799"/>
            <a:ext cx="23148948" cy="10668001"/>
            <a:chOff x="954065" y="1447799"/>
            <a:chExt cx="23148948" cy="10668001"/>
          </a:xfrm>
        </p:grpSpPr>
        <p:cxnSp>
          <p:nvCxnSpPr>
            <p:cNvPr id="10243" name="Connettore 1 4"/>
            <p:cNvCxnSpPr>
              <a:cxnSpLocks noChangeShapeType="1"/>
            </p:cNvCxnSpPr>
            <p:nvPr/>
          </p:nvCxnSpPr>
          <p:spPr bwMode="auto">
            <a:xfrm rot="5400000">
              <a:off x="-1182806" y="6543982"/>
              <a:ext cx="10265434" cy="73069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4" name="Connettore 1 6"/>
            <p:cNvCxnSpPr>
              <a:cxnSpLocks noChangeShapeType="1"/>
            </p:cNvCxnSpPr>
            <p:nvPr/>
          </p:nvCxnSpPr>
          <p:spPr bwMode="auto">
            <a:xfrm rot="5400000">
              <a:off x="1338088" y="6580455"/>
              <a:ext cx="10265434" cy="1523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5" name="Connettore 1 7"/>
            <p:cNvCxnSpPr>
              <a:cxnSpLocks noChangeShapeType="1"/>
            </p:cNvCxnSpPr>
            <p:nvPr/>
          </p:nvCxnSpPr>
          <p:spPr bwMode="auto">
            <a:xfrm rot="16200000" flipH="1">
              <a:off x="3201358" y="6543982"/>
              <a:ext cx="10265434" cy="73069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6" name="Connettore 1 24"/>
            <p:cNvCxnSpPr>
              <a:cxnSpLocks noChangeShapeType="1"/>
            </p:cNvCxnSpPr>
            <p:nvPr/>
          </p:nvCxnSpPr>
          <p:spPr bwMode="auto">
            <a:xfrm rot="5400000">
              <a:off x="5835574" y="6614033"/>
              <a:ext cx="10331829" cy="761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7" name="Connettore 1 26"/>
            <p:cNvCxnSpPr>
              <a:cxnSpLocks noChangeShapeType="1"/>
            </p:cNvCxnSpPr>
            <p:nvPr/>
          </p:nvCxnSpPr>
          <p:spPr bwMode="auto">
            <a:xfrm rot="5400000">
              <a:off x="8718097" y="6580455"/>
              <a:ext cx="10265434" cy="1523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8" name="Connettore 1 27"/>
            <p:cNvCxnSpPr>
              <a:cxnSpLocks noChangeShapeType="1"/>
            </p:cNvCxnSpPr>
            <p:nvPr/>
          </p:nvCxnSpPr>
          <p:spPr bwMode="auto">
            <a:xfrm rot="5400000">
              <a:off x="16391115" y="6580486"/>
              <a:ext cx="10264735" cy="761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9" name="Connettore 1 28"/>
            <p:cNvCxnSpPr>
              <a:cxnSpLocks noChangeShapeType="1"/>
            </p:cNvCxnSpPr>
            <p:nvPr/>
          </p:nvCxnSpPr>
          <p:spPr bwMode="auto">
            <a:xfrm flipH="1">
              <a:off x="990601" y="2923874"/>
              <a:ext cx="20532500" cy="1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0" name="CasellaDiTesto 48"/>
            <p:cNvSpPr txBox="1">
              <a:spLocks noChangeArrowheads="1"/>
            </p:cNvSpPr>
            <p:nvPr/>
          </p:nvSpPr>
          <p:spPr bwMode="auto">
            <a:xfrm>
              <a:off x="4155067" y="1707988"/>
              <a:ext cx="21920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DEVELOPMENT</a:t>
              </a:r>
            </a:p>
          </p:txBody>
        </p:sp>
        <p:sp>
          <p:nvSpPr>
            <p:cNvPr id="10251" name="CasellaDiTesto 50"/>
            <p:cNvSpPr txBox="1">
              <a:spLocks noChangeArrowheads="1"/>
            </p:cNvSpPr>
            <p:nvPr/>
          </p:nvSpPr>
          <p:spPr bwMode="auto">
            <a:xfrm>
              <a:off x="6639427" y="1707988"/>
              <a:ext cx="21920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UNIT TEST</a:t>
              </a:r>
              <a:r>
                <a:rPr lang="it-IT" sz="2000" dirty="0"/>
                <a:t>	</a:t>
              </a:r>
            </a:p>
          </p:txBody>
        </p:sp>
        <p:sp>
          <p:nvSpPr>
            <p:cNvPr id="10252" name="CasellaDiTesto 51"/>
            <p:cNvSpPr txBox="1">
              <a:spLocks noChangeArrowheads="1"/>
            </p:cNvSpPr>
            <p:nvPr/>
          </p:nvSpPr>
          <p:spPr bwMode="auto">
            <a:xfrm>
              <a:off x="8758441" y="1728632"/>
              <a:ext cx="202345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INTEGRATION</a:t>
              </a:r>
            </a:p>
            <a:p>
              <a:r>
                <a:rPr lang="it-IT" sz="2000" b="1" dirty="0"/>
                <a:t>TEST</a:t>
              </a:r>
            </a:p>
          </p:txBody>
        </p:sp>
        <p:sp>
          <p:nvSpPr>
            <p:cNvPr id="10253" name="CasellaDiTesto 52"/>
            <p:cNvSpPr txBox="1">
              <a:spLocks noChangeArrowheads="1"/>
            </p:cNvSpPr>
            <p:nvPr/>
          </p:nvSpPr>
          <p:spPr bwMode="auto">
            <a:xfrm>
              <a:off x="11535076" y="1707988"/>
              <a:ext cx="219208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QUALITY</a:t>
              </a:r>
              <a:r>
                <a:rPr lang="it-IT" sz="2000" dirty="0"/>
                <a:t> </a:t>
              </a:r>
              <a:r>
                <a:rPr lang="it-IT" sz="2000" b="1" dirty="0"/>
                <a:t>ASSURANCE</a:t>
              </a:r>
            </a:p>
          </p:txBody>
        </p:sp>
        <p:sp>
          <p:nvSpPr>
            <p:cNvPr id="10254" name="CasellaDiTesto 53"/>
            <p:cNvSpPr txBox="1">
              <a:spLocks noChangeArrowheads="1"/>
            </p:cNvSpPr>
            <p:nvPr/>
          </p:nvSpPr>
          <p:spPr bwMode="auto">
            <a:xfrm>
              <a:off x="16267730" y="1692503"/>
              <a:ext cx="219208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PRODUCTION</a:t>
              </a:r>
            </a:p>
            <a:p>
              <a:r>
                <a:rPr lang="it-IT" sz="2000" dirty="0"/>
                <a:t>(</a:t>
              </a:r>
              <a:r>
                <a:rPr lang="it-IT" sz="2000" b="1" dirty="0"/>
                <a:t>CLOUD</a:t>
              </a:r>
              <a:r>
                <a:rPr lang="it-IT" sz="2000" dirty="0"/>
                <a:t>)</a:t>
              </a:r>
            </a:p>
          </p:txBody>
        </p:sp>
        <p:sp>
          <p:nvSpPr>
            <p:cNvPr id="10255" name="CasellaDiTesto 54"/>
            <p:cNvSpPr txBox="1">
              <a:spLocks noChangeArrowheads="1"/>
            </p:cNvSpPr>
            <p:nvPr/>
          </p:nvSpPr>
          <p:spPr bwMode="auto">
            <a:xfrm>
              <a:off x="1429016" y="3326442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CONFIGURATION</a:t>
              </a:r>
            </a:p>
            <a:p>
              <a:r>
                <a:rPr lang="it-IT" sz="2000" b="1" dirty="0"/>
                <a:t>MANAGEMENT</a:t>
              </a:r>
            </a:p>
          </p:txBody>
        </p:sp>
        <p:cxnSp>
          <p:nvCxnSpPr>
            <p:cNvPr id="10256" name="Connettore 1 57"/>
            <p:cNvCxnSpPr>
              <a:cxnSpLocks noChangeShapeType="1"/>
            </p:cNvCxnSpPr>
            <p:nvPr/>
          </p:nvCxnSpPr>
          <p:spPr bwMode="auto">
            <a:xfrm flipH="1">
              <a:off x="990601" y="4183185"/>
              <a:ext cx="20533262" cy="0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7" name="CasellaDiTesto 58"/>
            <p:cNvSpPr txBox="1">
              <a:spLocks noChangeArrowheads="1"/>
            </p:cNvSpPr>
            <p:nvPr/>
          </p:nvSpPr>
          <p:spPr bwMode="auto">
            <a:xfrm>
              <a:off x="1378430" y="4874773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BUILD </a:t>
              </a:r>
            </a:p>
            <a:p>
              <a:r>
                <a:rPr lang="it-IT" sz="2000" b="1" dirty="0"/>
                <a:t>AUTOMATION</a:t>
              </a:r>
            </a:p>
          </p:txBody>
        </p:sp>
        <p:cxnSp>
          <p:nvCxnSpPr>
            <p:cNvPr id="10258" name="Connettore 1 59"/>
            <p:cNvCxnSpPr>
              <a:cxnSpLocks noChangeShapeType="1"/>
            </p:cNvCxnSpPr>
            <p:nvPr/>
          </p:nvCxnSpPr>
          <p:spPr bwMode="auto">
            <a:xfrm flipH="1">
              <a:off x="990601" y="6010215"/>
              <a:ext cx="20533262" cy="0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9" name="CasellaDiTesto 61"/>
            <p:cNvSpPr txBox="1">
              <a:spLocks noChangeArrowheads="1"/>
            </p:cNvSpPr>
            <p:nvPr/>
          </p:nvSpPr>
          <p:spPr bwMode="auto">
            <a:xfrm>
              <a:off x="1429016" y="7083725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SOLUTION</a:t>
              </a:r>
            </a:p>
            <a:p>
              <a:r>
                <a:rPr lang="it-IT" sz="2000" b="1" dirty="0"/>
                <a:t>DELIVERY</a:t>
              </a:r>
            </a:p>
          </p:txBody>
        </p:sp>
        <p:cxnSp>
          <p:nvCxnSpPr>
            <p:cNvPr id="10260" name="Connettore 1 63"/>
            <p:cNvCxnSpPr>
              <a:cxnSpLocks noChangeShapeType="1"/>
            </p:cNvCxnSpPr>
            <p:nvPr/>
          </p:nvCxnSpPr>
          <p:spPr bwMode="auto">
            <a:xfrm rot="10800000">
              <a:off x="990600" y="9163649"/>
              <a:ext cx="20532501" cy="67094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61" name="CasellaDiTesto 64"/>
            <p:cNvSpPr txBox="1">
              <a:spLocks noChangeArrowheads="1"/>
            </p:cNvSpPr>
            <p:nvPr/>
          </p:nvSpPr>
          <p:spPr bwMode="auto">
            <a:xfrm>
              <a:off x="1378430" y="10221676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BACKING </a:t>
              </a:r>
            </a:p>
            <a:p>
              <a:r>
                <a:rPr lang="it-IT" sz="2000" b="1" dirty="0"/>
                <a:t>SERVICES</a:t>
              </a:r>
            </a:p>
          </p:txBody>
        </p:sp>
        <p:cxnSp>
          <p:nvCxnSpPr>
            <p:cNvPr id="10262" name="Connettore 1 65"/>
            <p:cNvCxnSpPr>
              <a:cxnSpLocks noChangeShapeType="1"/>
            </p:cNvCxnSpPr>
            <p:nvPr/>
          </p:nvCxnSpPr>
          <p:spPr bwMode="auto">
            <a:xfrm rot="10800000">
              <a:off x="990600" y="11713234"/>
              <a:ext cx="20532501" cy="1398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3" name="Connettore 1 66"/>
            <p:cNvCxnSpPr>
              <a:cxnSpLocks noChangeShapeType="1"/>
            </p:cNvCxnSpPr>
            <p:nvPr/>
          </p:nvCxnSpPr>
          <p:spPr bwMode="auto">
            <a:xfrm>
              <a:off x="990600" y="1447800"/>
              <a:ext cx="2995845" cy="1476075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64" name="CasellaDiTesto 69"/>
            <p:cNvSpPr txBox="1">
              <a:spLocks noChangeArrowheads="1"/>
            </p:cNvSpPr>
            <p:nvPr/>
          </p:nvSpPr>
          <p:spPr bwMode="auto">
            <a:xfrm>
              <a:off x="1445878" y="2397442"/>
              <a:ext cx="15344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SERVICES</a:t>
              </a:r>
            </a:p>
          </p:txBody>
        </p:sp>
        <p:sp>
          <p:nvSpPr>
            <p:cNvPr id="10265" name="CasellaDiTesto 70"/>
            <p:cNvSpPr txBox="1">
              <a:spLocks noChangeArrowheads="1"/>
            </p:cNvSpPr>
            <p:nvPr/>
          </p:nvSpPr>
          <p:spPr bwMode="auto">
            <a:xfrm>
              <a:off x="2213106" y="1711012"/>
              <a:ext cx="17171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LIFECYCLE</a:t>
              </a:r>
            </a:p>
          </p:txBody>
        </p:sp>
        <p:sp>
          <p:nvSpPr>
            <p:cNvPr id="10278" name="Rettangolo 105"/>
            <p:cNvSpPr>
              <a:spLocks noChangeArrowheads="1"/>
            </p:cNvSpPr>
            <p:nvPr/>
          </p:nvSpPr>
          <p:spPr bwMode="auto">
            <a:xfrm>
              <a:off x="22034587" y="10639725"/>
              <a:ext cx="2068426" cy="670943"/>
            </a:xfrm>
            <a:prstGeom prst="rect">
              <a:avLst/>
            </a:prstGeom>
            <a:solidFill>
              <a:srgbClr val="BBE0E3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4400"/>
                <a:t>PAAS</a:t>
              </a:r>
            </a:p>
          </p:txBody>
        </p:sp>
        <p:sp>
          <p:nvSpPr>
            <p:cNvPr id="10279" name="Rettangolo 106"/>
            <p:cNvSpPr>
              <a:spLocks noChangeArrowheads="1"/>
            </p:cNvSpPr>
            <p:nvPr/>
          </p:nvSpPr>
          <p:spPr bwMode="auto">
            <a:xfrm>
              <a:off x="22034587" y="11444857"/>
              <a:ext cx="2068426" cy="670943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4400"/>
                <a:t>LOCAL</a:t>
              </a:r>
            </a:p>
          </p:txBody>
        </p:sp>
        <p:cxnSp>
          <p:nvCxnSpPr>
            <p:cNvPr id="46" name="Connettore 1 57"/>
            <p:cNvCxnSpPr>
              <a:cxnSpLocks noChangeShapeType="1"/>
            </p:cNvCxnSpPr>
            <p:nvPr/>
          </p:nvCxnSpPr>
          <p:spPr bwMode="auto">
            <a:xfrm flipH="1">
              <a:off x="989839" y="1447799"/>
              <a:ext cx="20533262" cy="0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Connettore 1 4"/>
            <p:cNvCxnSpPr>
              <a:cxnSpLocks noChangeShapeType="1"/>
            </p:cNvCxnSpPr>
            <p:nvPr/>
          </p:nvCxnSpPr>
          <p:spPr bwMode="auto">
            <a:xfrm rot="5400000">
              <a:off x="-4142117" y="6545381"/>
              <a:ext cx="10265434" cy="73069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266" name="Rettangolo 72"/>
          <p:cNvSpPr>
            <a:spLocks noChangeArrowheads="1"/>
          </p:cNvSpPr>
          <p:nvPr/>
        </p:nvSpPr>
        <p:spPr bwMode="auto">
          <a:xfrm>
            <a:off x="4132584" y="3104512"/>
            <a:ext cx="9572091" cy="810292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/>
              <a:t>GITHUB</a:t>
            </a:r>
          </a:p>
        </p:txBody>
      </p:sp>
      <p:sp>
        <p:nvSpPr>
          <p:cNvPr id="10267" name="Rettangolo 73"/>
          <p:cNvSpPr>
            <a:spLocks noChangeArrowheads="1"/>
          </p:cNvSpPr>
          <p:nvPr/>
        </p:nvSpPr>
        <p:spPr bwMode="auto">
          <a:xfrm>
            <a:off x="8443679" y="4425757"/>
            <a:ext cx="12955766" cy="670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 dirty="0"/>
              <a:t>JENKINS@OPENSHIFT</a:t>
            </a:r>
          </a:p>
        </p:txBody>
      </p:sp>
      <p:sp>
        <p:nvSpPr>
          <p:cNvPr id="10268" name="Rettangolo 74"/>
          <p:cNvSpPr>
            <a:spLocks noChangeArrowheads="1"/>
          </p:cNvSpPr>
          <p:nvPr/>
        </p:nvSpPr>
        <p:spPr bwMode="auto">
          <a:xfrm>
            <a:off x="8443679" y="5230889"/>
            <a:ext cx="12955766" cy="67094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/>
              <a:t>JENKINS</a:t>
            </a:r>
          </a:p>
        </p:txBody>
      </p:sp>
      <p:sp>
        <p:nvSpPr>
          <p:cNvPr id="10269" name="Rettangolo 75"/>
          <p:cNvSpPr>
            <a:spLocks noChangeArrowheads="1"/>
          </p:cNvSpPr>
          <p:nvPr/>
        </p:nvSpPr>
        <p:spPr bwMode="auto">
          <a:xfrm>
            <a:off x="8516748" y="6144404"/>
            <a:ext cx="5210410" cy="670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/>
              <a:t>DOCKERHUB</a:t>
            </a:r>
          </a:p>
        </p:txBody>
      </p:sp>
      <p:sp>
        <p:nvSpPr>
          <p:cNvPr id="10270" name="Rettangolo 76"/>
          <p:cNvSpPr>
            <a:spLocks noChangeArrowheads="1"/>
          </p:cNvSpPr>
          <p:nvPr/>
        </p:nvSpPr>
        <p:spPr bwMode="auto">
          <a:xfrm>
            <a:off x="8516748" y="6949536"/>
            <a:ext cx="5210410" cy="67094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/>
              <a:t>DOCKER</a:t>
            </a:r>
          </a:p>
        </p:txBody>
      </p:sp>
      <p:sp>
        <p:nvSpPr>
          <p:cNvPr id="10271" name="Rettangolo 77"/>
          <p:cNvSpPr>
            <a:spLocks noChangeArrowheads="1"/>
          </p:cNvSpPr>
          <p:nvPr/>
        </p:nvSpPr>
        <p:spPr bwMode="auto">
          <a:xfrm>
            <a:off x="14019436" y="7630804"/>
            <a:ext cx="7306940" cy="1439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/>
              <a:t>PIVOTAL WEB </a:t>
            </a:r>
          </a:p>
          <a:p>
            <a:pPr algn="ctr" eaLnBrk="1" hangingPunct="1"/>
            <a:r>
              <a:rPr lang="it-IT" sz="4400"/>
              <a:t>SERVICES</a:t>
            </a:r>
          </a:p>
        </p:txBody>
      </p:sp>
      <p:sp>
        <p:nvSpPr>
          <p:cNvPr id="10272" name="Rettangolo 87"/>
          <p:cNvSpPr>
            <a:spLocks noChangeArrowheads="1"/>
          </p:cNvSpPr>
          <p:nvPr/>
        </p:nvSpPr>
        <p:spPr bwMode="auto">
          <a:xfrm>
            <a:off x="4228136" y="10159741"/>
            <a:ext cx="9425953" cy="67094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/>
              <a:t>MONGODB</a:t>
            </a:r>
          </a:p>
        </p:txBody>
      </p:sp>
      <p:sp>
        <p:nvSpPr>
          <p:cNvPr id="10273" name="Rettangolo 88"/>
          <p:cNvSpPr>
            <a:spLocks noChangeArrowheads="1"/>
          </p:cNvSpPr>
          <p:nvPr/>
        </p:nvSpPr>
        <p:spPr bwMode="auto">
          <a:xfrm>
            <a:off x="4228136" y="10964873"/>
            <a:ext cx="9425953" cy="67094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/>
              <a:t>KAFKA</a:t>
            </a:r>
          </a:p>
        </p:txBody>
      </p:sp>
      <p:sp>
        <p:nvSpPr>
          <p:cNvPr id="10274" name="Rettangolo 89"/>
          <p:cNvSpPr>
            <a:spLocks noChangeArrowheads="1"/>
          </p:cNvSpPr>
          <p:nvPr/>
        </p:nvSpPr>
        <p:spPr bwMode="auto">
          <a:xfrm>
            <a:off x="4228136" y="9359771"/>
            <a:ext cx="9425953" cy="67094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/>
              <a:t>MYSQL</a:t>
            </a:r>
          </a:p>
        </p:txBody>
      </p:sp>
      <p:sp>
        <p:nvSpPr>
          <p:cNvPr id="95" name="Rettangolo 94"/>
          <p:cNvSpPr/>
          <p:nvPr/>
        </p:nvSpPr>
        <p:spPr bwMode="auto">
          <a:xfrm>
            <a:off x="14019589" y="10160280"/>
            <a:ext cx="7379897" cy="670943"/>
          </a:xfrm>
          <a:prstGeom prst="rect">
            <a:avLst/>
          </a:prstGeom>
          <a:solidFill>
            <a:schemeClr val="accent5">
              <a:lumMod val="9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it-IT" sz="4400" dirty="0">
                <a:ea typeface="ヒラギノ角ゴ ProN W3" charset="0"/>
              </a:rPr>
              <a:t>MONGODB AS A SERVICE</a:t>
            </a:r>
          </a:p>
        </p:txBody>
      </p:sp>
      <p:sp>
        <p:nvSpPr>
          <p:cNvPr id="96" name="Rettangolo 95"/>
          <p:cNvSpPr/>
          <p:nvPr/>
        </p:nvSpPr>
        <p:spPr bwMode="auto">
          <a:xfrm>
            <a:off x="14019589" y="10965412"/>
            <a:ext cx="7379897" cy="670943"/>
          </a:xfrm>
          <a:prstGeom prst="rect">
            <a:avLst/>
          </a:prstGeom>
          <a:solidFill>
            <a:schemeClr val="accent5">
              <a:lumMod val="9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it-IT" sz="4400" dirty="0">
                <a:ea typeface="ヒラギノ角ゴ ProN W3" charset="0"/>
              </a:rPr>
              <a:t>KAFKA AS A SERVICE</a:t>
            </a:r>
          </a:p>
        </p:txBody>
      </p:sp>
      <p:sp>
        <p:nvSpPr>
          <p:cNvPr id="97" name="Rettangolo 96"/>
          <p:cNvSpPr/>
          <p:nvPr/>
        </p:nvSpPr>
        <p:spPr bwMode="auto">
          <a:xfrm>
            <a:off x="14019589" y="9359341"/>
            <a:ext cx="7379897" cy="670943"/>
          </a:xfrm>
          <a:prstGeom prst="rect">
            <a:avLst/>
          </a:prstGeom>
          <a:solidFill>
            <a:schemeClr val="accent5">
              <a:lumMod val="9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it-IT" sz="4400" dirty="0">
                <a:ea typeface="ヒラギノ角ゴ ProN W3" charset="0"/>
              </a:rPr>
              <a:t>MYSQL AS A SERVICE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- Title Slide">
  <a:themeElements>
    <a:clrScheme name="Default - 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- Title and Content">
  <a:themeElements>
    <a:clrScheme name="Default - Title and Conte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and Content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- 1_Title Slide">
  <a:themeElements>
    <a:clrScheme name="Default - 1_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1_Title Slide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1_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- 1_Title and Content">
  <a:themeElements>
    <a:clrScheme name="Default - 1_Title and Conte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1_Title and Content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1_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2113</TotalTime>
  <Pages>0</Pages>
  <Words>272</Words>
  <Characters>0</Characters>
  <Application>Microsoft Office PowerPoint</Application>
  <PresentationFormat>Personalizzato</PresentationFormat>
  <Lines>0</Lines>
  <Paragraphs>121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4</vt:i4>
      </vt:variant>
      <vt:variant>
        <vt:lpstr>Titoli diapositive</vt:lpstr>
      </vt:variant>
      <vt:variant>
        <vt:i4>16</vt:i4>
      </vt:variant>
    </vt:vector>
  </HeadingPairs>
  <TitlesOfParts>
    <vt:vector size="26" baseType="lpstr">
      <vt:lpstr>Gill Sans</vt:lpstr>
      <vt:lpstr>ヒラギノ角ゴ ProN W3</vt:lpstr>
      <vt:lpstr>Arial</vt:lpstr>
      <vt:lpstr>ヒラギノ角ゴ ProN W6</vt:lpstr>
      <vt:lpstr>Calibri</vt:lpstr>
      <vt:lpstr>Wingdings</vt:lpstr>
      <vt:lpstr>Default - Title Slide</vt:lpstr>
      <vt:lpstr>Default - Title and Content</vt:lpstr>
      <vt:lpstr>Default - 1_Title Slide</vt:lpstr>
      <vt:lpstr>Default - 1_Title and Content</vt:lpstr>
      <vt:lpstr>Presentazione standard di PowerPoint</vt:lpstr>
      <vt:lpstr>Presentazione standard di PowerPoint</vt:lpstr>
      <vt:lpstr>Presentazione standard di PowerPoint</vt:lpstr>
      <vt:lpstr>Full lifecycle of a microservice: how to realize a fault-tolerant and reliable architecture and deliver it as a Docker container or in a Cloud environment</vt:lpstr>
      <vt:lpstr>Business context</vt:lpstr>
      <vt:lpstr>Requirements</vt:lpstr>
      <vt:lpstr>Pattern: Database per service</vt:lpstr>
      <vt:lpstr>Presentazione standard di PowerPoint</vt:lpstr>
      <vt:lpstr>Lifecycle/…./environment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subject/>
  <dc:creator>Diana</dc:creator>
  <cp:keywords/>
  <dc:description/>
  <cp:lastModifiedBy>Poste Italiane S.P.A.</cp:lastModifiedBy>
  <cp:revision>102</cp:revision>
  <dcterms:modified xsi:type="dcterms:W3CDTF">2016-09-05T12:20:00Z</dcterms:modified>
</cp:coreProperties>
</file>