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87" r:id="rId15"/>
    <p:sldId id="266" r:id="rId16"/>
    <p:sldId id="267" r:id="rId17"/>
    <p:sldId id="274" r:id="rId18"/>
    <p:sldId id="278" r:id="rId19"/>
    <p:sldId id="279" r:id="rId20"/>
    <p:sldId id="280" r:id="rId21"/>
    <p:sldId id="283" r:id="rId22"/>
    <p:sldId id="282" r:id="rId23"/>
    <p:sldId id="281" r:id="rId24"/>
    <p:sldId id="275" r:id="rId25"/>
    <p:sldId id="268" r:id="rId26"/>
    <p:sldId id="269" r:id="rId27"/>
    <p:sldId id="271" r:id="rId28"/>
    <p:sldId id="270" r:id="rId29"/>
    <p:sldId id="286" r:id="rId30"/>
    <p:sldId id="276" r:id="rId31"/>
    <p:sldId id="277" r:id="rId32"/>
    <p:sldId id="265" r:id="rId33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675"/>
  </p:normalViewPr>
  <p:slideViewPr>
    <p:cSldViewPr>
      <p:cViewPr varScale="1">
        <p:scale>
          <a:sx n="40" d="100"/>
          <a:sy n="40" d="100"/>
        </p:scale>
        <p:origin x="-462" y="-11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MICROSERVICE: OVERVIEW</a:t>
            </a:r>
          </a:p>
          <a:p>
            <a:pPr lvl="1"/>
            <a:r>
              <a:rPr lang="it-IT" dirty="0" err="1" smtClean="0"/>
              <a:t>Blah</a:t>
            </a:r>
            <a:endParaRPr lang="it-IT" dirty="0" smtClean="0"/>
          </a:p>
          <a:p>
            <a:pPr lvl="1"/>
            <a:r>
              <a:rPr lang="it-IT" dirty="0" err="1" smtClean="0"/>
              <a:t>blah</a:t>
            </a:r>
            <a:endParaRPr lang="it-IT" dirty="0" smtClean="0"/>
          </a:p>
          <a:p>
            <a:r>
              <a:rPr lang="it-IT" dirty="0" smtClean="0"/>
              <a:t>DATABASE PER SERVICE PATTERN</a:t>
            </a:r>
          </a:p>
          <a:p>
            <a:pPr lvl="1"/>
            <a:r>
              <a:rPr lang="it-IT" dirty="0" err="1" smtClean="0"/>
              <a:t>Blah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Blah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Blah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04062" y="2057400"/>
            <a:ext cx="23134637" cy="10668000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264007" y="3480681"/>
            <a:ext cx="4676888" cy="4250155"/>
            <a:chOff x="1264007" y="3480681"/>
            <a:chExt cx="4676888" cy="4250155"/>
          </a:xfrm>
        </p:grpSpPr>
        <p:sp>
          <p:nvSpPr>
            <p:cNvPr id="4" name="Fumetto 2 3"/>
            <p:cNvSpPr/>
            <p:nvPr/>
          </p:nvSpPr>
          <p:spPr bwMode="auto">
            <a:xfrm>
              <a:off x="1942088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1264007" y="4832457"/>
              <a:ext cx="4676888" cy="2898379"/>
              <a:chOff x="6520659" y="7716486"/>
              <a:chExt cx="4676888" cy="2898379"/>
            </a:xfrm>
          </p:grpSpPr>
          <p:sp>
            <p:nvSpPr>
              <p:cNvPr id="6" name="Rettangolo arrotondato 5"/>
              <p:cNvSpPr/>
              <p:nvPr/>
            </p:nvSpPr>
            <p:spPr bwMode="auto">
              <a:xfrm>
                <a:off x="6520659" y="8369392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Cilindro 6"/>
              <p:cNvSpPr/>
              <p:nvPr/>
            </p:nvSpPr>
            <p:spPr bwMode="auto">
              <a:xfrm>
                <a:off x="7710490" y="9765552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" name="Connettore 2 7"/>
              <p:cNvCxnSpPr>
                <a:stCxn id="6" idx="2"/>
                <a:endCxn id="7" idx="1"/>
              </p:cNvCxnSpPr>
              <p:nvPr/>
            </p:nvCxnSpPr>
            <p:spPr bwMode="auto">
              <a:xfrm>
                <a:off x="8167690" y="9283792"/>
                <a:ext cx="0" cy="481760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Connettore 2 8"/>
              <p:cNvCxnSpPr>
                <a:stCxn id="6" idx="0"/>
                <a:endCxn id="10" idx="4"/>
              </p:cNvCxnSpPr>
              <p:nvPr/>
            </p:nvCxnSpPr>
            <p:spPr bwMode="auto">
              <a:xfrm flipH="1" flipV="1">
                <a:off x="8167689" y="7977629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e 9"/>
              <p:cNvSpPr/>
              <p:nvPr/>
            </p:nvSpPr>
            <p:spPr bwMode="auto">
              <a:xfrm flipH="1">
                <a:off x="8031958" y="7716486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CasellaDiTesto 10"/>
              <p:cNvSpPr txBox="1"/>
              <p:nvPr/>
            </p:nvSpPr>
            <p:spPr>
              <a:xfrm>
                <a:off x="8303421" y="7771003"/>
                <a:ext cx="2894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1" dirty="0" smtClean="0"/>
                  <a:t>API - HTTP 7111</a:t>
                </a:r>
                <a:endParaRPr lang="it-IT" sz="2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8196305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954065" y="1447799"/>
            <a:ext cx="23148948" cy="10668001"/>
            <a:chOff x="954065" y="1447799"/>
            <a:chExt cx="23148948" cy="10668001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rot="5400000">
              <a:off x="-1182806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rot="5400000">
              <a:off x="1338088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 rot="16200000" flipH="1">
              <a:off x="3201358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rot="5400000">
              <a:off x="5835574" y="6614033"/>
              <a:ext cx="10331829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rot="5400000">
              <a:off x="8718097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rot="5400000">
              <a:off x="16391115" y="6580486"/>
              <a:ext cx="10264735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90601" y="2923874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5506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3942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58441" y="1728632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35076" y="1707988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67730" y="1692503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29016" y="3326442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90601" y="418318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78430" y="4874773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90601" y="601021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429016" y="7083725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rot="10800000">
              <a:off x="990600" y="9163649"/>
              <a:ext cx="20532501" cy="6709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378430" y="10221676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rot="10800000">
              <a:off x="990600" y="11713234"/>
              <a:ext cx="20532501" cy="1398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90600" y="1447800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45878" y="2397442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213106" y="1711012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sp>
          <p:nvSpPr>
            <p:cNvPr id="10278" name="Rettangolo 105"/>
            <p:cNvSpPr>
              <a:spLocks noChangeArrowheads="1"/>
            </p:cNvSpPr>
            <p:nvPr/>
          </p:nvSpPr>
          <p:spPr bwMode="auto">
            <a:xfrm>
              <a:off x="22034587" y="10639725"/>
              <a:ext cx="2068426" cy="670943"/>
            </a:xfrm>
            <a:prstGeom prst="rect">
              <a:avLst/>
            </a:prstGeom>
            <a:solidFill>
              <a:srgbClr val="BBE0E3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PAAS</a:t>
              </a:r>
            </a:p>
          </p:txBody>
        </p:sp>
        <p:sp>
          <p:nvSpPr>
            <p:cNvPr id="10279" name="Rettangolo 106"/>
            <p:cNvSpPr>
              <a:spLocks noChangeArrowheads="1"/>
            </p:cNvSpPr>
            <p:nvPr/>
          </p:nvSpPr>
          <p:spPr bwMode="auto">
            <a:xfrm>
              <a:off x="22034587" y="11444857"/>
              <a:ext cx="2068426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LOCAL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89839" y="1447799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rot="5400000">
              <a:off x="-4142117" y="6545381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32584" y="3104512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43679" y="4425757"/>
            <a:ext cx="1295576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JENKINS@OPENSHIFT</a:t>
            </a:r>
          </a:p>
        </p:txBody>
      </p:sp>
      <p:sp>
        <p:nvSpPr>
          <p:cNvPr id="10268" name="Rettangolo 74"/>
          <p:cNvSpPr>
            <a:spLocks noChangeArrowheads="1"/>
          </p:cNvSpPr>
          <p:nvPr/>
        </p:nvSpPr>
        <p:spPr bwMode="auto">
          <a:xfrm>
            <a:off x="8443679" y="5230889"/>
            <a:ext cx="1295576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JENKINS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516748" y="6144404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516748" y="6949536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4019436" y="7630804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PIVOTAL WEB </a:t>
            </a:r>
          </a:p>
          <a:p>
            <a:pPr algn="ctr" eaLnBrk="1" hangingPunct="1"/>
            <a:r>
              <a:rPr lang="it-IT" sz="4400" dirty="0"/>
              <a:t>SERVICES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4228136" y="9359771"/>
            <a:ext cx="9425953" cy="2276045"/>
            <a:chOff x="4228136" y="9359771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28136" y="1015974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28136" y="10964873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4228136" y="935977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4019589" y="9359341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MONGODB 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KAFKA AS 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MYSQL 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8" grpId="0" animBg="1"/>
      <p:bldP spid="10269" grpId="0" animBg="1"/>
      <p:bldP spid="10270" grpId="0" animBg="1"/>
      <p:bldP spid="102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34199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1613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 smtClean="0"/>
          </a:p>
          <a:p>
            <a:pPr lvl="1"/>
            <a:r>
              <a:rPr lang="it-IT" dirty="0" err="1" smtClean="0"/>
              <a:t>Description</a:t>
            </a:r>
            <a:endParaRPr lang="it-IT" dirty="0" smtClean="0"/>
          </a:p>
          <a:p>
            <a:pPr lvl="1"/>
            <a:r>
              <a:rPr lang="it-IT" dirty="0" err="1" smtClean="0"/>
              <a:t>Images</a:t>
            </a:r>
            <a:endParaRPr lang="it-IT" dirty="0" smtClean="0"/>
          </a:p>
          <a:p>
            <a:pPr lvl="1"/>
            <a:r>
              <a:rPr lang="it-IT" dirty="0" smtClean="0"/>
              <a:t>Container</a:t>
            </a:r>
          </a:p>
          <a:p>
            <a:pPr lvl="1"/>
            <a:r>
              <a:rPr lang="it-IT" dirty="0" err="1" smtClean="0"/>
              <a:t>Porpouse</a:t>
            </a:r>
            <a:endParaRPr lang="it-IT" dirty="0" smtClean="0"/>
          </a:p>
          <a:p>
            <a:pPr lvl="2"/>
            <a:r>
              <a:rPr lang="it-IT" dirty="0" err="1" smtClean="0"/>
              <a:t>Specific</a:t>
            </a:r>
            <a:r>
              <a:rPr lang="it-IT" dirty="0" smtClean="0"/>
              <a:t> database </a:t>
            </a:r>
            <a:r>
              <a:rPr lang="it-IT" dirty="0" err="1" smtClean="0"/>
              <a:t>images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 </a:t>
            </a: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or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 smtClean="0"/>
          </a:p>
          <a:p>
            <a:pPr lvl="2"/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critic</a:t>
            </a:r>
            <a:r>
              <a:rPr lang="it-IT" dirty="0" smtClean="0"/>
              <a:t> bug fixing and </a:t>
            </a:r>
            <a:r>
              <a:rPr lang="it-IT" dirty="0" err="1" smtClean="0"/>
              <a:t>realize</a:t>
            </a:r>
            <a:r>
              <a:rPr lang="it-IT" dirty="0" smtClean="0"/>
              <a:t> a </a:t>
            </a:r>
            <a:r>
              <a:rPr lang="it-IT" dirty="0" err="1" smtClean="0"/>
              <a:t>faster</a:t>
            </a:r>
            <a:r>
              <a:rPr lang="it-IT" dirty="0" smtClean="0"/>
              <a:t> fixing</a:t>
            </a:r>
          </a:p>
          <a:p>
            <a:pPr lvl="2"/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container </a:t>
            </a:r>
            <a:r>
              <a:rPr lang="it-IT" dirty="0" err="1" smtClean="0"/>
              <a:t>to</a:t>
            </a:r>
            <a:r>
              <a:rPr lang="it-IT" dirty="0" smtClean="0"/>
              <a:t> face </a:t>
            </a:r>
            <a:r>
              <a:rPr lang="it-IT" dirty="0" err="1" smtClean="0"/>
              <a:t>different</a:t>
            </a:r>
            <a:r>
              <a:rPr lang="it-IT" dirty="0" smtClean="0"/>
              <a:t> bug fixing or non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endParaRPr lang="it-IT" dirty="0" smtClean="0"/>
          </a:p>
          <a:p>
            <a:pPr lvl="2"/>
            <a:r>
              <a:rPr lang="it-IT" dirty="0" smtClean="0"/>
              <a:t>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message broker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681038"/>
            <a:ext cx="21062950" cy="11129962"/>
            <a:chOff x="1371600" y="681317"/>
            <a:chExt cx="21062579" cy="11129683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>
              <a:off x="274317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>
              <a:off x="5791122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5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778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48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432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60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22098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9" name="Rettangolo 106"/>
          <p:cNvSpPr>
            <a:spLocks noChangeArrowheads="1"/>
          </p:cNvSpPr>
          <p:nvPr/>
        </p:nvSpPr>
        <p:spPr bwMode="auto">
          <a:xfrm>
            <a:off x="8696325" y="4446588"/>
            <a:ext cx="304800" cy="13446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747500" y="6297613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1" name="Freccia a destra 112"/>
          <p:cNvSpPr>
            <a:spLocks noChangeArrowheads="1"/>
          </p:cNvSpPr>
          <p:nvPr/>
        </p:nvSpPr>
        <p:spPr bwMode="auto">
          <a:xfrm rot="10800000">
            <a:off x="12136438" y="6737350"/>
            <a:ext cx="278130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2" name="Rettangolo 113"/>
          <p:cNvSpPr>
            <a:spLocks noChangeArrowheads="1"/>
          </p:cNvSpPr>
          <p:nvPr/>
        </p:nvSpPr>
        <p:spPr bwMode="auto">
          <a:xfrm>
            <a:off x="8718550" y="5943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3149600"/>
            <a:ext cx="8920162" cy="647700"/>
            <a:chOff x="6024284" y="3148853"/>
            <a:chExt cx="8919883" cy="647702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3170065" y="3148853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  <p:grpSp>
        <p:nvGrpSpPr>
          <p:cNvPr id="11275" name="Gruppo 38"/>
          <p:cNvGrpSpPr>
            <a:grpSpLocks/>
          </p:cNvGrpSpPr>
          <p:nvPr/>
        </p:nvGrpSpPr>
        <p:grpSpPr bwMode="auto">
          <a:xfrm>
            <a:off x="9023350" y="3956050"/>
            <a:ext cx="5876925" cy="795338"/>
            <a:chOff x="9022975" y="3956139"/>
            <a:chExt cx="5876715" cy="795151"/>
          </a:xfrm>
        </p:grpSpPr>
        <p:sp>
          <p:nvSpPr>
            <p:cNvPr id="11304" name="Freccia a destra 107"/>
            <p:cNvSpPr>
              <a:spLocks noChangeArrowheads="1"/>
            </p:cNvSpPr>
            <p:nvPr/>
          </p:nvSpPr>
          <p:spPr bwMode="auto">
            <a:xfrm flipH="1">
              <a:off x="9022975" y="4446490"/>
              <a:ext cx="5876715" cy="304800"/>
            </a:xfrm>
            <a:prstGeom prst="rightArrow">
              <a:avLst>
                <a:gd name="adj1" fmla="val 50000"/>
                <a:gd name="adj2" fmla="val 4998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5" name="CasellaDiTesto 117"/>
            <p:cNvSpPr txBox="1">
              <a:spLocks noChangeArrowheads="1"/>
            </p:cNvSpPr>
            <p:nvPr/>
          </p:nvSpPr>
          <p:spPr bwMode="auto">
            <a:xfrm>
              <a:off x="13179030" y="3956139"/>
              <a:ext cx="16979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  <a:p>
              <a:r>
                <a:rPr lang="it-IT" sz="1800" b="1"/>
                <a:t>/devBranch#2</a:t>
              </a:r>
            </a:p>
          </p:txBody>
        </p: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5165725"/>
            <a:ext cx="5867400" cy="674688"/>
            <a:chOff x="9076768" y="5166375"/>
            <a:chExt cx="5867398" cy="674132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3414177" y="5166375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</a:t>
              </a:r>
            </a:p>
          </p:txBody>
        </p:sp>
      </p:grpSp>
      <p:grpSp>
        <p:nvGrpSpPr>
          <p:cNvPr id="11277" name="Gruppo 36"/>
          <p:cNvGrpSpPr>
            <a:grpSpLocks/>
          </p:cNvGrpSpPr>
          <p:nvPr/>
        </p:nvGrpSpPr>
        <p:grpSpPr bwMode="auto">
          <a:xfrm>
            <a:off x="9077325" y="6030913"/>
            <a:ext cx="2662238" cy="674687"/>
            <a:chOff x="9076768" y="6031470"/>
            <a:chExt cx="2662517" cy="674132"/>
          </a:xfrm>
        </p:grpSpPr>
        <p:sp>
          <p:nvSpPr>
            <p:cNvPr id="11300" name="Freccia a destra 111"/>
            <p:cNvSpPr>
              <a:spLocks noChangeArrowheads="1"/>
            </p:cNvSpPr>
            <p:nvPr/>
          </p:nvSpPr>
          <p:spPr bwMode="auto">
            <a:xfrm>
              <a:off x="9076768" y="640080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1" name="CasellaDiTesto 119"/>
            <p:cNvSpPr txBox="1">
              <a:spLocks noChangeArrowheads="1"/>
            </p:cNvSpPr>
            <p:nvPr/>
          </p:nvSpPr>
          <p:spPr bwMode="auto">
            <a:xfrm>
              <a:off x="9759822" y="6031470"/>
              <a:ext cx="1941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 build]</a:t>
              </a:r>
            </a:p>
          </p:txBody>
        </p:sp>
      </p:grpSp>
      <p:sp>
        <p:nvSpPr>
          <p:cNvPr id="11278" name="CasellaDiTesto 120"/>
          <p:cNvSpPr txBox="1">
            <a:spLocks noChangeArrowheads="1"/>
          </p:cNvSpPr>
          <p:nvPr/>
        </p:nvSpPr>
        <p:spPr bwMode="auto">
          <a:xfrm>
            <a:off x="13419138" y="6402388"/>
            <a:ext cx="138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/QABranch</a:t>
            </a:r>
          </a:p>
        </p:txBody>
      </p:sp>
      <p:sp>
        <p:nvSpPr>
          <p:cNvPr id="11279" name="Rettangolo 122"/>
          <p:cNvSpPr>
            <a:spLocks noChangeArrowheads="1"/>
          </p:cNvSpPr>
          <p:nvPr/>
        </p:nvSpPr>
        <p:spPr bwMode="auto">
          <a:xfrm>
            <a:off x="8736013" y="8229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0" name="Gruppo 34"/>
          <p:cNvGrpSpPr>
            <a:grpSpLocks/>
          </p:cNvGrpSpPr>
          <p:nvPr/>
        </p:nvGrpSpPr>
        <p:grpSpPr bwMode="auto">
          <a:xfrm>
            <a:off x="9077325" y="7918450"/>
            <a:ext cx="8915400" cy="615950"/>
            <a:chOff x="9076767" y="7917687"/>
            <a:chExt cx="8915399" cy="616713"/>
          </a:xfrm>
        </p:grpSpPr>
        <p:sp>
          <p:nvSpPr>
            <p:cNvPr id="11298" name="Freccia a destra 123"/>
            <p:cNvSpPr>
              <a:spLocks noChangeArrowheads="1"/>
            </p:cNvSpPr>
            <p:nvPr/>
          </p:nvSpPr>
          <p:spPr bwMode="auto">
            <a:xfrm>
              <a:off x="9076767" y="8229600"/>
              <a:ext cx="8915399" cy="304800"/>
            </a:xfrm>
            <a:prstGeom prst="rightArrow">
              <a:avLst>
                <a:gd name="adj1" fmla="val 50000"/>
                <a:gd name="adj2" fmla="val 4996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9" name="CasellaDiTesto 126"/>
            <p:cNvSpPr txBox="1">
              <a:spLocks noChangeArrowheads="1"/>
            </p:cNvSpPr>
            <p:nvPr/>
          </p:nvSpPr>
          <p:spPr bwMode="auto">
            <a:xfrm>
              <a:off x="15028197" y="7917687"/>
              <a:ext cx="2856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an image build]</a:t>
              </a:r>
            </a:p>
          </p:txBody>
        </p: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840325" y="8534400"/>
            <a:ext cx="304800" cy="1905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57438" y="8670925"/>
            <a:ext cx="2820987" cy="638175"/>
            <a:chOff x="15056682" y="8671572"/>
            <a:chExt cx="2821142" cy="638274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00504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782379" y="8671572"/>
              <a:ext cx="20954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/QABranch::EAR </a:t>
              </a:r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11388" y="9648825"/>
            <a:ext cx="3044825" cy="638175"/>
            <a:chOff x="14911231" y="9648726"/>
            <a:chExt cx="3044423" cy="638274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998220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4911231" y="9648726"/>
              <a:ext cx="3044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/QABranch::DOCKERFILE</a:t>
              </a:r>
            </a:p>
          </p:txBody>
        </p:sp>
      </p:grpSp>
      <p:grpSp>
        <p:nvGrpSpPr>
          <p:cNvPr id="11284" name="Gruppo 30"/>
          <p:cNvGrpSpPr>
            <a:grpSpLocks/>
          </p:cNvGrpSpPr>
          <p:nvPr/>
        </p:nvGrpSpPr>
        <p:grpSpPr bwMode="auto">
          <a:xfrm>
            <a:off x="17995900" y="10226675"/>
            <a:ext cx="3111500" cy="674688"/>
            <a:chOff x="17996648" y="10226959"/>
            <a:chExt cx="3110739" cy="674132"/>
          </a:xfrm>
        </p:grpSpPr>
        <p:sp>
          <p:nvSpPr>
            <p:cNvPr id="11292" name="Freccia a destra 132"/>
            <p:cNvSpPr>
              <a:spLocks noChangeArrowheads="1"/>
            </p:cNvSpPr>
            <p:nvPr/>
          </p:nvSpPr>
          <p:spPr bwMode="auto">
            <a:xfrm flipH="1">
              <a:off x="17996648" y="10596291"/>
              <a:ext cx="3065930" cy="304800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815771" y="10226959"/>
              <a:ext cx="2291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[Docker get image]</a:t>
              </a:r>
            </a:p>
          </p:txBody>
        </p:sp>
      </p:grp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884775" y="11010900"/>
            <a:ext cx="3032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224500" y="11018838"/>
            <a:ext cx="2841625" cy="638175"/>
            <a:chOff x="18225020" y="11018974"/>
            <a:chExt cx="2841562" cy="638274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352448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9022433" y="11018974"/>
              <a:ext cx="2044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[Image available]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145963" y="7146925"/>
            <a:ext cx="2754312" cy="674688"/>
            <a:chOff x="12146150" y="7147574"/>
            <a:chExt cx="2753540" cy="674132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663180" y="7147574"/>
              <a:ext cx="2236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EAR/DOCKERFILE</a:t>
              </a:r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7516906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2486025"/>
            <a:ext cx="11904663" cy="633413"/>
            <a:chOff x="3048000" y="2485927"/>
            <a:chExt cx="11905132" cy="63379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3106400" y="2485927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1</a:t>
              </a:r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2</a:t>
              </a:r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3</a:t>
              </a:r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2" name="Freccia a destra 28"/>
          <p:cNvSpPr>
            <a:spLocks noChangeArrowheads="1"/>
          </p:cNvSpPr>
          <p:nvPr/>
        </p:nvSpPr>
        <p:spPr bwMode="auto">
          <a:xfrm>
            <a:off x="3048000" y="2814638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3" name="CasellaDiTesto 29"/>
          <p:cNvSpPr txBox="1">
            <a:spLocks noChangeArrowheads="1"/>
          </p:cNvSpPr>
          <p:nvPr/>
        </p:nvSpPr>
        <p:spPr bwMode="auto">
          <a:xfrm>
            <a:off x="10223793" y="2503488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294" name="Freccia a destra 107"/>
          <p:cNvSpPr>
            <a:spLocks noChangeArrowheads="1"/>
          </p:cNvSpPr>
          <p:nvPr/>
        </p:nvSpPr>
        <p:spPr bwMode="auto">
          <a:xfrm flipH="1">
            <a:off x="5907088" y="3657600"/>
            <a:ext cx="5743575" cy="304800"/>
          </a:xfrm>
          <a:prstGeom prst="rightArrow">
            <a:avLst>
              <a:gd name="adj1" fmla="val 50000"/>
              <a:gd name="adj2" fmla="val 499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5" name="CasellaDiTesto 117"/>
          <p:cNvSpPr txBox="1">
            <a:spLocks noChangeArrowheads="1"/>
          </p:cNvSpPr>
          <p:nvPr/>
        </p:nvSpPr>
        <p:spPr bwMode="auto">
          <a:xfrm>
            <a:off x="9940925" y="3400425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28450" y="30480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24021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26720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975850" y="4027488"/>
            <a:ext cx="1814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1" name="Freccia a destra 28"/>
          <p:cNvSpPr>
            <a:spLocks noChangeArrowheads="1"/>
          </p:cNvSpPr>
          <p:nvPr/>
        </p:nvSpPr>
        <p:spPr bwMode="auto">
          <a:xfrm>
            <a:off x="6000750" y="5334000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2" name="CasellaDiTesto 29"/>
          <p:cNvSpPr txBox="1">
            <a:spLocks noChangeArrowheads="1"/>
          </p:cNvSpPr>
          <p:nvPr/>
        </p:nvSpPr>
        <p:spPr bwMode="auto">
          <a:xfrm>
            <a:off x="13216520" y="5022850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4" name="Freccia a destra 107"/>
          <p:cNvSpPr>
            <a:spLocks noChangeArrowheads="1"/>
          </p:cNvSpPr>
          <p:nvPr/>
        </p:nvSpPr>
        <p:spPr bwMode="auto">
          <a:xfrm flipH="1">
            <a:off x="2935288" y="6027738"/>
            <a:ext cx="11734800" cy="304800"/>
          </a:xfrm>
          <a:prstGeom prst="rightArrow">
            <a:avLst>
              <a:gd name="adj1" fmla="val 50000"/>
              <a:gd name="adj2" fmla="val 500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5" name="CasellaDiTesto 117"/>
          <p:cNvSpPr txBox="1">
            <a:spLocks noChangeArrowheads="1"/>
          </p:cNvSpPr>
          <p:nvPr/>
        </p:nvSpPr>
        <p:spPr bwMode="auto">
          <a:xfrm>
            <a:off x="12865100" y="56578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8" name="CasellaDiTesto 117"/>
          <p:cNvSpPr txBox="1">
            <a:spLocks noChangeArrowheads="1"/>
          </p:cNvSpPr>
          <p:nvPr/>
        </p:nvSpPr>
        <p:spPr bwMode="auto">
          <a:xfrm>
            <a:off x="12882563" y="6488113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0" name="CasellaDiTesto 29"/>
          <p:cNvSpPr txBox="1">
            <a:spLocks noChangeArrowheads="1"/>
          </p:cNvSpPr>
          <p:nvPr/>
        </p:nvSpPr>
        <p:spPr bwMode="auto">
          <a:xfrm>
            <a:off x="16131025" y="7554913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2" name="CasellaDiTesto 117"/>
          <p:cNvSpPr txBox="1">
            <a:spLocks noChangeArrowheads="1"/>
          </p:cNvSpPr>
          <p:nvPr/>
        </p:nvSpPr>
        <p:spPr bwMode="auto">
          <a:xfrm>
            <a:off x="15840075" y="9226550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13" name="Freccia a destra 107"/>
          <p:cNvSpPr>
            <a:spLocks noChangeArrowheads="1"/>
          </p:cNvSpPr>
          <p:nvPr/>
        </p:nvSpPr>
        <p:spPr bwMode="auto">
          <a:xfrm flipH="1">
            <a:off x="9047163" y="6858000"/>
            <a:ext cx="5640387" cy="30480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5" name="CasellaDiTesto 117"/>
          <p:cNvSpPr txBox="1">
            <a:spLocks noChangeArrowheads="1"/>
          </p:cNvSpPr>
          <p:nvPr/>
        </p:nvSpPr>
        <p:spPr bwMode="auto">
          <a:xfrm>
            <a:off x="15848013" y="822960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grpSp>
        <p:nvGrpSpPr>
          <p:cNvPr id="12316" name="Gruppo 1"/>
          <p:cNvGrpSpPr>
            <a:grpSpLocks/>
          </p:cNvGrpSpPr>
          <p:nvPr/>
        </p:nvGrpSpPr>
        <p:grpSpPr bwMode="auto">
          <a:xfrm>
            <a:off x="2905125" y="8534400"/>
            <a:ext cx="14755813" cy="304800"/>
            <a:chOff x="2904565" y="8534236"/>
            <a:chExt cx="14757101" cy="304872"/>
          </a:xfrm>
        </p:grpSpPr>
        <p:sp>
          <p:nvSpPr>
            <p:cNvPr id="12323" name="Freccia a destra 107"/>
            <p:cNvSpPr>
              <a:spLocks noChangeArrowheads="1"/>
            </p:cNvSpPr>
            <p:nvPr/>
          </p:nvSpPr>
          <p:spPr bwMode="auto">
            <a:xfrm flipH="1">
              <a:off x="2931509" y="8534236"/>
              <a:ext cx="14730157" cy="304872"/>
            </a:xfrm>
            <a:prstGeom prst="rightArrow">
              <a:avLst>
                <a:gd name="adj1" fmla="val 50000"/>
                <a:gd name="adj2" fmla="val 49882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4" name="Freccia a destra 107"/>
            <p:cNvSpPr>
              <a:spLocks noChangeArrowheads="1"/>
            </p:cNvSpPr>
            <p:nvPr/>
          </p:nvSpPr>
          <p:spPr bwMode="auto">
            <a:xfrm flipH="1">
              <a:off x="2904565" y="8534236"/>
              <a:ext cx="304387" cy="304872"/>
            </a:xfrm>
            <a:prstGeom prst="rightArrow">
              <a:avLst>
                <a:gd name="adj1" fmla="val 50000"/>
                <a:gd name="adj2" fmla="val 499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7" name="Gruppo 2"/>
          <p:cNvGrpSpPr>
            <a:grpSpLocks/>
          </p:cNvGrpSpPr>
          <p:nvPr/>
        </p:nvGrpSpPr>
        <p:grpSpPr bwMode="auto">
          <a:xfrm>
            <a:off x="9037638" y="9594850"/>
            <a:ext cx="8802687" cy="304800"/>
            <a:chOff x="9037034" y="9595310"/>
            <a:chExt cx="8803289" cy="304872"/>
          </a:xfrm>
        </p:grpSpPr>
        <p:sp>
          <p:nvSpPr>
            <p:cNvPr id="12321" name="Freccia a destra 107"/>
            <p:cNvSpPr>
              <a:spLocks noChangeArrowheads="1"/>
            </p:cNvSpPr>
            <p:nvPr/>
          </p:nvSpPr>
          <p:spPr bwMode="auto">
            <a:xfrm flipH="1">
              <a:off x="9037034" y="9595310"/>
              <a:ext cx="8803289" cy="304872"/>
            </a:xfrm>
            <a:prstGeom prst="rightArrow">
              <a:avLst>
                <a:gd name="adj1" fmla="val 50000"/>
                <a:gd name="adj2" fmla="val 49997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2" name="Freccia a destra 107"/>
            <p:cNvSpPr>
              <a:spLocks noChangeArrowheads="1"/>
            </p:cNvSpPr>
            <p:nvPr/>
          </p:nvSpPr>
          <p:spPr bwMode="auto">
            <a:xfrm flipH="1">
              <a:off x="9047529" y="9595310"/>
              <a:ext cx="353028" cy="304872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8" name="Gruppo 4"/>
          <p:cNvGrpSpPr>
            <a:grpSpLocks/>
          </p:cNvGrpSpPr>
          <p:nvPr/>
        </p:nvGrpSpPr>
        <p:grpSpPr bwMode="auto">
          <a:xfrm>
            <a:off x="6000750" y="7924800"/>
            <a:ext cx="11839575" cy="304800"/>
            <a:chOff x="6000189" y="7924800"/>
            <a:chExt cx="11840135" cy="304872"/>
          </a:xfrm>
        </p:grpSpPr>
        <p:sp>
          <p:nvSpPr>
            <p:cNvPr id="12319" name="Freccia a destra 28"/>
            <p:cNvSpPr>
              <a:spLocks noChangeArrowheads="1"/>
            </p:cNvSpPr>
            <p:nvPr/>
          </p:nvSpPr>
          <p:spPr bwMode="auto">
            <a:xfrm>
              <a:off x="6000189" y="7924800"/>
              <a:ext cx="11840135" cy="304618"/>
            </a:xfrm>
            <a:prstGeom prst="rightArrow">
              <a:avLst>
                <a:gd name="adj1" fmla="val 50000"/>
                <a:gd name="adj2" fmla="val 50026"/>
              </a:avLst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0" name="Freccia a destra 28"/>
            <p:cNvSpPr>
              <a:spLocks noChangeArrowheads="1"/>
            </p:cNvSpPr>
            <p:nvPr/>
          </p:nvSpPr>
          <p:spPr bwMode="auto">
            <a:xfrm>
              <a:off x="17459324" y="7924800"/>
              <a:ext cx="380999" cy="304872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1175628" y="5316728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8263667" y="6601777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2122944" y="6601777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2136407" y="6601777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flipH="1">
            <a:off x="1815965" y="6869115"/>
            <a:ext cx="18187613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flipH="1">
            <a:off x="1825260" y="3592854"/>
            <a:ext cx="18178318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Wiring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: Service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</a:t>
            </a:r>
            <a:r>
              <a:rPr lang="it-IT" dirty="0" smtClean="0"/>
              <a:t>: DECOUPLIG REALIZED ALSO WITH SERVICE DISCOVERY WITHOUT P2P WIRING</a:t>
            </a:r>
            <a:endParaRPr lang="it-IT" dirty="0" smtClean="0"/>
          </a:p>
          <a:p>
            <a:r>
              <a:rPr lang="it-IT" dirty="0" smtClean="0"/>
              <a:t>Go </a:t>
            </a:r>
            <a:r>
              <a:rPr lang="it-IT" dirty="0" err="1" smtClean="0"/>
              <a:t>ahead</a:t>
            </a:r>
            <a:r>
              <a:rPr lang="it-IT" dirty="0" smtClean="0"/>
              <a:t> p2p </a:t>
            </a:r>
            <a:r>
              <a:rPr lang="it-IT" dirty="0" err="1" smtClean="0"/>
              <a:t>wiring</a:t>
            </a:r>
            <a:r>
              <a:rPr lang="it-IT" dirty="0" smtClean="0"/>
              <a:t> :EUREKA</a:t>
            </a:r>
            <a:r>
              <a:rPr lang="it-IT" dirty="0" smtClean="0"/>
              <a:t>: </a:t>
            </a:r>
            <a:r>
              <a:rPr lang="it-IT" dirty="0" smtClean="0"/>
              <a:t>DEFINITION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54001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00666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</a:t>
            </a:r>
          </a:p>
          <a:p>
            <a:pPr lvl="2" eaLnBrk="1" hangingPunct="1"/>
            <a:r>
              <a:rPr lang="it-IT" sz="2800" dirty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xmlns="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How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be </a:t>
            </a:r>
            <a:r>
              <a:rPr lang="it-IT" dirty="0" err="1" smtClean="0"/>
              <a:t>accomplished</a:t>
            </a:r>
            <a:r>
              <a:rPr lang="it-IT" dirty="0" smtClean="0"/>
              <a:t> </a:t>
            </a:r>
            <a:r>
              <a:rPr lang="it-IT" dirty="0" err="1" smtClean="0"/>
              <a:t>defining</a:t>
            </a:r>
            <a:r>
              <a:rPr lang="it-IT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dirty="0" smtClean="0"/>
              <a:t>Microservices Database per service</a:t>
            </a:r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xmlns="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Pages>0</Pages>
  <Words>553</Words>
  <Characters>0</Characters>
  <Application>Microsoft Office PowerPoint</Application>
  <PresentationFormat>Personalizzato</PresentationFormat>
  <Lines>0</Lines>
  <Paragraphs>204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Default - Title Slide</vt:lpstr>
      <vt:lpstr>Default - Title and Content</vt:lpstr>
      <vt:lpstr>Default - 1_Title Slide</vt:lpstr>
      <vt:lpstr>Default - 1_Title and Content</vt:lpstr>
      <vt:lpstr>Diapositiva 1</vt:lpstr>
      <vt:lpstr>Diapositiva 2</vt:lpstr>
      <vt:lpstr>Diapositiva 3</vt:lpstr>
      <vt:lpstr>Full lifecycle of a microservice: how to realize a fault-tolerant and reliable architecture and deliver it as a Docker container or in a Cloud environment</vt:lpstr>
      <vt:lpstr>Astract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Requirements fullfilment: Technology stack</vt:lpstr>
      <vt:lpstr>Requirements fullfilment: Lifecycle process</vt:lpstr>
      <vt:lpstr>Lifecycle process</vt:lpstr>
      <vt:lpstr>DEVELOPMENT / UNIT TEST</vt:lpstr>
      <vt:lpstr>INTEGRATION TEST</vt:lpstr>
      <vt:lpstr>QUALITY ASSURANCE</vt:lpstr>
      <vt:lpstr>QUALITY ASSURANCE</vt:lpstr>
      <vt:lpstr>PRODUCTION</vt:lpstr>
      <vt:lpstr>Diapositiva 20</vt:lpstr>
      <vt:lpstr>Event driven architecture: transaction issues</vt:lpstr>
      <vt:lpstr>Diapositiva 22</vt:lpstr>
      <vt:lpstr>Diapositiva 23</vt:lpstr>
      <vt:lpstr>System landscape</vt:lpstr>
      <vt:lpstr>System landscape</vt:lpstr>
      <vt:lpstr>System landscape</vt:lpstr>
      <vt:lpstr>Wiring microservice: Service Discovery </vt:lpstr>
      <vt:lpstr>Load Balancing </vt:lpstr>
      <vt:lpstr>Diapositiva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LUIGI</cp:lastModifiedBy>
  <cp:revision>167</cp:revision>
  <dcterms:modified xsi:type="dcterms:W3CDTF">2016-09-06T21:53:37Z</dcterms:modified>
</cp:coreProperties>
</file>