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49" r:id="rId2"/>
    <p:sldMasterId id="2147483650" r:id="rId3"/>
    <p:sldMasterId id="2147483651" r:id="rId4"/>
  </p:sldMasterIdLst>
  <p:sldIdLst>
    <p:sldId id="256" r:id="rId5"/>
    <p:sldId id="261" r:id="rId6"/>
    <p:sldId id="262" r:id="rId7"/>
    <p:sldId id="263" r:id="rId8"/>
    <p:sldId id="272" r:id="rId9"/>
    <p:sldId id="288" r:id="rId10"/>
    <p:sldId id="264" r:id="rId11"/>
    <p:sldId id="284" r:id="rId12"/>
    <p:sldId id="285" r:id="rId13"/>
    <p:sldId id="273" r:id="rId14"/>
    <p:sldId id="290" r:id="rId15"/>
    <p:sldId id="289" r:id="rId16"/>
    <p:sldId id="287" r:id="rId17"/>
    <p:sldId id="266" r:id="rId18"/>
    <p:sldId id="274" r:id="rId19"/>
    <p:sldId id="302" r:id="rId20"/>
    <p:sldId id="267" r:id="rId21"/>
    <p:sldId id="309" r:id="rId22"/>
    <p:sldId id="293" r:id="rId23"/>
    <p:sldId id="278" r:id="rId24"/>
    <p:sldId id="279" r:id="rId25"/>
    <p:sldId id="294" r:id="rId26"/>
    <p:sldId id="295" r:id="rId27"/>
    <p:sldId id="280" r:id="rId28"/>
    <p:sldId id="296" r:id="rId29"/>
    <p:sldId id="310" r:id="rId30"/>
    <p:sldId id="304" r:id="rId31"/>
    <p:sldId id="268" r:id="rId32"/>
    <p:sldId id="283" r:id="rId33"/>
    <p:sldId id="282" r:id="rId34"/>
    <p:sldId id="281" r:id="rId35"/>
    <p:sldId id="275" r:id="rId36"/>
    <p:sldId id="311" r:id="rId37"/>
    <p:sldId id="271" r:id="rId38"/>
    <p:sldId id="292" r:id="rId39"/>
    <p:sldId id="269" r:id="rId40"/>
    <p:sldId id="299" r:id="rId41"/>
    <p:sldId id="301" r:id="rId42"/>
    <p:sldId id="307" r:id="rId43"/>
    <p:sldId id="306" r:id="rId44"/>
    <p:sldId id="298" r:id="rId45"/>
    <p:sldId id="308" r:id="rId46"/>
    <p:sldId id="265" r:id="rId47"/>
    <p:sldId id="305" r:id="rId48"/>
    <p:sldId id="300" r:id="rId49"/>
    <p:sldId id="291" r:id="rId50"/>
    <p:sldId id="270" r:id="rId51"/>
    <p:sldId id="286" r:id="rId52"/>
  </p:sldIdLst>
  <p:sldSz cx="24384000" cy="13716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12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12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12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12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12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5pPr>
    <a:lvl6pPr marL="2286000" algn="l" defTabSz="914400" rtl="0" eaLnBrk="1" latinLnBrk="0" hangingPunct="1">
      <a:defRPr sz="112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6pPr>
    <a:lvl7pPr marL="2743200" algn="l" defTabSz="914400" rtl="0" eaLnBrk="1" latinLnBrk="0" hangingPunct="1">
      <a:defRPr sz="112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7pPr>
    <a:lvl8pPr marL="3200400" algn="l" defTabSz="914400" rtl="0" eaLnBrk="1" latinLnBrk="0" hangingPunct="1">
      <a:defRPr sz="112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8pPr>
    <a:lvl9pPr marL="3657600" algn="l" defTabSz="914400" rtl="0" eaLnBrk="1" latinLnBrk="0" hangingPunct="1">
      <a:defRPr sz="112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99"/>
    <a:srgbClr val="00B7B7"/>
    <a:srgbClr val="5E50A1"/>
    <a:srgbClr val="510C76"/>
    <a:srgbClr val="4829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ssuno stile, nessuna grigli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 autoAdjust="0"/>
    <p:restoredTop sz="94659" autoAdjust="0"/>
  </p:normalViewPr>
  <p:slideViewPr>
    <p:cSldViewPr>
      <p:cViewPr>
        <p:scale>
          <a:sx n="33" d="100"/>
          <a:sy n="33" d="100"/>
        </p:scale>
        <p:origin x="-282" y="-90"/>
      </p:cViewPr>
      <p:guideLst>
        <p:guide orient="horz" pos="4320"/>
        <p:guide pos="7680"/>
      </p:guideLst>
    </p:cSldViewPr>
  </p:slideViewPr>
  <p:outlineViewPr>
    <p:cViewPr>
      <p:scale>
        <a:sx n="33" d="100"/>
        <a:sy n="33" d="100"/>
      </p:scale>
      <p:origin x="0" y="1076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383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tableStyles" Target="tableStyle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slideMaster" Target="slideMasters/slideMaster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138082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7538" y="1676401"/>
            <a:ext cx="23134637" cy="10591799"/>
          </a:xfrm>
        </p:spPr>
        <p:txBody>
          <a:bodyPr/>
          <a:lstStyle>
            <a:lvl1pPr>
              <a:buClr>
                <a:srgbClr val="5E50A1"/>
              </a:buClr>
              <a:defRPr/>
            </a:lvl1pPr>
            <a:lvl2pPr>
              <a:buClr>
                <a:srgbClr val="5E50A1"/>
              </a:buClr>
              <a:defRPr/>
            </a:lvl2pPr>
            <a:lvl3pPr>
              <a:buClr>
                <a:srgbClr val="5E50A1"/>
              </a:buClr>
              <a:defRPr/>
            </a:lvl3pPr>
            <a:lvl4pPr>
              <a:buClr>
                <a:srgbClr val="5E50A1"/>
              </a:buClr>
              <a:defRPr/>
            </a:lvl4pPr>
            <a:lvl5pPr>
              <a:buClr>
                <a:srgbClr val="5E50A1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933588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278078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783360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8178800" y="0"/>
            <a:ext cx="15290800" cy="720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8100" tIns="38100" rIns="38100" bIns="381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pitchFamily="34" charset="0"/>
              </a:rPr>
              <a:t>Click to edit Master title style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78800" y="7543800"/>
            <a:ext cx="15290800" cy="617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pitchFamily="34" charset="0"/>
              </a:rPr>
              <a:t>Click to edit Master text styles</a:t>
            </a:r>
          </a:p>
          <a:p>
            <a:pPr lvl="1"/>
            <a:r>
              <a:rPr lang="en-US" smtClean="0">
                <a:sym typeface="Arial" pitchFamily="34" charset="0"/>
              </a:rPr>
              <a:t>Second level</a:t>
            </a:r>
          </a:p>
          <a:p>
            <a:pPr lvl="2"/>
            <a:r>
              <a:rPr lang="en-US" smtClean="0">
                <a:sym typeface="Arial" pitchFamily="34" charset="0"/>
              </a:rPr>
              <a:t>Third level</a:t>
            </a:r>
          </a:p>
          <a:p>
            <a:pPr lvl="3"/>
            <a:r>
              <a:rPr lang="en-US" smtClean="0">
                <a:sym typeface="Arial" pitchFamily="34" charset="0"/>
              </a:rPr>
              <a:t>Fourth level</a:t>
            </a:r>
          </a:p>
          <a:p>
            <a:pPr lvl="4"/>
            <a:r>
              <a:rPr lang="en-US" smtClean="0">
                <a:sym typeface="Arial" pitchFamily="34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</p:sldLayoutIdLst>
  <p:transition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8000" b="1">
          <a:solidFill>
            <a:srgbClr val="FFFFFF"/>
          </a:solidFill>
          <a:latin typeface="+mj-lt"/>
          <a:ea typeface="+mj-ea"/>
          <a:cs typeface="+mj-cs"/>
          <a:sym typeface="Arial" pitchFamily="34" charset="0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8000" b="1">
          <a:solidFill>
            <a:srgbClr val="FFFFFF"/>
          </a:solidFill>
          <a:latin typeface="Arial" charset="0"/>
          <a:ea typeface="ヒラギノ角ゴ ProN W6" charset="0"/>
          <a:cs typeface="ヒラギノ角ゴ ProN W6" charset="0"/>
          <a:sym typeface="Arial" pitchFamily="34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8000" b="1">
          <a:solidFill>
            <a:srgbClr val="FFFFFF"/>
          </a:solidFill>
          <a:latin typeface="Arial" charset="0"/>
          <a:ea typeface="ヒラギノ角ゴ ProN W6" charset="0"/>
          <a:cs typeface="ヒラギノ角ゴ ProN W6" charset="0"/>
          <a:sym typeface="Arial" pitchFamily="34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8000" b="1">
          <a:solidFill>
            <a:srgbClr val="FFFFFF"/>
          </a:solidFill>
          <a:latin typeface="Arial" charset="0"/>
          <a:ea typeface="ヒラギノ角ゴ ProN W6" charset="0"/>
          <a:cs typeface="ヒラギノ角ゴ ProN W6" charset="0"/>
          <a:sym typeface="Arial" pitchFamily="34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8000" b="1">
          <a:solidFill>
            <a:srgbClr val="FFFFFF"/>
          </a:solidFill>
          <a:latin typeface="Arial" charset="0"/>
          <a:ea typeface="ヒラギノ角ゴ ProN W6" charset="0"/>
          <a:cs typeface="ヒラギノ角ゴ ProN W6" charset="0"/>
          <a:sym typeface="Arial" pitchFamily="34" charset="0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10600" b="1">
          <a:solidFill>
            <a:srgbClr val="FFFFFF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10600" b="1">
          <a:solidFill>
            <a:srgbClr val="FFFFFF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10600" b="1">
          <a:solidFill>
            <a:srgbClr val="FFFFFF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10600" b="1">
          <a:solidFill>
            <a:srgbClr val="FFFFFF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9pPr>
    </p:titleStyle>
    <p:bodyStyle>
      <a:lvl1pPr marL="342900" indent="-342900" algn="ctr" rtl="0" eaLnBrk="0" fontAlgn="base" hangingPunct="0">
        <a:spcBef>
          <a:spcPts val="1900"/>
        </a:spcBef>
        <a:spcAft>
          <a:spcPct val="0"/>
        </a:spcAft>
        <a:buChar char="•"/>
        <a:defRPr sz="6000">
          <a:solidFill>
            <a:srgbClr val="FFFFFF"/>
          </a:solidFill>
          <a:latin typeface="+mn-lt"/>
          <a:ea typeface="+mn-ea"/>
          <a:cs typeface="+mn-cs"/>
          <a:sym typeface="Arial" pitchFamily="34" charset="0"/>
        </a:defRPr>
      </a:lvl1pPr>
      <a:lvl2pPr marL="742950" indent="-285750" algn="ctr" rtl="0" eaLnBrk="0" fontAlgn="base" hangingPunct="0">
        <a:spcBef>
          <a:spcPct val="0"/>
        </a:spcBef>
        <a:spcAft>
          <a:spcPct val="0"/>
        </a:spcAft>
        <a:buChar char="–"/>
        <a:defRPr sz="6000">
          <a:solidFill>
            <a:srgbClr val="FFFFFF"/>
          </a:solidFill>
          <a:latin typeface="+mn-lt"/>
          <a:ea typeface="+mn-ea"/>
          <a:cs typeface="+mn-cs"/>
          <a:sym typeface="Arial" pitchFamily="34" charset="0"/>
        </a:defRPr>
      </a:lvl2pPr>
      <a:lvl3pPr marL="1143000" indent="-228600" algn="ctr" rtl="0" eaLnBrk="0" fontAlgn="base" hangingPunct="0">
        <a:spcBef>
          <a:spcPct val="0"/>
        </a:spcBef>
        <a:spcAft>
          <a:spcPct val="0"/>
        </a:spcAft>
        <a:buChar char="•"/>
        <a:defRPr sz="6000">
          <a:solidFill>
            <a:srgbClr val="FFFFFF"/>
          </a:solidFill>
          <a:latin typeface="+mn-lt"/>
          <a:ea typeface="+mn-ea"/>
          <a:cs typeface="+mn-cs"/>
          <a:sym typeface="Arial" pitchFamily="34" charset="0"/>
        </a:defRPr>
      </a:lvl3pPr>
      <a:lvl4pPr marL="1600200" indent="-228600" algn="ctr" rtl="0" eaLnBrk="0" fontAlgn="base" hangingPunct="0">
        <a:spcBef>
          <a:spcPct val="0"/>
        </a:spcBef>
        <a:spcAft>
          <a:spcPct val="0"/>
        </a:spcAft>
        <a:buChar char="–"/>
        <a:defRPr sz="6000">
          <a:solidFill>
            <a:srgbClr val="FFFFFF"/>
          </a:solidFill>
          <a:latin typeface="+mn-lt"/>
          <a:ea typeface="+mn-ea"/>
          <a:cs typeface="+mn-cs"/>
          <a:sym typeface="Arial" pitchFamily="34" charset="0"/>
        </a:defRPr>
      </a:lvl4pPr>
      <a:lvl5pPr marL="2057400" indent="-228600" algn="ctr" rtl="0" eaLnBrk="0" fontAlgn="base" hangingPunct="0">
        <a:spcBef>
          <a:spcPct val="0"/>
        </a:spcBef>
        <a:spcAft>
          <a:spcPct val="0"/>
        </a:spcAft>
        <a:buChar char="»"/>
        <a:defRPr sz="6000">
          <a:solidFill>
            <a:srgbClr val="FFFFFF"/>
          </a:solidFill>
          <a:latin typeface="+mn-lt"/>
          <a:ea typeface="+mn-ea"/>
          <a:cs typeface="+mn-cs"/>
          <a:sym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52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52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52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52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17538" y="241300"/>
            <a:ext cx="23134637" cy="135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pitchFamily="34" charset="0"/>
              </a:rPr>
              <a:t>Click to edit Master title style</a:t>
            </a: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7538" y="1676400"/>
            <a:ext cx="23134637" cy="1066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pitchFamily="34" charset="0"/>
              </a:rPr>
              <a:t>Click to edit Master text styles</a:t>
            </a:r>
          </a:p>
          <a:p>
            <a:pPr lvl="1"/>
            <a:r>
              <a:rPr lang="en-US" smtClean="0">
                <a:sym typeface="Arial" pitchFamily="34" charset="0"/>
              </a:rPr>
              <a:t>Second level</a:t>
            </a:r>
          </a:p>
          <a:p>
            <a:pPr lvl="2"/>
            <a:r>
              <a:rPr lang="en-US" smtClean="0">
                <a:sym typeface="Arial" pitchFamily="34" charset="0"/>
              </a:rPr>
              <a:t>Third level</a:t>
            </a:r>
          </a:p>
          <a:p>
            <a:pPr lvl="3"/>
            <a:r>
              <a:rPr lang="en-US" smtClean="0">
                <a:sym typeface="Arial" pitchFamily="34" charset="0"/>
              </a:rPr>
              <a:t>Fourth level</a:t>
            </a:r>
          </a:p>
          <a:p>
            <a:pPr lvl="4"/>
            <a:r>
              <a:rPr lang="en-US" smtClean="0">
                <a:sym typeface="Arial" pitchFamily="34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7200" b="1">
          <a:solidFill>
            <a:srgbClr val="FFFFFF"/>
          </a:solidFill>
          <a:latin typeface="+mj-lt"/>
          <a:ea typeface="+mj-ea"/>
          <a:cs typeface="+mj-cs"/>
          <a:sym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7200" b="1">
          <a:solidFill>
            <a:srgbClr val="FFFFFF"/>
          </a:solidFill>
          <a:latin typeface="Arial" charset="0"/>
          <a:ea typeface="ヒラギノ角ゴ ProN W6" charset="0"/>
          <a:cs typeface="ヒラギノ角ゴ ProN W6" charset="0"/>
          <a:sym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7200" b="1">
          <a:solidFill>
            <a:srgbClr val="FFFFFF"/>
          </a:solidFill>
          <a:latin typeface="Arial" charset="0"/>
          <a:ea typeface="ヒラギノ角ゴ ProN W6" charset="0"/>
          <a:cs typeface="ヒラギノ角ゴ ProN W6" charset="0"/>
          <a:sym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7200" b="1">
          <a:solidFill>
            <a:srgbClr val="FFFFFF"/>
          </a:solidFill>
          <a:latin typeface="Arial" charset="0"/>
          <a:ea typeface="ヒラギノ角ゴ ProN W6" charset="0"/>
          <a:cs typeface="ヒラギノ角ゴ ProN W6" charset="0"/>
          <a:sym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7200" b="1">
          <a:solidFill>
            <a:srgbClr val="FFFFFF"/>
          </a:solidFill>
          <a:latin typeface="Arial" charset="0"/>
          <a:ea typeface="ヒラギノ角ゴ ProN W6" charset="0"/>
          <a:cs typeface="ヒラギノ角ゴ ProN W6" charset="0"/>
          <a:sym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9600" b="1">
          <a:solidFill>
            <a:srgbClr val="FFFFFF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9600" b="1">
          <a:solidFill>
            <a:srgbClr val="FFFFFF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9600" b="1">
          <a:solidFill>
            <a:srgbClr val="FFFFFF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9600" b="1">
          <a:solidFill>
            <a:srgbClr val="FFFFFF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9pPr>
    </p:titleStyle>
    <p:bodyStyle>
      <a:lvl1pPr marL="457200" indent="-457200" algn="l" rtl="0" eaLnBrk="0" fontAlgn="base" hangingPunct="0">
        <a:spcBef>
          <a:spcPts val="2100"/>
        </a:spcBef>
        <a:spcAft>
          <a:spcPct val="0"/>
        </a:spcAft>
        <a:buClr>
          <a:srgbClr val="510C76"/>
        </a:buClr>
        <a:buSzPct val="100000"/>
        <a:buFont typeface="Wingdings" pitchFamily="2" charset="2"/>
        <a:buChar char="§"/>
        <a:defRPr sz="4800">
          <a:solidFill>
            <a:srgbClr val="FFFFFF"/>
          </a:solidFill>
          <a:latin typeface="+mn-lt"/>
          <a:ea typeface="+mn-ea"/>
          <a:cs typeface="+mn-cs"/>
          <a:sym typeface="Arial" pitchFamily="34" charset="0"/>
        </a:defRPr>
      </a:lvl1pPr>
      <a:lvl2pPr marL="876300" indent="-457200" algn="l" rtl="0" eaLnBrk="0" fontAlgn="base" hangingPunct="0">
        <a:spcBef>
          <a:spcPts val="1900"/>
        </a:spcBef>
        <a:spcAft>
          <a:spcPct val="0"/>
        </a:spcAft>
        <a:buClr>
          <a:srgbClr val="510C76"/>
        </a:buClr>
        <a:buSzPct val="100000"/>
        <a:buFont typeface="Arial" pitchFamily="34" charset="0"/>
        <a:buChar char="-"/>
        <a:defRPr sz="4800">
          <a:solidFill>
            <a:srgbClr val="FFFFFF"/>
          </a:solidFill>
          <a:latin typeface="+mn-lt"/>
          <a:ea typeface="+mn-ea"/>
          <a:cs typeface="+mn-cs"/>
          <a:sym typeface="Arial" pitchFamily="34" charset="0"/>
        </a:defRPr>
      </a:lvl2pPr>
      <a:lvl3pPr marL="1562100" indent="-457200" algn="l" rtl="0" eaLnBrk="0" fontAlgn="base" hangingPunct="0">
        <a:spcBef>
          <a:spcPts val="1600"/>
        </a:spcBef>
        <a:spcAft>
          <a:spcPct val="0"/>
        </a:spcAft>
        <a:buClr>
          <a:srgbClr val="510C76"/>
        </a:buClr>
        <a:buSzPct val="100000"/>
        <a:buFont typeface="Arial" pitchFamily="34" charset="0"/>
        <a:buChar char="-"/>
        <a:defRPr sz="4800">
          <a:solidFill>
            <a:srgbClr val="FFFFFF"/>
          </a:solidFill>
          <a:latin typeface="+mn-lt"/>
          <a:ea typeface="+mn-ea"/>
          <a:cs typeface="+mn-cs"/>
          <a:sym typeface="Arial" pitchFamily="34" charset="0"/>
        </a:defRPr>
      </a:lvl3pPr>
      <a:lvl4pPr marL="2019300" indent="-457200" algn="l" rtl="0" eaLnBrk="0" fontAlgn="base" hangingPunct="0">
        <a:spcBef>
          <a:spcPts val="1300"/>
        </a:spcBef>
        <a:spcAft>
          <a:spcPct val="0"/>
        </a:spcAft>
        <a:buClr>
          <a:srgbClr val="510C76"/>
        </a:buClr>
        <a:buSzPct val="100000"/>
        <a:buFont typeface="Arial" pitchFamily="34" charset="0"/>
        <a:buChar char="-"/>
        <a:defRPr sz="4800">
          <a:solidFill>
            <a:srgbClr val="FFFFFF"/>
          </a:solidFill>
          <a:latin typeface="+mn-lt"/>
          <a:ea typeface="+mn-ea"/>
          <a:cs typeface="+mn-cs"/>
          <a:sym typeface="Arial" pitchFamily="34" charset="0"/>
        </a:defRPr>
      </a:lvl4pPr>
      <a:lvl5pPr marL="2476500" indent="-457200" algn="l" rtl="0" eaLnBrk="0" fontAlgn="base" hangingPunct="0">
        <a:spcBef>
          <a:spcPts val="1300"/>
        </a:spcBef>
        <a:spcAft>
          <a:spcPct val="0"/>
        </a:spcAft>
        <a:buClr>
          <a:srgbClr val="510C76"/>
        </a:buClr>
        <a:buSzPct val="100000"/>
        <a:buFont typeface="Arial" pitchFamily="34" charset="0"/>
        <a:buChar char="-"/>
        <a:defRPr sz="4800">
          <a:solidFill>
            <a:srgbClr val="FFFFFF"/>
          </a:solidFill>
          <a:latin typeface="+mn-lt"/>
          <a:ea typeface="+mn-ea"/>
          <a:cs typeface="+mn-cs"/>
          <a:sym typeface="Arial" pitchFamily="34" charset="0"/>
        </a:defRPr>
      </a:lvl5pPr>
      <a:lvl6pPr marL="2933700" indent="-457200" algn="l" rtl="0" fontAlgn="base">
        <a:spcBef>
          <a:spcPts val="1300"/>
        </a:spcBef>
        <a:spcAft>
          <a:spcPct val="0"/>
        </a:spcAft>
        <a:buClr>
          <a:srgbClr val="D3002D"/>
        </a:buClr>
        <a:buSzPct val="100000"/>
        <a:buFont typeface="Arial" charset="0"/>
        <a:buChar char="-"/>
        <a:defRPr sz="48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6pPr>
      <a:lvl7pPr marL="3390900" indent="-457200" algn="l" rtl="0" fontAlgn="base">
        <a:spcBef>
          <a:spcPts val="1300"/>
        </a:spcBef>
        <a:spcAft>
          <a:spcPct val="0"/>
        </a:spcAft>
        <a:buClr>
          <a:srgbClr val="D3002D"/>
        </a:buClr>
        <a:buSzPct val="100000"/>
        <a:buFont typeface="Arial" charset="0"/>
        <a:buChar char="-"/>
        <a:defRPr sz="48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7pPr>
      <a:lvl8pPr marL="3848100" indent="-457200" algn="l" rtl="0" fontAlgn="base">
        <a:spcBef>
          <a:spcPts val="1300"/>
        </a:spcBef>
        <a:spcAft>
          <a:spcPct val="0"/>
        </a:spcAft>
        <a:buClr>
          <a:srgbClr val="D3002D"/>
        </a:buClr>
        <a:buSzPct val="100000"/>
        <a:buFont typeface="Arial" charset="0"/>
        <a:buChar char="-"/>
        <a:defRPr sz="48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8pPr>
      <a:lvl9pPr marL="4305300" indent="-457200" algn="l" rtl="0" fontAlgn="base">
        <a:spcBef>
          <a:spcPts val="1300"/>
        </a:spcBef>
        <a:spcAft>
          <a:spcPct val="0"/>
        </a:spcAft>
        <a:buClr>
          <a:srgbClr val="D3002D"/>
        </a:buClr>
        <a:buSzPct val="100000"/>
        <a:buFont typeface="Arial" charset="0"/>
        <a:buChar char="-"/>
        <a:defRPr sz="48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8178800" y="0"/>
            <a:ext cx="15290800" cy="720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8100" tIns="38100" rIns="38100" bIns="381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pitchFamily="34" charset="0"/>
              </a:rPr>
              <a:t>Click to edit Master title style</a:t>
            </a: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78800" y="7467600"/>
            <a:ext cx="15290800" cy="624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pitchFamily="34" charset="0"/>
              </a:rPr>
              <a:t>Click to edit Master text styles</a:t>
            </a:r>
          </a:p>
          <a:p>
            <a:pPr lvl="1"/>
            <a:r>
              <a:rPr lang="en-US" smtClean="0">
                <a:sym typeface="Arial" pitchFamily="34" charset="0"/>
              </a:rPr>
              <a:t>Second level</a:t>
            </a:r>
          </a:p>
          <a:p>
            <a:pPr lvl="2"/>
            <a:r>
              <a:rPr lang="en-US" smtClean="0">
                <a:sym typeface="Arial" pitchFamily="34" charset="0"/>
              </a:rPr>
              <a:t>Third level</a:t>
            </a:r>
          </a:p>
          <a:p>
            <a:pPr lvl="3"/>
            <a:r>
              <a:rPr lang="en-US" smtClean="0">
                <a:sym typeface="Arial" pitchFamily="34" charset="0"/>
              </a:rPr>
              <a:t>Fourth level</a:t>
            </a:r>
          </a:p>
          <a:p>
            <a:pPr lvl="4"/>
            <a:r>
              <a:rPr lang="en-US" smtClean="0">
                <a:sym typeface="Arial" pitchFamily="34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ransition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8000" b="1">
          <a:solidFill>
            <a:schemeClr val="tx1"/>
          </a:solidFill>
          <a:latin typeface="+mj-lt"/>
          <a:ea typeface="+mj-ea"/>
          <a:cs typeface="+mj-cs"/>
          <a:sym typeface="Arial" pitchFamily="34" charset="0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80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pitchFamily="34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80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pitchFamily="34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80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pitchFamily="34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80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pitchFamily="34" charset="0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106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106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106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106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9pPr>
    </p:titleStyle>
    <p:bodyStyle>
      <a:lvl1pPr marL="342900" indent="-342900" algn="ctr" rtl="0" eaLnBrk="0" fontAlgn="base" hangingPunct="0">
        <a:spcBef>
          <a:spcPct val="0"/>
        </a:spcBef>
        <a:spcAft>
          <a:spcPct val="0"/>
        </a:spcAft>
        <a:buChar char="•"/>
        <a:defRPr sz="60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1pPr>
      <a:lvl2pPr marL="742950" indent="-285750" algn="ctr" rtl="0" eaLnBrk="0" fontAlgn="base" hangingPunct="0">
        <a:spcBef>
          <a:spcPct val="0"/>
        </a:spcBef>
        <a:spcAft>
          <a:spcPct val="0"/>
        </a:spcAft>
        <a:buChar char="–"/>
        <a:defRPr sz="60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2pPr>
      <a:lvl3pPr marL="1143000" indent="-228600" algn="ctr" rtl="0" eaLnBrk="0" fontAlgn="base" hangingPunct="0">
        <a:spcBef>
          <a:spcPct val="0"/>
        </a:spcBef>
        <a:spcAft>
          <a:spcPct val="0"/>
        </a:spcAft>
        <a:buChar char="•"/>
        <a:defRPr sz="60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3pPr>
      <a:lvl4pPr marL="1600200" indent="-228600" algn="ctr" rtl="0" eaLnBrk="0" fontAlgn="base" hangingPunct="0">
        <a:spcBef>
          <a:spcPct val="0"/>
        </a:spcBef>
        <a:spcAft>
          <a:spcPct val="0"/>
        </a:spcAft>
        <a:buChar char="–"/>
        <a:defRPr sz="60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4pPr>
      <a:lvl5pPr marL="2057400" indent="-228600" algn="ctr" rtl="0" eaLnBrk="0" fontAlgn="base" hangingPunct="0">
        <a:spcBef>
          <a:spcPct val="0"/>
        </a:spcBef>
        <a:spcAft>
          <a:spcPct val="0"/>
        </a:spcAft>
        <a:buChar char="»"/>
        <a:defRPr sz="60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52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52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52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52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17538" y="241300"/>
            <a:ext cx="23134637" cy="135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pitchFamily="34" charset="0"/>
              </a:rPr>
              <a:t>Click to edit Master title style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7538" y="1676400"/>
            <a:ext cx="23134637" cy="1066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pitchFamily="34" charset="0"/>
              </a:rPr>
              <a:t>Click to edit Master text styles</a:t>
            </a:r>
          </a:p>
          <a:p>
            <a:pPr lvl="1"/>
            <a:r>
              <a:rPr lang="en-US" smtClean="0">
                <a:sym typeface="Arial" pitchFamily="34" charset="0"/>
              </a:rPr>
              <a:t>Second level</a:t>
            </a:r>
          </a:p>
          <a:p>
            <a:pPr lvl="2"/>
            <a:r>
              <a:rPr lang="en-US" smtClean="0">
                <a:sym typeface="Arial" pitchFamily="34" charset="0"/>
              </a:rPr>
              <a:t>Third level</a:t>
            </a:r>
          </a:p>
          <a:p>
            <a:pPr lvl="3"/>
            <a:r>
              <a:rPr lang="en-US" smtClean="0">
                <a:sym typeface="Arial" pitchFamily="34" charset="0"/>
              </a:rPr>
              <a:t>Fourth level</a:t>
            </a:r>
          </a:p>
          <a:p>
            <a:pPr lvl="4"/>
            <a:r>
              <a:rPr lang="en-US" smtClean="0">
                <a:sym typeface="Arial" pitchFamily="34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7200" b="1">
          <a:solidFill>
            <a:schemeClr val="tx1"/>
          </a:solidFill>
          <a:latin typeface="+mj-lt"/>
          <a:ea typeface="+mj-ea"/>
          <a:cs typeface="+mj-cs"/>
          <a:sym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72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72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72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72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96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96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96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96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9pPr>
    </p:titleStyle>
    <p:bodyStyle>
      <a:lvl1pPr marL="457200" indent="-457200" algn="l" rtl="0" eaLnBrk="0" fontAlgn="base" hangingPunct="0">
        <a:lnSpc>
          <a:spcPct val="90000"/>
        </a:lnSpc>
        <a:spcBef>
          <a:spcPts val="2100"/>
        </a:spcBef>
        <a:spcAft>
          <a:spcPct val="0"/>
        </a:spcAft>
        <a:buClr>
          <a:srgbClr val="510C76"/>
        </a:buClr>
        <a:buSzPct val="100000"/>
        <a:buFont typeface="Wingdings" pitchFamily="2" charset="2"/>
        <a:buChar char="§"/>
        <a:defRPr sz="40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1pPr>
      <a:lvl2pPr marL="876300" indent="-457200" algn="l" rtl="0" eaLnBrk="0" fontAlgn="base" hangingPunct="0">
        <a:lnSpc>
          <a:spcPct val="90000"/>
        </a:lnSpc>
        <a:spcBef>
          <a:spcPts val="1900"/>
        </a:spcBef>
        <a:spcAft>
          <a:spcPct val="0"/>
        </a:spcAft>
        <a:buClr>
          <a:srgbClr val="510C76"/>
        </a:buClr>
        <a:buSzPct val="100000"/>
        <a:buFont typeface="Arial" pitchFamily="34" charset="0"/>
        <a:buChar char="-"/>
        <a:defRPr sz="40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2pPr>
      <a:lvl3pPr marL="1333500" indent="-457200" algn="l" rtl="0" eaLnBrk="0" fontAlgn="base" hangingPunct="0">
        <a:lnSpc>
          <a:spcPct val="90000"/>
        </a:lnSpc>
        <a:spcBef>
          <a:spcPts val="1600"/>
        </a:spcBef>
        <a:spcAft>
          <a:spcPct val="0"/>
        </a:spcAft>
        <a:buClr>
          <a:srgbClr val="510C76"/>
        </a:buClr>
        <a:buSzPct val="100000"/>
        <a:buFont typeface="Arial" pitchFamily="34" charset="0"/>
        <a:buChar char="-"/>
        <a:defRPr sz="40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3pPr>
      <a:lvl4pPr marL="1790700" indent="-457200" algn="l" rtl="0" eaLnBrk="0" fontAlgn="base" hangingPunct="0">
        <a:lnSpc>
          <a:spcPct val="90000"/>
        </a:lnSpc>
        <a:spcBef>
          <a:spcPts val="1300"/>
        </a:spcBef>
        <a:spcAft>
          <a:spcPct val="0"/>
        </a:spcAft>
        <a:buClr>
          <a:srgbClr val="510C76"/>
        </a:buClr>
        <a:buSzPct val="100000"/>
        <a:buFont typeface="Arial" pitchFamily="34" charset="0"/>
        <a:buChar char="-"/>
        <a:defRPr sz="40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4pPr>
      <a:lvl5pPr marL="2247900" indent="-457200" algn="l" rtl="0" eaLnBrk="0" fontAlgn="base" hangingPunct="0">
        <a:lnSpc>
          <a:spcPct val="90000"/>
        </a:lnSpc>
        <a:spcBef>
          <a:spcPts val="1300"/>
        </a:spcBef>
        <a:spcAft>
          <a:spcPct val="0"/>
        </a:spcAft>
        <a:buClr>
          <a:srgbClr val="510C76"/>
        </a:buClr>
        <a:buSzPct val="100000"/>
        <a:buFont typeface="Arial" pitchFamily="34" charset="0"/>
        <a:buChar char="-"/>
        <a:defRPr sz="40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5pPr>
      <a:lvl6pPr marL="2705100" indent="-457200" algn="l" rtl="0" fontAlgn="base">
        <a:spcBef>
          <a:spcPts val="1300"/>
        </a:spcBef>
        <a:spcAft>
          <a:spcPct val="0"/>
        </a:spcAft>
        <a:buClr>
          <a:srgbClr val="D3002D"/>
        </a:buClr>
        <a:buSzPct val="100000"/>
        <a:buFont typeface="Arial" charset="0"/>
        <a:buChar char="-"/>
        <a:defRPr sz="48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6pPr>
      <a:lvl7pPr marL="3162300" indent="-457200" algn="l" rtl="0" fontAlgn="base">
        <a:spcBef>
          <a:spcPts val="1300"/>
        </a:spcBef>
        <a:spcAft>
          <a:spcPct val="0"/>
        </a:spcAft>
        <a:buClr>
          <a:srgbClr val="D3002D"/>
        </a:buClr>
        <a:buSzPct val="100000"/>
        <a:buFont typeface="Arial" charset="0"/>
        <a:buChar char="-"/>
        <a:defRPr sz="48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7pPr>
      <a:lvl8pPr marL="3619500" indent="-457200" algn="l" rtl="0" fontAlgn="base">
        <a:spcBef>
          <a:spcPts val="1300"/>
        </a:spcBef>
        <a:spcAft>
          <a:spcPct val="0"/>
        </a:spcAft>
        <a:buClr>
          <a:srgbClr val="D3002D"/>
        </a:buClr>
        <a:buSzPct val="100000"/>
        <a:buFont typeface="Arial" charset="0"/>
        <a:buChar char="-"/>
        <a:defRPr sz="48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8pPr>
      <a:lvl9pPr marL="4076700" indent="-457200" algn="l" rtl="0" fontAlgn="base">
        <a:spcBef>
          <a:spcPts val="1300"/>
        </a:spcBef>
        <a:spcAft>
          <a:spcPct val="0"/>
        </a:spcAft>
        <a:buClr>
          <a:srgbClr val="D3002D"/>
        </a:buClr>
        <a:buSzPct val="100000"/>
        <a:buFont typeface="Arial" charset="0"/>
        <a:buChar char="-"/>
        <a:defRPr sz="48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docker-cloud/" TargetMode="External"/><Relationship Id="rId7" Type="http://schemas.openxmlformats.org/officeDocument/2006/relationships/hyperlink" Target="https://docs.docker.com/docker-hub/webhooks/" TargetMode="External"/><Relationship Id="rId2" Type="http://schemas.openxmlformats.org/officeDocument/2006/relationships/hyperlink" Target="https://hub.docker.com/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docs.docker.com/docker-hub/builds/" TargetMode="External"/><Relationship Id="rId5" Type="http://schemas.openxmlformats.org/officeDocument/2006/relationships/hyperlink" Target="https://docs.docker.com/docker-hub/repos/" TargetMode="External"/><Relationship Id="rId4" Type="http://schemas.openxmlformats.org/officeDocument/2006/relationships/hyperlink" Target="https://docs.docker.com/docker-hub/orgs/" TargetMode="Externa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://docs.docker.com/reference/commandline/push" TargetMode="External"/><Relationship Id="rId3" Type="http://schemas.openxmlformats.org/officeDocument/2006/relationships/hyperlink" Target="https://docs.docker.com/docker-hub/repos/" TargetMode="External"/><Relationship Id="rId7" Type="http://schemas.openxmlformats.org/officeDocument/2006/relationships/hyperlink" Target="http://docs.docker.com/reference/commandline/login" TargetMode="External"/><Relationship Id="rId2" Type="http://schemas.openxmlformats.org/officeDocument/2006/relationships/hyperlink" Target="http://hub.docker.com/explore/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docs.docker.com/reference/commandline/pull" TargetMode="External"/><Relationship Id="rId5" Type="http://schemas.openxmlformats.org/officeDocument/2006/relationships/hyperlink" Target="http://docs.docker.com/reference/commandline/search" TargetMode="External"/><Relationship Id="rId4" Type="http://schemas.openxmlformats.org/officeDocument/2006/relationships/hyperlink" Target="https://docs.docker.com/docker-hub/builds/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wiki.jenkins-ci.org/" TargetMode="Externa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://microservices.io/patterns/data/database-per-service.html" TargetMode="Externa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://microservices.io/patterns/data/database-per-service.html" TargetMode="Externa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pring-cloud/spring-cloud-zookeeper" TargetMode="External"/><Relationship Id="rId2" Type="http://schemas.openxmlformats.org/officeDocument/2006/relationships/hyperlink" Target="http://spring.io/projects/spring-xd" TargetMode="Externa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it-IT" smtClean="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914400" indent="-914400" eaLnBrk="1" hangingPunct="1">
              <a:buFontTx/>
              <a:buNone/>
            </a:pPr>
            <a:endParaRPr lang="it-IT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5400" dirty="0" smtClean="0"/>
              <a:t>Pattern: Database per service /MICROSERVICE : IMPLEMENTING THE DATABASE PER SERVICE PATTERN</a:t>
            </a:r>
            <a:endParaRPr lang="it-IT" sz="54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1800" dirty="0" err="1" smtClean="0"/>
              <a:t>Which</a:t>
            </a:r>
            <a:r>
              <a:rPr lang="it-IT" sz="1800" dirty="0" smtClean="0"/>
              <a:t> database </a:t>
            </a:r>
            <a:r>
              <a:rPr lang="it-IT" sz="1800" dirty="0" err="1" smtClean="0"/>
              <a:t>architecture</a:t>
            </a:r>
            <a:r>
              <a:rPr lang="it-IT" sz="1800" dirty="0" smtClean="0"/>
              <a:t> for a microservice design pattern: DATABASE PER SERVICE PATTERN</a:t>
            </a:r>
          </a:p>
          <a:p>
            <a:pPr lvl="1"/>
            <a:r>
              <a:rPr lang="it-IT" sz="1800" dirty="0" err="1" smtClean="0"/>
              <a:t>We</a:t>
            </a:r>
            <a:r>
              <a:rPr lang="it-IT" sz="1800" dirty="0" smtClean="0"/>
              <a:t> </a:t>
            </a:r>
            <a:r>
              <a:rPr lang="it-IT" sz="1800" dirty="0" err="1" smtClean="0"/>
              <a:t>want</a:t>
            </a:r>
            <a:r>
              <a:rPr lang="it-IT" sz="1800" dirty="0" smtClean="0"/>
              <a:t> to </a:t>
            </a:r>
            <a:r>
              <a:rPr lang="it-IT" sz="1800" dirty="0" err="1" smtClean="0"/>
              <a:t>realize</a:t>
            </a:r>
            <a:r>
              <a:rPr lang="it-IT" sz="1800" dirty="0" smtClean="0"/>
              <a:t>:</a:t>
            </a:r>
          </a:p>
          <a:p>
            <a:pPr lvl="2"/>
            <a:r>
              <a:rPr lang="it-IT" sz="1800" dirty="0" smtClean="0"/>
              <a:t>Services </a:t>
            </a:r>
            <a:r>
              <a:rPr lang="it-IT" sz="1800" dirty="0" err="1" smtClean="0"/>
              <a:t>loosely</a:t>
            </a:r>
            <a:r>
              <a:rPr lang="it-IT" sz="1800" dirty="0" smtClean="0"/>
              <a:t> </a:t>
            </a:r>
            <a:r>
              <a:rPr lang="it-IT" sz="1800" dirty="0" err="1" smtClean="0"/>
              <a:t>coupled</a:t>
            </a:r>
            <a:r>
              <a:rPr lang="it-IT" sz="1800" dirty="0" smtClean="0"/>
              <a:t> </a:t>
            </a:r>
            <a:r>
              <a:rPr lang="it-IT" sz="1800" dirty="0" err="1" smtClean="0"/>
              <a:t>that</a:t>
            </a:r>
            <a:r>
              <a:rPr lang="it-IT" sz="1800" dirty="0" smtClean="0"/>
              <a:t> can </a:t>
            </a:r>
            <a:r>
              <a:rPr lang="it-IT" sz="1800" dirty="0" err="1" smtClean="0"/>
              <a:t>develop</a:t>
            </a:r>
            <a:r>
              <a:rPr lang="it-IT" sz="1800" dirty="0" smtClean="0"/>
              <a:t>, </a:t>
            </a:r>
            <a:r>
              <a:rPr lang="it-IT" sz="1800" dirty="0" err="1" smtClean="0"/>
              <a:t>deployed</a:t>
            </a:r>
            <a:r>
              <a:rPr lang="it-IT" sz="1800" dirty="0" smtClean="0"/>
              <a:t> and </a:t>
            </a:r>
            <a:r>
              <a:rPr lang="it-IT" sz="1800" dirty="0" err="1" smtClean="0"/>
              <a:t>scaled</a:t>
            </a:r>
            <a:r>
              <a:rPr lang="it-IT" sz="1800" dirty="0" smtClean="0"/>
              <a:t> </a:t>
            </a:r>
            <a:r>
              <a:rPr lang="it-IT" sz="1800" dirty="0" err="1" smtClean="0"/>
              <a:t>indipendently</a:t>
            </a:r>
            <a:r>
              <a:rPr lang="it-IT" sz="1800" dirty="0" smtClean="0"/>
              <a:t> </a:t>
            </a:r>
          </a:p>
          <a:p>
            <a:pPr lvl="2"/>
            <a:r>
              <a:rPr lang="it-IT" sz="1800" dirty="0" smtClean="0"/>
              <a:t>Business </a:t>
            </a:r>
            <a:r>
              <a:rPr lang="it-IT" sz="1800" dirty="0" err="1" smtClean="0"/>
              <a:t>transactions</a:t>
            </a:r>
            <a:r>
              <a:rPr lang="it-IT" sz="1800" dirty="0" smtClean="0"/>
              <a:t> </a:t>
            </a:r>
            <a:r>
              <a:rPr lang="it-IT" sz="1800" dirty="0" err="1" smtClean="0"/>
              <a:t>that</a:t>
            </a:r>
            <a:r>
              <a:rPr lang="it-IT" sz="1800" dirty="0" smtClean="0"/>
              <a:t> </a:t>
            </a:r>
            <a:r>
              <a:rPr lang="it-IT" sz="1800" dirty="0" err="1" smtClean="0"/>
              <a:t>need</a:t>
            </a:r>
            <a:r>
              <a:rPr lang="it-IT" sz="1800" dirty="0" smtClean="0"/>
              <a:t> to update data </a:t>
            </a:r>
            <a:r>
              <a:rPr lang="it-IT" sz="1800" dirty="0" err="1" smtClean="0"/>
              <a:t>ownd</a:t>
            </a:r>
            <a:r>
              <a:rPr lang="it-IT" sz="1800" dirty="0" smtClean="0"/>
              <a:t> by multiple </a:t>
            </a:r>
            <a:r>
              <a:rPr lang="it-IT" sz="1800" dirty="0" err="1" smtClean="0"/>
              <a:t>services</a:t>
            </a:r>
            <a:endParaRPr lang="it-IT" sz="1800" dirty="0" smtClean="0"/>
          </a:p>
          <a:p>
            <a:pPr lvl="2"/>
            <a:r>
              <a:rPr lang="it-IT" sz="1800" dirty="0" smtClean="0"/>
              <a:t>Some </a:t>
            </a:r>
            <a:r>
              <a:rPr lang="it-IT" sz="1800" dirty="0" err="1" smtClean="0"/>
              <a:t>queriesmust</a:t>
            </a:r>
            <a:r>
              <a:rPr lang="it-IT" sz="1800" dirty="0" smtClean="0"/>
              <a:t> join data </a:t>
            </a:r>
            <a:r>
              <a:rPr lang="it-IT" sz="1800" dirty="0" err="1" smtClean="0"/>
              <a:t>owned</a:t>
            </a:r>
            <a:r>
              <a:rPr lang="it-IT" sz="1800" dirty="0" smtClean="0"/>
              <a:t> by multiple </a:t>
            </a:r>
            <a:r>
              <a:rPr lang="it-IT" sz="1800" dirty="0" err="1" smtClean="0"/>
              <a:t>services</a:t>
            </a:r>
            <a:endParaRPr lang="it-IT" sz="1800" dirty="0" smtClean="0"/>
          </a:p>
          <a:p>
            <a:pPr lvl="2"/>
            <a:r>
              <a:rPr lang="it-IT" sz="1800" dirty="0" err="1" smtClean="0"/>
              <a:t>Different</a:t>
            </a:r>
            <a:r>
              <a:rPr lang="it-IT" sz="1800" dirty="0" smtClean="0"/>
              <a:t> service </a:t>
            </a:r>
            <a:r>
              <a:rPr lang="it-IT" sz="1800" dirty="0" err="1" smtClean="0"/>
              <a:t>have</a:t>
            </a:r>
            <a:r>
              <a:rPr lang="it-IT" sz="1800" dirty="0" smtClean="0"/>
              <a:t> </a:t>
            </a:r>
            <a:r>
              <a:rPr lang="it-IT" sz="1800" dirty="0" err="1" smtClean="0"/>
              <a:t>different</a:t>
            </a:r>
            <a:r>
              <a:rPr lang="it-IT" sz="1800" dirty="0" smtClean="0"/>
              <a:t> data </a:t>
            </a:r>
            <a:r>
              <a:rPr lang="it-IT" sz="1800" dirty="0" err="1" smtClean="0"/>
              <a:t>store</a:t>
            </a:r>
            <a:r>
              <a:rPr lang="it-IT" sz="1800" dirty="0" smtClean="0"/>
              <a:t> </a:t>
            </a:r>
            <a:r>
              <a:rPr lang="it-IT" sz="1800" dirty="0" err="1" smtClean="0"/>
              <a:t>requirements</a:t>
            </a:r>
            <a:endParaRPr lang="it-IT" sz="1800" dirty="0" smtClean="0"/>
          </a:p>
          <a:p>
            <a:pPr lvl="1"/>
            <a:r>
              <a:rPr lang="it-IT" sz="1800" dirty="0" smtClean="0"/>
              <a:t>With a Database per service pattern </a:t>
            </a:r>
            <a:r>
              <a:rPr lang="it-IT" sz="1800" dirty="0" err="1" smtClean="0"/>
              <a:t>it</a:t>
            </a:r>
            <a:r>
              <a:rPr lang="it-IT" sz="1800" dirty="0" smtClean="0"/>
              <a:t> </a:t>
            </a:r>
            <a:r>
              <a:rPr lang="it-IT" sz="1800" dirty="0" err="1" smtClean="0"/>
              <a:t>is</a:t>
            </a:r>
            <a:r>
              <a:rPr lang="it-IT" sz="1800" dirty="0" smtClean="0"/>
              <a:t> </a:t>
            </a:r>
            <a:r>
              <a:rPr lang="it-IT" sz="1800" dirty="0" err="1" smtClean="0"/>
              <a:t>possible</a:t>
            </a:r>
            <a:r>
              <a:rPr lang="it-IT" sz="1800" dirty="0" smtClean="0"/>
              <a:t> to </a:t>
            </a:r>
            <a:r>
              <a:rPr lang="it-IT" sz="1800" dirty="0" err="1" smtClean="0"/>
              <a:t>achieve</a:t>
            </a:r>
            <a:r>
              <a:rPr lang="it-IT" sz="1800" dirty="0" smtClean="0"/>
              <a:t>:</a:t>
            </a:r>
          </a:p>
          <a:p>
            <a:pPr lvl="2"/>
            <a:r>
              <a:rPr lang="it-IT" sz="1800" dirty="0" err="1" smtClean="0"/>
              <a:t>Each</a:t>
            </a:r>
            <a:r>
              <a:rPr lang="it-IT" sz="1800" dirty="0" smtClean="0"/>
              <a:t> </a:t>
            </a:r>
            <a:r>
              <a:rPr lang="it-IT" sz="1800" dirty="0" err="1" smtClean="0"/>
              <a:t>microservice’s</a:t>
            </a:r>
            <a:r>
              <a:rPr lang="it-IT" sz="1800" dirty="0" smtClean="0"/>
              <a:t> </a:t>
            </a:r>
            <a:r>
              <a:rPr lang="it-IT" sz="1800" dirty="0" err="1" smtClean="0"/>
              <a:t>persistence</a:t>
            </a:r>
            <a:r>
              <a:rPr lang="it-IT" sz="1800" dirty="0" smtClean="0"/>
              <a:t> data private to </a:t>
            </a:r>
            <a:r>
              <a:rPr lang="it-IT" sz="1800" dirty="0" err="1" smtClean="0"/>
              <a:t>that</a:t>
            </a:r>
            <a:r>
              <a:rPr lang="it-IT" sz="1800" dirty="0" smtClean="0"/>
              <a:t> service </a:t>
            </a:r>
            <a:r>
              <a:rPr lang="it-IT" sz="1800" dirty="0" err="1" smtClean="0"/>
              <a:t>accessible</a:t>
            </a:r>
            <a:r>
              <a:rPr lang="it-IT" sz="1800" dirty="0" smtClean="0"/>
              <a:t> </a:t>
            </a:r>
            <a:r>
              <a:rPr lang="it-IT" sz="1800" dirty="0" err="1" smtClean="0"/>
              <a:t>only</a:t>
            </a:r>
            <a:r>
              <a:rPr lang="it-IT" sz="1800" dirty="0" smtClean="0"/>
              <a:t> via </a:t>
            </a:r>
            <a:r>
              <a:rPr lang="it-IT" sz="1800" dirty="0" err="1" smtClean="0"/>
              <a:t>its</a:t>
            </a:r>
            <a:r>
              <a:rPr lang="it-IT" sz="1800" dirty="0" smtClean="0"/>
              <a:t> API</a:t>
            </a:r>
          </a:p>
          <a:p>
            <a:pPr lvl="3"/>
            <a:r>
              <a:rPr lang="it-IT" sz="1800" dirty="0" smtClean="0"/>
              <a:t>To </a:t>
            </a:r>
            <a:r>
              <a:rPr lang="it-IT" sz="1800" dirty="0" err="1" smtClean="0"/>
              <a:t>keep</a:t>
            </a:r>
            <a:r>
              <a:rPr lang="it-IT" sz="1800" dirty="0" smtClean="0"/>
              <a:t> data private in case of </a:t>
            </a:r>
            <a:r>
              <a:rPr lang="it-IT" sz="1800" dirty="0" err="1" smtClean="0"/>
              <a:t>relational</a:t>
            </a:r>
            <a:r>
              <a:rPr lang="it-IT" sz="1800" dirty="0" smtClean="0"/>
              <a:t> database </a:t>
            </a:r>
            <a:r>
              <a:rPr lang="it-IT" sz="1800" dirty="0" err="1" smtClean="0"/>
              <a:t>such</a:t>
            </a:r>
            <a:r>
              <a:rPr lang="it-IT" sz="1800" dirty="0" smtClean="0"/>
              <a:t> are the option:</a:t>
            </a:r>
          </a:p>
          <a:p>
            <a:pPr lvl="4"/>
            <a:r>
              <a:rPr lang="it-IT" sz="1800" dirty="0" smtClean="0"/>
              <a:t>Private-</a:t>
            </a:r>
            <a:r>
              <a:rPr lang="it-IT" sz="1800" dirty="0" err="1" smtClean="0"/>
              <a:t>table</a:t>
            </a:r>
            <a:r>
              <a:rPr lang="it-IT" sz="1800" dirty="0" smtClean="0"/>
              <a:t>-per service (</a:t>
            </a:r>
            <a:r>
              <a:rPr lang="it-IT" sz="1800" dirty="0" err="1" smtClean="0"/>
              <a:t>lowest</a:t>
            </a:r>
            <a:r>
              <a:rPr lang="it-IT" sz="1800" dirty="0" smtClean="0"/>
              <a:t> overhead)</a:t>
            </a:r>
          </a:p>
          <a:p>
            <a:pPr lvl="4"/>
            <a:r>
              <a:rPr lang="it-IT" sz="1800" dirty="0" smtClean="0"/>
              <a:t>Schema-</a:t>
            </a:r>
            <a:r>
              <a:rPr lang="it-IT" sz="1800" dirty="0" err="1" smtClean="0"/>
              <a:t>per_service</a:t>
            </a:r>
            <a:r>
              <a:rPr lang="it-IT" sz="1800" dirty="0" smtClean="0"/>
              <a:t> (</a:t>
            </a:r>
            <a:r>
              <a:rPr lang="it-IT" sz="1800" dirty="0" err="1" smtClean="0"/>
              <a:t>makes</a:t>
            </a:r>
            <a:r>
              <a:rPr lang="it-IT" sz="1800" dirty="0" smtClean="0"/>
              <a:t> </a:t>
            </a:r>
            <a:r>
              <a:rPr lang="it-IT" sz="1800" dirty="0" err="1" smtClean="0"/>
              <a:t>clear</a:t>
            </a:r>
            <a:r>
              <a:rPr lang="it-IT" sz="1800" dirty="0" smtClean="0"/>
              <a:t> </a:t>
            </a:r>
            <a:r>
              <a:rPr lang="it-IT" sz="1800" dirty="0" err="1" smtClean="0"/>
              <a:t>ownership</a:t>
            </a:r>
            <a:r>
              <a:rPr lang="it-IT" sz="1800" dirty="0" smtClean="0"/>
              <a:t>)</a:t>
            </a:r>
          </a:p>
          <a:p>
            <a:pPr lvl="4"/>
            <a:r>
              <a:rPr lang="it-IT" sz="1800" dirty="0" smtClean="0"/>
              <a:t>Database-server-per-service (for </a:t>
            </a:r>
            <a:r>
              <a:rPr lang="it-IT" sz="1800" dirty="0" err="1" smtClean="0"/>
              <a:t>highly</a:t>
            </a:r>
            <a:r>
              <a:rPr lang="it-IT" sz="1800" dirty="0" smtClean="0"/>
              <a:t> </a:t>
            </a:r>
            <a:r>
              <a:rPr lang="it-IT" sz="1800" dirty="0" err="1" smtClean="0"/>
              <a:t>throughput</a:t>
            </a:r>
            <a:r>
              <a:rPr lang="it-IT" sz="1800" dirty="0" smtClean="0"/>
              <a:t> service – neo4j) </a:t>
            </a:r>
          </a:p>
          <a:p>
            <a:pPr lvl="3"/>
            <a:r>
              <a:rPr lang="it-IT" sz="1800" dirty="0" smtClean="0"/>
              <a:t>To </a:t>
            </a:r>
            <a:r>
              <a:rPr lang="it-IT" sz="1800" dirty="0" err="1" smtClean="0"/>
              <a:t>enforce</a:t>
            </a:r>
            <a:r>
              <a:rPr lang="it-IT" sz="1800" dirty="0" smtClean="0"/>
              <a:t> </a:t>
            </a:r>
            <a:r>
              <a:rPr lang="it-IT" sz="1800" dirty="0" err="1" smtClean="0"/>
              <a:t>encapsulation</a:t>
            </a:r>
            <a:r>
              <a:rPr lang="it-IT" sz="1800" dirty="0" smtClean="0"/>
              <a:t> with </a:t>
            </a:r>
            <a:r>
              <a:rPr lang="it-IT" sz="1800" dirty="0" err="1" smtClean="0"/>
              <a:t>different</a:t>
            </a:r>
            <a:r>
              <a:rPr lang="it-IT" sz="1800" dirty="0" smtClean="0"/>
              <a:t> database </a:t>
            </a:r>
            <a:r>
              <a:rPr lang="it-IT" sz="1800" dirty="0" err="1" smtClean="0"/>
              <a:t>user</a:t>
            </a:r>
            <a:r>
              <a:rPr lang="it-IT" sz="1800" dirty="0" smtClean="0"/>
              <a:t> id to </a:t>
            </a:r>
            <a:r>
              <a:rPr lang="it-IT" sz="1800" dirty="0" err="1" smtClean="0"/>
              <a:t>each</a:t>
            </a:r>
            <a:r>
              <a:rPr lang="it-IT" sz="1800" dirty="0" smtClean="0"/>
              <a:t> service so </a:t>
            </a:r>
            <a:r>
              <a:rPr lang="it-IT" sz="1800" dirty="0" err="1" smtClean="0"/>
              <a:t>developers</a:t>
            </a:r>
            <a:r>
              <a:rPr lang="it-IT" sz="1800" dirty="0" smtClean="0"/>
              <a:t> </a:t>
            </a:r>
            <a:r>
              <a:rPr lang="it-IT" sz="1800" dirty="0" err="1" smtClean="0"/>
              <a:t>wil</a:t>
            </a:r>
            <a:r>
              <a:rPr lang="it-IT" sz="1800" dirty="0" smtClean="0"/>
              <a:t> </a:t>
            </a:r>
            <a:r>
              <a:rPr lang="it-IT" sz="1800" dirty="0" err="1" smtClean="0"/>
              <a:t>not</a:t>
            </a:r>
            <a:r>
              <a:rPr lang="it-IT" sz="1800" dirty="0" smtClean="0"/>
              <a:t> </a:t>
            </a:r>
            <a:r>
              <a:rPr lang="it-IT" sz="1800" dirty="0" err="1" smtClean="0"/>
              <a:t>temped</a:t>
            </a:r>
            <a:r>
              <a:rPr lang="it-IT" sz="1800" dirty="0" smtClean="0"/>
              <a:t> to bypass a service api and </a:t>
            </a:r>
            <a:r>
              <a:rPr lang="it-IT" sz="1800" dirty="0" err="1" smtClean="0"/>
              <a:t>access</a:t>
            </a:r>
            <a:r>
              <a:rPr lang="it-IT" sz="1800" dirty="0" smtClean="0"/>
              <a:t> </a:t>
            </a:r>
            <a:r>
              <a:rPr lang="it-IT" sz="1800" dirty="0" err="1" smtClean="0"/>
              <a:t>it’s</a:t>
            </a:r>
            <a:r>
              <a:rPr lang="it-IT" sz="1800" dirty="0" smtClean="0"/>
              <a:t> data </a:t>
            </a:r>
            <a:r>
              <a:rPr lang="it-IT" sz="1800" dirty="0" err="1" smtClean="0"/>
              <a:t>directly</a:t>
            </a:r>
            <a:endParaRPr lang="it-IT" sz="1800" dirty="0" smtClean="0"/>
          </a:p>
          <a:p>
            <a:pPr lvl="3"/>
            <a:endParaRPr lang="it-IT" sz="1800" dirty="0"/>
          </a:p>
          <a:p>
            <a:pPr lvl="2"/>
            <a:r>
              <a:rPr lang="it-IT" sz="1800" dirty="0" smtClean="0"/>
              <a:t> </a:t>
            </a:r>
          </a:p>
          <a:p>
            <a:pPr lvl="3"/>
            <a:endParaRPr lang="it-IT" sz="2000" dirty="0" smtClean="0"/>
          </a:p>
          <a:p>
            <a:pPr lvl="2"/>
            <a:endParaRPr lang="it-IT" sz="2400" dirty="0"/>
          </a:p>
          <a:p>
            <a:pPr lvl="3"/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32336027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5400" dirty="0" smtClean="0"/>
              <a:t>Pattern: Database per service /MICROSERVICE : IMPLEMENTING THE DATABASE PER SERVICE PATTERN</a:t>
            </a:r>
            <a:endParaRPr lang="it-IT" sz="54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3"/>
            <a:endParaRPr lang="it-IT" sz="1800" dirty="0"/>
          </a:p>
          <a:p>
            <a:pPr lvl="2"/>
            <a:r>
              <a:rPr lang="it-IT" sz="1800" dirty="0" smtClean="0"/>
              <a:t>Benefits of </a:t>
            </a:r>
            <a:r>
              <a:rPr lang="it-IT" sz="1800" dirty="0" err="1" smtClean="0"/>
              <a:t>this</a:t>
            </a:r>
            <a:r>
              <a:rPr lang="it-IT" sz="1800" dirty="0" smtClean="0"/>
              <a:t> pattern</a:t>
            </a:r>
          </a:p>
          <a:p>
            <a:pPr lvl="3"/>
            <a:r>
              <a:rPr lang="it-IT" sz="1800" dirty="0" err="1" smtClean="0"/>
              <a:t>Ensure</a:t>
            </a:r>
            <a:r>
              <a:rPr lang="it-IT" sz="1800" dirty="0" smtClean="0"/>
              <a:t> </a:t>
            </a:r>
            <a:r>
              <a:rPr lang="it-IT" sz="1800" dirty="0" err="1" smtClean="0"/>
              <a:t>that</a:t>
            </a:r>
            <a:r>
              <a:rPr lang="it-IT" sz="1800" dirty="0" smtClean="0"/>
              <a:t> the </a:t>
            </a:r>
            <a:r>
              <a:rPr lang="it-IT" sz="1800" dirty="0" err="1" smtClean="0"/>
              <a:t>servicesa</a:t>
            </a:r>
            <a:r>
              <a:rPr lang="it-IT" sz="1800" dirty="0" smtClean="0"/>
              <a:t> are </a:t>
            </a:r>
            <a:r>
              <a:rPr lang="it-IT" sz="1800" dirty="0" err="1" smtClean="0"/>
              <a:t>loosely</a:t>
            </a:r>
            <a:r>
              <a:rPr lang="it-IT" sz="1800" dirty="0" smtClean="0"/>
              <a:t> </a:t>
            </a:r>
            <a:r>
              <a:rPr lang="it-IT" sz="1800" dirty="0" err="1" smtClean="0"/>
              <a:t>couples</a:t>
            </a:r>
            <a:r>
              <a:rPr lang="it-IT" sz="1800" dirty="0" smtClean="0"/>
              <a:t> </a:t>
            </a:r>
            <a:r>
              <a:rPr lang="it-IT" sz="1800" dirty="0" err="1" smtClean="0"/>
              <a:t>changes</a:t>
            </a:r>
            <a:r>
              <a:rPr lang="it-IT" sz="1800" dirty="0" smtClean="0"/>
              <a:t> to </a:t>
            </a:r>
            <a:r>
              <a:rPr lang="it-IT" sz="1800" dirty="0" err="1" smtClean="0"/>
              <a:t>one</a:t>
            </a:r>
            <a:r>
              <a:rPr lang="it-IT" sz="1800" dirty="0" smtClean="0"/>
              <a:t> </a:t>
            </a:r>
            <a:r>
              <a:rPr lang="it-IT" sz="1800" dirty="0" err="1" smtClean="0"/>
              <a:t>service’s</a:t>
            </a:r>
            <a:r>
              <a:rPr lang="it-IT" sz="1800" dirty="0" smtClean="0"/>
              <a:t> database </a:t>
            </a:r>
            <a:r>
              <a:rPr lang="it-IT" sz="1800" dirty="0" err="1" smtClean="0"/>
              <a:t>dos</a:t>
            </a:r>
            <a:r>
              <a:rPr lang="it-IT" sz="1800" dirty="0" smtClean="0"/>
              <a:t> </a:t>
            </a:r>
            <a:r>
              <a:rPr lang="it-IT" sz="1800" dirty="0" err="1" smtClean="0"/>
              <a:t>not</a:t>
            </a:r>
            <a:r>
              <a:rPr lang="it-IT" sz="1800" dirty="0" smtClean="0"/>
              <a:t> impact </a:t>
            </a:r>
            <a:r>
              <a:rPr lang="it-IT" sz="1800" dirty="0" err="1" smtClean="0"/>
              <a:t>any</a:t>
            </a:r>
            <a:r>
              <a:rPr lang="it-IT" sz="1800" dirty="0" smtClean="0"/>
              <a:t> </a:t>
            </a:r>
            <a:r>
              <a:rPr lang="it-IT" sz="1800" dirty="0" err="1" smtClean="0"/>
              <a:t>other</a:t>
            </a:r>
            <a:r>
              <a:rPr lang="it-IT" sz="1800" dirty="0" smtClean="0"/>
              <a:t> </a:t>
            </a:r>
            <a:r>
              <a:rPr lang="it-IT" sz="1800" dirty="0" err="1" smtClean="0"/>
              <a:t>services</a:t>
            </a:r>
            <a:endParaRPr lang="it-IT" sz="1800" dirty="0" smtClean="0"/>
          </a:p>
          <a:p>
            <a:pPr lvl="3"/>
            <a:r>
              <a:rPr lang="it-IT" sz="1800" dirty="0" err="1" smtClean="0"/>
              <a:t>Each</a:t>
            </a:r>
            <a:r>
              <a:rPr lang="it-IT" sz="1800" dirty="0" smtClean="0"/>
              <a:t> service can use the </a:t>
            </a:r>
            <a:r>
              <a:rPr lang="it-IT" sz="1800" dirty="0" err="1" smtClean="0"/>
              <a:t>type</a:t>
            </a:r>
            <a:r>
              <a:rPr lang="it-IT" sz="1800" dirty="0" smtClean="0"/>
              <a:t> of database </a:t>
            </a:r>
            <a:r>
              <a:rPr lang="it-IT" sz="1800" dirty="0" err="1" smtClean="0"/>
              <a:t>that</a:t>
            </a:r>
            <a:r>
              <a:rPr lang="it-IT" sz="1800" dirty="0" smtClean="0"/>
              <a:t> </a:t>
            </a:r>
            <a:r>
              <a:rPr lang="it-IT" sz="1800" dirty="0" err="1" smtClean="0"/>
              <a:t>is</a:t>
            </a:r>
            <a:r>
              <a:rPr lang="it-IT" sz="1800" dirty="0" smtClean="0"/>
              <a:t> best </a:t>
            </a:r>
            <a:r>
              <a:rPr lang="it-IT" sz="1800" dirty="0" err="1" smtClean="0"/>
              <a:t>suited</a:t>
            </a:r>
            <a:r>
              <a:rPr lang="it-IT" sz="1800" dirty="0" smtClean="0"/>
              <a:t> to </a:t>
            </a:r>
            <a:r>
              <a:rPr lang="it-IT" sz="1800" dirty="0" err="1" smtClean="0"/>
              <a:t>its</a:t>
            </a:r>
            <a:r>
              <a:rPr lang="it-IT" sz="1800" dirty="0" smtClean="0"/>
              <a:t> </a:t>
            </a:r>
            <a:r>
              <a:rPr lang="it-IT" sz="1800" dirty="0" err="1" smtClean="0"/>
              <a:t>need</a:t>
            </a:r>
            <a:r>
              <a:rPr lang="it-IT" sz="1800" dirty="0" smtClean="0"/>
              <a:t> (neo4j social </a:t>
            </a:r>
            <a:r>
              <a:rPr lang="it-IT" sz="1800" dirty="0" err="1" smtClean="0"/>
              <a:t>graph</a:t>
            </a:r>
            <a:r>
              <a:rPr lang="it-IT" sz="1800" dirty="0" smtClean="0"/>
              <a:t>, </a:t>
            </a:r>
            <a:r>
              <a:rPr lang="it-IT" sz="1800" dirty="0" err="1" smtClean="0"/>
              <a:t>elasticsearch</a:t>
            </a:r>
            <a:r>
              <a:rPr lang="it-IT" sz="1800" dirty="0" smtClean="0"/>
              <a:t> for text </a:t>
            </a:r>
            <a:r>
              <a:rPr lang="it-IT" sz="1800" dirty="0" err="1" smtClean="0"/>
              <a:t>serches,etc</a:t>
            </a:r>
            <a:r>
              <a:rPr lang="it-IT" sz="1800" dirty="0" smtClean="0"/>
              <a:t>)</a:t>
            </a:r>
          </a:p>
          <a:p>
            <a:pPr lvl="2"/>
            <a:r>
              <a:rPr lang="it-IT" sz="1800" dirty="0" err="1" smtClean="0"/>
              <a:t>Drawbacks</a:t>
            </a:r>
            <a:endParaRPr lang="it-IT" sz="1800" dirty="0" smtClean="0"/>
          </a:p>
          <a:p>
            <a:pPr lvl="3"/>
            <a:r>
              <a:rPr lang="it-IT" sz="1800" dirty="0" smtClean="0"/>
              <a:t>Distributed business </a:t>
            </a:r>
            <a:r>
              <a:rPr lang="it-IT" sz="1800" dirty="0" err="1" smtClean="0"/>
              <a:t>transaction</a:t>
            </a:r>
            <a:r>
              <a:rPr lang="it-IT" sz="1800" dirty="0" smtClean="0"/>
              <a:t> </a:t>
            </a:r>
            <a:r>
              <a:rPr lang="it-IT" sz="1800" dirty="0" err="1" smtClean="0"/>
              <a:t>that</a:t>
            </a:r>
            <a:r>
              <a:rPr lang="it-IT" sz="1800" dirty="0" smtClean="0"/>
              <a:t> </a:t>
            </a:r>
            <a:r>
              <a:rPr lang="it-IT" sz="1800" dirty="0" err="1" smtClean="0"/>
              <a:t>span</a:t>
            </a:r>
            <a:r>
              <a:rPr lang="it-IT" sz="1800" dirty="0" smtClean="0"/>
              <a:t> multiple </a:t>
            </a:r>
            <a:r>
              <a:rPr lang="it-IT" sz="1800" dirty="0" err="1" smtClean="0"/>
              <a:t>services</a:t>
            </a:r>
            <a:r>
              <a:rPr lang="it-IT" sz="1800" dirty="0" smtClean="0"/>
              <a:t> </a:t>
            </a:r>
            <a:r>
              <a:rPr lang="it-IT" sz="1800" dirty="0" err="1" smtClean="0"/>
              <a:t>could</a:t>
            </a:r>
            <a:r>
              <a:rPr lang="it-IT" sz="1800" dirty="0" smtClean="0"/>
              <a:t> be </a:t>
            </a:r>
            <a:r>
              <a:rPr lang="it-IT" sz="1800" dirty="0" err="1" smtClean="0"/>
              <a:t>not</a:t>
            </a:r>
            <a:r>
              <a:rPr lang="it-IT" sz="1800" dirty="0" smtClean="0"/>
              <a:t> </a:t>
            </a:r>
            <a:r>
              <a:rPr lang="it-IT" sz="1800" dirty="0" err="1" smtClean="0"/>
              <a:t>implemented</a:t>
            </a:r>
            <a:r>
              <a:rPr lang="it-IT" sz="1800" dirty="0" smtClean="0"/>
              <a:t> (CAP </a:t>
            </a:r>
            <a:r>
              <a:rPr lang="it-IT" sz="1800" dirty="0" err="1" smtClean="0"/>
              <a:t>theorem</a:t>
            </a:r>
            <a:r>
              <a:rPr lang="it-IT" sz="1800" dirty="0" smtClean="0"/>
              <a:t> and </a:t>
            </a:r>
            <a:r>
              <a:rPr lang="it-IT" sz="1800" dirty="0" err="1" smtClean="0"/>
              <a:t>many</a:t>
            </a:r>
            <a:r>
              <a:rPr lang="it-IT" sz="1800" dirty="0" smtClean="0"/>
              <a:t> </a:t>
            </a:r>
            <a:r>
              <a:rPr lang="it-IT" sz="1800" dirty="0" err="1" smtClean="0"/>
              <a:t>modern</a:t>
            </a:r>
            <a:r>
              <a:rPr lang="it-IT" sz="1800" dirty="0" smtClean="0"/>
              <a:t> database </a:t>
            </a:r>
            <a:r>
              <a:rPr lang="it-IT" sz="1800" dirty="0" err="1" smtClean="0"/>
              <a:t>does</a:t>
            </a:r>
            <a:r>
              <a:rPr lang="it-IT" sz="1800" dirty="0" smtClean="0"/>
              <a:t> </a:t>
            </a:r>
            <a:r>
              <a:rPr lang="it-IT" sz="1800" dirty="0" err="1" smtClean="0"/>
              <a:t>not</a:t>
            </a:r>
            <a:r>
              <a:rPr lang="it-IT" sz="1800" dirty="0" smtClean="0"/>
              <a:t> </a:t>
            </a:r>
            <a:r>
              <a:rPr lang="it-IT" sz="1800" dirty="0" err="1" smtClean="0"/>
              <a:t>support</a:t>
            </a:r>
            <a:r>
              <a:rPr lang="it-IT" sz="1800" dirty="0" smtClean="0"/>
              <a:t> </a:t>
            </a:r>
            <a:r>
              <a:rPr lang="it-IT" sz="1800" dirty="0" err="1" smtClean="0"/>
              <a:t>them</a:t>
            </a:r>
            <a:r>
              <a:rPr lang="it-IT" sz="1800" dirty="0" smtClean="0"/>
              <a:t> </a:t>
            </a:r>
            <a:r>
              <a:rPr lang="it-IT" sz="1800" dirty="0" err="1" smtClean="0"/>
              <a:t>NoSql</a:t>
            </a:r>
            <a:r>
              <a:rPr lang="it-IT" sz="1800" dirty="0" smtClean="0"/>
              <a:t>)</a:t>
            </a:r>
          </a:p>
          <a:p>
            <a:pPr lvl="3"/>
            <a:r>
              <a:rPr lang="it-IT" sz="1800" dirty="0" err="1" smtClean="0"/>
              <a:t>Implementing</a:t>
            </a:r>
            <a:r>
              <a:rPr lang="it-IT" sz="1800" dirty="0" smtClean="0"/>
              <a:t> </a:t>
            </a:r>
            <a:r>
              <a:rPr lang="it-IT" sz="1800" dirty="0" err="1" smtClean="0"/>
              <a:t>queries</a:t>
            </a:r>
            <a:r>
              <a:rPr lang="it-IT" sz="1800" dirty="0" smtClean="0"/>
              <a:t> </a:t>
            </a:r>
            <a:r>
              <a:rPr lang="it-IT" sz="1800" dirty="0" err="1" smtClean="0"/>
              <a:t>that</a:t>
            </a:r>
            <a:r>
              <a:rPr lang="it-IT" sz="1800" dirty="0" smtClean="0"/>
              <a:t> join data </a:t>
            </a:r>
            <a:r>
              <a:rPr lang="it-IT" sz="1800" dirty="0" err="1" smtClean="0"/>
              <a:t>that</a:t>
            </a:r>
            <a:r>
              <a:rPr lang="it-IT" sz="1800" dirty="0" smtClean="0"/>
              <a:t> are </a:t>
            </a:r>
            <a:r>
              <a:rPr lang="it-IT" sz="1800" dirty="0" err="1" smtClean="0"/>
              <a:t>now</a:t>
            </a:r>
            <a:r>
              <a:rPr lang="it-IT" sz="1800" dirty="0" smtClean="0"/>
              <a:t> in multiple </a:t>
            </a:r>
            <a:r>
              <a:rPr lang="it-IT" sz="1800" dirty="0" err="1" smtClean="0"/>
              <a:t>datanìbase</a:t>
            </a:r>
            <a:r>
              <a:rPr lang="it-IT" sz="1800" dirty="0" smtClean="0"/>
              <a:t> </a:t>
            </a:r>
            <a:r>
              <a:rPr lang="it-IT" sz="1800" dirty="0" err="1" smtClean="0"/>
              <a:t>is</a:t>
            </a:r>
            <a:r>
              <a:rPr lang="it-IT" sz="1800" dirty="0" smtClean="0"/>
              <a:t> </a:t>
            </a:r>
            <a:r>
              <a:rPr lang="it-IT" sz="1800" dirty="0" err="1" smtClean="0"/>
              <a:t>challenging</a:t>
            </a:r>
            <a:r>
              <a:rPr lang="it-IT" sz="1800" dirty="0" smtClean="0"/>
              <a:t> </a:t>
            </a:r>
          </a:p>
          <a:p>
            <a:pPr lvl="3"/>
            <a:r>
              <a:rPr lang="it-IT" sz="1800" dirty="0" smtClean="0"/>
              <a:t>An </a:t>
            </a:r>
            <a:r>
              <a:rPr lang="it-IT" sz="1800" dirty="0" err="1" smtClean="0"/>
              <a:t>overall</a:t>
            </a:r>
            <a:r>
              <a:rPr lang="it-IT" sz="1800" dirty="0" smtClean="0"/>
              <a:t> more </a:t>
            </a:r>
            <a:r>
              <a:rPr lang="it-IT" sz="1800" dirty="0" err="1" smtClean="0"/>
              <a:t>complex</a:t>
            </a:r>
            <a:r>
              <a:rPr lang="it-IT" sz="1800" dirty="0" smtClean="0"/>
              <a:t> </a:t>
            </a:r>
            <a:r>
              <a:rPr lang="it-IT" sz="1800" dirty="0" err="1" smtClean="0"/>
              <a:t>programming</a:t>
            </a:r>
            <a:r>
              <a:rPr lang="it-IT" sz="1800" dirty="0" smtClean="0"/>
              <a:t> model</a:t>
            </a:r>
          </a:p>
          <a:p>
            <a:pPr lvl="2"/>
            <a:r>
              <a:rPr lang="it-IT" sz="1800" dirty="0" smtClean="0"/>
              <a:t>Solution to </a:t>
            </a:r>
            <a:r>
              <a:rPr lang="it-IT" sz="1800" dirty="0" err="1" smtClean="0"/>
              <a:t>drawbacks</a:t>
            </a:r>
            <a:r>
              <a:rPr lang="it-IT" sz="1800" dirty="0" smtClean="0"/>
              <a:t>:</a:t>
            </a:r>
          </a:p>
          <a:p>
            <a:pPr lvl="3"/>
            <a:r>
              <a:rPr lang="it-IT" sz="1800" dirty="0" smtClean="0"/>
              <a:t>Data </a:t>
            </a:r>
            <a:r>
              <a:rPr lang="it-IT" sz="1800" dirty="0" err="1" smtClean="0"/>
              <a:t>consistency</a:t>
            </a:r>
            <a:r>
              <a:rPr lang="it-IT" sz="1800" dirty="0" smtClean="0"/>
              <a:t> </a:t>
            </a:r>
            <a:r>
              <a:rPr lang="it-IT" sz="1800" dirty="0" err="1" smtClean="0"/>
              <a:t>across</a:t>
            </a:r>
            <a:r>
              <a:rPr lang="it-IT" sz="1800" dirty="0"/>
              <a:t> </a:t>
            </a:r>
            <a:r>
              <a:rPr lang="it-IT" sz="1800" dirty="0" smtClean="0"/>
              <a:t>multiple </a:t>
            </a:r>
            <a:r>
              <a:rPr lang="it-IT" sz="1800" dirty="0" err="1" smtClean="0"/>
              <a:t>services</a:t>
            </a:r>
            <a:r>
              <a:rPr lang="it-IT" sz="1800" dirty="0" smtClean="0"/>
              <a:t> </a:t>
            </a:r>
            <a:r>
              <a:rPr lang="it-IT" sz="1800" dirty="0" err="1" smtClean="0"/>
              <a:t>could</a:t>
            </a:r>
            <a:r>
              <a:rPr lang="it-IT" sz="1800" dirty="0" smtClean="0"/>
              <a:t> be </a:t>
            </a:r>
            <a:r>
              <a:rPr lang="it-IT" sz="1800" dirty="0" err="1" smtClean="0"/>
              <a:t>enabled</a:t>
            </a:r>
            <a:r>
              <a:rPr lang="it-IT" sz="1800" dirty="0" smtClean="0"/>
              <a:t> </a:t>
            </a:r>
            <a:r>
              <a:rPr lang="it-IT" sz="1800" dirty="0" err="1" smtClean="0"/>
              <a:t>without</a:t>
            </a:r>
            <a:r>
              <a:rPr lang="it-IT" sz="1800" dirty="0" smtClean="0"/>
              <a:t> </a:t>
            </a:r>
            <a:r>
              <a:rPr lang="it-IT" sz="1800" dirty="0" err="1" smtClean="0"/>
              <a:t>distributed</a:t>
            </a:r>
            <a:r>
              <a:rPr lang="it-IT" sz="1800" dirty="0" smtClean="0"/>
              <a:t> </a:t>
            </a:r>
            <a:r>
              <a:rPr lang="it-IT" sz="1800" dirty="0" err="1" smtClean="0"/>
              <a:t>transaction</a:t>
            </a:r>
            <a:r>
              <a:rPr lang="it-IT" sz="1800" dirty="0" smtClean="0"/>
              <a:t> with a </a:t>
            </a:r>
            <a:r>
              <a:rPr lang="it-IT" sz="1800" dirty="0" err="1" smtClean="0"/>
              <a:t>Event</a:t>
            </a:r>
            <a:r>
              <a:rPr lang="it-IT" sz="1800" dirty="0" smtClean="0"/>
              <a:t> </a:t>
            </a:r>
            <a:r>
              <a:rPr lang="it-IT" sz="1800" dirty="0" err="1" smtClean="0"/>
              <a:t>Driven</a:t>
            </a:r>
            <a:r>
              <a:rPr lang="it-IT" sz="1800" dirty="0" smtClean="0"/>
              <a:t> Architecture with </a:t>
            </a:r>
            <a:r>
              <a:rPr lang="it-IT" sz="1800" dirty="0" err="1" smtClean="0"/>
              <a:t>services</a:t>
            </a:r>
            <a:r>
              <a:rPr lang="it-IT" sz="1800" dirty="0" smtClean="0"/>
              <a:t> </a:t>
            </a:r>
            <a:r>
              <a:rPr lang="it-IT" sz="1800" dirty="0" err="1" smtClean="0"/>
              <a:t>that</a:t>
            </a:r>
            <a:r>
              <a:rPr lang="it-IT" sz="1800" dirty="0" smtClean="0"/>
              <a:t> </a:t>
            </a:r>
            <a:r>
              <a:rPr lang="it-IT" sz="1800" dirty="0" err="1" smtClean="0"/>
              <a:t>publish</a:t>
            </a:r>
            <a:r>
              <a:rPr lang="it-IT" sz="1800" dirty="0" smtClean="0"/>
              <a:t> </a:t>
            </a:r>
            <a:r>
              <a:rPr lang="it-IT" sz="1800" dirty="0" err="1" smtClean="0"/>
              <a:t>events</a:t>
            </a:r>
            <a:r>
              <a:rPr lang="it-IT" sz="1800" dirty="0" smtClean="0"/>
              <a:t> </a:t>
            </a:r>
            <a:r>
              <a:rPr lang="it-IT" sz="1800" dirty="0" err="1" smtClean="0"/>
              <a:t>when</a:t>
            </a:r>
            <a:r>
              <a:rPr lang="it-IT" sz="1800" dirty="0" smtClean="0"/>
              <a:t> update </a:t>
            </a:r>
            <a:r>
              <a:rPr lang="it-IT" sz="1800" dirty="0" err="1" smtClean="0"/>
              <a:t>their</a:t>
            </a:r>
            <a:r>
              <a:rPr lang="it-IT" sz="1800" dirty="0" smtClean="0"/>
              <a:t> data and </a:t>
            </a:r>
            <a:r>
              <a:rPr lang="it-IT" sz="1800" dirty="0" err="1" smtClean="0"/>
              <a:t>other</a:t>
            </a:r>
            <a:r>
              <a:rPr lang="it-IT" sz="1800" dirty="0" smtClean="0"/>
              <a:t> </a:t>
            </a:r>
            <a:r>
              <a:rPr lang="it-IT" sz="1800" dirty="0" err="1" smtClean="0"/>
              <a:t>services</a:t>
            </a:r>
            <a:r>
              <a:rPr lang="it-IT" sz="1800" dirty="0" smtClean="0"/>
              <a:t> </a:t>
            </a:r>
            <a:r>
              <a:rPr lang="it-IT" sz="1800" dirty="0" err="1" smtClean="0"/>
              <a:t>that</a:t>
            </a:r>
            <a:r>
              <a:rPr lang="it-IT" sz="1800" dirty="0" smtClean="0"/>
              <a:t> update </a:t>
            </a:r>
            <a:r>
              <a:rPr lang="it-IT" sz="1800" dirty="0" err="1" smtClean="0"/>
              <a:t>their</a:t>
            </a:r>
            <a:r>
              <a:rPr lang="it-IT" sz="1800" dirty="0" smtClean="0"/>
              <a:t> </a:t>
            </a:r>
            <a:r>
              <a:rPr lang="it-IT" sz="1800" dirty="0" err="1" smtClean="0"/>
              <a:t>own</a:t>
            </a:r>
            <a:r>
              <a:rPr lang="it-IT" sz="1800" dirty="0" smtClean="0"/>
              <a:t> data </a:t>
            </a:r>
            <a:r>
              <a:rPr lang="it-IT" sz="1800" dirty="0" err="1" smtClean="0"/>
              <a:t>subscribing</a:t>
            </a:r>
            <a:r>
              <a:rPr lang="it-IT" sz="1800" dirty="0" smtClean="0"/>
              <a:t> </a:t>
            </a:r>
            <a:r>
              <a:rPr lang="it-IT" sz="1800" dirty="0" err="1" smtClean="0"/>
              <a:t>these</a:t>
            </a:r>
            <a:r>
              <a:rPr lang="it-IT" sz="1800" dirty="0" smtClean="0"/>
              <a:t> </a:t>
            </a:r>
            <a:r>
              <a:rPr lang="it-IT" sz="1800" dirty="0" err="1" smtClean="0"/>
              <a:t>events</a:t>
            </a:r>
            <a:endParaRPr lang="it-IT" sz="1800" dirty="0" smtClean="0"/>
          </a:p>
          <a:p>
            <a:pPr lvl="3"/>
            <a:r>
              <a:rPr lang="it-IT" sz="1800" dirty="0" smtClean="0"/>
              <a:t>Application side join (</a:t>
            </a:r>
            <a:r>
              <a:rPr lang="it-IT" sz="1800" dirty="0" err="1" smtClean="0"/>
              <a:t>tha</a:t>
            </a:r>
            <a:r>
              <a:rPr lang="it-IT" sz="1800" dirty="0" smtClean="0"/>
              <a:t> </a:t>
            </a:r>
            <a:r>
              <a:rPr lang="it-IT" sz="1800" dirty="0" err="1" smtClean="0"/>
              <a:t>applicatyion</a:t>
            </a:r>
            <a:r>
              <a:rPr lang="it-IT" sz="1800" dirty="0" smtClean="0"/>
              <a:t> </a:t>
            </a:r>
            <a:r>
              <a:rPr lang="it-IT" sz="1800" dirty="0" err="1" smtClean="0"/>
              <a:t>perform</a:t>
            </a:r>
            <a:r>
              <a:rPr lang="it-IT" sz="1800" dirty="0" smtClean="0"/>
              <a:t> the join </a:t>
            </a:r>
            <a:r>
              <a:rPr lang="it-IT" sz="1800" dirty="0" err="1" smtClean="0"/>
              <a:t>rather</a:t>
            </a:r>
            <a:r>
              <a:rPr lang="it-IT" sz="1800" dirty="0" smtClean="0"/>
              <a:t> </a:t>
            </a:r>
            <a:r>
              <a:rPr lang="it-IT" sz="1800" dirty="0" err="1" smtClean="0"/>
              <a:t>than</a:t>
            </a:r>
            <a:r>
              <a:rPr lang="it-IT" sz="1800" dirty="0" smtClean="0"/>
              <a:t> database) CQRS </a:t>
            </a:r>
            <a:r>
              <a:rPr lang="it-IT" sz="1800" dirty="0" err="1" smtClean="0"/>
              <a:t>maintaining</a:t>
            </a:r>
            <a:r>
              <a:rPr lang="it-IT" sz="1800" dirty="0" smtClean="0"/>
              <a:t> </a:t>
            </a:r>
            <a:r>
              <a:rPr lang="it-IT" sz="1800" dirty="0" err="1" smtClean="0"/>
              <a:t>one</a:t>
            </a:r>
            <a:r>
              <a:rPr lang="it-IT" sz="1800" dirty="0" smtClean="0"/>
              <a:t> or more </a:t>
            </a:r>
            <a:r>
              <a:rPr lang="it-IT" sz="1800" dirty="0" err="1" smtClean="0"/>
              <a:t>materialized</a:t>
            </a:r>
            <a:r>
              <a:rPr lang="it-IT" sz="1800" dirty="0" smtClean="0"/>
              <a:t> </a:t>
            </a:r>
            <a:r>
              <a:rPr lang="it-IT" sz="1800" dirty="0" err="1" smtClean="0"/>
              <a:t>views</a:t>
            </a:r>
            <a:r>
              <a:rPr lang="it-IT" sz="1800" dirty="0" smtClean="0"/>
              <a:t> </a:t>
            </a:r>
            <a:r>
              <a:rPr lang="it-IT" sz="1800" dirty="0" err="1" smtClean="0"/>
              <a:t>that</a:t>
            </a:r>
            <a:r>
              <a:rPr lang="it-IT" sz="1800" dirty="0" smtClean="0"/>
              <a:t> </a:t>
            </a:r>
            <a:r>
              <a:rPr lang="it-IT" sz="1800" dirty="0" err="1" smtClean="0"/>
              <a:t>contain</a:t>
            </a:r>
            <a:r>
              <a:rPr lang="it-IT" sz="1800" dirty="0" smtClean="0"/>
              <a:t> data from multiple </a:t>
            </a:r>
            <a:r>
              <a:rPr lang="it-IT" sz="1800" dirty="0" err="1" smtClean="0"/>
              <a:t>services</a:t>
            </a:r>
            <a:r>
              <a:rPr lang="it-IT" sz="1800" dirty="0" smtClean="0"/>
              <a:t> </a:t>
            </a:r>
            <a:r>
              <a:rPr lang="it-IT" sz="1800" dirty="0" err="1" smtClean="0"/>
              <a:t>these</a:t>
            </a:r>
            <a:r>
              <a:rPr lang="it-IT" sz="1800" dirty="0" smtClean="0"/>
              <a:t> </a:t>
            </a:r>
            <a:r>
              <a:rPr lang="it-IT" sz="1800" dirty="0" err="1" smtClean="0"/>
              <a:t>views</a:t>
            </a:r>
            <a:r>
              <a:rPr lang="it-IT" sz="1800" dirty="0" smtClean="0"/>
              <a:t> are </a:t>
            </a:r>
            <a:r>
              <a:rPr lang="it-IT" sz="1800" dirty="0" err="1" smtClean="0"/>
              <a:t>kept</a:t>
            </a:r>
            <a:r>
              <a:rPr lang="it-IT" sz="1800" dirty="0" smtClean="0"/>
              <a:t> by </a:t>
            </a:r>
            <a:r>
              <a:rPr lang="it-IT" sz="1800" dirty="0" err="1" smtClean="0"/>
              <a:t>services</a:t>
            </a:r>
            <a:r>
              <a:rPr lang="it-IT" sz="1800" dirty="0" smtClean="0"/>
              <a:t>  </a:t>
            </a:r>
            <a:r>
              <a:rPr lang="it-IT" sz="1800" dirty="0" err="1" smtClean="0"/>
              <a:t>that</a:t>
            </a:r>
            <a:r>
              <a:rPr lang="it-IT" sz="1800" dirty="0" smtClean="0"/>
              <a:t> </a:t>
            </a:r>
            <a:r>
              <a:rPr lang="it-IT" sz="1800" dirty="0" err="1" smtClean="0"/>
              <a:t>subscribes</a:t>
            </a:r>
            <a:r>
              <a:rPr lang="it-IT" sz="1800" dirty="0" smtClean="0"/>
              <a:t> to </a:t>
            </a:r>
            <a:r>
              <a:rPr lang="it-IT" sz="1800" dirty="0" err="1" smtClean="0"/>
              <a:t>events</a:t>
            </a:r>
            <a:r>
              <a:rPr lang="it-IT" sz="1800" dirty="0" smtClean="0"/>
              <a:t> </a:t>
            </a:r>
            <a:r>
              <a:rPr lang="it-IT" sz="1800" dirty="0" err="1" smtClean="0"/>
              <a:t>that</a:t>
            </a:r>
            <a:r>
              <a:rPr lang="it-IT" sz="1800" dirty="0" smtClean="0"/>
              <a:t> </a:t>
            </a:r>
            <a:r>
              <a:rPr lang="it-IT" sz="1800" dirty="0" err="1" smtClean="0"/>
              <a:t>each</a:t>
            </a:r>
            <a:r>
              <a:rPr lang="it-IT" sz="1800" dirty="0" smtClean="0"/>
              <a:t> service </a:t>
            </a:r>
            <a:r>
              <a:rPr lang="it-IT" sz="1800" dirty="0" err="1" smtClean="0"/>
              <a:t>publish</a:t>
            </a:r>
            <a:r>
              <a:rPr lang="it-IT" sz="1800" dirty="0" smtClean="0"/>
              <a:t> </a:t>
            </a:r>
            <a:r>
              <a:rPr lang="it-IT" sz="1800" dirty="0" err="1" smtClean="0"/>
              <a:t>wheh</a:t>
            </a:r>
            <a:r>
              <a:rPr lang="it-IT" sz="1800" dirty="0" smtClean="0"/>
              <a:t> </a:t>
            </a:r>
            <a:r>
              <a:rPr lang="it-IT" sz="1800" dirty="0" err="1" smtClean="0"/>
              <a:t>it</a:t>
            </a:r>
            <a:r>
              <a:rPr lang="it-IT" sz="1800" dirty="0" smtClean="0"/>
              <a:t> update </a:t>
            </a:r>
            <a:r>
              <a:rPr lang="it-IT" sz="1800" dirty="0" err="1" smtClean="0"/>
              <a:t>its</a:t>
            </a:r>
            <a:r>
              <a:rPr lang="it-IT" sz="1800" dirty="0" smtClean="0"/>
              <a:t> data.</a:t>
            </a:r>
          </a:p>
          <a:p>
            <a:pPr lvl="2"/>
            <a:r>
              <a:rPr lang="it-IT" sz="1800" dirty="0" err="1" smtClean="0"/>
              <a:t>Related</a:t>
            </a:r>
            <a:r>
              <a:rPr lang="it-IT" sz="1800" dirty="0" smtClean="0"/>
              <a:t> </a:t>
            </a:r>
            <a:r>
              <a:rPr lang="it-IT" sz="1800" dirty="0" err="1" smtClean="0"/>
              <a:t>patterns</a:t>
            </a:r>
            <a:r>
              <a:rPr lang="it-IT" sz="1800" dirty="0" smtClean="0"/>
              <a:t> </a:t>
            </a:r>
            <a:r>
              <a:rPr lang="it-IT" sz="1800" dirty="0" err="1" smtClean="0"/>
              <a:t>as</a:t>
            </a:r>
            <a:r>
              <a:rPr lang="it-IT" sz="1800" dirty="0" smtClean="0"/>
              <a:t> way to </a:t>
            </a:r>
            <a:r>
              <a:rPr lang="it-IT" sz="1800" dirty="0" err="1" smtClean="0"/>
              <a:t>atomically</a:t>
            </a:r>
            <a:r>
              <a:rPr lang="it-IT" sz="1800" dirty="0" smtClean="0"/>
              <a:t> update state and </a:t>
            </a:r>
            <a:r>
              <a:rPr lang="it-IT" sz="1800" dirty="0" err="1" smtClean="0"/>
              <a:t>publish</a:t>
            </a:r>
            <a:r>
              <a:rPr lang="it-IT" sz="1800" dirty="0" smtClean="0"/>
              <a:t> </a:t>
            </a:r>
            <a:r>
              <a:rPr lang="it-IT" sz="1800" dirty="0" err="1" smtClean="0"/>
              <a:t>event</a:t>
            </a:r>
            <a:r>
              <a:rPr lang="it-IT" sz="1800" dirty="0" smtClean="0"/>
              <a:t>.</a:t>
            </a:r>
          </a:p>
          <a:p>
            <a:pPr lvl="3"/>
            <a:r>
              <a:rPr lang="it-IT" sz="1800" dirty="0" err="1" smtClean="0"/>
              <a:t>Event</a:t>
            </a:r>
            <a:r>
              <a:rPr lang="it-IT" sz="1800" dirty="0" smtClean="0"/>
              <a:t> </a:t>
            </a:r>
            <a:r>
              <a:rPr lang="it-IT" sz="1800" dirty="0" err="1" smtClean="0"/>
              <a:t>sourcing</a:t>
            </a:r>
            <a:r>
              <a:rPr lang="it-IT" sz="1800" dirty="0" smtClean="0"/>
              <a:t> </a:t>
            </a:r>
          </a:p>
          <a:p>
            <a:pPr lvl="3"/>
            <a:r>
              <a:rPr lang="it-IT" sz="1800" dirty="0" smtClean="0"/>
              <a:t>Database </a:t>
            </a:r>
            <a:r>
              <a:rPr lang="it-IT" sz="1800" dirty="0" err="1" smtClean="0"/>
              <a:t>triggers</a:t>
            </a:r>
            <a:endParaRPr lang="it-IT" sz="1800" dirty="0" smtClean="0"/>
          </a:p>
          <a:p>
            <a:pPr lvl="3"/>
            <a:r>
              <a:rPr lang="it-IT" sz="1800" dirty="0" err="1" smtClean="0"/>
              <a:t>Transaction</a:t>
            </a:r>
            <a:r>
              <a:rPr lang="it-IT" sz="1800" dirty="0" smtClean="0"/>
              <a:t> log </a:t>
            </a:r>
            <a:r>
              <a:rPr lang="it-IT" sz="1800" dirty="0" err="1" smtClean="0"/>
              <a:t>tailing</a:t>
            </a:r>
            <a:r>
              <a:rPr lang="it-IT" sz="1800" dirty="0" smtClean="0"/>
              <a:t>	</a:t>
            </a:r>
          </a:p>
          <a:p>
            <a:pPr lvl="3"/>
            <a:endParaRPr lang="it-IT" sz="2000" dirty="0" smtClean="0"/>
          </a:p>
          <a:p>
            <a:pPr lvl="2"/>
            <a:endParaRPr lang="it-IT" sz="2400" dirty="0"/>
          </a:p>
          <a:p>
            <a:pPr lvl="3"/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40312119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549259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5400" dirty="0" smtClean="0"/>
              <a:t>Pattern: Database per service /MICROSERVICE : IMPLEMENTING THE DATABASE PER SERVICE PATTERN</a:t>
            </a:r>
            <a:endParaRPr lang="it-IT" sz="54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3704168" y="2105472"/>
            <a:ext cx="16534531" cy="10619928"/>
          </a:xfrm>
        </p:spPr>
        <p:txBody>
          <a:bodyPr/>
          <a:lstStyle/>
          <a:p>
            <a:endParaRPr lang="it-IT" dirty="0"/>
          </a:p>
        </p:txBody>
      </p:sp>
      <p:grpSp>
        <p:nvGrpSpPr>
          <p:cNvPr id="13" name="Gruppo 12"/>
          <p:cNvGrpSpPr/>
          <p:nvPr/>
        </p:nvGrpSpPr>
        <p:grpSpPr>
          <a:xfrm>
            <a:off x="557691" y="3886926"/>
            <a:ext cx="11307650" cy="5919102"/>
            <a:chOff x="5783288" y="3480681"/>
            <a:chExt cx="11307650" cy="5919102"/>
          </a:xfrm>
        </p:grpSpPr>
        <p:grpSp>
          <p:nvGrpSpPr>
            <p:cNvPr id="14" name="Gruppo 13"/>
            <p:cNvGrpSpPr/>
            <p:nvPr/>
          </p:nvGrpSpPr>
          <p:grpSpPr>
            <a:xfrm>
              <a:off x="5783288" y="4950322"/>
              <a:ext cx="11307650" cy="4449461"/>
              <a:chOff x="1942087" y="7568268"/>
              <a:chExt cx="11307650" cy="4449461"/>
            </a:xfrm>
          </p:grpSpPr>
          <p:cxnSp>
            <p:nvCxnSpPr>
              <p:cNvPr id="16" name="Connettore 2 15"/>
              <p:cNvCxnSpPr>
                <a:stCxn id="18" idx="2"/>
                <a:endCxn id="19" idx="1"/>
              </p:cNvCxnSpPr>
              <p:nvPr/>
            </p:nvCxnSpPr>
            <p:spPr bwMode="auto">
              <a:xfrm>
                <a:off x="7595912" y="10326979"/>
                <a:ext cx="0" cy="841437"/>
              </a:xfrm>
              <a:prstGeom prst="straightConnector1">
                <a:avLst/>
              </a:prstGeom>
              <a:solidFill>
                <a:srgbClr val="BBE0E3"/>
              </a:solidFill>
              <a:ln w="508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7" name="Connettore 2 16"/>
              <p:cNvCxnSpPr>
                <a:stCxn id="18" idx="0"/>
                <a:endCxn id="20" idx="4"/>
              </p:cNvCxnSpPr>
              <p:nvPr/>
            </p:nvCxnSpPr>
            <p:spPr bwMode="auto">
              <a:xfrm flipH="1" flipV="1">
                <a:off x="7595911" y="7829411"/>
                <a:ext cx="1" cy="338376"/>
              </a:xfrm>
              <a:prstGeom prst="straightConnector1">
                <a:avLst/>
              </a:prstGeom>
              <a:solidFill>
                <a:srgbClr val="BBE0E3"/>
              </a:solidFill>
              <a:ln w="508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sp>
            <p:nvSpPr>
              <p:cNvPr id="18" name="Rettangolo arrotondato 17"/>
              <p:cNvSpPr/>
              <p:nvPr/>
            </p:nvSpPr>
            <p:spPr bwMode="auto">
              <a:xfrm>
                <a:off x="1942087" y="8167787"/>
                <a:ext cx="11307650" cy="2159192"/>
              </a:xfrm>
              <a:prstGeom prst="roundRect">
                <a:avLst/>
              </a:prstGeom>
              <a:solidFill>
                <a:srgbClr val="0070C0"/>
              </a:solidFill>
              <a:ln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b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it-IT" sz="2800" dirty="0" smtClean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</a:rPr>
                  <a:t>BOOKING</a:t>
                </a:r>
              </a:p>
            </p:txBody>
          </p:sp>
          <p:sp>
            <p:nvSpPr>
              <p:cNvPr id="19" name="Cilindro 18"/>
              <p:cNvSpPr/>
              <p:nvPr/>
            </p:nvSpPr>
            <p:spPr bwMode="auto">
              <a:xfrm>
                <a:off x="7138712" y="11168416"/>
                <a:ext cx="914400" cy="849313"/>
              </a:xfrm>
              <a:prstGeom prst="can">
                <a:avLst/>
              </a:prstGeom>
              <a:solidFill>
                <a:srgbClr val="0070C0"/>
              </a:solidFill>
              <a:ln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it-IT" sz="1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endParaRPr>
              </a:p>
            </p:txBody>
          </p:sp>
          <p:sp>
            <p:nvSpPr>
              <p:cNvPr id="20" name="Ovale 19"/>
              <p:cNvSpPr/>
              <p:nvPr/>
            </p:nvSpPr>
            <p:spPr bwMode="auto">
              <a:xfrm flipH="1">
                <a:off x="7460180" y="7568268"/>
                <a:ext cx="271463" cy="261143"/>
              </a:xfrm>
              <a:prstGeom prst="ellipse">
                <a:avLst/>
              </a:prstGeom>
              <a:solidFill>
                <a:schemeClr val="tx1"/>
              </a:solidFill>
              <a:ln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it-IT" sz="1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endParaRPr>
              </a:p>
            </p:txBody>
          </p:sp>
          <p:sp>
            <p:nvSpPr>
              <p:cNvPr id="21" name="Rettangolo arrotondato 20"/>
              <p:cNvSpPr/>
              <p:nvPr/>
            </p:nvSpPr>
            <p:spPr bwMode="auto">
              <a:xfrm>
                <a:off x="5872537" y="8457577"/>
                <a:ext cx="3446749" cy="1006846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75000"/>
                  <a:lumOff val="25000"/>
                </a:schemeClr>
              </a:solidFill>
              <a:ln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it-IT" sz="2800" dirty="0" smtClean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</a:rPr>
                  <a:t>INSTANCE #1 </a:t>
                </a:r>
              </a:p>
              <a:p>
                <a:pPr algn="ctr" eaLnBrk="1" hangingPunct="1"/>
                <a:r>
                  <a:rPr lang="it-IT" sz="2800" dirty="0" smtClean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</a:rPr>
                  <a:t>@ HTTP 7111 </a:t>
                </a:r>
                <a:endParaRPr kumimoji="0" lang="it-IT" sz="2800" i="0" u="none" strike="noStrike" normalizeH="0" baseline="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ea typeface="ヒラギノ角ゴ ProN W3" charset="0"/>
                  <a:cs typeface="ヒラギノ角ゴ ProN W3" charset="0"/>
                  <a:sym typeface="Gill Sans" charset="0"/>
                </a:endParaRPr>
              </a:p>
            </p:txBody>
          </p:sp>
        </p:grpSp>
        <p:sp>
          <p:nvSpPr>
            <p:cNvPr id="15" name="Fumetto 2 14"/>
            <p:cNvSpPr/>
            <p:nvPr/>
          </p:nvSpPr>
          <p:spPr bwMode="auto">
            <a:xfrm>
              <a:off x="10535816" y="3480681"/>
              <a:ext cx="3294062" cy="919146"/>
            </a:xfrm>
            <a:prstGeom prst="wedgeRoundRectCallout">
              <a:avLst>
                <a:gd name="adj1" fmla="val -20833"/>
                <a:gd name="adj2" fmla="val 89809"/>
                <a:gd name="adj3" fmla="val 16667"/>
              </a:avLst>
            </a:prstGeom>
            <a:solidFill>
              <a:srgbClr val="FFC00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it-IT" sz="4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rPr>
                <a:t>http/</a:t>
              </a:r>
              <a:r>
                <a:rPr kumimoji="0" lang="it-IT" sz="44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rPr>
                <a:t>rest</a:t>
              </a:r>
              <a:endParaRPr kumimoji="0" lang="it-IT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321135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el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8779016"/>
              </p:ext>
            </p:extLst>
          </p:nvPr>
        </p:nvGraphicFramePr>
        <p:xfrm>
          <a:off x="609600" y="1600200"/>
          <a:ext cx="23088600" cy="100853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3400"/>
                <a:gridCol w="6400800"/>
                <a:gridCol w="12344400"/>
              </a:tblGrid>
              <a:tr h="1102665">
                <a:tc gridSpan="2">
                  <a:txBody>
                    <a:bodyPr/>
                    <a:lstStyle/>
                    <a:p>
                      <a:r>
                        <a:rPr lang="it-IT" sz="4400" dirty="0" smtClean="0"/>
                        <a:t>DESIGN PATTERN</a:t>
                      </a:r>
                      <a:endParaRPr lang="it-IT" sz="4400" dirty="0"/>
                    </a:p>
                  </a:txBody>
                  <a:tcPr marT="45717" marB="45717"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4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TECHNOLOGY STACK </a:t>
                      </a:r>
                    </a:p>
                    <a:p>
                      <a:endParaRPr lang="it-IT" sz="1800" dirty="0"/>
                    </a:p>
                  </a:txBody>
                  <a:tcPr marT="45717" marB="45717"/>
                </a:tc>
              </a:tr>
              <a:tr h="681058">
                <a:tc gridSpan="2">
                  <a:txBody>
                    <a:bodyPr/>
                    <a:lstStyle/>
                    <a:p>
                      <a:r>
                        <a:rPr lang="it-IT" sz="2800" dirty="0" smtClean="0"/>
                        <a:t>CORE MICROSERVICE</a:t>
                      </a:r>
                      <a:endParaRPr lang="it-IT" sz="2800" dirty="0"/>
                    </a:p>
                  </a:txBody>
                  <a:tcPr marT="45717" marB="45717"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 smtClean="0"/>
                        <a:t>SPRING BOOT</a:t>
                      </a:r>
                      <a:endParaRPr lang="it-IT" sz="2800" dirty="0"/>
                    </a:p>
                  </a:txBody>
                  <a:tcPr marT="45717" marB="45717"/>
                </a:tc>
              </a:tr>
              <a:tr h="810782">
                <a:tc rowSpan="4">
                  <a:txBody>
                    <a:bodyPr/>
                    <a:lstStyle/>
                    <a:p>
                      <a:r>
                        <a:rPr lang="it-IT" sz="2800" dirty="0" smtClean="0"/>
                        <a:t>DATABASE</a:t>
                      </a:r>
                    </a:p>
                    <a:p>
                      <a:r>
                        <a:rPr lang="it-IT" sz="2800" dirty="0" smtClean="0"/>
                        <a:t>PER </a:t>
                      </a:r>
                    </a:p>
                    <a:p>
                      <a:r>
                        <a:rPr lang="it-IT" sz="2800" dirty="0" smtClean="0"/>
                        <a:t>SERVICE</a:t>
                      </a:r>
                      <a:endParaRPr lang="it-IT" sz="2800" dirty="0"/>
                    </a:p>
                  </a:txBody>
                  <a:tcPr marT="45717" marB="45717" anchor="ctr"/>
                </a:tc>
                <a:tc>
                  <a:txBody>
                    <a:bodyPr/>
                    <a:lstStyle/>
                    <a:p>
                      <a:r>
                        <a:rPr lang="it-IT" sz="2800" dirty="0" smtClean="0"/>
                        <a:t>EVENT DRIVEN</a:t>
                      </a:r>
                      <a:r>
                        <a:rPr lang="it-IT" sz="2800" baseline="0" dirty="0" smtClean="0"/>
                        <a:t> ARCHITECTURE</a:t>
                      </a:r>
                      <a:endParaRPr lang="it-IT" sz="2800" dirty="0"/>
                    </a:p>
                  </a:txBody>
                  <a:tcPr marT="45717" marB="45717"/>
                </a:tc>
                <a:tc rowSpan="2">
                  <a:txBody>
                    <a:bodyPr/>
                    <a:lstStyle/>
                    <a:p>
                      <a:r>
                        <a:rPr lang="it-IT" sz="2800" dirty="0" smtClean="0"/>
                        <a:t>SPRING CLOUD STREAM</a:t>
                      </a:r>
                      <a:endParaRPr lang="it-IT" sz="2800" dirty="0"/>
                    </a:p>
                  </a:txBody>
                  <a:tcPr marT="45717" marB="45717" anchor="ctr"/>
                </a:tc>
              </a:tr>
              <a:tr h="810782">
                <a:tc v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 smtClean="0"/>
                        <a:t>MATERIALIZED VIEW</a:t>
                      </a:r>
                      <a:endParaRPr lang="it-IT" sz="2800" dirty="0"/>
                    </a:p>
                  </a:txBody>
                  <a:tcPr marT="45717" marB="45717"/>
                </a:tc>
                <a:tc v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</a:tr>
              <a:tr h="1005370">
                <a:tc v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 smtClean="0"/>
                        <a:t>??? COMPENSATION</a:t>
                      </a:r>
                      <a:endParaRPr lang="it-IT" sz="28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2800" dirty="0" smtClean="0"/>
                        <a:t>SPRING CLOUD BATCH</a:t>
                      </a:r>
                    </a:p>
                    <a:p>
                      <a:endParaRPr lang="it-IT" sz="2800" dirty="0"/>
                    </a:p>
                  </a:txBody>
                  <a:tcPr marT="45717" marB="45717"/>
                </a:tc>
              </a:tr>
              <a:tr h="697273">
                <a:tc v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 smtClean="0"/>
                        <a:t>REST API</a:t>
                      </a:r>
                      <a:endParaRPr lang="it-IT" sz="28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it-IT" sz="2800" dirty="0" smtClean="0"/>
                        <a:t>SPRING BOOT REST</a:t>
                      </a:r>
                      <a:endParaRPr lang="it-IT" sz="2800" dirty="0"/>
                    </a:p>
                  </a:txBody>
                  <a:tcPr marT="45717" marB="45717"/>
                </a:tc>
              </a:tr>
              <a:tr h="648627">
                <a:tc rowSpan="2"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it-IT" sz="2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  ACCESS</a:t>
                      </a:r>
                    </a:p>
                  </a:txBody>
                  <a:tcPr marT="45717" marB="45717" anchor="ctr"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it-IT" sz="2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RELATIONAL DATABASE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it-IT" sz="2800" dirty="0" smtClean="0"/>
                        <a:t>SPRING BOOT JPA</a:t>
                      </a:r>
                      <a:endParaRPr lang="it-IT" sz="2800" dirty="0"/>
                    </a:p>
                  </a:txBody>
                  <a:tcPr marT="45717" marB="45717"/>
                </a:tc>
              </a:tr>
              <a:tr h="810782">
                <a:tc v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 smtClean="0"/>
                        <a:t>NO SQL DATABASE</a:t>
                      </a:r>
                      <a:endParaRPr lang="it-IT" sz="28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it-IT" sz="2800" dirty="0" smtClean="0"/>
                        <a:t>SPRING MONGO DB</a:t>
                      </a:r>
                      <a:endParaRPr lang="it-IT" sz="2800" dirty="0"/>
                    </a:p>
                  </a:txBody>
                  <a:tcPr marT="45717" marB="45717"/>
                </a:tc>
              </a:tr>
              <a:tr h="648627">
                <a:tc gridSpan="2">
                  <a:txBody>
                    <a:bodyPr/>
                    <a:lstStyle/>
                    <a:p>
                      <a:r>
                        <a:rPr lang="it-IT" sz="2800" dirty="0" smtClean="0"/>
                        <a:t>CONFIGURATION</a:t>
                      </a:r>
                      <a:endParaRPr lang="it-IT" sz="2800" dirty="0"/>
                    </a:p>
                  </a:txBody>
                  <a:tcPr marT="45717" marB="45717"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 smtClean="0"/>
                        <a:t>SPRING CONFIG</a:t>
                      </a:r>
                      <a:endParaRPr lang="it-IT" sz="2800" dirty="0"/>
                    </a:p>
                  </a:txBody>
                  <a:tcPr marT="45717" marB="45717"/>
                </a:tc>
              </a:tr>
              <a:tr h="810782">
                <a:tc gridSpan="2">
                  <a:txBody>
                    <a:bodyPr/>
                    <a:lstStyle/>
                    <a:p>
                      <a:r>
                        <a:rPr lang="it-IT" sz="2800" dirty="0" smtClean="0"/>
                        <a:t>CLOUD BASE ARCHITECTURE</a:t>
                      </a:r>
                      <a:endParaRPr lang="it-IT" sz="2800" dirty="0"/>
                    </a:p>
                  </a:txBody>
                  <a:tcPr marT="45717" marB="45717"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 smtClean="0"/>
                        <a:t>SPRING CLOUD</a:t>
                      </a:r>
                      <a:endParaRPr lang="it-IT" sz="2800" dirty="0"/>
                    </a:p>
                  </a:txBody>
                  <a:tcPr marT="45717" marB="45717"/>
                </a:tc>
              </a:tr>
              <a:tr h="790513">
                <a:tc gridSpan="2">
                  <a:txBody>
                    <a:bodyPr/>
                    <a:lstStyle/>
                    <a:p>
                      <a:r>
                        <a:rPr lang="it-IT" sz="2800" dirty="0" smtClean="0"/>
                        <a:t>SERVICE DISCOVERY</a:t>
                      </a:r>
                      <a:endParaRPr lang="it-IT" sz="2800" dirty="0"/>
                    </a:p>
                  </a:txBody>
                  <a:tcPr marT="45717" marB="45717"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 smtClean="0"/>
                        <a:t>NETFLIX EUREKA</a:t>
                      </a:r>
                      <a:endParaRPr lang="it-IT" sz="2800" dirty="0"/>
                    </a:p>
                  </a:txBody>
                  <a:tcPr marT="45717" marB="45717"/>
                </a:tc>
              </a:tr>
              <a:tr h="749974">
                <a:tc gridSpan="2">
                  <a:txBody>
                    <a:bodyPr/>
                    <a:lstStyle/>
                    <a:p>
                      <a:r>
                        <a:rPr lang="it-IT" sz="2800" dirty="0" smtClean="0"/>
                        <a:t>LOAD</a:t>
                      </a:r>
                      <a:r>
                        <a:rPr lang="it-IT" sz="2800" baseline="0" dirty="0" smtClean="0"/>
                        <a:t> BALANCING</a:t>
                      </a:r>
                      <a:endParaRPr lang="it-IT" sz="2800" dirty="0"/>
                    </a:p>
                  </a:txBody>
                  <a:tcPr marT="45717" marB="45717"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 smtClean="0"/>
                        <a:t>NETFLIX RIBBON</a:t>
                      </a:r>
                      <a:endParaRPr lang="it-IT" sz="2800" dirty="0"/>
                    </a:p>
                  </a:txBody>
                  <a:tcPr marT="45717" marB="45717"/>
                </a:tc>
              </a:tr>
              <a:tr h="518154">
                <a:tc gridSpan="2">
                  <a:txBody>
                    <a:bodyPr/>
                    <a:lstStyle/>
                    <a:p>
                      <a:endParaRPr lang="it-IT" sz="2800" dirty="0"/>
                    </a:p>
                  </a:txBody>
                  <a:tcPr marT="45717" marB="45717"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2800" dirty="0"/>
                    </a:p>
                  </a:txBody>
                  <a:tcPr marT="45717" marB="45717"/>
                </a:tc>
              </a:tr>
            </a:tbl>
          </a:graphicData>
        </a:graphic>
      </p:graphicFrame>
      <p:sp>
        <p:nvSpPr>
          <p:cNvPr id="5" name="Rectangle 1"/>
          <p:cNvSpPr>
            <a:spLocks noGrp="1" noChangeArrowheads="1"/>
          </p:cNvSpPr>
          <p:nvPr>
            <p:ph type="title"/>
          </p:nvPr>
        </p:nvSpPr>
        <p:spPr>
          <a:xfrm>
            <a:off x="617538" y="241300"/>
            <a:ext cx="23134637" cy="1358900"/>
          </a:xfrm>
        </p:spPr>
        <p:txBody>
          <a:bodyPr/>
          <a:lstStyle/>
          <a:p>
            <a:pPr eaLnBrk="1" hangingPunct="1"/>
            <a:r>
              <a:rPr lang="it-IT" dirty="0" err="1" smtClean="0"/>
              <a:t>Requirements</a:t>
            </a:r>
            <a:r>
              <a:rPr lang="it-IT" dirty="0" smtClean="0"/>
              <a:t> </a:t>
            </a:r>
            <a:r>
              <a:rPr lang="it-IT" dirty="0" err="1" smtClean="0"/>
              <a:t>fullfilment</a:t>
            </a:r>
            <a:r>
              <a:rPr lang="it-IT" dirty="0" smtClean="0"/>
              <a:t>: Technology </a:t>
            </a:r>
            <a:r>
              <a:rPr lang="it-IT" dirty="0" err="1" smtClean="0"/>
              <a:t>stack</a:t>
            </a:r>
            <a:endParaRPr lang="it-IT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Technology </a:t>
            </a:r>
            <a:r>
              <a:rPr lang="it-IT" dirty="0" err="1" smtClean="0"/>
              <a:t>stack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 Spring </a:t>
            </a:r>
            <a:r>
              <a:rPr lang="it-IT" dirty="0" err="1" smtClean="0"/>
              <a:t>boot</a:t>
            </a:r>
            <a:endParaRPr lang="it-IT" dirty="0" smtClean="0"/>
          </a:p>
          <a:p>
            <a:pPr marL="0" indent="0">
              <a:buNone/>
            </a:pPr>
            <a:r>
              <a:rPr lang="en-US" sz="2000" dirty="0"/>
              <a:t>One technology that lets you focus on getting things done is one of the newer members of the Spring</a:t>
            </a:r>
          </a:p>
          <a:p>
            <a:pPr marL="0" indent="0">
              <a:buNone/>
            </a:pPr>
            <a:r>
              <a:rPr lang="en-US" sz="2000" dirty="0"/>
              <a:t>ecosystem: the Spring Boot project. This project has two main benefits. The first benefit is that Spring Boot</a:t>
            </a:r>
          </a:p>
          <a:p>
            <a:pPr marL="0" indent="0">
              <a:buNone/>
            </a:pPr>
            <a:r>
              <a:rPr lang="en-US" sz="2000" dirty="0"/>
              <a:t>dramatically simplifies application configuration by taking Convention over Configuration (</a:t>
            </a:r>
            <a:r>
              <a:rPr lang="en-US" sz="2000" dirty="0" err="1"/>
              <a:t>CoC</a:t>
            </a:r>
            <a:r>
              <a:rPr lang="en-US" sz="2000" dirty="0"/>
              <a:t>) in Spring</a:t>
            </a:r>
          </a:p>
          <a:p>
            <a:pPr marL="0" indent="0">
              <a:buNone/>
            </a:pPr>
            <a:r>
              <a:rPr lang="en-US" sz="2000" dirty="0"/>
              <a:t>applications to a whole new level. Spring Boot has a feature called auto-configuration that intelligently</a:t>
            </a:r>
          </a:p>
          <a:p>
            <a:pPr marL="0" indent="0">
              <a:buNone/>
            </a:pPr>
            <a:r>
              <a:rPr lang="en-US" sz="2000" dirty="0"/>
              <a:t>provides a set of default behaviors that are driven by what jars are on the </a:t>
            </a:r>
            <a:r>
              <a:rPr lang="en-US" sz="2000" dirty="0" err="1"/>
              <a:t>classpath</a:t>
            </a:r>
            <a:r>
              <a:rPr lang="en-US" sz="2000" dirty="0"/>
              <a:t>. For example, if you</a:t>
            </a:r>
          </a:p>
          <a:p>
            <a:pPr marL="0" indent="0">
              <a:buNone/>
            </a:pPr>
            <a:r>
              <a:rPr lang="en-US" sz="2000" dirty="0"/>
              <a:t>include database jars on the </a:t>
            </a:r>
            <a:r>
              <a:rPr lang="en-US" sz="2000" dirty="0" err="1"/>
              <a:t>classpath</a:t>
            </a:r>
            <a:r>
              <a:rPr lang="en-US" sz="2000" dirty="0"/>
              <a:t> then Spring Boot will define </a:t>
            </a:r>
            <a:r>
              <a:rPr lang="en-US" sz="2000" dirty="0" err="1"/>
              <a:t>DataSource</a:t>
            </a:r>
            <a:r>
              <a:rPr lang="en-US" sz="2000" dirty="0"/>
              <a:t> and </a:t>
            </a:r>
            <a:r>
              <a:rPr lang="en-US" sz="2000" dirty="0" err="1"/>
              <a:t>JdbcTemplate</a:t>
            </a:r>
            <a:r>
              <a:rPr lang="en-US" sz="2000" dirty="0"/>
              <a:t> beans</a:t>
            </a:r>
          </a:p>
          <a:p>
            <a:pPr marL="0" indent="0">
              <a:buNone/>
            </a:pPr>
            <a:r>
              <a:rPr lang="en-US" sz="2000" dirty="0"/>
              <a:t>unless you have already defined them. As a result, it’s remarkably easy to get a new micro-service up and</a:t>
            </a:r>
          </a:p>
          <a:p>
            <a:pPr marL="0" indent="0">
              <a:buNone/>
            </a:pPr>
            <a:r>
              <a:rPr lang="en-US" sz="2000" dirty="0"/>
              <a:t>running with little or no configuration while preserving the ability to customize your application.</a:t>
            </a:r>
          </a:p>
          <a:p>
            <a:pPr marL="0" indent="0">
              <a:buNone/>
            </a:pPr>
            <a:r>
              <a:rPr lang="en-US" sz="2000" dirty="0"/>
              <a:t>The second benefit of Spring Boot is that it simplifies deployment by letting you package your application as</a:t>
            </a:r>
          </a:p>
          <a:p>
            <a:pPr marL="0" indent="0">
              <a:buNone/>
            </a:pPr>
            <a:r>
              <a:rPr lang="en-US" sz="2000" dirty="0"/>
              <a:t>an executable jar containing a pre-configured embedded web container (Tomcat or Jetty). This eliminates the</a:t>
            </a:r>
          </a:p>
          <a:p>
            <a:pPr marL="0" indent="0">
              <a:buNone/>
            </a:pPr>
            <a:r>
              <a:rPr lang="en-US" sz="2000" dirty="0"/>
              <a:t>need to install and configure Tomcat or Jetty on your servers. Instead, to run your micro-service you simply</a:t>
            </a:r>
          </a:p>
          <a:p>
            <a:pPr marL="0" indent="0">
              <a:buNone/>
            </a:pPr>
            <a:r>
              <a:rPr lang="en-US" sz="2000" dirty="0"/>
              <a:t>need to have Java installed. Moreover, the executable jar format provides uniform and self-contained way of</a:t>
            </a:r>
          </a:p>
          <a:p>
            <a:pPr marL="0" indent="0">
              <a:buNone/>
            </a:pPr>
            <a:r>
              <a:rPr lang="en-US" sz="2000" dirty="0"/>
              <a:t>packaging and running JVM applications regardless of type, which simplifies operations. If necessary, you can,</a:t>
            </a:r>
          </a:p>
          <a:p>
            <a:pPr marL="0" indent="0">
              <a:buNone/>
            </a:pPr>
            <a:r>
              <a:rPr lang="en-US" sz="2000" dirty="0"/>
              <a:t>however, configure Spring Boot to build a war file. Let’s illustrate these features by developing a Spring Boot</a:t>
            </a:r>
          </a:p>
          <a:p>
            <a:pPr marL="0" indent="0">
              <a:buNone/>
            </a:pPr>
            <a:r>
              <a:rPr lang="en-US" sz="2000" dirty="0"/>
              <a:t>version of the user registration microservice</a:t>
            </a:r>
            <a:r>
              <a:rPr lang="en-US" sz="2000" dirty="0" smtClean="0"/>
              <a:t>.</a:t>
            </a:r>
          </a:p>
          <a:p>
            <a:endParaRPr lang="en-US" dirty="0"/>
          </a:p>
          <a:p>
            <a:r>
              <a:rPr lang="it-IT" dirty="0" smtClean="0"/>
              <a:t>Spring </a:t>
            </a:r>
            <a:r>
              <a:rPr lang="it-IT" dirty="0" err="1" smtClean="0"/>
              <a:t>Clolud</a:t>
            </a:r>
            <a:r>
              <a:rPr lang="it-IT" dirty="0" smtClean="0"/>
              <a:t> </a:t>
            </a:r>
            <a:r>
              <a:rPr lang="it-IT" dirty="0" err="1" smtClean="0"/>
              <a:t>stream</a:t>
            </a:r>
            <a:r>
              <a:rPr lang="it-IT" dirty="0" smtClean="0"/>
              <a:t>	</a:t>
            </a:r>
          </a:p>
          <a:p>
            <a:pPr lvl="1"/>
            <a:endParaRPr lang="it-IT" dirty="0" smtClean="0"/>
          </a:p>
          <a:p>
            <a:endParaRPr lang="it-IT" dirty="0" smtClean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361662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Technology </a:t>
            </a:r>
            <a:r>
              <a:rPr lang="it-IT" dirty="0" err="1" smtClean="0"/>
              <a:t>stack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fontAlgn="t" hangingPunct="1"/>
            <a:r>
              <a:rPr lang="it-IT" dirty="0" smtClean="0"/>
              <a:t> </a:t>
            </a:r>
            <a:r>
              <a:rPr lang="it-IT" b="1" dirty="0"/>
              <a:t>SPRING BOOT</a:t>
            </a:r>
            <a:endParaRPr lang="it-IT" dirty="0"/>
          </a:p>
          <a:p>
            <a:pPr eaLnBrk="1" fontAlgn="ctr" hangingPunct="1"/>
            <a:r>
              <a:rPr lang="it-IT" dirty="0"/>
              <a:t>SPRING CLOUD STREAM</a:t>
            </a:r>
          </a:p>
          <a:p>
            <a:pPr eaLnBrk="1" fontAlgn="auto" hangingPunct="1"/>
            <a:r>
              <a:rPr lang="it-IT" dirty="0"/>
              <a:t>SPRING CLOUD BATCH</a:t>
            </a:r>
          </a:p>
          <a:p>
            <a:pPr eaLnBrk="1" fontAlgn="t" hangingPunct="1"/>
            <a:r>
              <a:rPr lang="it-IT" dirty="0"/>
              <a:t>SPRING BOOT REST</a:t>
            </a:r>
          </a:p>
          <a:p>
            <a:pPr eaLnBrk="1" fontAlgn="t" hangingPunct="1"/>
            <a:r>
              <a:rPr lang="it-IT" dirty="0"/>
              <a:t>SPRING BOOT JPA</a:t>
            </a:r>
          </a:p>
          <a:p>
            <a:pPr eaLnBrk="1" fontAlgn="t" hangingPunct="1"/>
            <a:r>
              <a:rPr lang="it-IT" dirty="0"/>
              <a:t>SPRING MONGO DB</a:t>
            </a:r>
          </a:p>
          <a:p>
            <a:pPr eaLnBrk="1" fontAlgn="t" hangingPunct="1"/>
            <a:r>
              <a:rPr lang="it-IT" dirty="0"/>
              <a:t>SPRING CONFIG</a:t>
            </a:r>
          </a:p>
          <a:p>
            <a:pPr eaLnBrk="1" fontAlgn="t" hangingPunct="1"/>
            <a:r>
              <a:rPr lang="it-IT" dirty="0"/>
              <a:t>SPRING CLOUD</a:t>
            </a:r>
          </a:p>
          <a:p>
            <a:pPr eaLnBrk="1" fontAlgn="t" hangingPunct="1"/>
            <a:r>
              <a:rPr lang="it-IT" dirty="0"/>
              <a:t>NETFLIX EUREKA</a:t>
            </a:r>
          </a:p>
          <a:p>
            <a:pPr eaLnBrk="1" fontAlgn="t" hangingPunct="1"/>
            <a:r>
              <a:rPr lang="it-IT" dirty="0"/>
              <a:t>NETFLIX RIBBON</a:t>
            </a:r>
          </a:p>
          <a:p>
            <a:pPr lvl="1"/>
            <a:endParaRPr lang="it-IT" dirty="0" smtClean="0"/>
          </a:p>
          <a:p>
            <a:endParaRPr lang="it-IT" dirty="0" smtClean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661591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8" name="Rettangolo 105"/>
          <p:cNvSpPr>
            <a:spLocks noChangeArrowheads="1"/>
          </p:cNvSpPr>
          <p:nvPr/>
        </p:nvSpPr>
        <p:spPr bwMode="auto">
          <a:xfrm>
            <a:off x="22034587" y="9153825"/>
            <a:ext cx="2068426" cy="670943"/>
          </a:xfrm>
          <a:prstGeom prst="rect">
            <a:avLst/>
          </a:prstGeom>
          <a:solidFill>
            <a:srgbClr val="BBE0E3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algn="ctr" eaLnBrk="1" hangingPunct="1"/>
            <a:r>
              <a:rPr lang="it-IT" sz="4400"/>
              <a:t>PAAS</a:t>
            </a:r>
          </a:p>
        </p:txBody>
      </p:sp>
      <p:sp>
        <p:nvSpPr>
          <p:cNvPr id="10279" name="Rettangolo 106"/>
          <p:cNvSpPr>
            <a:spLocks noChangeArrowheads="1"/>
          </p:cNvSpPr>
          <p:nvPr/>
        </p:nvSpPr>
        <p:spPr bwMode="auto">
          <a:xfrm>
            <a:off x="22034587" y="9958957"/>
            <a:ext cx="2068426" cy="670943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algn="ctr" eaLnBrk="1" hangingPunct="1"/>
            <a:r>
              <a:rPr lang="it-IT" sz="4400" dirty="0"/>
              <a:t>LOCAL</a:t>
            </a:r>
          </a:p>
        </p:txBody>
      </p:sp>
      <p:grpSp>
        <p:nvGrpSpPr>
          <p:cNvPr id="15" name="Gruppo 14"/>
          <p:cNvGrpSpPr/>
          <p:nvPr/>
        </p:nvGrpSpPr>
        <p:grpSpPr>
          <a:xfrm>
            <a:off x="931581" y="2905520"/>
            <a:ext cx="20618670" cy="9126707"/>
            <a:chOff x="931581" y="2534045"/>
            <a:chExt cx="20618670" cy="9126707"/>
          </a:xfrm>
        </p:grpSpPr>
        <p:cxnSp>
          <p:nvCxnSpPr>
            <p:cNvPr id="10243" name="Connettore 1 4"/>
            <p:cNvCxnSpPr>
              <a:cxnSpLocks noChangeShapeType="1"/>
            </p:cNvCxnSpPr>
            <p:nvPr/>
          </p:nvCxnSpPr>
          <p:spPr bwMode="auto">
            <a:xfrm flipH="1">
              <a:off x="3907753" y="2534046"/>
              <a:ext cx="56209" cy="9126706"/>
            </a:xfrm>
            <a:prstGeom prst="line">
              <a:avLst/>
            </a:prstGeom>
            <a:noFill/>
            <a:ln w="38100" algn="ctr">
              <a:solidFill>
                <a:srgbClr val="510C7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44" name="Connettore 1 6"/>
            <p:cNvCxnSpPr>
              <a:cxnSpLocks noChangeShapeType="1"/>
            </p:cNvCxnSpPr>
            <p:nvPr/>
          </p:nvCxnSpPr>
          <p:spPr bwMode="auto">
            <a:xfrm flipH="1">
              <a:off x="6447559" y="2534746"/>
              <a:ext cx="1524" cy="9126004"/>
            </a:xfrm>
            <a:prstGeom prst="line">
              <a:avLst/>
            </a:prstGeom>
            <a:noFill/>
            <a:ln w="38100" algn="ctr">
              <a:solidFill>
                <a:srgbClr val="510C7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45" name="Connettore 1 7"/>
            <p:cNvCxnSpPr>
              <a:cxnSpLocks noChangeShapeType="1"/>
            </p:cNvCxnSpPr>
            <p:nvPr/>
          </p:nvCxnSpPr>
          <p:spPr bwMode="auto">
            <a:xfrm>
              <a:off x="8275056" y="2534046"/>
              <a:ext cx="73070" cy="9126704"/>
            </a:xfrm>
            <a:prstGeom prst="line">
              <a:avLst/>
            </a:prstGeom>
            <a:noFill/>
            <a:ln w="38100" algn="ctr">
              <a:solidFill>
                <a:srgbClr val="510C7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46" name="Connettore 1 24"/>
            <p:cNvCxnSpPr>
              <a:cxnSpLocks noChangeShapeType="1"/>
            </p:cNvCxnSpPr>
            <p:nvPr/>
          </p:nvCxnSpPr>
          <p:spPr bwMode="auto">
            <a:xfrm flipH="1">
              <a:off x="10978624" y="2534745"/>
              <a:ext cx="762" cy="9126003"/>
            </a:xfrm>
            <a:prstGeom prst="line">
              <a:avLst/>
            </a:prstGeom>
            <a:noFill/>
            <a:ln w="38100" algn="ctr">
              <a:solidFill>
                <a:srgbClr val="510C7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47" name="Connettore 1 26"/>
            <p:cNvCxnSpPr>
              <a:cxnSpLocks noChangeShapeType="1"/>
            </p:cNvCxnSpPr>
            <p:nvPr/>
          </p:nvCxnSpPr>
          <p:spPr bwMode="auto">
            <a:xfrm flipH="1">
              <a:off x="13827568" y="2534746"/>
              <a:ext cx="1524" cy="9126004"/>
            </a:xfrm>
            <a:prstGeom prst="line">
              <a:avLst/>
            </a:prstGeom>
            <a:noFill/>
            <a:ln w="38100" algn="ctr">
              <a:solidFill>
                <a:srgbClr val="510C7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48" name="Connettore 1 27"/>
            <p:cNvCxnSpPr>
              <a:cxnSpLocks noChangeShapeType="1"/>
            </p:cNvCxnSpPr>
            <p:nvPr/>
          </p:nvCxnSpPr>
          <p:spPr bwMode="auto">
            <a:xfrm flipH="1">
              <a:off x="21501379" y="2534745"/>
              <a:ext cx="1" cy="9126003"/>
            </a:xfrm>
            <a:prstGeom prst="line">
              <a:avLst/>
            </a:prstGeom>
            <a:noFill/>
            <a:ln w="38100" algn="ctr">
              <a:solidFill>
                <a:srgbClr val="510C7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49" name="Connettore 1 28"/>
            <p:cNvCxnSpPr>
              <a:cxnSpLocks noChangeShapeType="1"/>
            </p:cNvCxnSpPr>
            <p:nvPr/>
          </p:nvCxnSpPr>
          <p:spPr bwMode="auto">
            <a:xfrm flipH="1">
              <a:off x="968117" y="4010120"/>
              <a:ext cx="20532500" cy="1"/>
            </a:xfrm>
            <a:prstGeom prst="line">
              <a:avLst/>
            </a:prstGeom>
            <a:noFill/>
            <a:ln w="38100" algn="ctr">
              <a:solidFill>
                <a:srgbClr val="510C7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250" name="CasellaDiTesto 48"/>
            <p:cNvSpPr txBox="1">
              <a:spLocks noChangeArrowheads="1"/>
            </p:cNvSpPr>
            <p:nvPr/>
          </p:nvSpPr>
          <p:spPr bwMode="auto">
            <a:xfrm>
              <a:off x="4132583" y="2794234"/>
              <a:ext cx="219208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r>
                <a:rPr lang="it-IT" sz="2000" b="1" dirty="0"/>
                <a:t>DEVELOPMENT</a:t>
              </a:r>
            </a:p>
          </p:txBody>
        </p:sp>
        <p:sp>
          <p:nvSpPr>
            <p:cNvPr id="10251" name="CasellaDiTesto 50"/>
            <p:cNvSpPr txBox="1">
              <a:spLocks noChangeArrowheads="1"/>
            </p:cNvSpPr>
            <p:nvPr/>
          </p:nvSpPr>
          <p:spPr bwMode="auto">
            <a:xfrm>
              <a:off x="6616943" y="2794234"/>
              <a:ext cx="219208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r>
                <a:rPr lang="it-IT" sz="2000" b="1" dirty="0"/>
                <a:t>UNIT TEST</a:t>
              </a:r>
              <a:r>
                <a:rPr lang="it-IT" sz="2000" dirty="0"/>
                <a:t>	</a:t>
              </a:r>
            </a:p>
          </p:txBody>
        </p:sp>
        <p:sp>
          <p:nvSpPr>
            <p:cNvPr id="10252" name="CasellaDiTesto 51"/>
            <p:cNvSpPr txBox="1">
              <a:spLocks noChangeArrowheads="1"/>
            </p:cNvSpPr>
            <p:nvPr/>
          </p:nvSpPr>
          <p:spPr bwMode="auto">
            <a:xfrm>
              <a:off x="8735957" y="2814878"/>
              <a:ext cx="2023459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r>
                <a:rPr lang="it-IT" sz="2000" b="1" dirty="0"/>
                <a:t>INTEGRATION</a:t>
              </a:r>
            </a:p>
            <a:p>
              <a:r>
                <a:rPr lang="it-IT" sz="2000" b="1" dirty="0"/>
                <a:t>TEST</a:t>
              </a:r>
            </a:p>
          </p:txBody>
        </p:sp>
        <p:sp>
          <p:nvSpPr>
            <p:cNvPr id="10253" name="CasellaDiTesto 52"/>
            <p:cNvSpPr txBox="1">
              <a:spLocks noChangeArrowheads="1"/>
            </p:cNvSpPr>
            <p:nvPr/>
          </p:nvSpPr>
          <p:spPr bwMode="auto">
            <a:xfrm>
              <a:off x="11512592" y="2794234"/>
              <a:ext cx="2192082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r>
                <a:rPr lang="it-IT" sz="2000" b="1" dirty="0"/>
                <a:t>QUALITY</a:t>
              </a:r>
              <a:r>
                <a:rPr lang="it-IT" sz="2000" dirty="0"/>
                <a:t> </a:t>
              </a:r>
              <a:r>
                <a:rPr lang="it-IT" sz="2000" b="1" dirty="0"/>
                <a:t>ASSURANCE</a:t>
              </a:r>
            </a:p>
          </p:txBody>
        </p:sp>
        <p:sp>
          <p:nvSpPr>
            <p:cNvPr id="10254" name="CasellaDiTesto 53"/>
            <p:cNvSpPr txBox="1">
              <a:spLocks noChangeArrowheads="1"/>
            </p:cNvSpPr>
            <p:nvPr/>
          </p:nvSpPr>
          <p:spPr bwMode="auto">
            <a:xfrm>
              <a:off x="16245246" y="2778749"/>
              <a:ext cx="2192082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r>
                <a:rPr lang="it-IT" sz="2000" b="1" dirty="0"/>
                <a:t>PRODUCTION</a:t>
              </a:r>
            </a:p>
            <a:p>
              <a:r>
                <a:rPr lang="it-IT" sz="2000" dirty="0"/>
                <a:t>(</a:t>
              </a:r>
              <a:r>
                <a:rPr lang="it-IT" sz="2000" b="1" dirty="0"/>
                <a:t>CLOUD</a:t>
              </a:r>
              <a:r>
                <a:rPr lang="it-IT" sz="2000" dirty="0"/>
                <a:t>)</a:t>
              </a:r>
            </a:p>
          </p:txBody>
        </p:sp>
        <p:sp>
          <p:nvSpPr>
            <p:cNvPr id="10255" name="CasellaDiTesto 54"/>
            <p:cNvSpPr txBox="1">
              <a:spLocks noChangeArrowheads="1"/>
            </p:cNvSpPr>
            <p:nvPr/>
          </p:nvSpPr>
          <p:spPr bwMode="auto">
            <a:xfrm>
              <a:off x="1406532" y="4412688"/>
              <a:ext cx="2484360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r>
                <a:rPr lang="it-IT" sz="2000" b="1" dirty="0"/>
                <a:t>CONFIGURATION</a:t>
              </a:r>
            </a:p>
            <a:p>
              <a:r>
                <a:rPr lang="it-IT" sz="2000" b="1" dirty="0"/>
                <a:t>MANAGEMENT</a:t>
              </a:r>
            </a:p>
          </p:txBody>
        </p:sp>
        <p:cxnSp>
          <p:nvCxnSpPr>
            <p:cNvPr id="10256" name="Connettore 1 57"/>
            <p:cNvCxnSpPr>
              <a:cxnSpLocks noChangeShapeType="1"/>
            </p:cNvCxnSpPr>
            <p:nvPr/>
          </p:nvCxnSpPr>
          <p:spPr bwMode="auto">
            <a:xfrm flipH="1">
              <a:off x="968117" y="5269431"/>
              <a:ext cx="20533262" cy="0"/>
            </a:xfrm>
            <a:prstGeom prst="line">
              <a:avLst/>
            </a:prstGeom>
            <a:noFill/>
            <a:ln w="38100" algn="ctr">
              <a:solidFill>
                <a:srgbClr val="510C7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257" name="CasellaDiTesto 58"/>
            <p:cNvSpPr txBox="1">
              <a:spLocks noChangeArrowheads="1"/>
            </p:cNvSpPr>
            <p:nvPr/>
          </p:nvSpPr>
          <p:spPr bwMode="auto">
            <a:xfrm>
              <a:off x="1355946" y="5961019"/>
              <a:ext cx="2484360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r>
                <a:rPr lang="it-IT" sz="2000" b="1" dirty="0"/>
                <a:t>BUILD </a:t>
              </a:r>
            </a:p>
            <a:p>
              <a:r>
                <a:rPr lang="it-IT" sz="2000" b="1" dirty="0"/>
                <a:t>AUTOMATION</a:t>
              </a:r>
            </a:p>
          </p:txBody>
        </p:sp>
        <p:cxnSp>
          <p:nvCxnSpPr>
            <p:cNvPr id="10258" name="Connettore 1 59"/>
            <p:cNvCxnSpPr>
              <a:cxnSpLocks noChangeShapeType="1"/>
            </p:cNvCxnSpPr>
            <p:nvPr/>
          </p:nvCxnSpPr>
          <p:spPr bwMode="auto">
            <a:xfrm flipH="1">
              <a:off x="968117" y="7096461"/>
              <a:ext cx="20533262" cy="0"/>
            </a:xfrm>
            <a:prstGeom prst="line">
              <a:avLst/>
            </a:prstGeom>
            <a:noFill/>
            <a:ln w="38100" algn="ctr">
              <a:solidFill>
                <a:srgbClr val="510C7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259" name="CasellaDiTesto 61"/>
            <p:cNvSpPr txBox="1">
              <a:spLocks noChangeArrowheads="1"/>
            </p:cNvSpPr>
            <p:nvPr/>
          </p:nvSpPr>
          <p:spPr bwMode="auto">
            <a:xfrm>
              <a:off x="1223858" y="7718038"/>
              <a:ext cx="2484360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r>
                <a:rPr lang="it-IT" sz="2000" b="1" dirty="0"/>
                <a:t>SOLUTION</a:t>
              </a:r>
            </a:p>
            <a:p>
              <a:r>
                <a:rPr lang="it-IT" sz="2000" b="1" dirty="0"/>
                <a:t>DELIVERY</a:t>
              </a:r>
            </a:p>
          </p:txBody>
        </p:sp>
        <p:cxnSp>
          <p:nvCxnSpPr>
            <p:cNvPr id="10260" name="Connettore 1 63"/>
            <p:cNvCxnSpPr>
              <a:cxnSpLocks noChangeShapeType="1"/>
            </p:cNvCxnSpPr>
            <p:nvPr/>
          </p:nvCxnSpPr>
          <p:spPr bwMode="auto">
            <a:xfrm flipH="1">
              <a:off x="931581" y="8983650"/>
              <a:ext cx="20536312" cy="1"/>
            </a:xfrm>
            <a:prstGeom prst="line">
              <a:avLst/>
            </a:prstGeom>
            <a:noFill/>
            <a:ln w="38100" algn="ctr">
              <a:solidFill>
                <a:srgbClr val="510C7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261" name="CasellaDiTesto 64"/>
            <p:cNvSpPr txBox="1">
              <a:spLocks noChangeArrowheads="1"/>
            </p:cNvSpPr>
            <p:nvPr/>
          </p:nvSpPr>
          <p:spPr bwMode="auto">
            <a:xfrm>
              <a:off x="1223858" y="9932378"/>
              <a:ext cx="2484360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r>
                <a:rPr lang="it-IT" sz="2000" b="1" dirty="0"/>
                <a:t>BACKING </a:t>
              </a:r>
            </a:p>
            <a:p>
              <a:r>
                <a:rPr lang="it-IT" sz="2000" b="1" dirty="0"/>
                <a:t>SERVICES</a:t>
              </a:r>
            </a:p>
          </p:txBody>
        </p:sp>
        <p:cxnSp>
          <p:nvCxnSpPr>
            <p:cNvPr id="10262" name="Connettore 1 65"/>
            <p:cNvCxnSpPr>
              <a:cxnSpLocks noChangeShapeType="1"/>
            </p:cNvCxnSpPr>
            <p:nvPr/>
          </p:nvCxnSpPr>
          <p:spPr bwMode="auto">
            <a:xfrm flipH="1">
              <a:off x="931581" y="11660748"/>
              <a:ext cx="20618670" cy="1"/>
            </a:xfrm>
            <a:prstGeom prst="line">
              <a:avLst/>
            </a:prstGeom>
            <a:noFill/>
            <a:ln w="38100" algn="ctr">
              <a:solidFill>
                <a:srgbClr val="510C7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63" name="Connettore 1 66"/>
            <p:cNvCxnSpPr>
              <a:cxnSpLocks noChangeShapeType="1"/>
            </p:cNvCxnSpPr>
            <p:nvPr/>
          </p:nvCxnSpPr>
          <p:spPr bwMode="auto">
            <a:xfrm>
              <a:off x="968116" y="2534046"/>
              <a:ext cx="2995845" cy="1476075"/>
            </a:xfrm>
            <a:prstGeom prst="line">
              <a:avLst/>
            </a:prstGeom>
            <a:noFill/>
            <a:ln w="38100" algn="ctr">
              <a:solidFill>
                <a:srgbClr val="510C7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264" name="CasellaDiTesto 69"/>
            <p:cNvSpPr txBox="1">
              <a:spLocks noChangeArrowheads="1"/>
            </p:cNvSpPr>
            <p:nvPr/>
          </p:nvSpPr>
          <p:spPr bwMode="auto">
            <a:xfrm>
              <a:off x="1423394" y="3483688"/>
              <a:ext cx="153445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r>
                <a:rPr lang="it-IT" sz="2000" b="1" dirty="0"/>
                <a:t>SERVICES</a:t>
              </a:r>
            </a:p>
          </p:txBody>
        </p:sp>
        <p:sp>
          <p:nvSpPr>
            <p:cNvPr id="10265" name="CasellaDiTesto 70"/>
            <p:cNvSpPr txBox="1">
              <a:spLocks noChangeArrowheads="1"/>
            </p:cNvSpPr>
            <p:nvPr/>
          </p:nvSpPr>
          <p:spPr bwMode="auto">
            <a:xfrm>
              <a:off x="2190622" y="2797258"/>
              <a:ext cx="171713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r>
                <a:rPr lang="it-IT" sz="2000" b="1" dirty="0"/>
                <a:t>LIFECYCLE</a:t>
              </a:r>
            </a:p>
          </p:txBody>
        </p:sp>
        <p:cxnSp>
          <p:nvCxnSpPr>
            <p:cNvPr id="46" name="Connettore 1 57"/>
            <p:cNvCxnSpPr>
              <a:cxnSpLocks noChangeShapeType="1"/>
            </p:cNvCxnSpPr>
            <p:nvPr/>
          </p:nvCxnSpPr>
          <p:spPr bwMode="auto">
            <a:xfrm flipH="1">
              <a:off x="967355" y="2534045"/>
              <a:ext cx="20533262" cy="0"/>
            </a:xfrm>
            <a:prstGeom prst="line">
              <a:avLst/>
            </a:prstGeom>
            <a:noFill/>
            <a:ln w="38100" algn="ctr">
              <a:solidFill>
                <a:srgbClr val="510C7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" name="Connettore 1 4"/>
            <p:cNvCxnSpPr>
              <a:cxnSpLocks noChangeShapeType="1"/>
            </p:cNvCxnSpPr>
            <p:nvPr/>
          </p:nvCxnSpPr>
          <p:spPr bwMode="auto">
            <a:xfrm flipH="1">
              <a:off x="931581" y="2534045"/>
              <a:ext cx="35774" cy="9126705"/>
            </a:xfrm>
            <a:prstGeom prst="line">
              <a:avLst/>
            </a:prstGeom>
            <a:noFill/>
            <a:ln w="38100" algn="ctr">
              <a:solidFill>
                <a:srgbClr val="510C7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0266" name="Rettangolo 72"/>
          <p:cNvSpPr>
            <a:spLocks noChangeArrowheads="1"/>
          </p:cNvSpPr>
          <p:nvPr/>
        </p:nvSpPr>
        <p:spPr bwMode="auto">
          <a:xfrm>
            <a:off x="4110100" y="4562233"/>
            <a:ext cx="9572091" cy="810292"/>
          </a:xfrm>
          <a:prstGeom prst="rect">
            <a:avLst/>
          </a:prstGeom>
          <a:solidFill>
            <a:srgbClr val="BBE0E3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algn="ctr" eaLnBrk="1" hangingPunct="1"/>
            <a:r>
              <a:rPr lang="it-IT" sz="3600" dirty="0"/>
              <a:t>GITHUB</a:t>
            </a:r>
          </a:p>
        </p:txBody>
      </p:sp>
      <p:sp>
        <p:nvSpPr>
          <p:cNvPr id="10267" name="Rettangolo 73"/>
          <p:cNvSpPr>
            <a:spLocks noChangeArrowheads="1"/>
          </p:cNvSpPr>
          <p:nvPr/>
        </p:nvSpPr>
        <p:spPr bwMode="auto">
          <a:xfrm>
            <a:off x="8421195" y="5883478"/>
            <a:ext cx="5283479" cy="670943"/>
          </a:xfrm>
          <a:prstGeom prst="rect">
            <a:avLst/>
          </a:prstGeom>
          <a:solidFill>
            <a:srgbClr val="BBE0E3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algn="ctr" eaLnBrk="1" hangingPunct="1"/>
            <a:r>
              <a:rPr lang="it-IT" sz="3600" dirty="0"/>
              <a:t>JENKINS@OPENSHIFT</a:t>
            </a:r>
          </a:p>
        </p:txBody>
      </p:sp>
      <p:sp>
        <p:nvSpPr>
          <p:cNvPr id="10269" name="Rettangolo 75"/>
          <p:cNvSpPr>
            <a:spLocks noChangeArrowheads="1"/>
          </p:cNvSpPr>
          <p:nvPr/>
        </p:nvSpPr>
        <p:spPr bwMode="auto">
          <a:xfrm>
            <a:off x="8494264" y="7602125"/>
            <a:ext cx="5210410" cy="670943"/>
          </a:xfrm>
          <a:prstGeom prst="rect">
            <a:avLst/>
          </a:prstGeom>
          <a:solidFill>
            <a:srgbClr val="BBE0E3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algn="ctr" eaLnBrk="1" hangingPunct="1"/>
            <a:r>
              <a:rPr lang="it-IT" sz="3600" dirty="0"/>
              <a:t>DOCKERHUB</a:t>
            </a:r>
          </a:p>
        </p:txBody>
      </p:sp>
      <p:sp>
        <p:nvSpPr>
          <p:cNvPr id="10270" name="Rettangolo 76"/>
          <p:cNvSpPr>
            <a:spLocks noChangeArrowheads="1"/>
          </p:cNvSpPr>
          <p:nvPr/>
        </p:nvSpPr>
        <p:spPr bwMode="auto">
          <a:xfrm>
            <a:off x="8494264" y="8407257"/>
            <a:ext cx="5210410" cy="670943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algn="ctr" eaLnBrk="1" hangingPunct="1"/>
            <a:r>
              <a:rPr lang="it-IT" sz="3600" dirty="0"/>
              <a:t>DOCKER</a:t>
            </a:r>
          </a:p>
        </p:txBody>
      </p:sp>
      <p:sp>
        <p:nvSpPr>
          <p:cNvPr id="10271" name="Rettangolo 77"/>
          <p:cNvSpPr>
            <a:spLocks noChangeArrowheads="1"/>
          </p:cNvSpPr>
          <p:nvPr/>
        </p:nvSpPr>
        <p:spPr bwMode="auto">
          <a:xfrm>
            <a:off x="13996952" y="7638257"/>
            <a:ext cx="7306940" cy="1439943"/>
          </a:xfrm>
          <a:prstGeom prst="rect">
            <a:avLst/>
          </a:prstGeom>
          <a:solidFill>
            <a:srgbClr val="BBE0E3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algn="ctr" eaLnBrk="1" hangingPunct="1"/>
            <a:r>
              <a:rPr lang="it-IT" sz="3600" dirty="0"/>
              <a:t>PIVOTAL WEB </a:t>
            </a:r>
          </a:p>
          <a:p>
            <a:pPr algn="ctr" eaLnBrk="1" hangingPunct="1"/>
            <a:r>
              <a:rPr lang="it-IT" sz="3600" dirty="0"/>
              <a:t>SERVICES</a:t>
            </a:r>
          </a:p>
        </p:txBody>
      </p:sp>
      <p:grpSp>
        <p:nvGrpSpPr>
          <p:cNvPr id="21" name="Gruppo 20"/>
          <p:cNvGrpSpPr/>
          <p:nvPr/>
        </p:nvGrpSpPr>
        <p:grpSpPr>
          <a:xfrm>
            <a:off x="4205652" y="9540287"/>
            <a:ext cx="9425953" cy="2276045"/>
            <a:chOff x="4205652" y="9540287"/>
            <a:chExt cx="9425953" cy="2276045"/>
          </a:xfrm>
        </p:grpSpPr>
        <p:sp>
          <p:nvSpPr>
            <p:cNvPr id="10272" name="Rettangolo 87"/>
            <p:cNvSpPr>
              <a:spLocks noChangeArrowheads="1"/>
            </p:cNvSpPr>
            <p:nvPr/>
          </p:nvSpPr>
          <p:spPr bwMode="auto">
            <a:xfrm>
              <a:off x="4205652" y="10340257"/>
              <a:ext cx="9425953" cy="670943"/>
            </a:xfrm>
            <a:prstGeom prst="rect">
              <a:avLst/>
            </a:prstGeom>
            <a:solidFill>
              <a:srgbClr val="FFC000"/>
            </a:solidFill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1" hangingPunct="1"/>
              <a:r>
                <a:rPr lang="it-IT" sz="3600" dirty="0"/>
                <a:t>MONGODB</a:t>
              </a:r>
            </a:p>
          </p:txBody>
        </p:sp>
        <p:sp>
          <p:nvSpPr>
            <p:cNvPr id="10273" name="Rettangolo 88"/>
            <p:cNvSpPr>
              <a:spLocks noChangeArrowheads="1"/>
            </p:cNvSpPr>
            <p:nvPr/>
          </p:nvSpPr>
          <p:spPr bwMode="auto">
            <a:xfrm>
              <a:off x="4205652" y="11145389"/>
              <a:ext cx="9425953" cy="670943"/>
            </a:xfrm>
            <a:prstGeom prst="rect">
              <a:avLst/>
            </a:prstGeom>
            <a:solidFill>
              <a:srgbClr val="FFC000"/>
            </a:solidFill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1" hangingPunct="1"/>
              <a:r>
                <a:rPr lang="it-IT" sz="3600" dirty="0"/>
                <a:t>KAFKA</a:t>
              </a:r>
            </a:p>
          </p:txBody>
        </p:sp>
        <p:sp>
          <p:nvSpPr>
            <p:cNvPr id="10274" name="Rettangolo 89"/>
            <p:cNvSpPr>
              <a:spLocks noChangeArrowheads="1"/>
            </p:cNvSpPr>
            <p:nvPr/>
          </p:nvSpPr>
          <p:spPr bwMode="auto">
            <a:xfrm>
              <a:off x="8421195" y="9540287"/>
              <a:ext cx="5210410" cy="670513"/>
            </a:xfrm>
            <a:prstGeom prst="rect">
              <a:avLst/>
            </a:prstGeom>
            <a:solidFill>
              <a:srgbClr val="FFC000"/>
            </a:solidFill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1" hangingPunct="1"/>
              <a:r>
                <a:rPr lang="it-IT" sz="3600" dirty="0"/>
                <a:t>MYSQL</a:t>
              </a:r>
            </a:p>
          </p:txBody>
        </p:sp>
      </p:grpSp>
      <p:grpSp>
        <p:nvGrpSpPr>
          <p:cNvPr id="4" name="Gruppo 3"/>
          <p:cNvGrpSpPr/>
          <p:nvPr/>
        </p:nvGrpSpPr>
        <p:grpSpPr>
          <a:xfrm>
            <a:off x="13997105" y="9539857"/>
            <a:ext cx="7379897" cy="2277014"/>
            <a:chOff x="14019589" y="9359341"/>
            <a:chExt cx="7379897" cy="2277014"/>
          </a:xfrm>
        </p:grpSpPr>
        <p:sp>
          <p:nvSpPr>
            <p:cNvPr id="95" name="Rettangolo 94"/>
            <p:cNvSpPr/>
            <p:nvPr/>
          </p:nvSpPr>
          <p:spPr bwMode="auto">
            <a:xfrm>
              <a:off x="14019589" y="10160280"/>
              <a:ext cx="7379897" cy="670943"/>
            </a:xfrm>
            <a:prstGeom prst="rect">
              <a:avLst/>
            </a:prstGeom>
            <a:solidFill>
              <a:schemeClr val="accent5">
                <a:lumMod val="90000"/>
              </a:schemeClr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it-IT" sz="3600" dirty="0" smtClean="0"/>
                <a:t>MONGODB  </a:t>
              </a:r>
              <a:r>
                <a:rPr lang="it-IT" sz="3600" dirty="0"/>
                <a:t>AS A SERVICE</a:t>
              </a:r>
            </a:p>
          </p:txBody>
        </p:sp>
        <p:sp>
          <p:nvSpPr>
            <p:cNvPr id="96" name="Rettangolo 95"/>
            <p:cNvSpPr/>
            <p:nvPr/>
          </p:nvSpPr>
          <p:spPr bwMode="auto">
            <a:xfrm>
              <a:off x="14019589" y="10965412"/>
              <a:ext cx="7379897" cy="670943"/>
            </a:xfrm>
            <a:prstGeom prst="rect">
              <a:avLst/>
            </a:prstGeom>
            <a:solidFill>
              <a:schemeClr val="accent5">
                <a:lumMod val="90000"/>
              </a:schemeClr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it-IT" sz="3600" dirty="0"/>
                <a:t>KAFKA </a:t>
              </a:r>
              <a:r>
                <a:rPr lang="it-IT" sz="3600" dirty="0" smtClean="0"/>
                <a:t>  AS </a:t>
              </a:r>
              <a:r>
                <a:rPr lang="it-IT" sz="3600" dirty="0"/>
                <a:t>A SERVICE</a:t>
              </a:r>
            </a:p>
          </p:txBody>
        </p:sp>
        <p:sp>
          <p:nvSpPr>
            <p:cNvPr id="97" name="Rettangolo 96"/>
            <p:cNvSpPr/>
            <p:nvPr/>
          </p:nvSpPr>
          <p:spPr bwMode="auto">
            <a:xfrm>
              <a:off x="14019589" y="9359341"/>
              <a:ext cx="7379897" cy="670943"/>
            </a:xfrm>
            <a:prstGeom prst="rect">
              <a:avLst/>
            </a:prstGeom>
            <a:solidFill>
              <a:schemeClr val="accent5">
                <a:lumMod val="90000"/>
              </a:schemeClr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it-IT" sz="3600" dirty="0" smtClean="0"/>
                <a:t>MYSQL  </a:t>
              </a:r>
              <a:r>
                <a:rPr lang="it-IT" sz="3600" dirty="0"/>
                <a:t>AS A SERVICE</a:t>
              </a:r>
            </a:p>
          </p:txBody>
        </p:sp>
      </p:grpSp>
      <p:sp>
        <p:nvSpPr>
          <p:cNvPr id="48" name="Rectangle 1"/>
          <p:cNvSpPr>
            <a:spLocks noGrp="1" noChangeArrowheads="1"/>
          </p:cNvSpPr>
          <p:nvPr>
            <p:ph type="title"/>
          </p:nvPr>
        </p:nvSpPr>
        <p:spPr>
          <a:xfrm>
            <a:off x="617538" y="241300"/>
            <a:ext cx="23134637" cy="1358900"/>
          </a:xfrm>
        </p:spPr>
        <p:txBody>
          <a:bodyPr/>
          <a:lstStyle/>
          <a:p>
            <a:pPr eaLnBrk="1" hangingPunct="1"/>
            <a:r>
              <a:rPr lang="it-IT" dirty="0" err="1" smtClean="0"/>
              <a:t>Requirements</a:t>
            </a:r>
            <a:r>
              <a:rPr lang="it-IT" dirty="0" smtClean="0"/>
              <a:t> </a:t>
            </a:r>
            <a:r>
              <a:rPr lang="it-IT" dirty="0" err="1" smtClean="0"/>
              <a:t>fullfilment</a:t>
            </a:r>
            <a:r>
              <a:rPr lang="it-IT" dirty="0" smtClean="0"/>
              <a:t>: </a:t>
            </a:r>
            <a:r>
              <a:rPr lang="it-IT" dirty="0" err="1"/>
              <a:t>L</a:t>
            </a:r>
            <a:r>
              <a:rPr lang="it-IT" dirty="0" err="1" smtClean="0"/>
              <a:t>ifecycle</a:t>
            </a:r>
            <a:r>
              <a:rPr lang="it-IT" dirty="0" smtClean="0"/>
              <a:t> </a:t>
            </a:r>
            <a:r>
              <a:rPr lang="it-IT" dirty="0" err="1" smtClean="0"/>
              <a:t>process</a:t>
            </a:r>
            <a:endParaRPr lang="it-IT" dirty="0" smtClean="0"/>
          </a:p>
        </p:txBody>
      </p:sp>
      <p:sp>
        <p:nvSpPr>
          <p:cNvPr id="20" name="Freccia in giù 19"/>
          <p:cNvSpPr/>
          <p:nvPr/>
        </p:nvSpPr>
        <p:spPr bwMode="auto">
          <a:xfrm>
            <a:off x="4489883" y="1942947"/>
            <a:ext cx="1477481" cy="1207277"/>
          </a:xfrm>
          <a:prstGeom prst="downArrow">
            <a:avLst/>
          </a:prstGeom>
          <a:solidFill>
            <a:schemeClr val="accent2">
              <a:lumMod val="40000"/>
              <a:lumOff val="60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1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65" name="Freccia in giù 64"/>
          <p:cNvSpPr/>
          <p:nvPr/>
        </p:nvSpPr>
        <p:spPr bwMode="auto">
          <a:xfrm>
            <a:off x="6591958" y="1942946"/>
            <a:ext cx="1477481" cy="1207277"/>
          </a:xfrm>
          <a:prstGeom prst="downArrow">
            <a:avLst/>
          </a:prstGeom>
          <a:solidFill>
            <a:schemeClr val="accent2">
              <a:lumMod val="40000"/>
              <a:lumOff val="60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1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66" name="Freccia in giù 65"/>
          <p:cNvSpPr/>
          <p:nvPr/>
        </p:nvSpPr>
        <p:spPr bwMode="auto">
          <a:xfrm>
            <a:off x="8809025" y="1906286"/>
            <a:ext cx="1477481" cy="1207277"/>
          </a:xfrm>
          <a:prstGeom prst="downArrow">
            <a:avLst/>
          </a:prstGeom>
          <a:solidFill>
            <a:schemeClr val="accent2">
              <a:lumMod val="40000"/>
              <a:lumOff val="60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1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67" name="Freccia in giù 66"/>
          <p:cNvSpPr/>
          <p:nvPr/>
        </p:nvSpPr>
        <p:spPr bwMode="auto">
          <a:xfrm>
            <a:off x="11492940" y="1927306"/>
            <a:ext cx="1477481" cy="1207277"/>
          </a:xfrm>
          <a:prstGeom prst="downArrow">
            <a:avLst/>
          </a:prstGeom>
          <a:solidFill>
            <a:schemeClr val="accent2">
              <a:lumMod val="40000"/>
              <a:lumOff val="60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1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68" name="Freccia in giù 67"/>
          <p:cNvSpPr/>
          <p:nvPr/>
        </p:nvSpPr>
        <p:spPr bwMode="auto">
          <a:xfrm>
            <a:off x="16245246" y="1953911"/>
            <a:ext cx="1477481" cy="1207277"/>
          </a:xfrm>
          <a:prstGeom prst="downArrow">
            <a:avLst/>
          </a:prstGeom>
          <a:solidFill>
            <a:schemeClr val="accent2">
              <a:lumMod val="40000"/>
              <a:lumOff val="60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1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69" name="Rettangolo 74"/>
          <p:cNvSpPr>
            <a:spLocks noChangeArrowheads="1"/>
          </p:cNvSpPr>
          <p:nvPr/>
        </p:nvSpPr>
        <p:spPr bwMode="auto">
          <a:xfrm>
            <a:off x="4085240" y="6686437"/>
            <a:ext cx="6893383" cy="673115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algn="ctr" eaLnBrk="1" hangingPunct="1"/>
            <a:r>
              <a:rPr lang="it-IT" sz="3600" dirty="0"/>
              <a:t>ECLIPSE</a:t>
            </a:r>
          </a:p>
        </p:txBody>
      </p:sp>
      <p:sp>
        <p:nvSpPr>
          <p:cNvPr id="70" name="Rettangolo 74"/>
          <p:cNvSpPr>
            <a:spLocks noChangeArrowheads="1"/>
          </p:cNvSpPr>
          <p:nvPr/>
        </p:nvSpPr>
        <p:spPr bwMode="auto">
          <a:xfrm>
            <a:off x="4110100" y="7638257"/>
            <a:ext cx="4073639" cy="636983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algn="ctr" eaLnBrk="1" hangingPunct="1"/>
            <a:r>
              <a:rPr lang="it-IT" sz="3600" dirty="0"/>
              <a:t>ECLIPSE</a:t>
            </a:r>
          </a:p>
        </p:txBody>
      </p:sp>
      <p:sp>
        <p:nvSpPr>
          <p:cNvPr id="71" name="Rettangolo 89"/>
          <p:cNvSpPr>
            <a:spLocks noChangeArrowheads="1"/>
          </p:cNvSpPr>
          <p:nvPr/>
        </p:nvSpPr>
        <p:spPr bwMode="auto">
          <a:xfrm>
            <a:off x="4205652" y="9539857"/>
            <a:ext cx="4069404" cy="670513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algn="ctr" eaLnBrk="1" hangingPunct="1"/>
            <a:r>
              <a:rPr lang="it-IT" sz="3600" dirty="0"/>
              <a:t>H2 / MYSQL</a:t>
            </a:r>
          </a:p>
        </p:txBody>
      </p:sp>
      <p:sp>
        <p:nvSpPr>
          <p:cNvPr id="53" name="Freccia a destra con strisce 52"/>
          <p:cNvSpPr/>
          <p:nvPr/>
        </p:nvSpPr>
        <p:spPr bwMode="auto">
          <a:xfrm>
            <a:off x="22201112" y="10748888"/>
            <a:ext cx="1656184" cy="1077664"/>
          </a:xfrm>
          <a:prstGeom prst="stripedRightArrow">
            <a:avLst/>
          </a:prstGeom>
          <a:solidFill>
            <a:srgbClr val="FF0000">
              <a:alpha val="61000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1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6" grpId="0" animBg="1"/>
      <p:bldP spid="10267" grpId="0" animBg="1"/>
      <p:bldP spid="10269" grpId="0" animBg="1"/>
      <p:bldP spid="10270" grpId="0" animBg="1"/>
      <p:bldP spid="10271" grpId="0" animBg="1"/>
      <p:bldP spid="20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5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8" name="Rettangolo 105"/>
          <p:cNvSpPr>
            <a:spLocks noChangeArrowheads="1"/>
          </p:cNvSpPr>
          <p:nvPr/>
        </p:nvSpPr>
        <p:spPr bwMode="auto">
          <a:xfrm>
            <a:off x="22034587" y="9153825"/>
            <a:ext cx="2068426" cy="670943"/>
          </a:xfrm>
          <a:prstGeom prst="rect">
            <a:avLst/>
          </a:prstGeom>
          <a:solidFill>
            <a:srgbClr val="BBE0E3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algn="ctr" eaLnBrk="1" hangingPunct="1"/>
            <a:r>
              <a:rPr lang="it-IT" sz="4400"/>
              <a:t>PAAS</a:t>
            </a:r>
          </a:p>
        </p:txBody>
      </p:sp>
      <p:sp>
        <p:nvSpPr>
          <p:cNvPr id="10279" name="Rettangolo 106"/>
          <p:cNvSpPr>
            <a:spLocks noChangeArrowheads="1"/>
          </p:cNvSpPr>
          <p:nvPr/>
        </p:nvSpPr>
        <p:spPr bwMode="auto">
          <a:xfrm>
            <a:off x="22034587" y="9958957"/>
            <a:ext cx="2068426" cy="670943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algn="ctr" eaLnBrk="1" hangingPunct="1"/>
            <a:r>
              <a:rPr lang="it-IT" sz="4400" dirty="0"/>
              <a:t>LOCAL</a:t>
            </a:r>
          </a:p>
        </p:txBody>
      </p:sp>
      <p:grpSp>
        <p:nvGrpSpPr>
          <p:cNvPr id="15" name="Gruppo 14"/>
          <p:cNvGrpSpPr/>
          <p:nvPr/>
        </p:nvGrpSpPr>
        <p:grpSpPr>
          <a:xfrm>
            <a:off x="931581" y="2905520"/>
            <a:ext cx="20618670" cy="9126707"/>
            <a:chOff x="931581" y="2534045"/>
            <a:chExt cx="20618670" cy="9126707"/>
          </a:xfrm>
        </p:grpSpPr>
        <p:cxnSp>
          <p:nvCxnSpPr>
            <p:cNvPr id="10243" name="Connettore 1 4"/>
            <p:cNvCxnSpPr>
              <a:cxnSpLocks noChangeShapeType="1"/>
            </p:cNvCxnSpPr>
            <p:nvPr/>
          </p:nvCxnSpPr>
          <p:spPr bwMode="auto">
            <a:xfrm flipH="1">
              <a:off x="3907753" y="2534046"/>
              <a:ext cx="56209" cy="9126706"/>
            </a:xfrm>
            <a:prstGeom prst="line">
              <a:avLst/>
            </a:prstGeom>
            <a:noFill/>
            <a:ln w="38100" algn="ctr">
              <a:solidFill>
                <a:srgbClr val="510C7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44" name="Connettore 1 6"/>
            <p:cNvCxnSpPr>
              <a:cxnSpLocks noChangeShapeType="1"/>
            </p:cNvCxnSpPr>
            <p:nvPr/>
          </p:nvCxnSpPr>
          <p:spPr bwMode="auto">
            <a:xfrm flipH="1">
              <a:off x="6447559" y="2534746"/>
              <a:ext cx="1524" cy="9126004"/>
            </a:xfrm>
            <a:prstGeom prst="line">
              <a:avLst/>
            </a:prstGeom>
            <a:noFill/>
            <a:ln w="38100" algn="ctr">
              <a:solidFill>
                <a:srgbClr val="510C7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45" name="Connettore 1 7"/>
            <p:cNvCxnSpPr>
              <a:cxnSpLocks noChangeShapeType="1"/>
            </p:cNvCxnSpPr>
            <p:nvPr/>
          </p:nvCxnSpPr>
          <p:spPr bwMode="auto">
            <a:xfrm>
              <a:off x="8275056" y="2534046"/>
              <a:ext cx="73070" cy="9126704"/>
            </a:xfrm>
            <a:prstGeom prst="line">
              <a:avLst/>
            </a:prstGeom>
            <a:noFill/>
            <a:ln w="38100" algn="ctr">
              <a:solidFill>
                <a:srgbClr val="510C7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46" name="Connettore 1 24"/>
            <p:cNvCxnSpPr>
              <a:cxnSpLocks noChangeShapeType="1"/>
            </p:cNvCxnSpPr>
            <p:nvPr/>
          </p:nvCxnSpPr>
          <p:spPr bwMode="auto">
            <a:xfrm flipH="1">
              <a:off x="10978624" y="2534745"/>
              <a:ext cx="762" cy="9126003"/>
            </a:xfrm>
            <a:prstGeom prst="line">
              <a:avLst/>
            </a:prstGeom>
            <a:noFill/>
            <a:ln w="38100" algn="ctr">
              <a:solidFill>
                <a:srgbClr val="510C7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47" name="Connettore 1 26"/>
            <p:cNvCxnSpPr>
              <a:cxnSpLocks noChangeShapeType="1"/>
            </p:cNvCxnSpPr>
            <p:nvPr/>
          </p:nvCxnSpPr>
          <p:spPr bwMode="auto">
            <a:xfrm flipH="1">
              <a:off x="13827568" y="2534746"/>
              <a:ext cx="1524" cy="9126004"/>
            </a:xfrm>
            <a:prstGeom prst="line">
              <a:avLst/>
            </a:prstGeom>
            <a:noFill/>
            <a:ln w="38100" algn="ctr">
              <a:solidFill>
                <a:srgbClr val="510C7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48" name="Connettore 1 27"/>
            <p:cNvCxnSpPr>
              <a:cxnSpLocks noChangeShapeType="1"/>
            </p:cNvCxnSpPr>
            <p:nvPr/>
          </p:nvCxnSpPr>
          <p:spPr bwMode="auto">
            <a:xfrm flipH="1">
              <a:off x="21501379" y="2534745"/>
              <a:ext cx="1" cy="9126003"/>
            </a:xfrm>
            <a:prstGeom prst="line">
              <a:avLst/>
            </a:prstGeom>
            <a:noFill/>
            <a:ln w="38100" algn="ctr">
              <a:solidFill>
                <a:srgbClr val="510C7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49" name="Connettore 1 28"/>
            <p:cNvCxnSpPr>
              <a:cxnSpLocks noChangeShapeType="1"/>
            </p:cNvCxnSpPr>
            <p:nvPr/>
          </p:nvCxnSpPr>
          <p:spPr bwMode="auto">
            <a:xfrm flipH="1">
              <a:off x="968117" y="4010120"/>
              <a:ext cx="20532500" cy="1"/>
            </a:xfrm>
            <a:prstGeom prst="line">
              <a:avLst/>
            </a:prstGeom>
            <a:noFill/>
            <a:ln w="38100" algn="ctr">
              <a:solidFill>
                <a:srgbClr val="510C7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250" name="CasellaDiTesto 48"/>
            <p:cNvSpPr txBox="1">
              <a:spLocks noChangeArrowheads="1"/>
            </p:cNvSpPr>
            <p:nvPr/>
          </p:nvSpPr>
          <p:spPr bwMode="auto">
            <a:xfrm>
              <a:off x="4132583" y="2794234"/>
              <a:ext cx="219208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r>
                <a:rPr lang="it-IT" sz="2000" b="1" dirty="0"/>
                <a:t>DEVELOPMENT</a:t>
              </a:r>
            </a:p>
          </p:txBody>
        </p:sp>
        <p:sp>
          <p:nvSpPr>
            <p:cNvPr id="10251" name="CasellaDiTesto 50"/>
            <p:cNvSpPr txBox="1">
              <a:spLocks noChangeArrowheads="1"/>
            </p:cNvSpPr>
            <p:nvPr/>
          </p:nvSpPr>
          <p:spPr bwMode="auto">
            <a:xfrm>
              <a:off x="6616943" y="2794234"/>
              <a:ext cx="219208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r>
                <a:rPr lang="it-IT" sz="2000" b="1" dirty="0"/>
                <a:t>UNIT TEST</a:t>
              </a:r>
              <a:r>
                <a:rPr lang="it-IT" sz="2000" dirty="0"/>
                <a:t>	</a:t>
              </a:r>
            </a:p>
          </p:txBody>
        </p:sp>
        <p:sp>
          <p:nvSpPr>
            <p:cNvPr id="10252" name="CasellaDiTesto 51"/>
            <p:cNvSpPr txBox="1">
              <a:spLocks noChangeArrowheads="1"/>
            </p:cNvSpPr>
            <p:nvPr/>
          </p:nvSpPr>
          <p:spPr bwMode="auto">
            <a:xfrm>
              <a:off x="8735957" y="2814878"/>
              <a:ext cx="2023459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r>
                <a:rPr lang="it-IT" sz="2000" b="1" dirty="0"/>
                <a:t>INTEGRATION</a:t>
              </a:r>
            </a:p>
            <a:p>
              <a:r>
                <a:rPr lang="it-IT" sz="2000" b="1" dirty="0"/>
                <a:t>TEST</a:t>
              </a:r>
            </a:p>
          </p:txBody>
        </p:sp>
        <p:sp>
          <p:nvSpPr>
            <p:cNvPr id="10253" name="CasellaDiTesto 52"/>
            <p:cNvSpPr txBox="1">
              <a:spLocks noChangeArrowheads="1"/>
            </p:cNvSpPr>
            <p:nvPr/>
          </p:nvSpPr>
          <p:spPr bwMode="auto">
            <a:xfrm>
              <a:off x="11512592" y="2794234"/>
              <a:ext cx="2192082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r>
                <a:rPr lang="it-IT" sz="2000" b="1" dirty="0"/>
                <a:t>QUALITY</a:t>
              </a:r>
              <a:r>
                <a:rPr lang="it-IT" sz="2000" dirty="0"/>
                <a:t> </a:t>
              </a:r>
              <a:r>
                <a:rPr lang="it-IT" sz="2000" b="1" dirty="0"/>
                <a:t>ASSURANCE</a:t>
              </a:r>
            </a:p>
          </p:txBody>
        </p:sp>
        <p:sp>
          <p:nvSpPr>
            <p:cNvPr id="10254" name="CasellaDiTesto 53"/>
            <p:cNvSpPr txBox="1">
              <a:spLocks noChangeArrowheads="1"/>
            </p:cNvSpPr>
            <p:nvPr/>
          </p:nvSpPr>
          <p:spPr bwMode="auto">
            <a:xfrm>
              <a:off x="16245246" y="2778749"/>
              <a:ext cx="2192082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r>
                <a:rPr lang="it-IT" sz="2000" b="1" dirty="0"/>
                <a:t>PRODUCTION</a:t>
              </a:r>
            </a:p>
            <a:p>
              <a:r>
                <a:rPr lang="it-IT" sz="2000" dirty="0"/>
                <a:t>(</a:t>
              </a:r>
              <a:r>
                <a:rPr lang="it-IT" sz="2000" b="1" dirty="0"/>
                <a:t>CLOUD</a:t>
              </a:r>
              <a:r>
                <a:rPr lang="it-IT" sz="2000" dirty="0"/>
                <a:t>)</a:t>
              </a:r>
            </a:p>
          </p:txBody>
        </p:sp>
        <p:sp>
          <p:nvSpPr>
            <p:cNvPr id="10255" name="CasellaDiTesto 54"/>
            <p:cNvSpPr txBox="1">
              <a:spLocks noChangeArrowheads="1"/>
            </p:cNvSpPr>
            <p:nvPr/>
          </p:nvSpPr>
          <p:spPr bwMode="auto">
            <a:xfrm>
              <a:off x="1406532" y="4412688"/>
              <a:ext cx="2484360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r>
                <a:rPr lang="it-IT" sz="2000" b="1" dirty="0"/>
                <a:t>CONFIGURATION</a:t>
              </a:r>
            </a:p>
            <a:p>
              <a:r>
                <a:rPr lang="it-IT" sz="2000" b="1" dirty="0"/>
                <a:t>MANAGEMENT</a:t>
              </a:r>
            </a:p>
          </p:txBody>
        </p:sp>
        <p:cxnSp>
          <p:nvCxnSpPr>
            <p:cNvPr id="10256" name="Connettore 1 57"/>
            <p:cNvCxnSpPr>
              <a:cxnSpLocks noChangeShapeType="1"/>
            </p:cNvCxnSpPr>
            <p:nvPr/>
          </p:nvCxnSpPr>
          <p:spPr bwMode="auto">
            <a:xfrm flipH="1">
              <a:off x="968117" y="5269431"/>
              <a:ext cx="20533262" cy="0"/>
            </a:xfrm>
            <a:prstGeom prst="line">
              <a:avLst/>
            </a:prstGeom>
            <a:noFill/>
            <a:ln w="38100" algn="ctr">
              <a:solidFill>
                <a:srgbClr val="510C7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257" name="CasellaDiTesto 58"/>
            <p:cNvSpPr txBox="1">
              <a:spLocks noChangeArrowheads="1"/>
            </p:cNvSpPr>
            <p:nvPr/>
          </p:nvSpPr>
          <p:spPr bwMode="auto">
            <a:xfrm>
              <a:off x="1355946" y="5961019"/>
              <a:ext cx="2484360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r>
                <a:rPr lang="it-IT" sz="2000" b="1" dirty="0"/>
                <a:t>BUILD </a:t>
              </a:r>
            </a:p>
            <a:p>
              <a:r>
                <a:rPr lang="it-IT" sz="2000" b="1" dirty="0"/>
                <a:t>AUTOMATION</a:t>
              </a:r>
            </a:p>
          </p:txBody>
        </p:sp>
        <p:cxnSp>
          <p:nvCxnSpPr>
            <p:cNvPr id="10258" name="Connettore 1 59"/>
            <p:cNvCxnSpPr>
              <a:cxnSpLocks noChangeShapeType="1"/>
            </p:cNvCxnSpPr>
            <p:nvPr/>
          </p:nvCxnSpPr>
          <p:spPr bwMode="auto">
            <a:xfrm flipH="1">
              <a:off x="968117" y="7096461"/>
              <a:ext cx="20533262" cy="0"/>
            </a:xfrm>
            <a:prstGeom prst="line">
              <a:avLst/>
            </a:prstGeom>
            <a:noFill/>
            <a:ln w="38100" algn="ctr">
              <a:solidFill>
                <a:srgbClr val="510C7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259" name="CasellaDiTesto 61"/>
            <p:cNvSpPr txBox="1">
              <a:spLocks noChangeArrowheads="1"/>
            </p:cNvSpPr>
            <p:nvPr/>
          </p:nvSpPr>
          <p:spPr bwMode="auto">
            <a:xfrm>
              <a:off x="1223858" y="7718038"/>
              <a:ext cx="2484360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r>
                <a:rPr lang="it-IT" sz="2000" b="1" dirty="0"/>
                <a:t>SOLUTION</a:t>
              </a:r>
            </a:p>
            <a:p>
              <a:r>
                <a:rPr lang="it-IT" sz="2000" b="1" dirty="0"/>
                <a:t>DELIVERY</a:t>
              </a:r>
            </a:p>
          </p:txBody>
        </p:sp>
        <p:cxnSp>
          <p:nvCxnSpPr>
            <p:cNvPr id="10260" name="Connettore 1 63"/>
            <p:cNvCxnSpPr>
              <a:cxnSpLocks noChangeShapeType="1"/>
            </p:cNvCxnSpPr>
            <p:nvPr/>
          </p:nvCxnSpPr>
          <p:spPr bwMode="auto">
            <a:xfrm flipH="1">
              <a:off x="931581" y="8983650"/>
              <a:ext cx="20536312" cy="1"/>
            </a:xfrm>
            <a:prstGeom prst="line">
              <a:avLst/>
            </a:prstGeom>
            <a:noFill/>
            <a:ln w="38100" algn="ctr">
              <a:solidFill>
                <a:srgbClr val="510C7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261" name="CasellaDiTesto 64"/>
            <p:cNvSpPr txBox="1">
              <a:spLocks noChangeArrowheads="1"/>
            </p:cNvSpPr>
            <p:nvPr/>
          </p:nvSpPr>
          <p:spPr bwMode="auto">
            <a:xfrm>
              <a:off x="1223858" y="9932378"/>
              <a:ext cx="2484360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r>
                <a:rPr lang="it-IT" sz="2000" b="1" dirty="0"/>
                <a:t>BACKING </a:t>
              </a:r>
            </a:p>
            <a:p>
              <a:r>
                <a:rPr lang="it-IT" sz="2000" b="1" dirty="0"/>
                <a:t>SERVICES</a:t>
              </a:r>
            </a:p>
          </p:txBody>
        </p:sp>
        <p:cxnSp>
          <p:nvCxnSpPr>
            <p:cNvPr id="10262" name="Connettore 1 65"/>
            <p:cNvCxnSpPr>
              <a:cxnSpLocks noChangeShapeType="1"/>
            </p:cNvCxnSpPr>
            <p:nvPr/>
          </p:nvCxnSpPr>
          <p:spPr bwMode="auto">
            <a:xfrm flipH="1">
              <a:off x="931581" y="11660748"/>
              <a:ext cx="20618670" cy="1"/>
            </a:xfrm>
            <a:prstGeom prst="line">
              <a:avLst/>
            </a:prstGeom>
            <a:noFill/>
            <a:ln w="38100" algn="ctr">
              <a:solidFill>
                <a:srgbClr val="510C7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63" name="Connettore 1 66"/>
            <p:cNvCxnSpPr>
              <a:cxnSpLocks noChangeShapeType="1"/>
            </p:cNvCxnSpPr>
            <p:nvPr/>
          </p:nvCxnSpPr>
          <p:spPr bwMode="auto">
            <a:xfrm>
              <a:off x="968116" y="2534046"/>
              <a:ext cx="2995845" cy="1476075"/>
            </a:xfrm>
            <a:prstGeom prst="line">
              <a:avLst/>
            </a:prstGeom>
            <a:noFill/>
            <a:ln w="38100" algn="ctr">
              <a:solidFill>
                <a:srgbClr val="510C7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264" name="CasellaDiTesto 69"/>
            <p:cNvSpPr txBox="1">
              <a:spLocks noChangeArrowheads="1"/>
            </p:cNvSpPr>
            <p:nvPr/>
          </p:nvSpPr>
          <p:spPr bwMode="auto">
            <a:xfrm>
              <a:off x="1423394" y="3483688"/>
              <a:ext cx="153445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r>
                <a:rPr lang="it-IT" sz="2000" b="1" dirty="0"/>
                <a:t>SERVICES</a:t>
              </a:r>
            </a:p>
          </p:txBody>
        </p:sp>
        <p:sp>
          <p:nvSpPr>
            <p:cNvPr id="10265" name="CasellaDiTesto 70"/>
            <p:cNvSpPr txBox="1">
              <a:spLocks noChangeArrowheads="1"/>
            </p:cNvSpPr>
            <p:nvPr/>
          </p:nvSpPr>
          <p:spPr bwMode="auto">
            <a:xfrm>
              <a:off x="2190622" y="2797258"/>
              <a:ext cx="171713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r>
                <a:rPr lang="it-IT" sz="2000" b="1" dirty="0"/>
                <a:t>LIFECYCLE</a:t>
              </a:r>
            </a:p>
          </p:txBody>
        </p:sp>
        <p:cxnSp>
          <p:nvCxnSpPr>
            <p:cNvPr id="46" name="Connettore 1 57"/>
            <p:cNvCxnSpPr>
              <a:cxnSpLocks noChangeShapeType="1"/>
            </p:cNvCxnSpPr>
            <p:nvPr/>
          </p:nvCxnSpPr>
          <p:spPr bwMode="auto">
            <a:xfrm flipH="1">
              <a:off x="967355" y="2534045"/>
              <a:ext cx="20533262" cy="0"/>
            </a:xfrm>
            <a:prstGeom prst="line">
              <a:avLst/>
            </a:prstGeom>
            <a:noFill/>
            <a:ln w="38100" algn="ctr">
              <a:solidFill>
                <a:srgbClr val="510C7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" name="Connettore 1 4"/>
            <p:cNvCxnSpPr>
              <a:cxnSpLocks noChangeShapeType="1"/>
            </p:cNvCxnSpPr>
            <p:nvPr/>
          </p:nvCxnSpPr>
          <p:spPr bwMode="auto">
            <a:xfrm flipH="1">
              <a:off x="931581" y="2534045"/>
              <a:ext cx="35774" cy="9126705"/>
            </a:xfrm>
            <a:prstGeom prst="line">
              <a:avLst/>
            </a:prstGeom>
            <a:noFill/>
            <a:ln w="38100" algn="ctr">
              <a:solidFill>
                <a:srgbClr val="510C7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0266" name="Rettangolo 72"/>
          <p:cNvSpPr>
            <a:spLocks noChangeArrowheads="1"/>
          </p:cNvSpPr>
          <p:nvPr/>
        </p:nvSpPr>
        <p:spPr bwMode="auto">
          <a:xfrm>
            <a:off x="4110100" y="4562233"/>
            <a:ext cx="9572091" cy="810292"/>
          </a:xfrm>
          <a:prstGeom prst="rect">
            <a:avLst/>
          </a:prstGeom>
          <a:solidFill>
            <a:srgbClr val="BBE0E3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algn="ctr" eaLnBrk="1" hangingPunct="1"/>
            <a:r>
              <a:rPr lang="it-IT" sz="3600" dirty="0"/>
              <a:t>GITHUB</a:t>
            </a:r>
          </a:p>
        </p:txBody>
      </p:sp>
      <p:sp>
        <p:nvSpPr>
          <p:cNvPr id="10267" name="Rettangolo 73"/>
          <p:cNvSpPr>
            <a:spLocks noChangeArrowheads="1"/>
          </p:cNvSpPr>
          <p:nvPr/>
        </p:nvSpPr>
        <p:spPr bwMode="auto">
          <a:xfrm>
            <a:off x="8421195" y="5883478"/>
            <a:ext cx="5283479" cy="670943"/>
          </a:xfrm>
          <a:prstGeom prst="rect">
            <a:avLst/>
          </a:prstGeom>
          <a:solidFill>
            <a:srgbClr val="BBE0E3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algn="ctr" eaLnBrk="1" hangingPunct="1"/>
            <a:r>
              <a:rPr lang="it-IT" sz="3600" dirty="0"/>
              <a:t>JENKINS@OPENSHIFT</a:t>
            </a:r>
          </a:p>
        </p:txBody>
      </p:sp>
      <p:sp>
        <p:nvSpPr>
          <p:cNvPr id="10269" name="Rettangolo 75"/>
          <p:cNvSpPr>
            <a:spLocks noChangeArrowheads="1"/>
          </p:cNvSpPr>
          <p:nvPr/>
        </p:nvSpPr>
        <p:spPr bwMode="auto">
          <a:xfrm>
            <a:off x="8494264" y="7602125"/>
            <a:ext cx="5210410" cy="670943"/>
          </a:xfrm>
          <a:prstGeom prst="rect">
            <a:avLst/>
          </a:prstGeom>
          <a:solidFill>
            <a:srgbClr val="BBE0E3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algn="ctr" eaLnBrk="1" hangingPunct="1"/>
            <a:r>
              <a:rPr lang="it-IT" sz="3600" dirty="0"/>
              <a:t>DOCKERHUB</a:t>
            </a:r>
          </a:p>
        </p:txBody>
      </p:sp>
      <p:sp>
        <p:nvSpPr>
          <p:cNvPr id="10270" name="Rettangolo 76"/>
          <p:cNvSpPr>
            <a:spLocks noChangeArrowheads="1"/>
          </p:cNvSpPr>
          <p:nvPr/>
        </p:nvSpPr>
        <p:spPr bwMode="auto">
          <a:xfrm>
            <a:off x="8494264" y="8407257"/>
            <a:ext cx="5210410" cy="670943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algn="ctr" eaLnBrk="1" hangingPunct="1"/>
            <a:r>
              <a:rPr lang="it-IT" sz="3600" dirty="0"/>
              <a:t>DOCKER</a:t>
            </a:r>
          </a:p>
        </p:txBody>
      </p:sp>
      <p:sp>
        <p:nvSpPr>
          <p:cNvPr id="10271" name="Rettangolo 77"/>
          <p:cNvSpPr>
            <a:spLocks noChangeArrowheads="1"/>
          </p:cNvSpPr>
          <p:nvPr/>
        </p:nvSpPr>
        <p:spPr bwMode="auto">
          <a:xfrm>
            <a:off x="13996952" y="7638257"/>
            <a:ext cx="7306940" cy="1439943"/>
          </a:xfrm>
          <a:prstGeom prst="rect">
            <a:avLst/>
          </a:prstGeom>
          <a:solidFill>
            <a:srgbClr val="BBE0E3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algn="ctr" eaLnBrk="1" hangingPunct="1"/>
            <a:r>
              <a:rPr lang="it-IT" sz="3600" dirty="0"/>
              <a:t>PIVOTAL WEB </a:t>
            </a:r>
          </a:p>
          <a:p>
            <a:pPr algn="ctr" eaLnBrk="1" hangingPunct="1"/>
            <a:r>
              <a:rPr lang="it-IT" sz="3600" dirty="0"/>
              <a:t>SERVICES</a:t>
            </a:r>
          </a:p>
        </p:txBody>
      </p:sp>
      <p:grpSp>
        <p:nvGrpSpPr>
          <p:cNvPr id="21" name="Gruppo 20"/>
          <p:cNvGrpSpPr/>
          <p:nvPr/>
        </p:nvGrpSpPr>
        <p:grpSpPr>
          <a:xfrm>
            <a:off x="4205652" y="9540287"/>
            <a:ext cx="9425953" cy="2276045"/>
            <a:chOff x="4205652" y="9540287"/>
            <a:chExt cx="9425953" cy="2276045"/>
          </a:xfrm>
        </p:grpSpPr>
        <p:sp>
          <p:nvSpPr>
            <p:cNvPr id="10272" name="Rettangolo 87"/>
            <p:cNvSpPr>
              <a:spLocks noChangeArrowheads="1"/>
            </p:cNvSpPr>
            <p:nvPr/>
          </p:nvSpPr>
          <p:spPr bwMode="auto">
            <a:xfrm>
              <a:off x="4205652" y="10340257"/>
              <a:ext cx="9425953" cy="670943"/>
            </a:xfrm>
            <a:prstGeom prst="rect">
              <a:avLst/>
            </a:prstGeom>
            <a:solidFill>
              <a:srgbClr val="FFC000"/>
            </a:solidFill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1" hangingPunct="1"/>
              <a:r>
                <a:rPr lang="it-IT" sz="3600" dirty="0"/>
                <a:t>MONGODB</a:t>
              </a:r>
            </a:p>
          </p:txBody>
        </p:sp>
        <p:sp>
          <p:nvSpPr>
            <p:cNvPr id="10273" name="Rettangolo 88"/>
            <p:cNvSpPr>
              <a:spLocks noChangeArrowheads="1"/>
            </p:cNvSpPr>
            <p:nvPr/>
          </p:nvSpPr>
          <p:spPr bwMode="auto">
            <a:xfrm>
              <a:off x="4205652" y="11145389"/>
              <a:ext cx="9425953" cy="670943"/>
            </a:xfrm>
            <a:prstGeom prst="rect">
              <a:avLst/>
            </a:prstGeom>
            <a:solidFill>
              <a:srgbClr val="FFC000"/>
            </a:solidFill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1" hangingPunct="1"/>
              <a:r>
                <a:rPr lang="it-IT" sz="3600" dirty="0"/>
                <a:t>KAFKA</a:t>
              </a:r>
            </a:p>
          </p:txBody>
        </p:sp>
        <p:sp>
          <p:nvSpPr>
            <p:cNvPr id="10274" name="Rettangolo 89"/>
            <p:cNvSpPr>
              <a:spLocks noChangeArrowheads="1"/>
            </p:cNvSpPr>
            <p:nvPr/>
          </p:nvSpPr>
          <p:spPr bwMode="auto">
            <a:xfrm>
              <a:off x="8421195" y="9540287"/>
              <a:ext cx="5210410" cy="670513"/>
            </a:xfrm>
            <a:prstGeom prst="rect">
              <a:avLst/>
            </a:prstGeom>
            <a:solidFill>
              <a:srgbClr val="FFC000"/>
            </a:solidFill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1" hangingPunct="1"/>
              <a:r>
                <a:rPr lang="it-IT" sz="3600" dirty="0"/>
                <a:t>MYSQL</a:t>
              </a:r>
            </a:p>
          </p:txBody>
        </p:sp>
      </p:grpSp>
      <p:grpSp>
        <p:nvGrpSpPr>
          <p:cNvPr id="4" name="Gruppo 3"/>
          <p:cNvGrpSpPr/>
          <p:nvPr/>
        </p:nvGrpSpPr>
        <p:grpSpPr>
          <a:xfrm>
            <a:off x="13997105" y="9539857"/>
            <a:ext cx="7379897" cy="2277014"/>
            <a:chOff x="14019589" y="9359341"/>
            <a:chExt cx="7379897" cy="2277014"/>
          </a:xfrm>
        </p:grpSpPr>
        <p:sp>
          <p:nvSpPr>
            <p:cNvPr id="95" name="Rettangolo 94"/>
            <p:cNvSpPr/>
            <p:nvPr/>
          </p:nvSpPr>
          <p:spPr bwMode="auto">
            <a:xfrm>
              <a:off x="14019589" y="10160280"/>
              <a:ext cx="7379897" cy="670943"/>
            </a:xfrm>
            <a:prstGeom prst="rect">
              <a:avLst/>
            </a:prstGeom>
            <a:solidFill>
              <a:schemeClr val="accent5">
                <a:lumMod val="90000"/>
              </a:schemeClr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it-IT" sz="3600" dirty="0" smtClean="0"/>
                <a:t>MONGODB  </a:t>
              </a:r>
              <a:r>
                <a:rPr lang="it-IT" sz="3600" dirty="0"/>
                <a:t>AS A SERVICE</a:t>
              </a:r>
            </a:p>
          </p:txBody>
        </p:sp>
        <p:sp>
          <p:nvSpPr>
            <p:cNvPr id="96" name="Rettangolo 95"/>
            <p:cNvSpPr/>
            <p:nvPr/>
          </p:nvSpPr>
          <p:spPr bwMode="auto">
            <a:xfrm>
              <a:off x="14019589" y="10965412"/>
              <a:ext cx="7379897" cy="670943"/>
            </a:xfrm>
            <a:prstGeom prst="rect">
              <a:avLst/>
            </a:prstGeom>
            <a:solidFill>
              <a:schemeClr val="accent5">
                <a:lumMod val="90000"/>
              </a:schemeClr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it-IT" sz="3600" dirty="0"/>
                <a:t>KAFKA </a:t>
              </a:r>
              <a:r>
                <a:rPr lang="it-IT" sz="3600" dirty="0" smtClean="0"/>
                <a:t>  AS </a:t>
              </a:r>
              <a:r>
                <a:rPr lang="it-IT" sz="3600" dirty="0"/>
                <a:t>A SERVICE</a:t>
              </a:r>
            </a:p>
          </p:txBody>
        </p:sp>
        <p:sp>
          <p:nvSpPr>
            <p:cNvPr id="97" name="Rettangolo 96"/>
            <p:cNvSpPr/>
            <p:nvPr/>
          </p:nvSpPr>
          <p:spPr bwMode="auto">
            <a:xfrm>
              <a:off x="14019589" y="9359341"/>
              <a:ext cx="7379897" cy="670943"/>
            </a:xfrm>
            <a:prstGeom prst="rect">
              <a:avLst/>
            </a:prstGeom>
            <a:solidFill>
              <a:schemeClr val="accent5">
                <a:lumMod val="90000"/>
              </a:schemeClr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it-IT" sz="3600" dirty="0" smtClean="0"/>
                <a:t>MYSQL  </a:t>
              </a:r>
              <a:r>
                <a:rPr lang="it-IT" sz="3600" dirty="0"/>
                <a:t>AS A SERVICE</a:t>
              </a:r>
            </a:p>
          </p:txBody>
        </p:sp>
      </p:grpSp>
      <p:sp>
        <p:nvSpPr>
          <p:cNvPr id="48" name="Rectangle 1"/>
          <p:cNvSpPr>
            <a:spLocks noGrp="1" noChangeArrowheads="1"/>
          </p:cNvSpPr>
          <p:nvPr>
            <p:ph type="title"/>
          </p:nvPr>
        </p:nvSpPr>
        <p:spPr>
          <a:xfrm>
            <a:off x="617538" y="241300"/>
            <a:ext cx="23134637" cy="1358900"/>
          </a:xfrm>
        </p:spPr>
        <p:txBody>
          <a:bodyPr/>
          <a:lstStyle/>
          <a:p>
            <a:pPr eaLnBrk="1" hangingPunct="1"/>
            <a:r>
              <a:rPr lang="it-IT" dirty="0" err="1" smtClean="0"/>
              <a:t>Requirements</a:t>
            </a:r>
            <a:r>
              <a:rPr lang="it-IT" dirty="0" smtClean="0"/>
              <a:t> </a:t>
            </a:r>
            <a:r>
              <a:rPr lang="it-IT" dirty="0" err="1" smtClean="0"/>
              <a:t>fullfilment</a:t>
            </a:r>
            <a:r>
              <a:rPr lang="it-IT" dirty="0" smtClean="0"/>
              <a:t>: </a:t>
            </a:r>
            <a:r>
              <a:rPr lang="it-IT" dirty="0" err="1"/>
              <a:t>L</a:t>
            </a:r>
            <a:r>
              <a:rPr lang="it-IT" dirty="0" err="1" smtClean="0"/>
              <a:t>ifecycle</a:t>
            </a:r>
            <a:r>
              <a:rPr lang="it-IT" dirty="0" smtClean="0"/>
              <a:t> </a:t>
            </a:r>
            <a:r>
              <a:rPr lang="it-IT" dirty="0" err="1" smtClean="0"/>
              <a:t>process</a:t>
            </a:r>
            <a:endParaRPr lang="it-IT" dirty="0" smtClean="0"/>
          </a:p>
        </p:txBody>
      </p:sp>
      <p:sp>
        <p:nvSpPr>
          <p:cNvPr id="69" name="Rettangolo 74"/>
          <p:cNvSpPr>
            <a:spLocks noChangeArrowheads="1"/>
          </p:cNvSpPr>
          <p:nvPr/>
        </p:nvSpPr>
        <p:spPr bwMode="auto">
          <a:xfrm>
            <a:off x="4085240" y="6686437"/>
            <a:ext cx="6893383" cy="673115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algn="ctr" eaLnBrk="1" hangingPunct="1"/>
            <a:r>
              <a:rPr lang="it-IT" sz="3600" dirty="0"/>
              <a:t>ECLIPSE</a:t>
            </a:r>
          </a:p>
        </p:txBody>
      </p:sp>
      <p:sp>
        <p:nvSpPr>
          <p:cNvPr id="70" name="Rettangolo 74"/>
          <p:cNvSpPr>
            <a:spLocks noChangeArrowheads="1"/>
          </p:cNvSpPr>
          <p:nvPr/>
        </p:nvSpPr>
        <p:spPr bwMode="auto">
          <a:xfrm>
            <a:off x="4110100" y="7638257"/>
            <a:ext cx="4073639" cy="636983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algn="ctr" eaLnBrk="1" hangingPunct="1"/>
            <a:r>
              <a:rPr lang="it-IT" sz="3600" dirty="0"/>
              <a:t>ECLIPSE</a:t>
            </a:r>
          </a:p>
        </p:txBody>
      </p:sp>
      <p:sp>
        <p:nvSpPr>
          <p:cNvPr id="71" name="Rettangolo 89"/>
          <p:cNvSpPr>
            <a:spLocks noChangeArrowheads="1"/>
          </p:cNvSpPr>
          <p:nvPr/>
        </p:nvSpPr>
        <p:spPr bwMode="auto">
          <a:xfrm>
            <a:off x="4205652" y="9539857"/>
            <a:ext cx="4069404" cy="670513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algn="ctr" eaLnBrk="1" hangingPunct="1"/>
            <a:r>
              <a:rPr lang="it-IT" sz="3600" dirty="0"/>
              <a:t>H2 / MYSQL</a:t>
            </a:r>
          </a:p>
        </p:txBody>
      </p:sp>
      <p:sp>
        <p:nvSpPr>
          <p:cNvPr id="52" name="Freccia in giù 51"/>
          <p:cNvSpPr/>
          <p:nvPr/>
        </p:nvSpPr>
        <p:spPr bwMode="auto">
          <a:xfrm rot="16200000">
            <a:off x="10773851" y="-7050741"/>
            <a:ext cx="1477481" cy="18694457"/>
          </a:xfrm>
          <a:prstGeom prst="downArrow">
            <a:avLst/>
          </a:prstGeom>
          <a:solidFill>
            <a:schemeClr val="accent2">
              <a:lumMod val="40000"/>
              <a:lumOff val="60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1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3" name="Decisione 2"/>
          <p:cNvSpPr/>
          <p:nvPr/>
        </p:nvSpPr>
        <p:spPr bwMode="auto">
          <a:xfrm>
            <a:off x="4847184" y="1782002"/>
            <a:ext cx="792088" cy="1347071"/>
          </a:xfrm>
          <a:prstGeom prst="flowChartDecision">
            <a:avLst/>
          </a:prstGeom>
          <a:solidFill>
            <a:srgbClr val="FF3399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1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55" name="Decisione 54"/>
          <p:cNvSpPr/>
          <p:nvPr/>
        </p:nvSpPr>
        <p:spPr bwMode="auto">
          <a:xfrm>
            <a:off x="6920896" y="1839282"/>
            <a:ext cx="792088" cy="1347071"/>
          </a:xfrm>
          <a:prstGeom prst="flowChartDecision">
            <a:avLst/>
          </a:prstGeom>
          <a:solidFill>
            <a:srgbClr val="FF3399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1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56" name="Decisione 55"/>
          <p:cNvSpPr/>
          <p:nvPr/>
        </p:nvSpPr>
        <p:spPr bwMode="auto">
          <a:xfrm>
            <a:off x="9351642" y="1839282"/>
            <a:ext cx="792088" cy="1347071"/>
          </a:xfrm>
          <a:prstGeom prst="flowChartDecision">
            <a:avLst/>
          </a:prstGeom>
          <a:solidFill>
            <a:srgbClr val="FF3399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1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57" name="Decisione 56"/>
          <p:cNvSpPr/>
          <p:nvPr/>
        </p:nvSpPr>
        <p:spPr bwMode="auto">
          <a:xfrm>
            <a:off x="11826542" y="1818638"/>
            <a:ext cx="792088" cy="1347071"/>
          </a:xfrm>
          <a:prstGeom prst="flowChartDecision">
            <a:avLst/>
          </a:prstGeom>
          <a:solidFill>
            <a:srgbClr val="FF3399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1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58" name="Decisione 57"/>
          <p:cNvSpPr/>
          <p:nvPr/>
        </p:nvSpPr>
        <p:spPr bwMode="auto">
          <a:xfrm>
            <a:off x="16644921" y="1839282"/>
            <a:ext cx="792088" cy="1347071"/>
          </a:xfrm>
          <a:prstGeom prst="flowChartDecision">
            <a:avLst/>
          </a:prstGeom>
          <a:solidFill>
            <a:srgbClr val="FF3399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1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59" name="Freccia a destra con strisce 58"/>
          <p:cNvSpPr/>
          <p:nvPr/>
        </p:nvSpPr>
        <p:spPr bwMode="auto">
          <a:xfrm>
            <a:off x="22201112" y="10748888"/>
            <a:ext cx="1656184" cy="1077664"/>
          </a:xfrm>
          <a:prstGeom prst="stripedRightArrow">
            <a:avLst/>
          </a:prstGeom>
          <a:solidFill>
            <a:srgbClr val="FF0000">
              <a:alpha val="61000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1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942253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6" grpId="0" animBg="1"/>
      <p:bldP spid="10267" grpId="0" animBg="1"/>
      <p:bldP spid="10269" grpId="0" animBg="1"/>
      <p:bldP spid="10270" grpId="0" animBg="1"/>
      <p:bldP spid="10271" grpId="0" animBg="1"/>
      <p:bldP spid="69" grpId="0" animBg="1"/>
      <p:bldP spid="70" grpId="0" animBg="1"/>
      <p:bldP spid="71" grpId="0" animBg="1"/>
      <p:bldP spid="52" grpId="0" animBg="1"/>
      <p:bldP spid="3" grpId="0" animBg="1"/>
      <p:bldP spid="55" grpId="0" animBg="1"/>
      <p:bldP spid="56" grpId="0" animBg="1"/>
      <p:bldP spid="57" grpId="0" animBg="1"/>
      <p:bldP spid="58" grpId="0" animBg="1"/>
      <p:bldP spid="5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Lifecycle</a:t>
            </a:r>
            <a:r>
              <a:rPr lang="it-IT" dirty="0" smtClean="0"/>
              <a:t> </a:t>
            </a:r>
            <a:r>
              <a:rPr lang="it-IT" dirty="0" err="1" smtClean="0"/>
              <a:t>process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DEVELOPMENT </a:t>
            </a:r>
          </a:p>
          <a:p>
            <a:r>
              <a:rPr lang="it-IT" dirty="0" smtClean="0"/>
              <a:t>UNIT TEST</a:t>
            </a:r>
          </a:p>
          <a:p>
            <a:r>
              <a:rPr lang="it-IT" dirty="0" smtClean="0"/>
              <a:t>INTEGRATION TEST</a:t>
            </a:r>
          </a:p>
          <a:p>
            <a:r>
              <a:rPr lang="it-IT" dirty="0" smtClean="0"/>
              <a:t>QUALITY ASSURANCE</a:t>
            </a:r>
          </a:p>
          <a:p>
            <a:r>
              <a:rPr lang="it-IT" dirty="0" smtClean="0"/>
              <a:t>PRODUCTION</a:t>
            </a:r>
          </a:p>
          <a:p>
            <a:endParaRPr lang="it-IT" dirty="0"/>
          </a:p>
        </p:txBody>
      </p:sp>
      <p:grpSp>
        <p:nvGrpSpPr>
          <p:cNvPr id="4" name="Gruppo 3"/>
          <p:cNvGrpSpPr/>
          <p:nvPr/>
        </p:nvGrpSpPr>
        <p:grpSpPr>
          <a:xfrm>
            <a:off x="5783288" y="3480681"/>
            <a:ext cx="11307650" cy="5919102"/>
            <a:chOff x="5783288" y="3480681"/>
            <a:chExt cx="11307650" cy="5919102"/>
          </a:xfrm>
        </p:grpSpPr>
        <p:grpSp>
          <p:nvGrpSpPr>
            <p:cNvPr id="8" name="Gruppo 7"/>
            <p:cNvGrpSpPr/>
            <p:nvPr/>
          </p:nvGrpSpPr>
          <p:grpSpPr>
            <a:xfrm>
              <a:off x="5783288" y="4950322"/>
              <a:ext cx="11307650" cy="4449461"/>
              <a:chOff x="1942087" y="7568268"/>
              <a:chExt cx="11307650" cy="4449461"/>
            </a:xfrm>
          </p:grpSpPr>
          <p:cxnSp>
            <p:nvCxnSpPr>
              <p:cNvPr id="9" name="Connettore 2 8"/>
              <p:cNvCxnSpPr>
                <a:stCxn id="11" idx="2"/>
                <a:endCxn id="12" idx="1"/>
              </p:cNvCxnSpPr>
              <p:nvPr/>
            </p:nvCxnSpPr>
            <p:spPr bwMode="auto">
              <a:xfrm>
                <a:off x="7595912" y="10326979"/>
                <a:ext cx="0" cy="841437"/>
              </a:xfrm>
              <a:prstGeom prst="straightConnector1">
                <a:avLst/>
              </a:prstGeom>
              <a:solidFill>
                <a:srgbClr val="BBE0E3"/>
              </a:solidFill>
              <a:ln w="508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" name="Connettore 2 9"/>
              <p:cNvCxnSpPr>
                <a:stCxn id="11" idx="0"/>
                <a:endCxn id="13" idx="4"/>
              </p:cNvCxnSpPr>
              <p:nvPr/>
            </p:nvCxnSpPr>
            <p:spPr bwMode="auto">
              <a:xfrm flipH="1" flipV="1">
                <a:off x="7595911" y="7829411"/>
                <a:ext cx="1" cy="338376"/>
              </a:xfrm>
              <a:prstGeom prst="straightConnector1">
                <a:avLst/>
              </a:prstGeom>
              <a:solidFill>
                <a:srgbClr val="BBE0E3"/>
              </a:solidFill>
              <a:ln w="508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sp>
            <p:nvSpPr>
              <p:cNvPr id="11" name="Rettangolo arrotondato 10"/>
              <p:cNvSpPr/>
              <p:nvPr/>
            </p:nvSpPr>
            <p:spPr bwMode="auto">
              <a:xfrm>
                <a:off x="1942087" y="8167787"/>
                <a:ext cx="11307650" cy="2159192"/>
              </a:xfrm>
              <a:prstGeom prst="roundRect">
                <a:avLst/>
              </a:prstGeom>
              <a:solidFill>
                <a:srgbClr val="0070C0"/>
              </a:solidFill>
              <a:ln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b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it-IT" sz="2800" dirty="0" smtClean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</a:rPr>
                  <a:t>BOOKING</a:t>
                </a:r>
              </a:p>
            </p:txBody>
          </p:sp>
          <p:sp>
            <p:nvSpPr>
              <p:cNvPr id="12" name="Cilindro 11"/>
              <p:cNvSpPr/>
              <p:nvPr/>
            </p:nvSpPr>
            <p:spPr bwMode="auto">
              <a:xfrm>
                <a:off x="7138712" y="11168416"/>
                <a:ext cx="914400" cy="849313"/>
              </a:xfrm>
              <a:prstGeom prst="can">
                <a:avLst/>
              </a:prstGeom>
              <a:solidFill>
                <a:srgbClr val="0070C0"/>
              </a:solidFill>
              <a:ln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it-IT" sz="1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endParaRPr>
              </a:p>
            </p:txBody>
          </p:sp>
          <p:sp>
            <p:nvSpPr>
              <p:cNvPr id="13" name="Ovale 12"/>
              <p:cNvSpPr/>
              <p:nvPr/>
            </p:nvSpPr>
            <p:spPr bwMode="auto">
              <a:xfrm flipH="1">
                <a:off x="7460180" y="7568268"/>
                <a:ext cx="271463" cy="261143"/>
              </a:xfrm>
              <a:prstGeom prst="ellipse">
                <a:avLst/>
              </a:prstGeom>
              <a:solidFill>
                <a:schemeClr val="tx1"/>
              </a:solidFill>
              <a:ln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it-IT" sz="1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endParaRPr>
              </a:p>
            </p:txBody>
          </p:sp>
          <p:sp>
            <p:nvSpPr>
              <p:cNvPr id="14" name="Rettangolo arrotondato 13"/>
              <p:cNvSpPr/>
              <p:nvPr/>
            </p:nvSpPr>
            <p:spPr bwMode="auto">
              <a:xfrm>
                <a:off x="5872537" y="8457577"/>
                <a:ext cx="3446749" cy="1006846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75000"/>
                  <a:lumOff val="25000"/>
                </a:schemeClr>
              </a:solidFill>
              <a:ln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it-IT" sz="2800" dirty="0" smtClean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</a:rPr>
                  <a:t>INSTANCE #1 </a:t>
                </a:r>
              </a:p>
              <a:p>
                <a:pPr algn="ctr" eaLnBrk="1" hangingPunct="1"/>
                <a:r>
                  <a:rPr lang="it-IT" sz="2800" dirty="0" smtClean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</a:rPr>
                  <a:t>@ HTTP 7111 </a:t>
                </a:r>
                <a:endParaRPr kumimoji="0" lang="it-IT" sz="2800" i="0" u="none" strike="noStrike" normalizeH="0" baseline="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ea typeface="ヒラギノ角ゴ ProN W3" charset="0"/>
                  <a:cs typeface="ヒラギノ角ゴ ProN W3" charset="0"/>
                  <a:sym typeface="Gill Sans" charset="0"/>
                </a:endParaRPr>
              </a:p>
            </p:txBody>
          </p:sp>
        </p:grpSp>
        <p:sp>
          <p:nvSpPr>
            <p:cNvPr id="15" name="Fumetto 2 14"/>
            <p:cNvSpPr/>
            <p:nvPr/>
          </p:nvSpPr>
          <p:spPr bwMode="auto">
            <a:xfrm>
              <a:off x="10535816" y="3480681"/>
              <a:ext cx="3294062" cy="919146"/>
            </a:xfrm>
            <a:prstGeom prst="wedgeRoundRectCallout">
              <a:avLst>
                <a:gd name="adj1" fmla="val -20833"/>
                <a:gd name="adj2" fmla="val 89809"/>
                <a:gd name="adj3" fmla="val 16667"/>
              </a:avLst>
            </a:prstGeom>
            <a:solidFill>
              <a:srgbClr val="FFC00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it-IT" sz="4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rPr>
                <a:t>http/</a:t>
              </a:r>
              <a:r>
                <a:rPr kumimoji="0" lang="it-IT" sz="44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rPr>
                <a:t>rest</a:t>
              </a:r>
              <a:endParaRPr kumimoji="0" lang="it-IT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519250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it-IT" smtClean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17538" y="1676400"/>
            <a:ext cx="23134637" cy="10591800"/>
          </a:xfrm>
        </p:spPr>
        <p:txBody>
          <a:bodyPr/>
          <a:lstStyle/>
          <a:p>
            <a:pPr eaLnBrk="1" hangingPunct="1"/>
            <a:endParaRPr lang="it-IT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DEVELOPMENT / UNIT TEST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17539" y="1676400"/>
            <a:ext cx="14310766" cy="10668000"/>
          </a:xfrm>
        </p:spPr>
        <p:txBody>
          <a:bodyPr/>
          <a:lstStyle/>
          <a:p>
            <a:r>
              <a:rPr lang="it-IT" dirty="0" err="1" smtClean="0"/>
              <a:t>Binding</a:t>
            </a:r>
            <a:r>
              <a:rPr lang="it-IT" dirty="0" smtClean="0"/>
              <a:t> data </a:t>
            </a:r>
            <a:r>
              <a:rPr lang="it-IT" dirty="0" err="1" smtClean="0"/>
              <a:t>services</a:t>
            </a:r>
            <a:endParaRPr lang="it-IT" dirty="0" smtClean="0"/>
          </a:p>
          <a:p>
            <a:r>
              <a:rPr lang="it-IT" dirty="0" err="1" smtClean="0"/>
              <a:t>Configuration</a:t>
            </a:r>
            <a:endParaRPr lang="it-IT" dirty="0" smtClean="0"/>
          </a:p>
          <a:p>
            <a:pPr lvl="1"/>
            <a:r>
              <a:rPr lang="it-IT" dirty="0" err="1" smtClean="0"/>
              <a:t>Different</a:t>
            </a:r>
            <a:r>
              <a:rPr lang="it-IT" dirty="0" smtClean="0"/>
              <a:t> file</a:t>
            </a:r>
          </a:p>
          <a:p>
            <a:pPr lvl="1"/>
            <a:endParaRPr lang="it-IT" dirty="0" smtClean="0"/>
          </a:p>
          <a:p>
            <a:r>
              <a:rPr lang="it-IT" dirty="0" smtClean="0"/>
              <a:t>H2 in </a:t>
            </a:r>
            <a:r>
              <a:rPr lang="it-IT" dirty="0" err="1" smtClean="0"/>
              <a:t>memry</a:t>
            </a:r>
            <a:r>
              <a:rPr lang="it-IT" dirty="0" smtClean="0"/>
              <a:t> database</a:t>
            </a:r>
          </a:p>
          <a:p>
            <a:endParaRPr lang="it-IT" dirty="0" smtClean="0"/>
          </a:p>
          <a:p>
            <a:endParaRPr lang="it-IT" dirty="0"/>
          </a:p>
          <a:p>
            <a:r>
              <a:rPr lang="it-IT" dirty="0" smtClean="0"/>
              <a:t>Demo   </a:t>
            </a:r>
          </a:p>
          <a:p>
            <a:endParaRPr lang="it-IT" dirty="0"/>
          </a:p>
        </p:txBody>
      </p:sp>
      <p:grpSp>
        <p:nvGrpSpPr>
          <p:cNvPr id="6" name="Gruppo 5"/>
          <p:cNvGrpSpPr/>
          <p:nvPr/>
        </p:nvGrpSpPr>
        <p:grpSpPr>
          <a:xfrm>
            <a:off x="15171762" y="56309"/>
            <a:ext cx="9135160" cy="4872333"/>
            <a:chOff x="11543928" y="4205005"/>
            <a:chExt cx="9135160" cy="4872333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43928" y="4985792"/>
              <a:ext cx="9135160" cy="40915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" name="Freccia in giù 4"/>
            <p:cNvSpPr/>
            <p:nvPr/>
          </p:nvSpPr>
          <p:spPr bwMode="auto">
            <a:xfrm>
              <a:off x="12840072" y="4205005"/>
              <a:ext cx="1389778" cy="866512"/>
            </a:xfrm>
            <a:prstGeom prst="downArrow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</p:grpSp>
      <p:sp>
        <p:nvSpPr>
          <p:cNvPr id="7" name="Freccia a destra con strisce 6"/>
          <p:cNvSpPr/>
          <p:nvPr/>
        </p:nvSpPr>
        <p:spPr bwMode="auto">
          <a:xfrm>
            <a:off x="22201112" y="10748888"/>
            <a:ext cx="1656184" cy="1077664"/>
          </a:xfrm>
          <a:prstGeom prst="stripedRightArrow">
            <a:avLst/>
          </a:prstGeom>
          <a:solidFill>
            <a:srgbClr val="FF0000">
              <a:alpha val="61000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1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199788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INTEGRATION TEST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 smtClean="0"/>
              <a:t>Docker</a:t>
            </a:r>
            <a:r>
              <a:rPr lang="it-IT" dirty="0" smtClean="0"/>
              <a:t> </a:t>
            </a:r>
            <a:r>
              <a:rPr lang="it-IT" dirty="0" err="1" smtClean="0"/>
              <a:t>local</a:t>
            </a:r>
            <a:endParaRPr lang="it-IT" dirty="0" smtClean="0"/>
          </a:p>
          <a:p>
            <a:pPr lvl="1"/>
            <a:r>
              <a:rPr lang="it-IT" dirty="0" smtClean="0"/>
              <a:t>Special images with data </a:t>
            </a:r>
            <a:r>
              <a:rPr lang="it-IT" dirty="0" err="1" smtClean="0"/>
              <a:t>specific</a:t>
            </a:r>
            <a:r>
              <a:rPr lang="it-IT" dirty="0" smtClean="0"/>
              <a:t> for test </a:t>
            </a:r>
          </a:p>
          <a:p>
            <a:r>
              <a:rPr lang="it-IT" dirty="0" err="1" smtClean="0"/>
              <a:t>Mysql</a:t>
            </a:r>
            <a:r>
              <a:rPr lang="it-IT" dirty="0" smtClean="0"/>
              <a:t> introduce </a:t>
            </a:r>
            <a:r>
              <a:rPr lang="it-IT" dirty="0" err="1" smtClean="0"/>
              <a:t>configuration</a:t>
            </a:r>
            <a:r>
              <a:rPr lang="it-IT" dirty="0" smtClean="0"/>
              <a:t> </a:t>
            </a:r>
            <a:r>
              <a:rPr lang="it-IT" dirty="0" err="1" smtClean="0"/>
              <a:t>properties</a:t>
            </a:r>
            <a:endParaRPr lang="it-IT" dirty="0" smtClean="0"/>
          </a:p>
          <a:p>
            <a:r>
              <a:rPr lang="it-IT" dirty="0" err="1" smtClean="0"/>
              <a:t>Docker</a:t>
            </a:r>
            <a:r>
              <a:rPr lang="it-IT" dirty="0" smtClean="0"/>
              <a:t> file </a:t>
            </a:r>
          </a:p>
          <a:p>
            <a:r>
              <a:rPr lang="it-IT" dirty="0" err="1" smtClean="0"/>
              <a:t>Maven</a:t>
            </a:r>
            <a:r>
              <a:rPr lang="it-IT" dirty="0" smtClean="0"/>
              <a:t> </a:t>
            </a:r>
            <a:r>
              <a:rPr lang="it-IT" dirty="0" err="1" smtClean="0"/>
              <a:t>directives</a:t>
            </a:r>
            <a:endParaRPr lang="it-IT" dirty="0" smtClean="0"/>
          </a:p>
          <a:p>
            <a:r>
              <a:rPr lang="it-IT" dirty="0" smtClean="0"/>
              <a:t>Start </a:t>
            </a:r>
            <a:r>
              <a:rPr lang="it-IT" dirty="0" err="1" smtClean="0"/>
              <a:t>docker</a:t>
            </a:r>
            <a:r>
              <a:rPr lang="it-IT" dirty="0" smtClean="0"/>
              <a:t> </a:t>
            </a:r>
          </a:p>
          <a:p>
            <a:pPr lvl="1"/>
            <a:r>
              <a:rPr lang="it-IT" dirty="0" err="1" smtClean="0"/>
              <a:t>Follow</a:t>
            </a:r>
            <a:r>
              <a:rPr lang="it-IT" dirty="0" smtClean="0"/>
              <a:t> demo </a:t>
            </a:r>
            <a:r>
              <a:rPr lang="it-IT" dirty="0" err="1" smtClean="0"/>
              <a:t>docker</a:t>
            </a:r>
            <a:r>
              <a:rPr lang="it-IT" dirty="0" smtClean="0"/>
              <a:t> </a:t>
            </a:r>
          </a:p>
          <a:p>
            <a:endParaRPr lang="it-IT" dirty="0"/>
          </a:p>
        </p:txBody>
      </p:sp>
      <p:grpSp>
        <p:nvGrpSpPr>
          <p:cNvPr id="7" name="Gruppo 6"/>
          <p:cNvGrpSpPr/>
          <p:nvPr/>
        </p:nvGrpSpPr>
        <p:grpSpPr>
          <a:xfrm>
            <a:off x="15171762" y="56309"/>
            <a:ext cx="9135160" cy="4872333"/>
            <a:chOff x="11543928" y="4205005"/>
            <a:chExt cx="9135160" cy="4872333"/>
          </a:xfrm>
        </p:grpSpPr>
        <p:pic>
          <p:nvPicPr>
            <p:cNvPr id="8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43928" y="4985792"/>
              <a:ext cx="9135160" cy="40915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" name="Freccia in giù 8"/>
            <p:cNvSpPr/>
            <p:nvPr/>
          </p:nvSpPr>
          <p:spPr bwMode="auto">
            <a:xfrm>
              <a:off x="14726022" y="4205005"/>
              <a:ext cx="1389778" cy="866512"/>
            </a:xfrm>
            <a:prstGeom prst="downArrow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</p:grpSp>
      <p:sp>
        <p:nvSpPr>
          <p:cNvPr id="10" name="Freccia a destra con strisce 9"/>
          <p:cNvSpPr/>
          <p:nvPr/>
        </p:nvSpPr>
        <p:spPr bwMode="auto">
          <a:xfrm>
            <a:off x="22201112" y="10748888"/>
            <a:ext cx="1656184" cy="1077664"/>
          </a:xfrm>
          <a:prstGeom prst="stripedRightArrow">
            <a:avLst/>
          </a:prstGeom>
          <a:solidFill>
            <a:srgbClr val="FF0000">
              <a:alpha val="61000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1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130042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Docker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2800" dirty="0" smtClean="0"/>
              <a:t> </a:t>
            </a:r>
            <a:r>
              <a:rPr lang="it-IT" sz="2800" b="1" dirty="0" err="1"/>
              <a:t>Introduction</a:t>
            </a:r>
            <a:r>
              <a:rPr lang="it-IT" sz="2800" b="1" dirty="0"/>
              <a:t> to </a:t>
            </a:r>
            <a:r>
              <a:rPr lang="it-IT" sz="2800" b="1" dirty="0" err="1"/>
              <a:t>Docker</a:t>
            </a:r>
            <a:endParaRPr lang="it-IT" sz="2800" b="1" dirty="0"/>
          </a:p>
          <a:p>
            <a:pPr marL="0" indent="0">
              <a:buNone/>
            </a:pPr>
            <a:r>
              <a:rPr lang="en-US" sz="2800" dirty="0" err="1"/>
              <a:t>Docker</a:t>
            </a:r>
            <a:r>
              <a:rPr lang="en-US" sz="2800" dirty="0"/>
              <a:t> is a new way to containerize applications that is becomingly increasingly popular. It allows you to</a:t>
            </a:r>
          </a:p>
          <a:p>
            <a:pPr marL="0" indent="0">
              <a:buNone/>
            </a:pPr>
            <a:r>
              <a:rPr lang="en-US" sz="2800" dirty="0"/>
              <a:t>package a microservice in a standardized portable format that’s independent of the technology used to</a:t>
            </a:r>
          </a:p>
          <a:p>
            <a:pPr marL="0" indent="0">
              <a:buNone/>
            </a:pPr>
            <a:r>
              <a:rPr lang="en-US" sz="2800" dirty="0"/>
              <a:t>implement the service. At runtime it provides a high degree of isolation between different services. However,</a:t>
            </a:r>
          </a:p>
          <a:p>
            <a:pPr marL="0" indent="0">
              <a:buNone/>
            </a:pPr>
            <a:r>
              <a:rPr lang="en-US" sz="2800" dirty="0"/>
              <a:t>unlike virtual machines, </a:t>
            </a:r>
            <a:r>
              <a:rPr lang="en-US" sz="2800" dirty="0" err="1"/>
              <a:t>Docker</a:t>
            </a:r>
            <a:r>
              <a:rPr lang="en-US" sz="2800" dirty="0"/>
              <a:t> containers are extremely lightweight and as a result can be built and started</a:t>
            </a:r>
          </a:p>
          <a:p>
            <a:pPr marL="0" indent="0">
              <a:buNone/>
            </a:pPr>
            <a:r>
              <a:rPr lang="en-US" sz="2800" dirty="0"/>
              <a:t>extremely quickly. A container can typically be built in just a few seconds and starting a container simply</a:t>
            </a:r>
          </a:p>
          <a:p>
            <a:pPr marL="0" indent="0">
              <a:buNone/>
            </a:pPr>
            <a:r>
              <a:rPr lang="en-US" sz="2800" dirty="0"/>
              <a:t>consists of starting the service’s process(</a:t>
            </a:r>
            <a:r>
              <a:rPr lang="en-US" sz="2800" dirty="0" err="1"/>
              <a:t>es</a:t>
            </a:r>
            <a:r>
              <a:rPr lang="en-US" sz="2800" dirty="0" smtClean="0"/>
              <a:t>).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 err="1"/>
              <a:t>Docker</a:t>
            </a:r>
            <a:r>
              <a:rPr lang="en-US" sz="2800" dirty="0"/>
              <a:t> runs on a variety of platforms. It runs natively on Linux. You can also run </a:t>
            </a:r>
            <a:r>
              <a:rPr lang="en-US" sz="2800" dirty="0" err="1"/>
              <a:t>Docker</a:t>
            </a:r>
            <a:r>
              <a:rPr lang="en-US" sz="2800" dirty="0"/>
              <a:t> on Windows and Mac</a:t>
            </a:r>
          </a:p>
          <a:p>
            <a:pPr marL="0" indent="0">
              <a:buNone/>
            </a:pPr>
            <a:r>
              <a:rPr lang="en-US" sz="2800" dirty="0"/>
              <a:t>OSX using Boot2Docker, which runs the </a:t>
            </a:r>
            <a:r>
              <a:rPr lang="en-US" sz="2800" dirty="0" err="1"/>
              <a:t>Docker</a:t>
            </a:r>
            <a:r>
              <a:rPr lang="en-US" sz="2800" dirty="0"/>
              <a:t> daemon in a </a:t>
            </a:r>
            <a:r>
              <a:rPr lang="en-US" sz="2800" dirty="0" err="1"/>
              <a:t>VirtualBox</a:t>
            </a:r>
            <a:r>
              <a:rPr lang="en-US" sz="2800" dirty="0"/>
              <a:t> VM. Some clouds also have added</a:t>
            </a:r>
          </a:p>
          <a:p>
            <a:pPr marL="0" indent="0">
              <a:buNone/>
            </a:pPr>
            <a:r>
              <a:rPr lang="en-US" sz="2800" dirty="0"/>
              <a:t>extra support for </a:t>
            </a:r>
            <a:r>
              <a:rPr lang="en-US" sz="2800" dirty="0" err="1"/>
              <a:t>Docker</a:t>
            </a:r>
            <a:r>
              <a:rPr lang="en-US" sz="2800" dirty="0"/>
              <a:t>. For example, not only can you run </a:t>
            </a:r>
            <a:r>
              <a:rPr lang="en-US" sz="2800" dirty="0" err="1"/>
              <a:t>Docker</a:t>
            </a:r>
            <a:r>
              <a:rPr lang="en-US" sz="2800" dirty="0"/>
              <a:t> inside your EC2 instances but you can also</a:t>
            </a:r>
          </a:p>
          <a:p>
            <a:pPr marL="0" indent="0">
              <a:buNone/>
            </a:pPr>
            <a:r>
              <a:rPr lang="en-US" sz="2800" dirty="0"/>
              <a:t>use Elastic Beanstalk to run </a:t>
            </a:r>
            <a:r>
              <a:rPr lang="en-US" sz="2800" dirty="0" err="1"/>
              <a:t>Docker</a:t>
            </a:r>
            <a:r>
              <a:rPr lang="en-US" sz="2800" dirty="0"/>
              <a:t> containers. Amazon also recently announced the Amazon EC2 Container</a:t>
            </a:r>
          </a:p>
          <a:p>
            <a:pPr marL="0" indent="0">
              <a:buNone/>
            </a:pPr>
            <a:r>
              <a:rPr lang="en-US" sz="2800" dirty="0"/>
              <a:t>Service, which is a hosted </a:t>
            </a:r>
            <a:r>
              <a:rPr lang="en-US" sz="2800" dirty="0" err="1"/>
              <a:t>Docker</a:t>
            </a:r>
            <a:r>
              <a:rPr lang="en-US" sz="2800" dirty="0"/>
              <a:t> container management service. Google Cloud also has support for </a:t>
            </a:r>
            <a:r>
              <a:rPr lang="en-US" sz="2800" dirty="0" err="1"/>
              <a:t>Docker</a:t>
            </a:r>
            <a:r>
              <a:rPr lang="en-US" sz="2800" dirty="0"/>
              <a:t>.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The </a:t>
            </a:r>
            <a:r>
              <a:rPr lang="en-US" sz="2800" dirty="0"/>
              <a:t>two main </a:t>
            </a:r>
            <a:r>
              <a:rPr lang="en-US" sz="2800" dirty="0" err="1"/>
              <a:t>Docker</a:t>
            </a:r>
            <a:r>
              <a:rPr lang="en-US" sz="2800" dirty="0"/>
              <a:t> concepts are image, which is a portable application packaging format, and container,</a:t>
            </a:r>
          </a:p>
          <a:p>
            <a:pPr marL="0" indent="0">
              <a:buNone/>
            </a:pPr>
            <a:r>
              <a:rPr lang="en-US" sz="2800" dirty="0"/>
              <a:t>which is a running image and consists of one or more sandboxed processes. Let’s first look at how images</a:t>
            </a:r>
          </a:p>
          <a:p>
            <a:pPr marL="0" indent="0">
              <a:buNone/>
            </a:pPr>
            <a:r>
              <a:rPr lang="it-IT" sz="2800" dirty="0"/>
              <a:t>work.</a:t>
            </a:r>
            <a:endParaRPr lang="it-IT" sz="2800" dirty="0" smtClean="0"/>
          </a:p>
          <a:p>
            <a:endParaRPr lang="it-IT" sz="2800" dirty="0"/>
          </a:p>
        </p:txBody>
      </p:sp>
    </p:spTree>
    <p:extLst>
      <p:ext uri="{BB962C8B-B14F-4D97-AF65-F5344CB8AC3E}">
        <p14:creationId xmlns:p14="http://schemas.microsoft.com/office/powerpoint/2010/main" val="18289150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Docker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2800" b="1" dirty="0" err="1" smtClean="0"/>
              <a:t>Docker</a:t>
            </a:r>
            <a:r>
              <a:rPr lang="it-IT" sz="2800" b="1" dirty="0" smtClean="0"/>
              <a:t> image</a:t>
            </a:r>
          </a:p>
          <a:p>
            <a:pPr marL="0" indent="0" algn="just">
              <a:buNone/>
            </a:pPr>
            <a:r>
              <a:rPr lang="en-US" sz="2400" dirty="0" smtClean="0"/>
              <a:t>A </a:t>
            </a:r>
            <a:r>
              <a:rPr lang="en-US" sz="2400" dirty="0" err="1"/>
              <a:t>Docker</a:t>
            </a:r>
            <a:r>
              <a:rPr lang="en-US" sz="2400" dirty="0"/>
              <a:t> image is read-only file system image of an operating system and an application. It’s analogous to an</a:t>
            </a:r>
          </a:p>
          <a:p>
            <a:pPr marL="0" indent="0" algn="just">
              <a:buNone/>
            </a:pPr>
            <a:r>
              <a:rPr lang="en-US" sz="2400" dirty="0"/>
              <a:t>AWS EC2 AMI. An image is self-contained and will run on any </a:t>
            </a:r>
            <a:r>
              <a:rPr lang="en-US" sz="2400" dirty="0" err="1"/>
              <a:t>Docker</a:t>
            </a:r>
            <a:r>
              <a:rPr lang="en-US" sz="2400" dirty="0"/>
              <a:t> installation. You can create an image</a:t>
            </a:r>
          </a:p>
          <a:p>
            <a:pPr marL="0" indent="0" algn="just">
              <a:buNone/>
            </a:pPr>
            <a:r>
              <a:rPr lang="en-US" sz="2400" dirty="0"/>
              <a:t>from scratch but normally an image is created by starting a container from existing base image, installing</a:t>
            </a:r>
          </a:p>
          <a:p>
            <a:pPr marL="0" indent="0" algn="just">
              <a:buNone/>
            </a:pPr>
            <a:r>
              <a:rPr lang="en-US" sz="2400" dirty="0"/>
              <a:t>applications by executing the same kinds of commands you would use when configuring a regular machine,</a:t>
            </a:r>
          </a:p>
          <a:p>
            <a:pPr marL="0" indent="0" algn="just">
              <a:buNone/>
            </a:pPr>
            <a:r>
              <a:rPr lang="en-US" sz="2400" dirty="0"/>
              <a:t>such as apt-get install –y and then saving the container as a new image. For example, to create an image</a:t>
            </a:r>
          </a:p>
          <a:p>
            <a:pPr marL="0" indent="0" algn="just">
              <a:buNone/>
            </a:pPr>
            <a:r>
              <a:rPr lang="en-US" sz="2400" dirty="0"/>
              <a:t>containing a Spring Boot based application, you could start from a vanilla Ubuntu image, install the JDK and</a:t>
            </a:r>
          </a:p>
          <a:p>
            <a:pPr marL="0" indent="0" algn="just">
              <a:buNone/>
            </a:pPr>
            <a:r>
              <a:rPr lang="en-US" sz="2400" dirty="0" smtClean="0"/>
              <a:t>then </a:t>
            </a:r>
            <a:r>
              <a:rPr lang="en-US" sz="2400" dirty="0"/>
              <a:t>install the executable JAR.</a:t>
            </a:r>
          </a:p>
          <a:p>
            <a:pPr marL="0" indent="0" algn="just">
              <a:buNone/>
            </a:pPr>
            <a:r>
              <a:rPr lang="en-US" sz="2400" dirty="0"/>
              <a:t>In many ways, building a </a:t>
            </a:r>
            <a:r>
              <a:rPr lang="en-US" sz="2400" dirty="0" err="1"/>
              <a:t>Docker</a:t>
            </a:r>
            <a:r>
              <a:rPr lang="en-US" sz="2400" dirty="0"/>
              <a:t> image is similar to building an AMI. However, while an AMI is a blob of bits,</a:t>
            </a:r>
          </a:p>
          <a:p>
            <a:pPr marL="0" indent="0" algn="just">
              <a:buNone/>
            </a:pPr>
            <a:r>
              <a:rPr lang="en-US" sz="2400" dirty="0"/>
              <a:t>a </a:t>
            </a:r>
            <a:r>
              <a:rPr lang="en-US" sz="2400" dirty="0" err="1"/>
              <a:t>Docker</a:t>
            </a:r>
            <a:r>
              <a:rPr lang="en-US" sz="2400" dirty="0"/>
              <a:t> image has a layered structure that dramatically reduces the amount of time needed to build and</a:t>
            </a:r>
          </a:p>
          <a:p>
            <a:pPr marL="0" indent="0" algn="just">
              <a:buNone/>
            </a:pPr>
            <a:r>
              <a:rPr lang="en-US" sz="2400" dirty="0"/>
              <a:t>deploy a </a:t>
            </a:r>
            <a:r>
              <a:rPr lang="en-US" sz="2400" dirty="0" err="1"/>
              <a:t>Docker</a:t>
            </a:r>
            <a:r>
              <a:rPr lang="en-US" sz="2400" dirty="0"/>
              <a:t> image. An image consists of a sequence of layers. When building an image, each command</a:t>
            </a:r>
          </a:p>
          <a:p>
            <a:pPr marL="0" indent="0" algn="just">
              <a:buNone/>
            </a:pPr>
            <a:r>
              <a:rPr lang="en-US" sz="2400" dirty="0"/>
              <a:t>that changes the file system (e.g. </a:t>
            </a:r>
            <a:r>
              <a:rPr lang="en-US" sz="2400" i="1" dirty="0"/>
              <a:t>apt-get install</a:t>
            </a:r>
            <a:r>
              <a:rPr lang="en-US" sz="2400" dirty="0"/>
              <a:t>) create a new layer that references it’s parent layer.</a:t>
            </a:r>
          </a:p>
          <a:p>
            <a:pPr marL="0" indent="0" algn="just">
              <a:buNone/>
            </a:pPr>
            <a:r>
              <a:rPr lang="en-US" sz="2400" dirty="0"/>
              <a:t>This layered structure has two important benefits. First it enables of sharing of layers between images, which</a:t>
            </a:r>
          </a:p>
          <a:p>
            <a:pPr marL="0" indent="0" algn="just">
              <a:buNone/>
            </a:pPr>
            <a:r>
              <a:rPr lang="en-US" sz="2400" dirty="0"/>
              <a:t>means that </a:t>
            </a:r>
            <a:r>
              <a:rPr lang="en-US" sz="2400" dirty="0" err="1"/>
              <a:t>Docker</a:t>
            </a:r>
            <a:r>
              <a:rPr lang="en-US" sz="2400" dirty="0"/>
              <a:t> does not need to move an entire image over the network. Only those layers that don’t exist</a:t>
            </a:r>
          </a:p>
          <a:p>
            <a:pPr marL="0" indent="0" algn="just">
              <a:buNone/>
            </a:pPr>
            <a:r>
              <a:rPr lang="en-US" sz="2400" dirty="0"/>
              <a:t>on the destination machine need to be copied, which usually results in a dramatic speedup. Another important</a:t>
            </a:r>
          </a:p>
          <a:p>
            <a:pPr marL="0" indent="0" algn="just">
              <a:buNone/>
            </a:pPr>
            <a:r>
              <a:rPr lang="en-US" sz="2400" dirty="0"/>
              <a:t>benefit of the layered structure is that </a:t>
            </a:r>
            <a:r>
              <a:rPr lang="en-US" sz="2400" dirty="0" err="1"/>
              <a:t>Docker</a:t>
            </a:r>
            <a:r>
              <a:rPr lang="en-US" sz="2400" dirty="0"/>
              <a:t> aggressively caches layers when building an image. When </a:t>
            </a:r>
            <a:r>
              <a:rPr lang="en-US" sz="2400" dirty="0" err="1"/>
              <a:t>reexecuting</a:t>
            </a:r>
            <a:endParaRPr lang="en-US" sz="2400" dirty="0"/>
          </a:p>
          <a:p>
            <a:pPr marL="0" indent="0" algn="just">
              <a:buNone/>
            </a:pPr>
            <a:r>
              <a:rPr lang="en-US" sz="2400" dirty="0"/>
              <a:t>a command against an input layer </a:t>
            </a:r>
            <a:r>
              <a:rPr lang="en-US" sz="2400" dirty="0" err="1"/>
              <a:t>Docker</a:t>
            </a:r>
            <a:r>
              <a:rPr lang="en-US" sz="2400" dirty="0"/>
              <a:t> tries to skip executing the command and instead reuses</a:t>
            </a:r>
          </a:p>
          <a:p>
            <a:pPr marL="0" indent="0" algn="just">
              <a:buNone/>
            </a:pPr>
            <a:r>
              <a:rPr lang="en-US" sz="2400" dirty="0"/>
              <a:t>the already built output layer. As a result, building an image is usually extremely fast.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1943589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QUALITY ASSURANCE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17539" y="1676400"/>
            <a:ext cx="14238758" cy="10438184"/>
          </a:xfrm>
        </p:spPr>
        <p:txBody>
          <a:bodyPr/>
          <a:lstStyle/>
          <a:p>
            <a:r>
              <a:rPr lang="it-IT" dirty="0" err="1" smtClean="0"/>
              <a:t>Docker</a:t>
            </a:r>
            <a:r>
              <a:rPr lang="it-IT" dirty="0" smtClean="0"/>
              <a:t> </a:t>
            </a:r>
            <a:r>
              <a:rPr lang="it-IT" dirty="0" err="1" smtClean="0"/>
              <a:t>hub</a:t>
            </a:r>
            <a:endParaRPr lang="it-IT" dirty="0" smtClean="0"/>
          </a:p>
          <a:p>
            <a:pPr lvl="1"/>
            <a:r>
              <a:rPr lang="it-IT" dirty="0" smtClean="0"/>
              <a:t> </a:t>
            </a:r>
            <a:r>
              <a:rPr lang="it-IT" dirty="0" err="1" smtClean="0"/>
              <a:t>at</a:t>
            </a:r>
            <a:r>
              <a:rPr lang="it-IT" dirty="0" smtClean="0"/>
              <a:t> the end of </a:t>
            </a:r>
            <a:r>
              <a:rPr lang="it-IT" dirty="0" err="1" smtClean="0"/>
              <a:t>integration</a:t>
            </a:r>
            <a:r>
              <a:rPr lang="it-IT" dirty="0" smtClean="0"/>
              <a:t> </a:t>
            </a:r>
            <a:r>
              <a:rPr lang="it-IT" dirty="0" err="1" smtClean="0"/>
              <a:t>phase</a:t>
            </a:r>
            <a:r>
              <a:rPr lang="it-IT" dirty="0" smtClean="0"/>
              <a:t>….</a:t>
            </a:r>
          </a:p>
          <a:p>
            <a:pPr lvl="1"/>
            <a:r>
              <a:rPr lang="it-IT" dirty="0" err="1" smtClean="0"/>
              <a:t>Porpouse</a:t>
            </a:r>
            <a:endParaRPr lang="it-IT" dirty="0" smtClean="0"/>
          </a:p>
          <a:p>
            <a:pPr lvl="2"/>
            <a:r>
              <a:rPr lang="it-IT" dirty="0" err="1" smtClean="0"/>
              <a:t>Specific</a:t>
            </a:r>
            <a:r>
              <a:rPr lang="it-IT" dirty="0" smtClean="0"/>
              <a:t> database </a:t>
            </a:r>
            <a:r>
              <a:rPr lang="it-IT" dirty="0" err="1" smtClean="0"/>
              <a:t>images</a:t>
            </a:r>
            <a:r>
              <a:rPr lang="it-IT" dirty="0" smtClean="0"/>
              <a:t> </a:t>
            </a:r>
            <a:r>
              <a:rPr lang="it-IT" dirty="0" err="1" smtClean="0"/>
              <a:t>with</a:t>
            </a:r>
            <a:r>
              <a:rPr lang="it-IT" dirty="0" smtClean="0"/>
              <a:t> data </a:t>
            </a:r>
            <a:r>
              <a:rPr lang="it-IT" dirty="0" err="1" smtClean="0"/>
              <a:t>ready</a:t>
            </a:r>
            <a:r>
              <a:rPr lang="it-IT" dirty="0" smtClean="0"/>
              <a:t> </a:t>
            </a:r>
            <a:r>
              <a:rPr lang="it-IT" dirty="0" err="1" smtClean="0"/>
              <a:t>to</a:t>
            </a:r>
            <a:r>
              <a:rPr lang="it-IT" dirty="0" smtClean="0"/>
              <a:t> </a:t>
            </a:r>
            <a:r>
              <a:rPr lang="it-IT" dirty="0" err="1" smtClean="0"/>
              <a:t>be</a:t>
            </a:r>
            <a:r>
              <a:rPr lang="it-IT" dirty="0" smtClean="0"/>
              <a:t> </a:t>
            </a:r>
            <a:r>
              <a:rPr lang="it-IT" dirty="0" err="1" smtClean="0"/>
              <a:t>used</a:t>
            </a:r>
            <a:r>
              <a:rPr lang="it-IT" dirty="0" smtClean="0"/>
              <a:t> </a:t>
            </a:r>
            <a:r>
              <a:rPr lang="it-IT" dirty="0" err="1" smtClean="0"/>
              <a:t>for</a:t>
            </a:r>
            <a:r>
              <a:rPr lang="it-IT" dirty="0" smtClean="0"/>
              <a:t> </a:t>
            </a:r>
            <a:r>
              <a:rPr lang="it-IT" dirty="0" err="1" smtClean="0"/>
              <a:t>specific</a:t>
            </a:r>
            <a:r>
              <a:rPr lang="it-IT" dirty="0" smtClean="0"/>
              <a:t> </a:t>
            </a:r>
            <a:r>
              <a:rPr lang="it-IT" dirty="0" err="1" smtClean="0"/>
              <a:t>unit</a:t>
            </a:r>
            <a:r>
              <a:rPr lang="it-IT" dirty="0" smtClean="0"/>
              <a:t> or </a:t>
            </a:r>
            <a:r>
              <a:rPr lang="it-IT" dirty="0" err="1" smtClean="0"/>
              <a:t>integration</a:t>
            </a:r>
            <a:r>
              <a:rPr lang="it-IT" dirty="0" smtClean="0"/>
              <a:t> </a:t>
            </a:r>
            <a:r>
              <a:rPr lang="it-IT" dirty="0" err="1" smtClean="0"/>
              <a:t>tests</a:t>
            </a:r>
            <a:endParaRPr lang="it-IT" dirty="0" smtClean="0"/>
          </a:p>
          <a:p>
            <a:pPr lvl="2"/>
            <a:r>
              <a:rPr lang="it-IT" dirty="0" err="1" smtClean="0"/>
              <a:t>Improve</a:t>
            </a:r>
            <a:r>
              <a:rPr lang="it-IT" dirty="0" smtClean="0"/>
              <a:t> the </a:t>
            </a:r>
            <a:r>
              <a:rPr lang="it-IT" dirty="0" err="1" smtClean="0"/>
              <a:t>response</a:t>
            </a:r>
            <a:r>
              <a:rPr lang="it-IT" dirty="0" smtClean="0"/>
              <a:t> </a:t>
            </a:r>
            <a:r>
              <a:rPr lang="it-IT" dirty="0" err="1" smtClean="0"/>
              <a:t>to</a:t>
            </a:r>
            <a:r>
              <a:rPr lang="it-IT" dirty="0" smtClean="0"/>
              <a:t> </a:t>
            </a:r>
            <a:r>
              <a:rPr lang="it-IT" dirty="0" err="1" smtClean="0"/>
              <a:t>critic</a:t>
            </a:r>
            <a:r>
              <a:rPr lang="it-IT" dirty="0" smtClean="0"/>
              <a:t> bug fixing and </a:t>
            </a:r>
            <a:r>
              <a:rPr lang="it-IT" dirty="0" err="1" smtClean="0"/>
              <a:t>realize</a:t>
            </a:r>
            <a:r>
              <a:rPr lang="it-IT" dirty="0" smtClean="0"/>
              <a:t> a </a:t>
            </a:r>
            <a:r>
              <a:rPr lang="it-IT" dirty="0" err="1" smtClean="0"/>
              <a:t>faster</a:t>
            </a:r>
            <a:r>
              <a:rPr lang="it-IT" dirty="0" smtClean="0"/>
              <a:t> fixing</a:t>
            </a:r>
          </a:p>
          <a:p>
            <a:pPr lvl="2"/>
            <a:r>
              <a:rPr lang="it-IT" dirty="0" err="1" smtClean="0"/>
              <a:t>Collection</a:t>
            </a:r>
            <a:r>
              <a:rPr lang="it-IT" dirty="0" smtClean="0"/>
              <a:t> </a:t>
            </a:r>
            <a:r>
              <a:rPr lang="it-IT" dirty="0" err="1" smtClean="0"/>
              <a:t>of</a:t>
            </a:r>
            <a:r>
              <a:rPr lang="it-IT" dirty="0" smtClean="0"/>
              <a:t> </a:t>
            </a:r>
            <a:r>
              <a:rPr lang="it-IT" dirty="0" err="1" smtClean="0"/>
              <a:t>specific</a:t>
            </a:r>
            <a:r>
              <a:rPr lang="it-IT" dirty="0" smtClean="0"/>
              <a:t> container </a:t>
            </a:r>
            <a:r>
              <a:rPr lang="it-IT" dirty="0" err="1" smtClean="0"/>
              <a:t>to</a:t>
            </a:r>
            <a:r>
              <a:rPr lang="it-IT" dirty="0" smtClean="0"/>
              <a:t> face </a:t>
            </a:r>
            <a:r>
              <a:rPr lang="it-IT" dirty="0" err="1" smtClean="0"/>
              <a:t>different</a:t>
            </a:r>
            <a:r>
              <a:rPr lang="it-IT" dirty="0" smtClean="0"/>
              <a:t> bug fixing or non </a:t>
            </a:r>
            <a:r>
              <a:rPr lang="it-IT" dirty="0" err="1" smtClean="0"/>
              <a:t>regression</a:t>
            </a:r>
            <a:r>
              <a:rPr lang="it-IT" dirty="0" smtClean="0"/>
              <a:t> </a:t>
            </a:r>
            <a:r>
              <a:rPr lang="it-IT" dirty="0" err="1" smtClean="0"/>
              <a:t>scenarios</a:t>
            </a:r>
            <a:endParaRPr lang="it-IT" dirty="0" smtClean="0"/>
          </a:p>
          <a:p>
            <a:pPr lvl="2"/>
            <a:r>
              <a:rPr lang="it-IT" dirty="0" smtClean="0"/>
              <a:t> </a:t>
            </a:r>
          </a:p>
          <a:p>
            <a:r>
              <a:rPr lang="it-IT" dirty="0" err="1" smtClean="0"/>
              <a:t>Jenkins@openshift</a:t>
            </a:r>
            <a:endParaRPr lang="it-IT" dirty="0" smtClean="0"/>
          </a:p>
          <a:p>
            <a:pPr lvl="1"/>
            <a:r>
              <a:rPr lang="it-IT" dirty="0" err="1" smtClean="0"/>
              <a:t>description</a:t>
            </a:r>
            <a:endParaRPr lang="it-IT" dirty="0"/>
          </a:p>
          <a:p>
            <a:endParaRPr lang="it-IT" dirty="0"/>
          </a:p>
        </p:txBody>
      </p:sp>
      <p:grpSp>
        <p:nvGrpSpPr>
          <p:cNvPr id="7" name="Gruppo 6"/>
          <p:cNvGrpSpPr/>
          <p:nvPr/>
        </p:nvGrpSpPr>
        <p:grpSpPr>
          <a:xfrm>
            <a:off x="15171762" y="56309"/>
            <a:ext cx="9135160" cy="4872333"/>
            <a:chOff x="11543928" y="4205005"/>
            <a:chExt cx="9135160" cy="4872333"/>
          </a:xfrm>
        </p:grpSpPr>
        <p:pic>
          <p:nvPicPr>
            <p:cNvPr id="8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43928" y="4985792"/>
              <a:ext cx="9135160" cy="40915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" name="Freccia in giù 8"/>
            <p:cNvSpPr/>
            <p:nvPr/>
          </p:nvSpPr>
          <p:spPr bwMode="auto">
            <a:xfrm>
              <a:off x="15869022" y="4205005"/>
              <a:ext cx="1389778" cy="866512"/>
            </a:xfrm>
            <a:prstGeom prst="downArrow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09529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Docker</a:t>
            </a:r>
            <a:r>
              <a:rPr lang="it-IT" dirty="0" smtClean="0"/>
              <a:t> </a:t>
            </a:r>
            <a:r>
              <a:rPr lang="it-IT" dirty="0" err="1" smtClean="0"/>
              <a:t>Hub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err="1">
                <a:hlinkClick r:id="rId2"/>
              </a:rPr>
              <a:t>Docker</a:t>
            </a:r>
            <a:r>
              <a:rPr lang="en-US" sz="3600" dirty="0">
                <a:hlinkClick r:id="rId2"/>
              </a:rPr>
              <a:t> Hub</a:t>
            </a:r>
            <a:r>
              <a:rPr lang="en-US" sz="3600" dirty="0"/>
              <a:t> is a cloud-based registry service which allows you to link to code repositories, build your images and test them, stores manually pushed images, and links to </a:t>
            </a:r>
            <a:r>
              <a:rPr lang="en-US" sz="3600" dirty="0" err="1">
                <a:hlinkClick r:id="rId3"/>
              </a:rPr>
              <a:t>Docker</a:t>
            </a:r>
            <a:r>
              <a:rPr lang="en-US" sz="3600" dirty="0">
                <a:hlinkClick r:id="rId3"/>
              </a:rPr>
              <a:t> Cloud</a:t>
            </a:r>
            <a:r>
              <a:rPr lang="en-US" sz="3600" dirty="0"/>
              <a:t> so you can deploy images to your hosts. It provides a centralized resource for container image discovery, distribution and change </a:t>
            </a:r>
            <a:r>
              <a:rPr lang="en-US" sz="3600" dirty="0" err="1"/>
              <a:t>management,</a:t>
            </a:r>
            <a:r>
              <a:rPr lang="en-US" sz="3600" dirty="0" err="1">
                <a:hlinkClick r:id="rId4"/>
              </a:rPr>
              <a:t>user</a:t>
            </a:r>
            <a:r>
              <a:rPr lang="en-US" sz="3600" dirty="0">
                <a:hlinkClick r:id="rId4"/>
              </a:rPr>
              <a:t> </a:t>
            </a:r>
            <a:endParaRPr lang="en-US" sz="3600" dirty="0" smtClean="0">
              <a:hlinkClick r:id="rId4"/>
            </a:endParaRPr>
          </a:p>
          <a:p>
            <a:r>
              <a:rPr lang="en-US" sz="3600" dirty="0" err="1"/>
              <a:t>Docker</a:t>
            </a:r>
            <a:r>
              <a:rPr lang="en-US" sz="3600" dirty="0"/>
              <a:t> Hub provides the following major features:</a:t>
            </a:r>
          </a:p>
          <a:p>
            <a:pPr marL="0" indent="0">
              <a:buNone/>
            </a:pPr>
            <a:r>
              <a:rPr lang="en-US" sz="3600" dirty="0">
                <a:hlinkClick r:id="rId5"/>
              </a:rPr>
              <a:t>Image Repositories</a:t>
            </a:r>
            <a:r>
              <a:rPr lang="en-US" sz="3600" dirty="0"/>
              <a:t>: Find, manage, and push and pull images from community, official, and private image libraries.</a:t>
            </a:r>
          </a:p>
          <a:p>
            <a:pPr marL="0" indent="0">
              <a:buNone/>
            </a:pPr>
            <a:r>
              <a:rPr lang="en-US" sz="3600" dirty="0">
                <a:hlinkClick r:id="rId6"/>
              </a:rPr>
              <a:t>Automated Builds</a:t>
            </a:r>
            <a:r>
              <a:rPr lang="en-US" sz="3600" dirty="0"/>
              <a:t>: Automatically create new images when you make changes to a source code repository.</a:t>
            </a:r>
          </a:p>
          <a:p>
            <a:pPr marL="0" indent="0">
              <a:buNone/>
            </a:pPr>
            <a:r>
              <a:rPr lang="en-US" sz="3600" dirty="0" err="1">
                <a:hlinkClick r:id="rId7"/>
              </a:rPr>
              <a:t>Webhooks</a:t>
            </a:r>
            <a:r>
              <a:rPr lang="en-US" sz="3600" dirty="0"/>
              <a:t>: A feature of Automated Builds, </a:t>
            </a:r>
            <a:r>
              <a:rPr lang="en-US" sz="3600" dirty="0" err="1"/>
              <a:t>Webhooks</a:t>
            </a:r>
            <a:r>
              <a:rPr lang="en-US" sz="3600" dirty="0"/>
              <a:t> let you trigger actions after a successful push to a repository.</a:t>
            </a:r>
          </a:p>
          <a:p>
            <a:pPr marL="0" indent="0">
              <a:buNone/>
            </a:pPr>
            <a:r>
              <a:rPr lang="en-US" sz="3600" dirty="0">
                <a:hlinkClick r:id="rId4"/>
              </a:rPr>
              <a:t>Organizations</a:t>
            </a:r>
            <a:r>
              <a:rPr lang="en-US" sz="3600" dirty="0"/>
              <a:t>: Create work groups to manage access to image repositories.</a:t>
            </a:r>
          </a:p>
          <a:p>
            <a:pPr marL="0" indent="0">
              <a:buNone/>
            </a:pPr>
            <a:r>
              <a:rPr lang="en-US" sz="3600" dirty="0" err="1"/>
              <a:t>GitHub</a:t>
            </a:r>
            <a:r>
              <a:rPr lang="en-US" sz="3600" dirty="0"/>
              <a:t> and </a:t>
            </a:r>
            <a:r>
              <a:rPr lang="en-US" sz="3600" dirty="0" err="1"/>
              <a:t>Bitbucket</a:t>
            </a:r>
            <a:r>
              <a:rPr lang="en-US" sz="3600" dirty="0"/>
              <a:t> Integration: Add the Hub and your </a:t>
            </a:r>
            <a:r>
              <a:rPr lang="en-US" sz="3600" dirty="0" err="1"/>
              <a:t>Docker</a:t>
            </a:r>
            <a:r>
              <a:rPr lang="en-US" sz="3600" dirty="0"/>
              <a:t> Images to your current workflows.</a:t>
            </a:r>
          </a:p>
          <a:p>
            <a:pPr marL="0" indent="0">
              <a:buNone/>
            </a:pPr>
            <a:r>
              <a:rPr lang="en-US" sz="3600" dirty="0" smtClean="0">
                <a:hlinkClick r:id="rId4"/>
              </a:rPr>
              <a:t>and </a:t>
            </a:r>
            <a:r>
              <a:rPr lang="en-US" sz="3600" dirty="0">
                <a:hlinkClick r:id="rId4"/>
              </a:rPr>
              <a:t>team collaboration</a:t>
            </a:r>
            <a:r>
              <a:rPr lang="en-US" sz="3600" dirty="0"/>
              <a:t>, and workflow automation throughout the development pipeline.</a:t>
            </a:r>
            <a:r>
              <a:rPr lang="en-US" sz="3600" dirty="0" smtClean="0"/>
              <a:t> </a:t>
            </a:r>
            <a:r>
              <a:rPr lang="it-IT" sz="3600" dirty="0" smtClean="0"/>
              <a:t> </a:t>
            </a:r>
            <a:endParaRPr lang="it-IT" sz="3600" dirty="0"/>
          </a:p>
        </p:txBody>
      </p:sp>
    </p:spTree>
    <p:extLst>
      <p:ext uri="{BB962C8B-B14F-4D97-AF65-F5344CB8AC3E}">
        <p14:creationId xmlns:p14="http://schemas.microsoft.com/office/powerpoint/2010/main" val="26067182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Docker</a:t>
            </a:r>
            <a:r>
              <a:rPr lang="it-IT" dirty="0" smtClean="0"/>
              <a:t> </a:t>
            </a:r>
            <a:r>
              <a:rPr lang="it-IT" dirty="0" err="1" smtClean="0"/>
              <a:t>Hub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Use Official Repositories</a:t>
            </a:r>
          </a:p>
          <a:p>
            <a:pPr marL="0" indent="0">
              <a:buNone/>
            </a:pPr>
            <a:r>
              <a:rPr lang="en-US" sz="3600" dirty="0" err="1"/>
              <a:t>Docker</a:t>
            </a:r>
            <a:r>
              <a:rPr lang="en-US" sz="3600" dirty="0"/>
              <a:t> Hub contains a number of </a:t>
            </a:r>
            <a:r>
              <a:rPr lang="en-US" sz="3600" dirty="0">
                <a:hlinkClick r:id="rId2"/>
              </a:rPr>
              <a:t>Official Repositories</a:t>
            </a:r>
            <a:r>
              <a:rPr lang="en-US" sz="3600" dirty="0"/>
              <a:t>. These are public, certified repositories from vendors and contributors to </a:t>
            </a:r>
            <a:r>
              <a:rPr lang="en-US" sz="3600" dirty="0" err="1"/>
              <a:t>Docker</a:t>
            </a:r>
            <a:r>
              <a:rPr lang="en-US" sz="3600" dirty="0"/>
              <a:t>. They contain </a:t>
            </a:r>
            <a:r>
              <a:rPr lang="en-US" sz="3600" dirty="0" err="1"/>
              <a:t>Docker</a:t>
            </a:r>
            <a:r>
              <a:rPr lang="en-US" sz="3600" dirty="0"/>
              <a:t> images from vendors like Canonical, Oracle, and Red Hat that you can use as the basis to building your applications and services.</a:t>
            </a:r>
          </a:p>
          <a:p>
            <a:pPr marL="0" indent="0">
              <a:buNone/>
            </a:pPr>
            <a:r>
              <a:rPr lang="en-US" sz="3600" dirty="0"/>
              <a:t>With Official Repositories you know you’re using an optimized and up-to-date image that was built by experts to power your applications.</a:t>
            </a:r>
          </a:p>
          <a:p>
            <a:r>
              <a:rPr lang="en-US" sz="3600" dirty="0"/>
              <a:t>Work with </a:t>
            </a:r>
            <a:r>
              <a:rPr lang="en-US" sz="3600" dirty="0" err="1"/>
              <a:t>Docker</a:t>
            </a:r>
            <a:r>
              <a:rPr lang="en-US" sz="3600" dirty="0"/>
              <a:t> Hub image repositories</a:t>
            </a:r>
          </a:p>
          <a:p>
            <a:pPr marL="0" indent="0">
              <a:buNone/>
            </a:pPr>
            <a:r>
              <a:rPr lang="en-US" sz="3600" dirty="0" err="1"/>
              <a:t>Docker</a:t>
            </a:r>
            <a:r>
              <a:rPr lang="en-US" sz="3600" dirty="0"/>
              <a:t> Hub provides a place for you and your team to build and ship </a:t>
            </a:r>
            <a:r>
              <a:rPr lang="en-US" sz="3600" dirty="0" err="1"/>
              <a:t>Docker</a:t>
            </a:r>
            <a:r>
              <a:rPr lang="en-US" sz="3600" dirty="0"/>
              <a:t> images.</a:t>
            </a:r>
          </a:p>
          <a:p>
            <a:pPr marL="0" indent="0">
              <a:buNone/>
            </a:pPr>
            <a:r>
              <a:rPr lang="en-US" sz="3600" dirty="0"/>
              <a:t>You can configure </a:t>
            </a:r>
            <a:r>
              <a:rPr lang="en-US" sz="3600" dirty="0" err="1"/>
              <a:t>Docker</a:t>
            </a:r>
            <a:r>
              <a:rPr lang="en-US" sz="3600" dirty="0"/>
              <a:t> Hub repositories in two ways:</a:t>
            </a:r>
          </a:p>
          <a:p>
            <a:pPr marL="0" indent="0">
              <a:buNone/>
            </a:pPr>
            <a:r>
              <a:rPr lang="en-US" sz="3600" dirty="0">
                <a:hlinkClick r:id="rId3"/>
              </a:rPr>
              <a:t>Repositories</a:t>
            </a:r>
            <a:r>
              <a:rPr lang="en-US" sz="3600" dirty="0"/>
              <a:t>, which allow you to push images from a local </a:t>
            </a:r>
            <a:r>
              <a:rPr lang="en-US" sz="3600" dirty="0" err="1"/>
              <a:t>Docker</a:t>
            </a:r>
            <a:r>
              <a:rPr lang="en-US" sz="3600" dirty="0"/>
              <a:t> daemon to </a:t>
            </a:r>
            <a:r>
              <a:rPr lang="en-US" sz="3600" dirty="0" err="1"/>
              <a:t>Docker</a:t>
            </a:r>
            <a:r>
              <a:rPr lang="en-US" sz="3600" dirty="0"/>
              <a:t> Hub, and</a:t>
            </a:r>
          </a:p>
          <a:p>
            <a:pPr marL="0" indent="0">
              <a:buNone/>
            </a:pPr>
            <a:r>
              <a:rPr lang="en-US" sz="3600" dirty="0">
                <a:hlinkClick r:id="rId4"/>
              </a:rPr>
              <a:t>Automated Builds</a:t>
            </a:r>
            <a:r>
              <a:rPr lang="en-US" sz="3600" dirty="0"/>
              <a:t>, which link to a source code repository and trigger an image rebuild process on </a:t>
            </a:r>
            <a:r>
              <a:rPr lang="en-US" sz="3600" dirty="0" err="1"/>
              <a:t>Docker</a:t>
            </a:r>
            <a:r>
              <a:rPr lang="en-US" sz="3600" dirty="0"/>
              <a:t> Hub when changes are detected in the source code.</a:t>
            </a:r>
          </a:p>
          <a:p>
            <a:pPr marL="0" indent="0">
              <a:buNone/>
            </a:pPr>
            <a:r>
              <a:rPr lang="en-US" sz="3600" dirty="0"/>
              <a:t>You can create public repositories which can be accessed by any other Hub user, or you can create private repositories with limited access you control.</a:t>
            </a:r>
          </a:p>
          <a:p>
            <a:pPr marL="0" indent="0">
              <a:buNone/>
            </a:pPr>
            <a:r>
              <a:rPr lang="en-US" sz="3600" dirty="0" err="1"/>
              <a:t>Docker</a:t>
            </a:r>
            <a:r>
              <a:rPr lang="en-US" sz="3600" dirty="0"/>
              <a:t> commands and </a:t>
            </a:r>
            <a:r>
              <a:rPr lang="en-US" sz="3600" dirty="0" err="1"/>
              <a:t>Docker</a:t>
            </a:r>
            <a:r>
              <a:rPr lang="en-US" sz="3600" dirty="0"/>
              <a:t> Hub</a:t>
            </a:r>
          </a:p>
          <a:p>
            <a:pPr marL="0" indent="0">
              <a:buNone/>
            </a:pPr>
            <a:r>
              <a:rPr lang="en-US" sz="3600" dirty="0" err="1"/>
              <a:t>Docker</a:t>
            </a:r>
            <a:r>
              <a:rPr lang="en-US" sz="3600" dirty="0"/>
              <a:t> itself provides access to </a:t>
            </a:r>
            <a:r>
              <a:rPr lang="en-US" sz="3600" dirty="0" err="1"/>
              <a:t>Docker</a:t>
            </a:r>
            <a:r>
              <a:rPr lang="en-US" sz="3600" dirty="0"/>
              <a:t> Hub services via the </a:t>
            </a:r>
            <a:r>
              <a:rPr lang="en-US" sz="3600" dirty="0" err="1">
                <a:hlinkClick r:id="rId5"/>
              </a:rPr>
              <a:t>docker</a:t>
            </a:r>
            <a:r>
              <a:rPr lang="en-US" sz="3600" dirty="0">
                <a:hlinkClick r:id="rId5"/>
              </a:rPr>
              <a:t> search</a:t>
            </a:r>
            <a:r>
              <a:rPr lang="en-US" sz="3600" dirty="0"/>
              <a:t>, </a:t>
            </a:r>
            <a:r>
              <a:rPr lang="en-US" sz="3600" dirty="0">
                <a:hlinkClick r:id="rId6"/>
              </a:rPr>
              <a:t>pull</a:t>
            </a:r>
            <a:r>
              <a:rPr lang="en-US" sz="3600" dirty="0"/>
              <a:t>, </a:t>
            </a:r>
            <a:r>
              <a:rPr lang="en-US" sz="3600" dirty="0">
                <a:hlinkClick r:id="rId7"/>
              </a:rPr>
              <a:t>login</a:t>
            </a:r>
            <a:r>
              <a:rPr lang="en-US" sz="3600" dirty="0"/>
              <a:t>, and </a:t>
            </a:r>
            <a:r>
              <a:rPr lang="en-US" sz="3600" dirty="0" err="1">
                <a:hlinkClick r:id="rId8"/>
              </a:rPr>
              <a:t>push</a:t>
            </a:r>
            <a:r>
              <a:rPr lang="en-US" sz="3600" dirty="0" err="1"/>
              <a:t>commands</a:t>
            </a:r>
            <a:r>
              <a:rPr lang="en-US" sz="3600" dirty="0"/>
              <a:t>.</a:t>
            </a:r>
          </a:p>
          <a:p>
            <a:pPr marL="0" indent="0">
              <a:buNone/>
            </a:pPr>
            <a:r>
              <a:rPr lang="en-US" sz="3600" dirty="0" smtClean="0"/>
              <a:t>.</a:t>
            </a:r>
            <a:r>
              <a:rPr lang="en-US" sz="3600" dirty="0" smtClean="0"/>
              <a:t> </a:t>
            </a:r>
            <a:r>
              <a:rPr lang="it-IT" sz="3600" dirty="0" smtClean="0"/>
              <a:t> </a:t>
            </a:r>
            <a:endParaRPr lang="it-IT" sz="3600" dirty="0"/>
          </a:p>
        </p:txBody>
      </p:sp>
    </p:spTree>
    <p:extLst>
      <p:ext uri="{BB962C8B-B14F-4D97-AF65-F5344CB8AC3E}">
        <p14:creationId xmlns:p14="http://schemas.microsoft.com/office/powerpoint/2010/main" val="41852248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Jenkins@Openshift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Red Hat </a:t>
            </a:r>
            <a:r>
              <a:rPr lang="en-US" sz="2800" dirty="0" err="1"/>
              <a:t>OpenShift</a:t>
            </a:r>
            <a:endParaRPr lang="en-US" sz="2800" dirty="0"/>
          </a:p>
          <a:p>
            <a:pPr marL="0" indent="0">
              <a:buNone/>
            </a:pPr>
            <a:r>
              <a:rPr lang="en-US" sz="2800" dirty="0" err="1"/>
              <a:t>OpenShift</a:t>
            </a:r>
            <a:r>
              <a:rPr lang="en-US" sz="2800" dirty="0"/>
              <a:t> is Red Hat's Platform-as-a-Service (</a:t>
            </a:r>
            <a:r>
              <a:rPr lang="en-US" sz="2800" dirty="0" err="1"/>
              <a:t>PaaS</a:t>
            </a:r>
            <a:r>
              <a:rPr lang="en-US" sz="2800" dirty="0"/>
              <a:t>) that allows developers to quickly develop, host, and scale applications in a cloud environment</a:t>
            </a:r>
            <a:r>
              <a:rPr lang="en-US" sz="2800" dirty="0" smtClean="0"/>
              <a:t>.</a:t>
            </a:r>
          </a:p>
          <a:p>
            <a:r>
              <a:rPr lang="en-US" sz="2800" dirty="0"/>
              <a:t>Continuous Integration with Jenkins</a:t>
            </a:r>
          </a:p>
          <a:p>
            <a:pPr marL="0" indent="0">
              <a:buNone/>
            </a:pPr>
            <a:r>
              <a:rPr lang="en-US" sz="2800" dirty="0">
                <a:hlinkClick r:id="rId2"/>
              </a:rPr>
              <a:t>Jenkins</a:t>
            </a:r>
            <a:r>
              <a:rPr lang="en-US" sz="2800" dirty="0"/>
              <a:t> is a full featured continuous integration (CI) server that can run builds, tests, and other scheduled tasks and integrate with your </a:t>
            </a:r>
            <a:r>
              <a:rPr lang="en-US" sz="2800" dirty="0" err="1" smtClean="0"/>
              <a:t>dockerhub</a:t>
            </a:r>
            <a:r>
              <a:rPr lang="en-US" sz="2800" dirty="0" smtClean="0"/>
              <a:t> and </a:t>
            </a:r>
            <a:r>
              <a:rPr lang="en-US" sz="2800" dirty="0" err="1" smtClean="0"/>
              <a:t>github</a:t>
            </a:r>
            <a:r>
              <a:rPr lang="en-US" sz="2800" dirty="0" smtClean="0"/>
              <a:t> applications</a:t>
            </a:r>
            <a:r>
              <a:rPr lang="en-US" sz="2800" dirty="0"/>
              <a:t>.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062033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6" name="Gruppo 5"/>
          <p:cNvGrpSpPr>
            <a:grpSpLocks/>
          </p:cNvGrpSpPr>
          <p:nvPr/>
        </p:nvGrpSpPr>
        <p:grpSpPr bwMode="auto">
          <a:xfrm>
            <a:off x="1371600" y="138113"/>
            <a:ext cx="21062950" cy="12182732"/>
            <a:chOff x="1371600" y="681317"/>
            <a:chExt cx="21062579" cy="12182427"/>
          </a:xfrm>
        </p:grpSpPr>
        <p:sp>
          <p:nvSpPr>
            <p:cNvPr id="11310" name="Rettangolo 1"/>
            <p:cNvSpPr>
              <a:spLocks noChangeArrowheads="1"/>
            </p:cNvSpPr>
            <p:nvPr/>
          </p:nvSpPr>
          <p:spPr bwMode="auto">
            <a:xfrm>
              <a:off x="1371600" y="685800"/>
              <a:ext cx="2743200" cy="1219201"/>
            </a:xfrm>
            <a:prstGeom prst="rect">
              <a:avLst/>
            </a:prstGeom>
            <a:solidFill>
              <a:srgbClr val="00B0F0"/>
            </a:solidFill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1" hangingPunct="1"/>
              <a:r>
                <a:rPr lang="it-IT" sz="2400"/>
                <a:t>DEVELOPER #1</a:t>
              </a:r>
            </a:p>
          </p:txBody>
        </p:sp>
        <p:cxnSp>
          <p:nvCxnSpPr>
            <p:cNvPr id="4" name="Connettore 2 3"/>
            <p:cNvCxnSpPr>
              <a:stCxn id="11310" idx="2"/>
            </p:cNvCxnSpPr>
            <p:nvPr/>
          </p:nvCxnSpPr>
          <p:spPr bwMode="auto">
            <a:xfrm flipH="1">
              <a:off x="2743176" y="1905001"/>
              <a:ext cx="24" cy="10958742"/>
            </a:xfrm>
            <a:prstGeom prst="straightConnector1">
              <a:avLst/>
            </a:prstGeom>
            <a:solidFill>
              <a:srgbClr val="BBE0E3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1312" name="Rettangolo 58"/>
            <p:cNvSpPr>
              <a:spLocks noChangeArrowheads="1"/>
            </p:cNvSpPr>
            <p:nvPr/>
          </p:nvSpPr>
          <p:spPr bwMode="auto">
            <a:xfrm>
              <a:off x="4419600" y="685800"/>
              <a:ext cx="2743200" cy="1219201"/>
            </a:xfrm>
            <a:prstGeom prst="rect">
              <a:avLst/>
            </a:prstGeom>
            <a:solidFill>
              <a:srgbClr val="00B0F0"/>
            </a:solidFill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1" hangingPunct="1"/>
              <a:r>
                <a:rPr lang="it-IT" sz="2400"/>
                <a:t>DEVELOPER #2</a:t>
              </a:r>
            </a:p>
          </p:txBody>
        </p:sp>
        <p:cxnSp>
          <p:nvCxnSpPr>
            <p:cNvPr id="60" name="Connettore 2 59"/>
            <p:cNvCxnSpPr>
              <a:stCxn id="11312" idx="2"/>
            </p:cNvCxnSpPr>
            <p:nvPr/>
          </p:nvCxnSpPr>
          <p:spPr bwMode="auto">
            <a:xfrm flipH="1">
              <a:off x="5791122" y="1905001"/>
              <a:ext cx="78" cy="10958743"/>
            </a:xfrm>
            <a:prstGeom prst="straightConnector1">
              <a:avLst/>
            </a:prstGeom>
            <a:solidFill>
              <a:srgbClr val="BBE0E3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1314" name="Rettangolo 62"/>
            <p:cNvSpPr>
              <a:spLocks noChangeArrowheads="1"/>
            </p:cNvSpPr>
            <p:nvPr/>
          </p:nvSpPr>
          <p:spPr bwMode="auto">
            <a:xfrm>
              <a:off x="7476567" y="681317"/>
              <a:ext cx="2743200" cy="1219201"/>
            </a:xfrm>
            <a:prstGeom prst="rect">
              <a:avLst/>
            </a:prstGeom>
            <a:solidFill>
              <a:srgbClr val="00B0F0"/>
            </a:solidFill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1" hangingPunct="1"/>
              <a:r>
                <a:rPr lang="it-IT" sz="2400" dirty="0"/>
                <a:t>INTEGRATION </a:t>
              </a:r>
              <a:r>
                <a:rPr lang="it-IT" sz="2400" dirty="0" smtClean="0"/>
                <a:t>MANAGER</a:t>
              </a:r>
              <a:endParaRPr lang="it-IT" sz="2400" dirty="0"/>
            </a:p>
          </p:txBody>
        </p:sp>
        <p:cxnSp>
          <p:nvCxnSpPr>
            <p:cNvPr id="64" name="Connettore 2 63"/>
            <p:cNvCxnSpPr>
              <a:stCxn id="11314" idx="2"/>
            </p:cNvCxnSpPr>
            <p:nvPr/>
          </p:nvCxnSpPr>
          <p:spPr bwMode="auto">
            <a:xfrm>
              <a:off x="8848167" y="1900518"/>
              <a:ext cx="426" cy="10963225"/>
            </a:xfrm>
            <a:prstGeom prst="straightConnector1">
              <a:avLst/>
            </a:prstGeom>
            <a:solidFill>
              <a:srgbClr val="BBE0E3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1316" name="Rettangolo 66"/>
            <p:cNvSpPr>
              <a:spLocks noChangeArrowheads="1"/>
            </p:cNvSpPr>
            <p:nvPr/>
          </p:nvSpPr>
          <p:spPr bwMode="auto">
            <a:xfrm>
              <a:off x="10520085" y="681317"/>
              <a:ext cx="2743200" cy="1219201"/>
            </a:xfrm>
            <a:prstGeom prst="rect">
              <a:avLst/>
            </a:prstGeom>
            <a:solidFill>
              <a:srgbClr val="FFC000"/>
            </a:solidFill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1" hangingPunct="1"/>
              <a:r>
                <a:rPr lang="it-IT" sz="2400"/>
                <a:t>JENKINS</a:t>
              </a:r>
            </a:p>
            <a:p>
              <a:pPr algn="ctr" eaLnBrk="1" hangingPunct="1"/>
              <a:r>
                <a:rPr lang="it-IT" sz="2400"/>
                <a:t>@OPENSHIFT</a:t>
              </a:r>
            </a:p>
          </p:txBody>
        </p:sp>
        <p:cxnSp>
          <p:nvCxnSpPr>
            <p:cNvPr id="68" name="Connettore 2 67"/>
            <p:cNvCxnSpPr>
              <a:stCxn id="11316" idx="2"/>
            </p:cNvCxnSpPr>
            <p:nvPr/>
          </p:nvCxnSpPr>
          <p:spPr bwMode="auto">
            <a:xfrm>
              <a:off x="11891685" y="1900518"/>
              <a:ext cx="8030" cy="10963225"/>
            </a:xfrm>
            <a:prstGeom prst="straightConnector1">
              <a:avLst/>
            </a:prstGeom>
            <a:solidFill>
              <a:srgbClr val="BBE0E3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1318" name="Rettangolo 70"/>
            <p:cNvSpPr>
              <a:spLocks noChangeArrowheads="1"/>
            </p:cNvSpPr>
            <p:nvPr/>
          </p:nvSpPr>
          <p:spPr bwMode="auto">
            <a:xfrm>
              <a:off x="13572567" y="685800"/>
              <a:ext cx="2743200" cy="1219201"/>
            </a:xfrm>
            <a:prstGeom prst="rect">
              <a:avLst/>
            </a:prstGeom>
            <a:solidFill>
              <a:srgbClr val="FFC000"/>
            </a:solidFill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1" hangingPunct="1"/>
              <a:r>
                <a:rPr lang="it-IT" sz="2400"/>
                <a:t>GITHUB</a:t>
              </a:r>
            </a:p>
          </p:txBody>
        </p:sp>
        <p:cxnSp>
          <p:nvCxnSpPr>
            <p:cNvPr id="72" name="Connettore 2 71"/>
            <p:cNvCxnSpPr>
              <a:stCxn id="11318" idx="2"/>
            </p:cNvCxnSpPr>
            <p:nvPr/>
          </p:nvCxnSpPr>
          <p:spPr bwMode="auto">
            <a:xfrm>
              <a:off x="14944167" y="1905001"/>
              <a:ext cx="319" cy="10958742"/>
            </a:xfrm>
            <a:prstGeom prst="straightConnector1">
              <a:avLst/>
            </a:prstGeom>
            <a:solidFill>
              <a:srgbClr val="BBE0E3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1320" name="Rettangolo 74"/>
            <p:cNvSpPr>
              <a:spLocks noChangeArrowheads="1"/>
            </p:cNvSpPr>
            <p:nvPr/>
          </p:nvSpPr>
          <p:spPr bwMode="auto">
            <a:xfrm>
              <a:off x="16620567" y="681317"/>
              <a:ext cx="2743200" cy="1219201"/>
            </a:xfrm>
            <a:prstGeom prst="rect">
              <a:avLst/>
            </a:prstGeom>
            <a:solidFill>
              <a:srgbClr val="FFC000"/>
            </a:solidFill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1" hangingPunct="1"/>
              <a:r>
                <a:rPr lang="it-IT" sz="2400"/>
                <a:t>DOCKERHUB</a:t>
              </a:r>
            </a:p>
          </p:txBody>
        </p:sp>
        <p:cxnSp>
          <p:nvCxnSpPr>
            <p:cNvPr id="76" name="Connettore 2 75"/>
            <p:cNvCxnSpPr>
              <a:stCxn id="11320" idx="2"/>
            </p:cNvCxnSpPr>
            <p:nvPr/>
          </p:nvCxnSpPr>
          <p:spPr bwMode="auto">
            <a:xfrm>
              <a:off x="17992167" y="1900518"/>
              <a:ext cx="3440" cy="10963226"/>
            </a:xfrm>
            <a:prstGeom prst="straightConnector1">
              <a:avLst/>
            </a:prstGeom>
            <a:solidFill>
              <a:srgbClr val="BBE0E3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1322" name="Rettangolo 78"/>
            <p:cNvSpPr>
              <a:spLocks noChangeArrowheads="1"/>
            </p:cNvSpPr>
            <p:nvPr/>
          </p:nvSpPr>
          <p:spPr bwMode="auto">
            <a:xfrm>
              <a:off x="19690979" y="681317"/>
              <a:ext cx="2743200" cy="1219201"/>
            </a:xfrm>
            <a:prstGeom prst="rect">
              <a:avLst/>
            </a:prstGeom>
            <a:solidFill>
              <a:srgbClr val="00B0F0"/>
            </a:solidFill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1" hangingPunct="1"/>
              <a:r>
                <a:rPr lang="it-IT" sz="2400"/>
                <a:t>QUALITY ASSURANCE MANAGER </a:t>
              </a:r>
            </a:p>
          </p:txBody>
        </p:sp>
        <p:cxnSp>
          <p:nvCxnSpPr>
            <p:cNvPr id="80" name="Connettore 2 79"/>
            <p:cNvCxnSpPr>
              <a:stCxn id="11322" idx="2"/>
            </p:cNvCxnSpPr>
            <p:nvPr/>
          </p:nvCxnSpPr>
          <p:spPr bwMode="auto">
            <a:xfrm>
              <a:off x="21062579" y="1900518"/>
              <a:ext cx="24" cy="10963225"/>
            </a:xfrm>
            <a:prstGeom prst="straightConnector1">
              <a:avLst/>
            </a:prstGeom>
            <a:solidFill>
              <a:srgbClr val="BBE0E3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11267" name="Rettangolo 27"/>
          <p:cNvSpPr>
            <a:spLocks noChangeArrowheads="1"/>
          </p:cNvSpPr>
          <p:nvPr/>
        </p:nvSpPr>
        <p:spPr bwMode="auto">
          <a:xfrm>
            <a:off x="2590800" y="1666875"/>
            <a:ext cx="304800" cy="838200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/>
            <a:endParaRPr lang="it-IT"/>
          </a:p>
        </p:txBody>
      </p:sp>
      <p:sp>
        <p:nvSpPr>
          <p:cNvPr id="11270" name="Rettangolo 110"/>
          <p:cNvSpPr>
            <a:spLocks noChangeArrowheads="1"/>
          </p:cNvSpPr>
          <p:nvPr/>
        </p:nvSpPr>
        <p:spPr bwMode="auto">
          <a:xfrm>
            <a:off x="11690350" y="6277648"/>
            <a:ext cx="304800" cy="1751105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/>
            <a:endParaRPr lang="it-IT"/>
          </a:p>
        </p:txBody>
      </p:sp>
      <p:grpSp>
        <p:nvGrpSpPr>
          <p:cNvPr id="11274" name="Gruppo 39"/>
          <p:cNvGrpSpPr>
            <a:grpSpLocks/>
          </p:cNvGrpSpPr>
          <p:nvPr/>
        </p:nvGrpSpPr>
        <p:grpSpPr bwMode="auto">
          <a:xfrm>
            <a:off x="6024563" y="2519591"/>
            <a:ext cx="8920189" cy="734784"/>
            <a:chOff x="6024284" y="3061769"/>
            <a:chExt cx="8919883" cy="734786"/>
          </a:xfrm>
        </p:grpSpPr>
        <p:sp>
          <p:nvSpPr>
            <p:cNvPr id="11306" name="Freccia a destra 105"/>
            <p:cNvSpPr>
              <a:spLocks noChangeArrowheads="1"/>
            </p:cNvSpPr>
            <p:nvPr/>
          </p:nvSpPr>
          <p:spPr bwMode="auto">
            <a:xfrm>
              <a:off x="6024284" y="3491755"/>
              <a:ext cx="8919883" cy="304800"/>
            </a:xfrm>
            <a:prstGeom prst="rightArrow">
              <a:avLst>
                <a:gd name="adj1" fmla="val 50000"/>
                <a:gd name="adj2" fmla="val 49994"/>
              </a:avLst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it-IT"/>
            </a:p>
          </p:txBody>
        </p:sp>
        <p:sp>
          <p:nvSpPr>
            <p:cNvPr id="11307" name="CasellaDiTesto 116"/>
            <p:cNvSpPr txBox="1">
              <a:spLocks noChangeArrowheads="1"/>
            </p:cNvSpPr>
            <p:nvPr/>
          </p:nvSpPr>
          <p:spPr bwMode="auto">
            <a:xfrm>
              <a:off x="12125088" y="3061769"/>
              <a:ext cx="2544199" cy="523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r>
                <a:rPr lang="it-IT" sz="2800" b="1" dirty="0"/>
                <a:t>/</a:t>
              </a:r>
              <a:r>
                <a:rPr lang="it-IT" sz="2800" b="1" dirty="0" smtClean="0"/>
                <a:t>devBranch#2</a:t>
              </a:r>
              <a:endParaRPr lang="it-IT" sz="2800" b="1" dirty="0"/>
            </a:p>
          </p:txBody>
        </p:sp>
      </p:grpSp>
      <p:grpSp>
        <p:nvGrpSpPr>
          <p:cNvPr id="2" name="Gruppo 1"/>
          <p:cNvGrpSpPr/>
          <p:nvPr/>
        </p:nvGrpSpPr>
        <p:grpSpPr>
          <a:xfrm>
            <a:off x="8696325" y="3180887"/>
            <a:ext cx="6203926" cy="2067388"/>
            <a:chOff x="8696325" y="3723812"/>
            <a:chExt cx="6203926" cy="2067388"/>
          </a:xfrm>
        </p:grpSpPr>
        <p:sp>
          <p:nvSpPr>
            <p:cNvPr id="11269" name="Rettangolo 106"/>
            <p:cNvSpPr>
              <a:spLocks noChangeArrowheads="1"/>
            </p:cNvSpPr>
            <p:nvPr/>
          </p:nvSpPr>
          <p:spPr bwMode="auto">
            <a:xfrm>
              <a:off x="8696325" y="4693244"/>
              <a:ext cx="304020" cy="109795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it-IT"/>
            </a:p>
          </p:txBody>
        </p:sp>
        <p:grpSp>
          <p:nvGrpSpPr>
            <p:cNvPr id="11275" name="Gruppo 38"/>
            <p:cNvGrpSpPr>
              <a:grpSpLocks/>
            </p:cNvGrpSpPr>
            <p:nvPr/>
          </p:nvGrpSpPr>
          <p:grpSpPr bwMode="auto">
            <a:xfrm>
              <a:off x="9023333" y="3723812"/>
              <a:ext cx="5876918" cy="1274302"/>
              <a:chOff x="9022975" y="3723963"/>
              <a:chExt cx="5876715" cy="1274008"/>
            </a:xfrm>
          </p:grpSpPr>
          <p:sp>
            <p:nvSpPr>
              <p:cNvPr id="11304" name="Freccia a destra 107"/>
              <p:cNvSpPr>
                <a:spLocks noChangeArrowheads="1"/>
              </p:cNvSpPr>
              <p:nvPr/>
            </p:nvSpPr>
            <p:spPr bwMode="auto">
              <a:xfrm flipH="1">
                <a:off x="9022975" y="4693171"/>
                <a:ext cx="5876715" cy="304800"/>
              </a:xfrm>
              <a:prstGeom prst="rightArrow">
                <a:avLst>
                  <a:gd name="adj1" fmla="val 50000"/>
                  <a:gd name="adj2" fmla="val 49987"/>
                </a:avLst>
              </a:prstGeom>
              <a:solidFill>
                <a:srgbClr val="00B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1" hangingPunct="1"/>
                <a:endParaRPr lang="it-IT"/>
              </a:p>
            </p:txBody>
          </p:sp>
          <p:sp>
            <p:nvSpPr>
              <p:cNvPr id="11305" name="CasellaDiTesto 117"/>
              <p:cNvSpPr txBox="1">
                <a:spLocks noChangeArrowheads="1"/>
              </p:cNvSpPr>
              <p:nvPr/>
            </p:nvSpPr>
            <p:spPr bwMode="auto">
              <a:xfrm>
                <a:off x="12090516" y="3723963"/>
                <a:ext cx="2558626" cy="10769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1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sym typeface="Gill Sans" charset="0"/>
                  </a:defRPr>
                </a:lvl1pPr>
                <a:lvl2pPr marL="742950" indent="-285750">
                  <a:defRPr sz="11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sym typeface="Gill Sans" charset="0"/>
                  </a:defRPr>
                </a:lvl2pPr>
                <a:lvl3pPr marL="1143000" indent="-228600">
                  <a:defRPr sz="11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sym typeface="Gill Sans" charset="0"/>
                  </a:defRPr>
                </a:lvl3pPr>
                <a:lvl4pPr marL="1600200" indent="-228600">
                  <a:defRPr sz="11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sym typeface="Gill Sans" charset="0"/>
                  </a:defRPr>
                </a:lvl4pPr>
                <a:lvl5pPr marL="2057400" indent="-228600">
                  <a:defRPr sz="11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1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1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1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1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sym typeface="Gill Sans" charset="0"/>
                  </a:defRPr>
                </a:lvl9pPr>
              </a:lstStyle>
              <a:p>
                <a:r>
                  <a:rPr lang="it-IT" sz="3200" b="1" dirty="0"/>
                  <a:t>/</a:t>
                </a:r>
                <a:r>
                  <a:rPr lang="it-IT" sz="2800" b="1" dirty="0"/>
                  <a:t>devBranch#1</a:t>
                </a:r>
              </a:p>
              <a:p>
                <a:r>
                  <a:rPr lang="it-IT" sz="3200" b="1" dirty="0"/>
                  <a:t>/</a:t>
                </a:r>
                <a:r>
                  <a:rPr lang="it-IT" sz="2800" b="1" dirty="0"/>
                  <a:t>devBranch#2</a:t>
                </a:r>
              </a:p>
            </p:txBody>
          </p:sp>
        </p:grpSp>
      </p:grpSp>
      <p:grpSp>
        <p:nvGrpSpPr>
          <p:cNvPr id="11276" name="Gruppo 37"/>
          <p:cNvGrpSpPr>
            <a:grpSpLocks/>
          </p:cNvGrpSpPr>
          <p:nvPr/>
        </p:nvGrpSpPr>
        <p:grpSpPr bwMode="auto">
          <a:xfrm>
            <a:off x="9077325" y="4506688"/>
            <a:ext cx="5867400" cy="790800"/>
            <a:chOff x="9076768" y="5050359"/>
            <a:chExt cx="5867398" cy="790148"/>
          </a:xfrm>
        </p:grpSpPr>
        <p:sp>
          <p:nvSpPr>
            <p:cNvPr id="11302" name="Freccia a destra 109"/>
            <p:cNvSpPr>
              <a:spLocks noChangeArrowheads="1"/>
            </p:cNvSpPr>
            <p:nvPr/>
          </p:nvSpPr>
          <p:spPr bwMode="auto">
            <a:xfrm>
              <a:off x="9076768" y="5535707"/>
              <a:ext cx="5867398" cy="304800"/>
            </a:xfrm>
            <a:prstGeom prst="rightArrow">
              <a:avLst>
                <a:gd name="adj1" fmla="val 50000"/>
                <a:gd name="adj2" fmla="val 49997"/>
              </a:avLst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it-IT"/>
            </a:p>
          </p:txBody>
        </p:sp>
        <p:sp>
          <p:nvSpPr>
            <p:cNvPr id="11303" name="CasellaDiTesto 118"/>
            <p:cNvSpPr txBox="1">
              <a:spLocks noChangeArrowheads="1"/>
            </p:cNvSpPr>
            <p:nvPr/>
          </p:nvSpPr>
          <p:spPr bwMode="auto">
            <a:xfrm>
              <a:off x="12601393" y="5050359"/>
              <a:ext cx="2061782" cy="5227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r>
                <a:rPr lang="it-IT" sz="2800" b="1" dirty="0"/>
                <a:t>/</a:t>
              </a:r>
              <a:r>
                <a:rPr lang="it-IT" sz="2800" b="1" dirty="0" err="1"/>
                <a:t>QABranch</a:t>
              </a:r>
              <a:endParaRPr lang="it-IT" sz="2800" b="1" dirty="0"/>
            </a:p>
          </p:txBody>
        </p:sp>
      </p:grpSp>
      <p:grpSp>
        <p:nvGrpSpPr>
          <p:cNvPr id="3" name="Gruppo 2"/>
          <p:cNvGrpSpPr/>
          <p:nvPr/>
        </p:nvGrpSpPr>
        <p:grpSpPr>
          <a:xfrm>
            <a:off x="8678863" y="5200431"/>
            <a:ext cx="3003565" cy="1298789"/>
            <a:chOff x="8736013" y="5914806"/>
            <a:chExt cx="3003565" cy="1298789"/>
          </a:xfrm>
        </p:grpSpPr>
        <p:sp>
          <p:nvSpPr>
            <p:cNvPr id="11272" name="Rettangolo 113"/>
            <p:cNvSpPr>
              <a:spLocks noChangeArrowheads="1"/>
            </p:cNvSpPr>
            <p:nvPr/>
          </p:nvSpPr>
          <p:spPr bwMode="auto">
            <a:xfrm>
              <a:off x="8736013" y="6391859"/>
              <a:ext cx="321482" cy="82173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it-IT"/>
            </a:p>
          </p:txBody>
        </p:sp>
        <p:grpSp>
          <p:nvGrpSpPr>
            <p:cNvPr id="11277" name="Gruppo 36"/>
            <p:cNvGrpSpPr>
              <a:grpSpLocks/>
            </p:cNvGrpSpPr>
            <p:nvPr/>
          </p:nvGrpSpPr>
          <p:grpSpPr bwMode="auto">
            <a:xfrm>
              <a:off x="9077336" y="5914806"/>
              <a:ext cx="2662242" cy="1298789"/>
              <a:chOff x="9076768" y="5915454"/>
              <a:chExt cx="2662517" cy="1297719"/>
            </a:xfrm>
          </p:grpSpPr>
          <p:sp>
            <p:nvSpPr>
              <p:cNvPr id="11300" name="Freccia a destra 111"/>
              <p:cNvSpPr>
                <a:spLocks noChangeArrowheads="1"/>
              </p:cNvSpPr>
              <p:nvPr/>
            </p:nvSpPr>
            <p:spPr bwMode="auto">
              <a:xfrm>
                <a:off x="9076768" y="6908373"/>
                <a:ext cx="2662517" cy="304800"/>
              </a:xfrm>
              <a:prstGeom prst="rightArrow">
                <a:avLst>
                  <a:gd name="adj1" fmla="val 50000"/>
                  <a:gd name="adj2" fmla="val 49985"/>
                </a:avLst>
              </a:prstGeom>
              <a:solidFill>
                <a:srgbClr val="00B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1" hangingPunct="1"/>
                <a:endParaRPr lang="it-IT"/>
              </a:p>
            </p:txBody>
          </p:sp>
          <p:sp>
            <p:nvSpPr>
              <p:cNvPr id="11301" name="CasellaDiTesto 119"/>
              <p:cNvSpPr txBox="1">
                <a:spLocks noChangeArrowheads="1"/>
              </p:cNvSpPr>
              <p:nvPr/>
            </p:nvSpPr>
            <p:spPr bwMode="auto">
              <a:xfrm>
                <a:off x="9079932" y="5915454"/>
                <a:ext cx="2659353" cy="9533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11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sym typeface="Gill Sans" charset="0"/>
                  </a:defRPr>
                </a:lvl1pPr>
                <a:lvl2pPr marL="742950" indent="-285750">
                  <a:defRPr sz="11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sym typeface="Gill Sans" charset="0"/>
                  </a:defRPr>
                </a:lvl2pPr>
                <a:lvl3pPr marL="1143000" indent="-228600">
                  <a:defRPr sz="11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sym typeface="Gill Sans" charset="0"/>
                  </a:defRPr>
                </a:lvl3pPr>
                <a:lvl4pPr marL="1600200" indent="-228600">
                  <a:defRPr sz="11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sym typeface="Gill Sans" charset="0"/>
                  </a:defRPr>
                </a:lvl4pPr>
                <a:lvl5pPr marL="2057400" indent="-228600">
                  <a:defRPr sz="11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1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1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1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1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sym typeface="Gill Sans" charset="0"/>
                  </a:defRPr>
                </a:lvl9pPr>
              </a:lstStyle>
              <a:p>
                <a:pPr algn="r"/>
                <a:r>
                  <a:rPr lang="it-IT" sz="2800" b="1" dirty="0"/>
                  <a:t>[</a:t>
                </a:r>
                <a:r>
                  <a:rPr lang="it-IT" sz="2800" b="1" dirty="0" err="1"/>
                  <a:t>Ask</a:t>
                </a:r>
                <a:r>
                  <a:rPr lang="it-IT" sz="2800" b="1" dirty="0"/>
                  <a:t> for </a:t>
                </a:r>
                <a:r>
                  <a:rPr lang="it-IT" sz="2800" b="1" dirty="0" smtClean="0"/>
                  <a:t>a</a:t>
                </a:r>
              </a:p>
              <a:p>
                <a:pPr algn="r"/>
                <a:r>
                  <a:rPr lang="it-IT" sz="2800" b="1" dirty="0" err="1" smtClean="0"/>
                  <a:t>build</a:t>
                </a:r>
                <a:r>
                  <a:rPr lang="it-IT" sz="2800" b="1" dirty="0"/>
                  <a:t>]</a:t>
                </a:r>
              </a:p>
            </p:txBody>
          </p:sp>
        </p:grpSp>
      </p:grpSp>
      <p:grpSp>
        <p:nvGrpSpPr>
          <p:cNvPr id="5" name="Gruppo 4"/>
          <p:cNvGrpSpPr/>
          <p:nvPr/>
        </p:nvGrpSpPr>
        <p:grpSpPr>
          <a:xfrm>
            <a:off x="12079288" y="6050863"/>
            <a:ext cx="2781300" cy="726846"/>
            <a:chOff x="12136438" y="6315304"/>
            <a:chExt cx="2781300" cy="726846"/>
          </a:xfrm>
        </p:grpSpPr>
        <p:sp>
          <p:nvSpPr>
            <p:cNvPr id="11271" name="Freccia a destra 112"/>
            <p:cNvSpPr>
              <a:spLocks noChangeArrowheads="1"/>
            </p:cNvSpPr>
            <p:nvPr/>
          </p:nvSpPr>
          <p:spPr bwMode="auto">
            <a:xfrm rot="10800000">
              <a:off x="12136438" y="6737350"/>
              <a:ext cx="2781300" cy="304800"/>
            </a:xfrm>
            <a:prstGeom prst="rightArrow">
              <a:avLst>
                <a:gd name="adj1" fmla="val 50000"/>
                <a:gd name="adj2" fmla="val 50019"/>
              </a:avLst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it-IT"/>
            </a:p>
          </p:txBody>
        </p:sp>
        <p:sp>
          <p:nvSpPr>
            <p:cNvPr id="11278" name="CasellaDiTesto 120"/>
            <p:cNvSpPr txBox="1">
              <a:spLocks noChangeArrowheads="1"/>
            </p:cNvSpPr>
            <p:nvPr/>
          </p:nvSpPr>
          <p:spPr bwMode="auto">
            <a:xfrm>
              <a:off x="12751494" y="6315304"/>
              <a:ext cx="2061783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r>
                <a:rPr lang="it-IT" sz="2800" b="1" dirty="0"/>
                <a:t>/</a:t>
              </a:r>
              <a:r>
                <a:rPr lang="it-IT" sz="2800" b="1" dirty="0" err="1"/>
                <a:t>QABranch</a:t>
              </a:r>
              <a:endParaRPr lang="it-IT" sz="2800" b="1" dirty="0"/>
            </a:p>
          </p:txBody>
        </p:sp>
      </p:grpSp>
      <p:grpSp>
        <p:nvGrpSpPr>
          <p:cNvPr id="6" name="Gruppo 5"/>
          <p:cNvGrpSpPr/>
          <p:nvPr/>
        </p:nvGrpSpPr>
        <p:grpSpPr>
          <a:xfrm>
            <a:off x="8678863" y="6969818"/>
            <a:ext cx="9259887" cy="2063544"/>
            <a:chOff x="8736013" y="7684193"/>
            <a:chExt cx="9259887" cy="2063544"/>
          </a:xfrm>
        </p:grpSpPr>
        <p:sp>
          <p:nvSpPr>
            <p:cNvPr id="11279" name="Rettangolo 122"/>
            <p:cNvSpPr>
              <a:spLocks noChangeArrowheads="1"/>
            </p:cNvSpPr>
            <p:nvPr/>
          </p:nvSpPr>
          <p:spPr bwMode="auto">
            <a:xfrm>
              <a:off x="8736013" y="9022249"/>
              <a:ext cx="304800" cy="725488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it-IT"/>
            </a:p>
          </p:txBody>
        </p:sp>
        <p:grpSp>
          <p:nvGrpSpPr>
            <p:cNvPr id="11280" name="Gruppo 34"/>
            <p:cNvGrpSpPr>
              <a:grpSpLocks/>
            </p:cNvGrpSpPr>
            <p:nvPr/>
          </p:nvGrpSpPr>
          <p:grpSpPr bwMode="auto">
            <a:xfrm>
              <a:off x="9080500" y="7684193"/>
              <a:ext cx="8915400" cy="1642475"/>
              <a:chOff x="9079942" y="7683128"/>
              <a:chExt cx="8915399" cy="1644507"/>
            </a:xfrm>
          </p:grpSpPr>
          <p:sp>
            <p:nvSpPr>
              <p:cNvPr id="11298" name="Freccia a destra 123"/>
              <p:cNvSpPr>
                <a:spLocks noChangeArrowheads="1"/>
              </p:cNvSpPr>
              <p:nvPr/>
            </p:nvSpPr>
            <p:spPr bwMode="auto">
              <a:xfrm>
                <a:off x="9079942" y="9022835"/>
                <a:ext cx="8915399" cy="304800"/>
              </a:xfrm>
              <a:prstGeom prst="rightArrow">
                <a:avLst>
                  <a:gd name="adj1" fmla="val 50000"/>
                  <a:gd name="adj2" fmla="val 49969"/>
                </a:avLst>
              </a:prstGeom>
              <a:solidFill>
                <a:srgbClr val="00B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1" hangingPunct="1"/>
                <a:endParaRPr lang="it-IT"/>
              </a:p>
            </p:txBody>
          </p:sp>
          <p:sp>
            <p:nvSpPr>
              <p:cNvPr id="11299" name="CasellaDiTesto 126"/>
              <p:cNvSpPr txBox="1">
                <a:spLocks noChangeArrowheads="1"/>
              </p:cNvSpPr>
              <p:nvPr/>
            </p:nvSpPr>
            <p:spPr bwMode="auto">
              <a:xfrm>
                <a:off x="15028197" y="7683128"/>
                <a:ext cx="2856395" cy="13867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1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sym typeface="Gill Sans" charset="0"/>
                  </a:defRPr>
                </a:lvl1pPr>
                <a:lvl2pPr marL="742950" indent="-285750">
                  <a:defRPr sz="11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sym typeface="Gill Sans" charset="0"/>
                  </a:defRPr>
                </a:lvl2pPr>
                <a:lvl3pPr marL="1143000" indent="-228600">
                  <a:defRPr sz="11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sym typeface="Gill Sans" charset="0"/>
                  </a:defRPr>
                </a:lvl3pPr>
                <a:lvl4pPr marL="1600200" indent="-228600">
                  <a:defRPr sz="11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sym typeface="Gill Sans" charset="0"/>
                  </a:defRPr>
                </a:lvl4pPr>
                <a:lvl5pPr marL="2057400" indent="-228600">
                  <a:defRPr sz="11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1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1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1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1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sym typeface="Gill Sans" charset="0"/>
                  </a:defRPr>
                </a:lvl9pPr>
              </a:lstStyle>
              <a:p>
                <a:pPr algn="r"/>
                <a:r>
                  <a:rPr lang="it-IT" sz="2800" b="1" dirty="0"/>
                  <a:t>[</a:t>
                </a:r>
                <a:r>
                  <a:rPr lang="it-IT" sz="2800" b="1" dirty="0" err="1"/>
                  <a:t>Ask</a:t>
                </a:r>
                <a:r>
                  <a:rPr lang="it-IT" sz="2800" b="1" dirty="0"/>
                  <a:t> </a:t>
                </a:r>
                <a:r>
                  <a:rPr lang="it-IT" sz="2800" b="1" dirty="0" smtClean="0"/>
                  <a:t>for building</a:t>
                </a:r>
              </a:p>
              <a:p>
                <a:pPr algn="r"/>
                <a:r>
                  <a:rPr lang="it-IT" sz="2800" b="1" dirty="0" smtClean="0"/>
                  <a:t> an image]</a:t>
                </a:r>
                <a:endParaRPr lang="it-IT" sz="2800" b="1" dirty="0"/>
              </a:p>
            </p:txBody>
          </p:sp>
        </p:grpSp>
      </p:grpSp>
      <p:sp>
        <p:nvSpPr>
          <p:cNvPr id="11281" name="Rettangolo 127"/>
          <p:cNvSpPr>
            <a:spLocks noChangeArrowheads="1"/>
          </p:cNvSpPr>
          <p:nvPr/>
        </p:nvSpPr>
        <p:spPr bwMode="auto">
          <a:xfrm>
            <a:off x="17783175" y="8649587"/>
            <a:ext cx="304800" cy="2371731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/>
            <a:endParaRPr lang="it-IT"/>
          </a:p>
        </p:txBody>
      </p:sp>
      <p:grpSp>
        <p:nvGrpSpPr>
          <p:cNvPr id="11282" name="Gruppo 32"/>
          <p:cNvGrpSpPr>
            <a:grpSpLocks/>
          </p:cNvGrpSpPr>
          <p:nvPr/>
        </p:nvGrpSpPr>
        <p:grpSpPr bwMode="auto">
          <a:xfrm>
            <a:off x="15000286" y="8595603"/>
            <a:ext cx="2853512" cy="1247774"/>
            <a:chOff x="15056682" y="8538201"/>
            <a:chExt cx="2853670" cy="1247969"/>
          </a:xfrm>
        </p:grpSpPr>
        <p:sp>
          <p:nvSpPr>
            <p:cNvPr id="11296" name="Freccia a destra 114"/>
            <p:cNvSpPr>
              <a:spLocks noChangeArrowheads="1"/>
            </p:cNvSpPr>
            <p:nvPr/>
          </p:nvSpPr>
          <p:spPr bwMode="auto">
            <a:xfrm>
              <a:off x="15056682" y="9481370"/>
              <a:ext cx="2781299" cy="304800"/>
            </a:xfrm>
            <a:prstGeom prst="rightArrow">
              <a:avLst>
                <a:gd name="adj1" fmla="val 50000"/>
                <a:gd name="adj2" fmla="val 50019"/>
              </a:avLst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it-IT"/>
            </a:p>
          </p:txBody>
        </p:sp>
        <p:sp>
          <p:nvSpPr>
            <p:cNvPr id="11297" name="CasellaDiTesto 129"/>
            <p:cNvSpPr txBox="1">
              <a:spLocks noChangeArrowheads="1"/>
            </p:cNvSpPr>
            <p:nvPr/>
          </p:nvSpPr>
          <p:spPr bwMode="auto">
            <a:xfrm>
              <a:off x="15607993" y="8538201"/>
              <a:ext cx="2302359" cy="954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pPr algn="r"/>
              <a:r>
                <a:rPr lang="it-IT" sz="2800" b="1" dirty="0"/>
                <a:t>/</a:t>
              </a:r>
              <a:r>
                <a:rPr lang="it-IT" sz="2800" b="1" dirty="0" err="1"/>
                <a:t>QABranch</a:t>
              </a:r>
              <a:r>
                <a:rPr lang="it-IT" sz="2800" b="1" dirty="0" smtClean="0"/>
                <a:t>::</a:t>
              </a:r>
            </a:p>
            <a:p>
              <a:pPr algn="r"/>
              <a:r>
                <a:rPr lang="it-IT" sz="2800" b="1" dirty="0" smtClean="0"/>
                <a:t>EAR </a:t>
              </a:r>
              <a:endParaRPr lang="it-IT" sz="2800" b="1" dirty="0"/>
            </a:p>
          </p:txBody>
        </p:sp>
      </p:grpSp>
      <p:grpSp>
        <p:nvGrpSpPr>
          <p:cNvPr id="11283" name="Gruppo 33"/>
          <p:cNvGrpSpPr>
            <a:grpSpLocks/>
          </p:cNvGrpSpPr>
          <p:nvPr/>
        </p:nvGrpSpPr>
        <p:grpSpPr bwMode="auto">
          <a:xfrm>
            <a:off x="14971224" y="9846588"/>
            <a:ext cx="2781667" cy="1174731"/>
            <a:chOff x="15028197" y="9531253"/>
            <a:chExt cx="2781299" cy="1174913"/>
          </a:xfrm>
        </p:grpSpPr>
        <p:sp>
          <p:nvSpPr>
            <p:cNvPr id="11294" name="Freccia a destra 130"/>
            <p:cNvSpPr>
              <a:spLocks noChangeArrowheads="1"/>
            </p:cNvSpPr>
            <p:nvPr/>
          </p:nvSpPr>
          <p:spPr bwMode="auto">
            <a:xfrm>
              <a:off x="15028197" y="10401366"/>
              <a:ext cx="2781299" cy="304800"/>
            </a:xfrm>
            <a:prstGeom prst="rightArrow">
              <a:avLst>
                <a:gd name="adj1" fmla="val 50000"/>
                <a:gd name="adj2" fmla="val 50019"/>
              </a:avLst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it-IT"/>
            </a:p>
          </p:txBody>
        </p:sp>
        <p:sp>
          <p:nvSpPr>
            <p:cNvPr id="11295" name="CasellaDiTesto 131"/>
            <p:cNvSpPr txBox="1">
              <a:spLocks noChangeArrowheads="1"/>
            </p:cNvSpPr>
            <p:nvPr/>
          </p:nvSpPr>
          <p:spPr bwMode="auto">
            <a:xfrm>
              <a:off x="15276392" y="9531253"/>
              <a:ext cx="2518305" cy="954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pPr algn="r"/>
              <a:r>
                <a:rPr lang="it-IT" sz="2800" b="1" dirty="0"/>
                <a:t>/</a:t>
              </a:r>
              <a:r>
                <a:rPr lang="it-IT" sz="2800" b="1" dirty="0" err="1"/>
                <a:t>QABranch</a:t>
              </a:r>
              <a:r>
                <a:rPr lang="it-IT" sz="2800" b="1" dirty="0" smtClean="0"/>
                <a:t>::</a:t>
              </a:r>
            </a:p>
            <a:p>
              <a:pPr algn="r"/>
              <a:r>
                <a:rPr lang="it-IT" sz="2800" b="1" dirty="0" smtClean="0"/>
                <a:t>DOCKERFILE</a:t>
              </a:r>
              <a:endParaRPr lang="it-IT" sz="2800" b="1" dirty="0"/>
            </a:p>
          </p:txBody>
        </p:sp>
      </p:grpSp>
      <p:sp>
        <p:nvSpPr>
          <p:cNvPr id="11292" name="Freccia a destra 132"/>
          <p:cNvSpPr>
            <a:spLocks noChangeArrowheads="1"/>
          </p:cNvSpPr>
          <p:nvPr/>
        </p:nvSpPr>
        <p:spPr bwMode="auto">
          <a:xfrm flipH="1">
            <a:off x="18213335" y="11096624"/>
            <a:ext cx="2769681" cy="1039355"/>
          </a:xfrm>
          <a:prstGeom prst="rightArrow">
            <a:avLst>
              <a:gd name="adj1" fmla="val 50000"/>
              <a:gd name="adj2" fmla="val 50015"/>
            </a:avLst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it-IT" sz="2800" b="1"/>
          </a:p>
        </p:txBody>
      </p:sp>
      <p:sp>
        <p:nvSpPr>
          <p:cNvPr id="11285" name="Rettangolo 134"/>
          <p:cNvSpPr>
            <a:spLocks noChangeArrowheads="1"/>
          </p:cNvSpPr>
          <p:nvPr/>
        </p:nvSpPr>
        <p:spPr bwMode="auto">
          <a:xfrm>
            <a:off x="17796648" y="11229975"/>
            <a:ext cx="277040" cy="805118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/>
            <a:endParaRPr lang="it-IT"/>
          </a:p>
        </p:txBody>
      </p:sp>
      <p:grpSp>
        <p:nvGrpSpPr>
          <p:cNvPr id="11286" name="Gruppo 31"/>
          <p:cNvGrpSpPr>
            <a:grpSpLocks/>
          </p:cNvGrpSpPr>
          <p:nvPr/>
        </p:nvGrpSpPr>
        <p:grpSpPr bwMode="auto">
          <a:xfrm>
            <a:off x="18057197" y="11469946"/>
            <a:ext cx="3082894" cy="793749"/>
            <a:chOff x="18068885" y="10977693"/>
            <a:chExt cx="3082826" cy="793872"/>
          </a:xfrm>
        </p:grpSpPr>
        <p:sp>
          <p:nvSpPr>
            <p:cNvPr id="11290" name="Freccia a destra 135"/>
            <p:cNvSpPr>
              <a:spLocks noChangeArrowheads="1"/>
            </p:cNvSpPr>
            <p:nvPr/>
          </p:nvSpPr>
          <p:spPr bwMode="auto">
            <a:xfrm>
              <a:off x="18225020" y="11466765"/>
              <a:ext cx="2781299" cy="304800"/>
            </a:xfrm>
            <a:prstGeom prst="rightArrow">
              <a:avLst>
                <a:gd name="adj1" fmla="val 50000"/>
                <a:gd name="adj2" fmla="val 50019"/>
              </a:avLst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it-IT"/>
            </a:p>
          </p:txBody>
        </p:sp>
        <p:sp>
          <p:nvSpPr>
            <p:cNvPr id="11291" name="CasellaDiTesto 136"/>
            <p:cNvSpPr txBox="1">
              <a:spLocks noChangeArrowheads="1"/>
            </p:cNvSpPr>
            <p:nvPr/>
          </p:nvSpPr>
          <p:spPr bwMode="auto">
            <a:xfrm>
              <a:off x="18068885" y="10977693"/>
              <a:ext cx="3082826" cy="5233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r>
                <a:rPr lang="it-IT" sz="2800" b="1" dirty="0"/>
                <a:t>[Image </a:t>
              </a:r>
              <a:r>
                <a:rPr lang="it-IT" sz="2800" b="1" dirty="0" err="1" smtClean="0"/>
                <a:t>available</a:t>
              </a:r>
              <a:r>
                <a:rPr lang="it-IT" sz="2800" b="1" dirty="0"/>
                <a:t>]</a:t>
              </a:r>
            </a:p>
          </p:txBody>
        </p:sp>
      </p:grpSp>
      <p:grpSp>
        <p:nvGrpSpPr>
          <p:cNvPr id="11287" name="Gruppo 35"/>
          <p:cNvGrpSpPr>
            <a:grpSpLocks/>
          </p:cNvGrpSpPr>
          <p:nvPr/>
        </p:nvGrpSpPr>
        <p:grpSpPr bwMode="auto">
          <a:xfrm>
            <a:off x="12088815" y="6882474"/>
            <a:ext cx="2751823" cy="1184493"/>
            <a:chOff x="12146150" y="7147574"/>
            <a:chExt cx="2751051" cy="1183518"/>
          </a:xfrm>
        </p:grpSpPr>
        <p:sp>
          <p:nvSpPr>
            <p:cNvPr id="11288" name="CasellaDiTesto 121"/>
            <p:cNvSpPr txBox="1">
              <a:spLocks noChangeArrowheads="1"/>
            </p:cNvSpPr>
            <p:nvPr/>
          </p:nvSpPr>
          <p:spPr bwMode="auto">
            <a:xfrm>
              <a:off x="12379270" y="7147574"/>
              <a:ext cx="2517931" cy="953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pPr algn="r"/>
              <a:r>
                <a:rPr lang="it-IT" sz="2800" b="1" dirty="0" smtClean="0"/>
                <a:t>EAR</a:t>
              </a:r>
            </a:p>
            <a:p>
              <a:pPr algn="r"/>
              <a:r>
                <a:rPr lang="it-IT" sz="2800" b="1" dirty="0" smtClean="0"/>
                <a:t>DOCKERFILE</a:t>
              </a:r>
              <a:endParaRPr lang="it-IT" sz="2800" b="1" dirty="0"/>
            </a:p>
          </p:txBody>
        </p:sp>
        <p:sp>
          <p:nvSpPr>
            <p:cNvPr id="11289" name="Freccia a destra 142"/>
            <p:cNvSpPr>
              <a:spLocks noChangeArrowheads="1"/>
            </p:cNvSpPr>
            <p:nvPr/>
          </p:nvSpPr>
          <p:spPr bwMode="auto">
            <a:xfrm>
              <a:off x="12146150" y="8026292"/>
              <a:ext cx="2662517" cy="304800"/>
            </a:xfrm>
            <a:prstGeom prst="rightArrow">
              <a:avLst>
                <a:gd name="adj1" fmla="val 50000"/>
                <a:gd name="adj2" fmla="val 49985"/>
              </a:avLst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it-IT"/>
            </a:p>
          </p:txBody>
        </p:sp>
      </p:grpSp>
      <p:grpSp>
        <p:nvGrpSpPr>
          <p:cNvPr id="11273" name="Gruppo 40"/>
          <p:cNvGrpSpPr>
            <a:grpSpLocks/>
          </p:cNvGrpSpPr>
          <p:nvPr/>
        </p:nvGrpSpPr>
        <p:grpSpPr bwMode="auto">
          <a:xfrm>
            <a:off x="3048000" y="1841494"/>
            <a:ext cx="11904691" cy="735010"/>
            <a:chOff x="3048000" y="2384267"/>
            <a:chExt cx="11905132" cy="735451"/>
          </a:xfrm>
        </p:grpSpPr>
        <p:sp>
          <p:nvSpPr>
            <p:cNvPr id="11308" name="Freccia a destra 28"/>
            <p:cNvSpPr>
              <a:spLocks noChangeArrowheads="1"/>
            </p:cNvSpPr>
            <p:nvPr/>
          </p:nvSpPr>
          <p:spPr bwMode="auto">
            <a:xfrm>
              <a:off x="3048000" y="2814918"/>
              <a:ext cx="11905132" cy="304800"/>
            </a:xfrm>
            <a:prstGeom prst="rightArrow">
              <a:avLst>
                <a:gd name="adj1" fmla="val 50000"/>
                <a:gd name="adj2" fmla="val 50089"/>
              </a:avLst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it-IT"/>
            </a:p>
          </p:txBody>
        </p:sp>
        <p:sp>
          <p:nvSpPr>
            <p:cNvPr id="11309" name="CasellaDiTesto 29"/>
            <p:cNvSpPr txBox="1">
              <a:spLocks noChangeArrowheads="1"/>
            </p:cNvSpPr>
            <p:nvPr/>
          </p:nvSpPr>
          <p:spPr bwMode="auto">
            <a:xfrm>
              <a:off x="12148439" y="2384267"/>
              <a:ext cx="2558809" cy="585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r>
                <a:rPr lang="it-IT" sz="3200" b="1" dirty="0"/>
                <a:t>/</a:t>
              </a:r>
              <a:r>
                <a:rPr lang="it-IT" sz="2800" b="1" dirty="0"/>
                <a:t>devBranch#1</a:t>
              </a:r>
            </a:p>
          </p:txBody>
        </p:sp>
      </p:grpSp>
      <p:sp>
        <p:nvSpPr>
          <p:cNvPr id="11268" name="Rettangolo 103"/>
          <p:cNvSpPr>
            <a:spLocks noChangeArrowheads="1"/>
          </p:cNvSpPr>
          <p:nvPr/>
        </p:nvSpPr>
        <p:spPr bwMode="auto">
          <a:xfrm>
            <a:off x="5638800" y="1666875"/>
            <a:ext cx="304800" cy="1524000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/>
            <a:endParaRPr lang="it-IT"/>
          </a:p>
        </p:txBody>
      </p:sp>
      <p:grpSp>
        <p:nvGrpSpPr>
          <p:cNvPr id="16" name="Gruppo 15"/>
          <p:cNvGrpSpPr/>
          <p:nvPr/>
        </p:nvGrpSpPr>
        <p:grpSpPr>
          <a:xfrm>
            <a:off x="18224415" y="10237790"/>
            <a:ext cx="2781361" cy="1258861"/>
            <a:chOff x="18281565" y="10409240"/>
            <a:chExt cx="2781361" cy="1258861"/>
          </a:xfrm>
        </p:grpSpPr>
        <p:sp>
          <p:nvSpPr>
            <p:cNvPr id="11293" name="CasellaDiTesto 133"/>
            <p:cNvSpPr txBox="1">
              <a:spLocks noChangeArrowheads="1"/>
            </p:cNvSpPr>
            <p:nvPr/>
          </p:nvSpPr>
          <p:spPr bwMode="auto">
            <a:xfrm>
              <a:off x="18738308" y="10409240"/>
              <a:ext cx="2292176" cy="954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>
                <a:defRPr sz="2800" b="1"/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pPr algn="r"/>
              <a:r>
                <a:rPr lang="it-IT" dirty="0"/>
                <a:t>[</a:t>
              </a:r>
              <a:r>
                <a:rPr lang="it-IT" dirty="0" err="1"/>
                <a:t>Docker</a:t>
              </a:r>
              <a:r>
                <a:rPr lang="it-IT" dirty="0"/>
                <a:t> </a:t>
              </a:r>
              <a:r>
                <a:rPr lang="it-IT" dirty="0" err="1"/>
                <a:t>get</a:t>
              </a:r>
              <a:r>
                <a:rPr lang="it-IT" dirty="0"/>
                <a:t> image]</a:t>
              </a:r>
            </a:p>
          </p:txBody>
        </p:sp>
        <p:sp>
          <p:nvSpPr>
            <p:cNvPr id="66" name="Freccia a destra 135"/>
            <p:cNvSpPr>
              <a:spLocks noChangeArrowheads="1"/>
            </p:cNvSpPr>
            <p:nvPr/>
          </p:nvSpPr>
          <p:spPr bwMode="auto">
            <a:xfrm rot="10800000">
              <a:off x="18281565" y="11363348"/>
              <a:ext cx="2781361" cy="304753"/>
            </a:xfrm>
            <a:prstGeom prst="rightArrow">
              <a:avLst>
                <a:gd name="adj1" fmla="val 50000"/>
                <a:gd name="adj2" fmla="val 50019"/>
              </a:avLst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it-IT"/>
            </a:p>
          </p:txBody>
        </p:sp>
      </p:grpSp>
      <p:sp>
        <p:nvSpPr>
          <p:cNvPr id="7" name="Fumetto 2 6"/>
          <p:cNvSpPr/>
          <p:nvPr/>
        </p:nvSpPr>
        <p:spPr bwMode="auto">
          <a:xfrm flipH="1">
            <a:off x="4114847" y="5265350"/>
            <a:ext cx="3048054" cy="1704468"/>
          </a:xfrm>
          <a:prstGeom prst="wedgeRoundRectCallout">
            <a:avLst>
              <a:gd name="adj1" fmla="val -101661"/>
              <a:gd name="adj2" fmla="val -54593"/>
              <a:gd name="adj3" fmla="val 16667"/>
            </a:avLst>
          </a:prstGeom>
          <a:solidFill>
            <a:srgbClr val="92D05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Integration Test:: </a:t>
            </a:r>
            <a:r>
              <a:rPr kumimoji="0" lang="it-IT" sz="3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COMPLETED</a:t>
            </a:r>
            <a:endParaRPr kumimoji="0" lang="it-IT" sz="32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67" name="Fumetto 2 66"/>
          <p:cNvSpPr/>
          <p:nvPr/>
        </p:nvSpPr>
        <p:spPr bwMode="auto">
          <a:xfrm flipH="1">
            <a:off x="19032760" y="7062207"/>
            <a:ext cx="3048054" cy="1704468"/>
          </a:xfrm>
          <a:prstGeom prst="wedgeRoundRectCallout">
            <a:avLst>
              <a:gd name="adj1" fmla="val 81148"/>
              <a:gd name="adj2" fmla="val 180113"/>
              <a:gd name="adj3" fmla="val 16667"/>
            </a:avLst>
          </a:prstGeom>
          <a:solidFill>
            <a:srgbClr val="92D05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Docker</a:t>
            </a:r>
            <a:r>
              <a:rPr kumimoji="0" lang="it-IT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 Image:: </a:t>
            </a:r>
            <a:r>
              <a:rPr kumimoji="0" lang="it-IT" sz="3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AVAILABLE</a:t>
            </a:r>
            <a:endParaRPr kumimoji="0" lang="it-IT" sz="32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69" name="Fumetto 2 68"/>
          <p:cNvSpPr/>
          <p:nvPr/>
        </p:nvSpPr>
        <p:spPr bwMode="auto">
          <a:xfrm flipH="1">
            <a:off x="28378" y="3867630"/>
            <a:ext cx="3048054" cy="1353214"/>
          </a:xfrm>
          <a:prstGeom prst="wedgeRoundRectCallout">
            <a:avLst>
              <a:gd name="adj1" fmla="val -37912"/>
              <a:gd name="adj2" fmla="val -154889"/>
              <a:gd name="adj3" fmla="val 16667"/>
            </a:avLst>
          </a:prstGeom>
          <a:solidFill>
            <a:srgbClr val="92D05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sz="3200" dirty="0" smtClean="0">
                <a:ea typeface="ヒラギノ角ゴ ProN W3" charset="0"/>
                <a:cs typeface="ヒラギノ角ゴ ProN W3" charset="0"/>
              </a:rPr>
              <a:t>Unit</a:t>
            </a:r>
            <a:r>
              <a:rPr kumimoji="0" lang="it-IT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 Test:: </a:t>
            </a:r>
            <a:r>
              <a:rPr kumimoji="0" lang="it-IT" sz="3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COMPLETED</a:t>
            </a:r>
            <a:endParaRPr kumimoji="0" lang="it-IT" sz="32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70" name="Fumetto 2 69"/>
          <p:cNvSpPr/>
          <p:nvPr/>
        </p:nvSpPr>
        <p:spPr bwMode="auto">
          <a:xfrm flipH="1">
            <a:off x="454696" y="6777709"/>
            <a:ext cx="3048054" cy="1353214"/>
          </a:xfrm>
          <a:prstGeom prst="wedgeRoundRectCallout">
            <a:avLst>
              <a:gd name="adj1" fmla="val -117598"/>
              <a:gd name="adj2" fmla="val -313262"/>
              <a:gd name="adj3" fmla="val 16667"/>
            </a:avLst>
          </a:prstGeom>
          <a:solidFill>
            <a:srgbClr val="92D05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sz="3200" dirty="0" smtClean="0">
                <a:ea typeface="ヒラギノ角ゴ ProN W3" charset="0"/>
                <a:cs typeface="ヒラギノ角ゴ ProN W3" charset="0"/>
              </a:rPr>
              <a:t>Unit</a:t>
            </a:r>
            <a:r>
              <a:rPr kumimoji="0" lang="it-IT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 Test:: </a:t>
            </a:r>
            <a:r>
              <a:rPr kumimoji="0" lang="it-IT" sz="3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COMPLETED</a:t>
            </a:r>
            <a:endParaRPr kumimoji="0" lang="it-IT" sz="32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animBg="1"/>
      <p:bldP spid="11270" grpId="0" animBg="1"/>
      <p:bldP spid="11281" grpId="0" animBg="1"/>
      <p:bldP spid="11285" grpId="0" animBg="1"/>
      <p:bldP spid="11268" grpId="0" animBg="1"/>
      <p:bldP spid="7" grpId="0" animBg="1"/>
      <p:bldP spid="67" grpId="0" animBg="1"/>
      <p:bldP spid="69" grpId="0" animBg="1"/>
      <p:bldP spid="7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QUALITY ASSURANCE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 smtClean="0"/>
              <a:t>Docker</a:t>
            </a:r>
            <a:r>
              <a:rPr lang="it-IT" dirty="0" smtClean="0"/>
              <a:t> Hub</a:t>
            </a:r>
          </a:p>
          <a:p>
            <a:r>
              <a:rPr lang="it-IT" smtClean="0"/>
              <a:t>Jenkins@openshift </a:t>
            </a:r>
            <a:endParaRPr lang="it-IT" dirty="0" smtClean="0"/>
          </a:p>
          <a:p>
            <a:endParaRPr lang="it-IT" dirty="0"/>
          </a:p>
        </p:txBody>
      </p:sp>
      <p:grpSp>
        <p:nvGrpSpPr>
          <p:cNvPr id="7" name="Gruppo 6"/>
          <p:cNvGrpSpPr/>
          <p:nvPr/>
        </p:nvGrpSpPr>
        <p:grpSpPr>
          <a:xfrm>
            <a:off x="15171762" y="56309"/>
            <a:ext cx="9135160" cy="4872333"/>
            <a:chOff x="11543928" y="4205005"/>
            <a:chExt cx="9135160" cy="4872333"/>
          </a:xfrm>
        </p:grpSpPr>
        <p:pic>
          <p:nvPicPr>
            <p:cNvPr id="8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43928" y="4985792"/>
              <a:ext cx="9135160" cy="40915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" name="Freccia in giù 8"/>
            <p:cNvSpPr/>
            <p:nvPr/>
          </p:nvSpPr>
          <p:spPr bwMode="auto">
            <a:xfrm>
              <a:off x="15869022" y="4205005"/>
              <a:ext cx="1389778" cy="866512"/>
            </a:xfrm>
            <a:prstGeom prst="downArrow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052541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PRODUCTION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 smtClean="0"/>
              <a:t>Pivotal</a:t>
            </a:r>
            <a:r>
              <a:rPr lang="it-IT" dirty="0" smtClean="0"/>
              <a:t> Web Services</a:t>
            </a:r>
          </a:p>
          <a:p>
            <a:pPr lvl="1"/>
            <a:r>
              <a:rPr lang="it-IT" dirty="0" err="1" smtClean="0"/>
              <a:t>Backimg</a:t>
            </a:r>
            <a:r>
              <a:rPr lang="it-IT" dirty="0" smtClean="0"/>
              <a:t> </a:t>
            </a:r>
            <a:r>
              <a:rPr lang="it-IT" dirty="0" err="1" smtClean="0"/>
              <a:t>services</a:t>
            </a:r>
            <a:endParaRPr lang="it-IT" dirty="0" smtClean="0"/>
          </a:p>
          <a:p>
            <a:pPr lvl="1"/>
            <a:r>
              <a:rPr lang="it-IT" dirty="0" err="1" smtClean="0"/>
              <a:t>Yml</a:t>
            </a:r>
            <a:r>
              <a:rPr lang="it-IT" dirty="0" smtClean="0"/>
              <a:t> file</a:t>
            </a:r>
          </a:p>
          <a:p>
            <a:pPr lvl="1"/>
            <a:r>
              <a:rPr lang="it-IT" dirty="0" smtClean="0"/>
              <a:t>Create from </a:t>
            </a:r>
            <a:r>
              <a:rPr lang="it-IT" dirty="0" err="1" smtClean="0"/>
              <a:t>interface</a:t>
            </a:r>
            <a:endParaRPr lang="it-IT" dirty="0" smtClean="0"/>
          </a:p>
          <a:p>
            <a:pPr lvl="1"/>
            <a:r>
              <a:rPr lang="it-IT" dirty="0" smtClean="0"/>
              <a:t>By </a:t>
            </a:r>
            <a:r>
              <a:rPr lang="it-IT" dirty="0" err="1" smtClean="0"/>
              <a:t>cf</a:t>
            </a:r>
            <a:r>
              <a:rPr lang="it-IT" dirty="0" smtClean="0"/>
              <a:t> </a:t>
            </a:r>
            <a:r>
              <a:rPr lang="it-IT" dirty="0" err="1" smtClean="0"/>
              <a:t>tool</a:t>
            </a:r>
            <a:endParaRPr lang="it-IT" dirty="0" smtClean="0"/>
          </a:p>
          <a:p>
            <a:r>
              <a:rPr lang="it-IT" dirty="0" smtClean="0"/>
              <a:t>Database </a:t>
            </a:r>
            <a:r>
              <a:rPr lang="it-IT" dirty="0" err="1" smtClean="0"/>
              <a:t>as</a:t>
            </a:r>
            <a:r>
              <a:rPr lang="it-IT" dirty="0" smtClean="0"/>
              <a:t> a Service Pattern</a:t>
            </a:r>
          </a:p>
          <a:p>
            <a:endParaRPr lang="it-IT" dirty="0" smtClean="0"/>
          </a:p>
          <a:p>
            <a:endParaRPr lang="it-IT" dirty="0"/>
          </a:p>
        </p:txBody>
      </p:sp>
      <p:grpSp>
        <p:nvGrpSpPr>
          <p:cNvPr id="7" name="Gruppo 6"/>
          <p:cNvGrpSpPr/>
          <p:nvPr/>
        </p:nvGrpSpPr>
        <p:grpSpPr>
          <a:xfrm>
            <a:off x="15171762" y="56309"/>
            <a:ext cx="9135160" cy="4872333"/>
            <a:chOff x="11543928" y="4205005"/>
            <a:chExt cx="9135160" cy="4872333"/>
          </a:xfrm>
        </p:grpSpPr>
        <p:pic>
          <p:nvPicPr>
            <p:cNvPr id="8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43928" y="4985792"/>
              <a:ext cx="9135160" cy="40915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" name="Freccia in giù 8"/>
            <p:cNvSpPr/>
            <p:nvPr/>
          </p:nvSpPr>
          <p:spPr bwMode="auto">
            <a:xfrm>
              <a:off x="17983572" y="4205005"/>
              <a:ext cx="1389778" cy="866512"/>
            </a:xfrm>
            <a:prstGeom prst="downArrow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303582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303141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Event</a:t>
            </a:r>
            <a:r>
              <a:rPr lang="it-IT" dirty="0" smtClean="0"/>
              <a:t> </a:t>
            </a:r>
            <a:r>
              <a:rPr lang="it-IT" dirty="0" err="1" smtClean="0"/>
              <a:t>driven</a:t>
            </a:r>
            <a:r>
              <a:rPr lang="it-IT" dirty="0" smtClean="0"/>
              <a:t> </a:t>
            </a:r>
            <a:r>
              <a:rPr lang="it-IT" dirty="0" err="1" smtClean="0"/>
              <a:t>architecture</a:t>
            </a:r>
            <a:r>
              <a:rPr lang="it-IT" dirty="0" smtClean="0"/>
              <a:t>: </a:t>
            </a:r>
            <a:r>
              <a:rPr lang="it-IT" dirty="0" err="1" smtClean="0"/>
              <a:t>transaction</a:t>
            </a:r>
            <a:r>
              <a:rPr lang="it-IT" dirty="0" smtClean="0"/>
              <a:t> </a:t>
            </a:r>
            <a:r>
              <a:rPr lang="it-IT" dirty="0" err="1" smtClean="0"/>
              <a:t>issues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Distributed data management</a:t>
            </a:r>
          </a:p>
          <a:p>
            <a:r>
              <a:rPr lang="it-IT" dirty="0" smtClean="0"/>
              <a:t>Data </a:t>
            </a:r>
            <a:r>
              <a:rPr lang="it-IT" dirty="0" err="1" smtClean="0"/>
              <a:t>access</a:t>
            </a:r>
            <a:r>
              <a:rPr lang="it-IT" dirty="0" smtClean="0"/>
              <a:t> </a:t>
            </a:r>
            <a:r>
              <a:rPr lang="it-IT" dirty="0" err="1" smtClean="0"/>
              <a:t>become</a:t>
            </a:r>
            <a:r>
              <a:rPr lang="it-IT" dirty="0" smtClean="0"/>
              <a:t> more </a:t>
            </a:r>
            <a:r>
              <a:rPr lang="it-IT" dirty="0" err="1" smtClean="0"/>
              <a:t>complex</a:t>
            </a:r>
            <a:r>
              <a:rPr lang="it-IT" dirty="0" smtClean="0"/>
              <a:t> </a:t>
            </a:r>
            <a:r>
              <a:rPr lang="it-IT" dirty="0" err="1" smtClean="0"/>
              <a:t>when</a:t>
            </a:r>
            <a:r>
              <a:rPr lang="it-IT" dirty="0" smtClean="0"/>
              <a:t> </a:t>
            </a:r>
            <a:r>
              <a:rPr lang="it-IT" dirty="0" err="1" smtClean="0"/>
              <a:t>we</a:t>
            </a:r>
            <a:r>
              <a:rPr lang="it-IT" dirty="0" smtClean="0"/>
              <a:t> </a:t>
            </a:r>
            <a:r>
              <a:rPr lang="it-IT" dirty="0" err="1" smtClean="0"/>
              <a:t>move</a:t>
            </a:r>
            <a:r>
              <a:rPr lang="it-IT" dirty="0" smtClean="0"/>
              <a:t> to a </a:t>
            </a:r>
            <a:r>
              <a:rPr lang="it-IT" dirty="0" err="1" smtClean="0"/>
              <a:t>microservice</a:t>
            </a:r>
            <a:r>
              <a:rPr lang="it-IT" dirty="0" smtClean="0"/>
              <a:t> </a:t>
            </a:r>
            <a:r>
              <a:rPr lang="it-IT" dirty="0" err="1" smtClean="0"/>
              <a:t>architecture</a:t>
            </a:r>
            <a:r>
              <a:rPr lang="it-IT" dirty="0" smtClean="0"/>
              <a:t> . </a:t>
            </a:r>
            <a:r>
              <a:rPr lang="it-IT" dirty="0" err="1" smtClean="0"/>
              <a:t>Not</a:t>
            </a:r>
            <a:r>
              <a:rPr lang="it-IT" dirty="0" smtClean="0"/>
              <a:t> </a:t>
            </a:r>
            <a:r>
              <a:rPr lang="it-IT" dirty="0" err="1" smtClean="0"/>
              <a:t>only</a:t>
            </a:r>
            <a:r>
              <a:rPr lang="it-IT" dirty="0" smtClean="0"/>
              <a:t> </a:t>
            </a:r>
            <a:r>
              <a:rPr lang="it-IT" dirty="0" err="1" smtClean="0"/>
              <a:t>because</a:t>
            </a:r>
            <a:r>
              <a:rPr lang="it-IT" dirty="0" smtClean="0"/>
              <a:t> the data </a:t>
            </a:r>
            <a:r>
              <a:rPr lang="it-IT" dirty="0" err="1" smtClean="0"/>
              <a:t>access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private to </a:t>
            </a:r>
            <a:r>
              <a:rPr lang="it-IT" dirty="0" err="1" smtClean="0"/>
              <a:t>each</a:t>
            </a:r>
            <a:r>
              <a:rPr lang="it-IT" dirty="0" smtClean="0"/>
              <a:t> </a:t>
            </a:r>
            <a:r>
              <a:rPr lang="it-IT" dirty="0" err="1" smtClean="0"/>
              <a:t>microservice</a:t>
            </a:r>
            <a:r>
              <a:rPr lang="it-IT" dirty="0" smtClean="0"/>
              <a:t>(</a:t>
            </a:r>
            <a:r>
              <a:rPr lang="it-IT" dirty="0" err="1" smtClean="0"/>
              <a:t>encasulation</a:t>
            </a:r>
            <a:r>
              <a:rPr lang="it-IT" dirty="0" smtClean="0"/>
              <a:t>/</a:t>
            </a:r>
            <a:r>
              <a:rPr lang="it-IT" dirty="0" err="1" smtClean="0"/>
              <a:t>loosely</a:t>
            </a:r>
            <a:r>
              <a:rPr lang="it-IT" dirty="0" smtClean="0"/>
              <a:t> </a:t>
            </a:r>
            <a:r>
              <a:rPr lang="it-IT" dirty="0" err="1" smtClean="0"/>
              <a:t>coupled</a:t>
            </a:r>
            <a:r>
              <a:rPr lang="it-IT" dirty="0" smtClean="0"/>
              <a:t> -&gt; </a:t>
            </a:r>
            <a:r>
              <a:rPr lang="it-IT" dirty="0" err="1" smtClean="0"/>
              <a:t>indipendent</a:t>
            </a:r>
            <a:r>
              <a:rPr lang="it-IT" dirty="0" smtClean="0"/>
              <a:t> </a:t>
            </a:r>
            <a:r>
              <a:rPr lang="it-IT" dirty="0" err="1" smtClean="0"/>
              <a:t>evolution</a:t>
            </a:r>
            <a:r>
              <a:rPr lang="it-IT" dirty="0" smtClean="0"/>
              <a:t>) </a:t>
            </a:r>
            <a:r>
              <a:rPr lang="it-IT" dirty="0" err="1" smtClean="0"/>
              <a:t>but</a:t>
            </a:r>
            <a:r>
              <a:rPr lang="it-IT" dirty="0" smtClean="0"/>
              <a:t> </a:t>
            </a:r>
            <a:r>
              <a:rPr lang="it-IT" dirty="0" err="1" smtClean="0"/>
              <a:t>also</a:t>
            </a:r>
            <a:r>
              <a:rPr lang="it-IT" dirty="0" smtClean="0"/>
              <a:t> </a:t>
            </a:r>
            <a:r>
              <a:rPr lang="it-IT" dirty="0" err="1" smtClean="0"/>
              <a:t>because</a:t>
            </a:r>
            <a:r>
              <a:rPr lang="it-IT" dirty="0" smtClean="0"/>
              <a:t> of the use of </a:t>
            </a:r>
            <a:r>
              <a:rPr lang="it-IT" dirty="0" err="1" smtClean="0"/>
              <a:t>different</a:t>
            </a:r>
            <a:r>
              <a:rPr lang="it-IT" dirty="0" smtClean="0"/>
              <a:t> </a:t>
            </a:r>
            <a:r>
              <a:rPr lang="it-IT" dirty="0" err="1" smtClean="0"/>
              <a:t>dabase</a:t>
            </a:r>
            <a:r>
              <a:rPr lang="it-IT" dirty="0" smtClean="0"/>
              <a:t> </a:t>
            </a:r>
            <a:r>
              <a:rPr lang="it-IT" dirty="0" err="1" smtClean="0"/>
              <a:t>used</a:t>
            </a:r>
            <a:r>
              <a:rPr lang="it-IT" dirty="0" smtClean="0"/>
              <a:t> by </a:t>
            </a:r>
            <a:r>
              <a:rPr lang="it-IT" dirty="0" err="1" smtClean="0"/>
              <a:t>microservices</a:t>
            </a:r>
            <a:r>
              <a:rPr lang="it-IT" dirty="0" smtClean="0"/>
              <a:t>. A </a:t>
            </a:r>
            <a:r>
              <a:rPr lang="it-IT" dirty="0" err="1" smtClean="0"/>
              <a:t>microservice</a:t>
            </a:r>
            <a:r>
              <a:rPr lang="it-IT" dirty="0" smtClean="0"/>
              <a:t> </a:t>
            </a:r>
            <a:r>
              <a:rPr lang="it-IT" dirty="0" err="1" smtClean="0"/>
              <a:t>based</a:t>
            </a:r>
            <a:r>
              <a:rPr lang="it-IT" dirty="0" smtClean="0"/>
              <a:t> </a:t>
            </a:r>
            <a:r>
              <a:rPr lang="it-IT" dirty="0" err="1" smtClean="0"/>
              <a:t>architecture</a:t>
            </a:r>
            <a:r>
              <a:rPr lang="it-IT" dirty="0" smtClean="0"/>
              <a:t> </a:t>
            </a:r>
            <a:r>
              <a:rPr lang="it-IT" dirty="0" err="1" smtClean="0"/>
              <a:t>often</a:t>
            </a:r>
            <a:r>
              <a:rPr lang="it-IT" dirty="0" smtClean="0"/>
              <a:t> use a </a:t>
            </a:r>
            <a:r>
              <a:rPr lang="it-IT" dirty="0" err="1" smtClean="0"/>
              <a:t>mixture</a:t>
            </a:r>
            <a:r>
              <a:rPr lang="it-IT" dirty="0" smtClean="0"/>
              <a:t> of SQL and </a:t>
            </a:r>
            <a:r>
              <a:rPr lang="it-IT" dirty="0" err="1" smtClean="0"/>
              <a:t>NoSql</a:t>
            </a:r>
            <a:r>
              <a:rPr lang="it-IT" dirty="0" smtClean="0"/>
              <a:t> </a:t>
            </a:r>
            <a:r>
              <a:rPr lang="it-IT" dirty="0" err="1" smtClean="0"/>
              <a:t>Dataabse</a:t>
            </a:r>
            <a:r>
              <a:rPr lang="it-IT" dirty="0" smtClean="0"/>
              <a:t>  the so </a:t>
            </a:r>
            <a:r>
              <a:rPr lang="it-IT" dirty="0" err="1" smtClean="0"/>
              <a:t>called</a:t>
            </a:r>
            <a:r>
              <a:rPr lang="it-IT" dirty="0" smtClean="0"/>
              <a:t> </a:t>
            </a:r>
            <a:r>
              <a:rPr lang="it-IT" dirty="0" err="1" smtClean="0"/>
              <a:t>poliglot</a:t>
            </a:r>
            <a:r>
              <a:rPr lang="it-IT" dirty="0" smtClean="0"/>
              <a:t> </a:t>
            </a:r>
            <a:r>
              <a:rPr lang="it-IT" dirty="0" err="1" smtClean="0"/>
              <a:t>persistence</a:t>
            </a:r>
            <a:r>
              <a:rPr lang="it-IT" dirty="0" smtClean="0"/>
              <a:t> </a:t>
            </a:r>
            <a:r>
              <a:rPr lang="it-IT" dirty="0" err="1" smtClean="0"/>
              <a:t>approch</a:t>
            </a:r>
            <a:r>
              <a:rPr lang="it-IT" dirty="0" smtClean="0"/>
              <a:t>. </a:t>
            </a:r>
            <a:r>
              <a:rPr lang="it-IT" dirty="0" err="1" smtClean="0"/>
              <a:t>This</a:t>
            </a:r>
            <a:r>
              <a:rPr lang="it-IT" dirty="0" smtClean="0"/>
              <a:t> </a:t>
            </a:r>
            <a:r>
              <a:rPr lang="it-IT" dirty="0" err="1" smtClean="0"/>
              <a:t>has</a:t>
            </a:r>
            <a:r>
              <a:rPr lang="it-IT" dirty="0" smtClean="0"/>
              <a:t> </a:t>
            </a:r>
            <a:r>
              <a:rPr lang="it-IT" dirty="0" err="1" smtClean="0"/>
              <a:t>many</a:t>
            </a:r>
            <a:r>
              <a:rPr lang="it-IT" dirty="0" smtClean="0"/>
              <a:t> benefits: ,ore </a:t>
            </a:r>
            <a:r>
              <a:rPr lang="it-IT" dirty="0" err="1" smtClean="0"/>
              <a:t>convinent</a:t>
            </a:r>
            <a:r>
              <a:rPr lang="it-IT" dirty="0" smtClean="0"/>
              <a:t> </a:t>
            </a:r>
            <a:r>
              <a:rPr lang="it-IT" dirty="0" err="1" smtClean="0"/>
              <a:t>datamodel</a:t>
            </a:r>
            <a:r>
              <a:rPr lang="it-IT" dirty="0" smtClean="0"/>
              <a:t> </a:t>
            </a:r>
            <a:r>
              <a:rPr lang="it-IT" dirty="0" err="1" smtClean="0"/>
              <a:t>according</a:t>
            </a:r>
            <a:r>
              <a:rPr lang="it-IT" dirty="0" smtClean="0"/>
              <a:t> business </a:t>
            </a:r>
            <a:r>
              <a:rPr lang="it-IT" dirty="0" err="1" smtClean="0"/>
              <a:t>requirements</a:t>
            </a:r>
            <a:r>
              <a:rPr lang="it-IT" dirty="0" smtClean="0"/>
              <a:t> and </a:t>
            </a:r>
            <a:r>
              <a:rPr lang="it-IT" dirty="0" err="1" smtClean="0"/>
              <a:t>better</a:t>
            </a:r>
            <a:r>
              <a:rPr lang="it-IT" dirty="0" smtClean="0"/>
              <a:t> performance and </a:t>
            </a:r>
            <a:r>
              <a:rPr lang="it-IT" dirty="0" err="1" smtClean="0"/>
              <a:t>scalability</a:t>
            </a:r>
            <a:r>
              <a:rPr lang="it-IT" dirty="0" smtClean="0"/>
              <a:t> </a:t>
            </a:r>
            <a:r>
              <a:rPr lang="it-IT" dirty="0" err="1" smtClean="0"/>
              <a:t>but</a:t>
            </a:r>
            <a:r>
              <a:rPr lang="it-IT" dirty="0" smtClean="0"/>
              <a:t> introduce </a:t>
            </a:r>
            <a:r>
              <a:rPr lang="it-IT" dirty="0" err="1" smtClean="0"/>
              <a:t>distributed</a:t>
            </a:r>
            <a:r>
              <a:rPr lang="it-IT" dirty="0" smtClean="0"/>
              <a:t> data </a:t>
            </a:r>
            <a:r>
              <a:rPr lang="it-IT" dirty="0" err="1" smtClean="0"/>
              <a:t>transaction</a:t>
            </a:r>
            <a:r>
              <a:rPr lang="it-IT" dirty="0" smtClean="0"/>
              <a:t> </a:t>
            </a:r>
            <a:r>
              <a:rPr lang="it-IT" dirty="0" err="1" smtClean="0"/>
              <a:t>challenge</a:t>
            </a:r>
            <a:r>
              <a:rPr lang="it-IT" dirty="0" smtClean="0"/>
              <a:t>: </a:t>
            </a:r>
            <a:r>
              <a:rPr lang="it-IT" dirty="0" err="1" smtClean="0"/>
              <a:t>implement</a:t>
            </a:r>
            <a:r>
              <a:rPr lang="it-IT" dirty="0" smtClean="0"/>
              <a:t> business </a:t>
            </a:r>
            <a:r>
              <a:rPr lang="it-IT" dirty="0" err="1" smtClean="0"/>
              <a:t>transaction</a:t>
            </a:r>
            <a:r>
              <a:rPr lang="it-IT" dirty="0" smtClean="0"/>
              <a:t> </a:t>
            </a:r>
            <a:r>
              <a:rPr lang="it-IT" dirty="0" err="1" smtClean="0"/>
              <a:t>that</a:t>
            </a:r>
            <a:r>
              <a:rPr lang="it-IT" dirty="0" smtClean="0"/>
              <a:t> </a:t>
            </a:r>
            <a:r>
              <a:rPr lang="it-IT" dirty="0" err="1" smtClean="0"/>
              <a:t>maintain</a:t>
            </a:r>
            <a:r>
              <a:rPr lang="it-IT" dirty="0" smtClean="0"/>
              <a:t> </a:t>
            </a:r>
            <a:r>
              <a:rPr lang="it-IT" dirty="0" err="1" smtClean="0"/>
              <a:t>consistency</a:t>
            </a:r>
            <a:r>
              <a:rPr lang="it-IT" dirty="0" smtClean="0"/>
              <a:t> </a:t>
            </a:r>
            <a:r>
              <a:rPr lang="it-IT" dirty="0" err="1" smtClean="0"/>
              <a:t>acrosso</a:t>
            </a:r>
            <a:r>
              <a:rPr lang="it-IT" dirty="0" smtClean="0"/>
              <a:t> multiple </a:t>
            </a:r>
            <a:r>
              <a:rPr lang="it-IT" dirty="0" err="1" smtClean="0"/>
              <a:t>services</a:t>
            </a:r>
            <a:r>
              <a:rPr lang="it-IT" dirty="0" smtClean="0"/>
              <a:t>. And </a:t>
            </a:r>
            <a:r>
              <a:rPr lang="it-IT" dirty="0" err="1" smtClean="0"/>
              <a:t>implement</a:t>
            </a:r>
            <a:r>
              <a:rPr lang="it-IT" dirty="0" smtClean="0"/>
              <a:t> </a:t>
            </a:r>
            <a:r>
              <a:rPr lang="it-IT" dirty="0" err="1" smtClean="0"/>
              <a:t>queries</a:t>
            </a:r>
            <a:r>
              <a:rPr lang="it-IT" dirty="0" smtClean="0"/>
              <a:t> </a:t>
            </a:r>
            <a:r>
              <a:rPr lang="it-IT" dirty="0" err="1" smtClean="0"/>
              <a:t>that</a:t>
            </a:r>
            <a:r>
              <a:rPr lang="it-IT" dirty="0" smtClean="0"/>
              <a:t> </a:t>
            </a:r>
            <a:r>
              <a:rPr lang="it-IT" dirty="0" err="1" smtClean="0"/>
              <a:t>retrieve</a:t>
            </a:r>
            <a:r>
              <a:rPr lang="it-IT" dirty="0" smtClean="0"/>
              <a:t> data from multiple </a:t>
            </a:r>
            <a:r>
              <a:rPr lang="it-IT" dirty="0" err="1" smtClean="0"/>
              <a:t>services</a:t>
            </a:r>
            <a:r>
              <a:rPr lang="it-IT" dirty="0" smtClean="0"/>
              <a:t>.</a:t>
            </a:r>
            <a:endParaRPr lang="it-IT" dirty="0" smtClean="0"/>
          </a:p>
          <a:p>
            <a:pPr marL="0" indent="0">
              <a:buNone/>
            </a:pPr>
            <a:r>
              <a:rPr lang="it-IT" dirty="0" err="1" smtClean="0"/>
              <a:t>Maintain</a:t>
            </a:r>
            <a:r>
              <a:rPr lang="it-IT" dirty="0" smtClean="0"/>
              <a:t> data </a:t>
            </a:r>
            <a:r>
              <a:rPr lang="it-IT" dirty="0" err="1" smtClean="0"/>
              <a:t>consistency</a:t>
            </a:r>
            <a:r>
              <a:rPr lang="it-IT" dirty="0" smtClean="0"/>
              <a:t> </a:t>
            </a:r>
            <a:r>
              <a:rPr lang="it-IT" dirty="0" err="1" smtClean="0"/>
              <a:t>across</a:t>
            </a:r>
            <a:r>
              <a:rPr lang="it-IT" dirty="0" smtClean="0"/>
              <a:t> </a:t>
            </a:r>
            <a:r>
              <a:rPr lang="it-IT" dirty="0" err="1" smtClean="0"/>
              <a:t>microservices</a:t>
            </a:r>
            <a:r>
              <a:rPr lang="it-IT" dirty="0" smtClean="0"/>
              <a:t> (by </a:t>
            </a:r>
            <a:r>
              <a:rPr lang="it-IT" dirty="0" err="1" smtClean="0"/>
              <a:t>exchanging</a:t>
            </a:r>
            <a:r>
              <a:rPr lang="it-IT" dirty="0" smtClean="0"/>
              <a:t> </a:t>
            </a:r>
            <a:r>
              <a:rPr lang="it-IT" dirty="0" err="1" smtClean="0"/>
              <a:t>events</a:t>
            </a:r>
            <a:r>
              <a:rPr lang="it-IT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Having applied the</a:t>
            </a:r>
            <a:r>
              <a:rPr lang="en-US" dirty="0"/>
              <a:t> </a:t>
            </a:r>
            <a:r>
              <a:rPr lang="en-US" u="sng" dirty="0">
                <a:hlinkClick r:id="rId2"/>
              </a:rPr>
              <a:t>Database per Service</a:t>
            </a:r>
            <a:r>
              <a:rPr lang="en-US" dirty="0"/>
              <a:t> pattern. Each service has its own database. Some business transactions, however, span multiple service so you need a mechanism to ensure data consistency across services</a:t>
            </a:r>
            <a:r>
              <a:rPr lang="en-US" dirty="0" smtClean="0"/>
              <a:t>.</a:t>
            </a:r>
          </a:p>
          <a:p>
            <a:r>
              <a:rPr lang="en-US" dirty="0"/>
              <a:t>Use an event-driven, eventually consistent approach. Each service publishes an event whenever it update it’s data. Other service subscribe to events. When an event is received, a service updates it’s </a:t>
            </a:r>
            <a:r>
              <a:rPr lang="en-US" dirty="0" smtClean="0"/>
              <a:t>data</a:t>
            </a:r>
            <a:endParaRPr lang="it-IT" b="1" dirty="0"/>
          </a:p>
          <a:p>
            <a:r>
              <a:rPr lang="en-US" dirty="0"/>
              <a:t>This pattern has the following benefits:</a:t>
            </a:r>
            <a:endParaRPr lang="it-IT" sz="4800" dirty="0"/>
          </a:p>
          <a:p>
            <a:pPr lvl="1"/>
            <a:r>
              <a:rPr lang="en-US" dirty="0"/>
              <a:t>It enables an application to maintain data consistency across multiple services without using distributed transactions</a:t>
            </a:r>
            <a:endParaRPr lang="it-IT" sz="4400" dirty="0"/>
          </a:p>
          <a:p>
            <a:r>
              <a:rPr lang="en-US" dirty="0"/>
              <a:t>This solution has the following drawbacks:</a:t>
            </a:r>
            <a:endParaRPr lang="it-IT" sz="4800" dirty="0"/>
          </a:p>
          <a:p>
            <a:pPr lvl="1"/>
            <a:r>
              <a:rPr lang="en-US" dirty="0"/>
              <a:t>The programming model is more </a:t>
            </a:r>
            <a:r>
              <a:rPr lang="en-US" dirty="0" smtClean="0"/>
              <a:t>complex</a:t>
            </a:r>
          </a:p>
          <a:p>
            <a:pPr lvl="1"/>
            <a:r>
              <a:rPr lang="en-US" sz="4400" dirty="0" smtClean="0"/>
              <a:t>Introduction of a message broker (overhead of management)</a:t>
            </a:r>
            <a:endParaRPr lang="it-IT" sz="4400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 smtClean="0"/>
          </a:p>
          <a:p>
            <a:endParaRPr lang="it-IT" dirty="0"/>
          </a:p>
          <a:p>
            <a:endParaRPr lang="it-IT" dirty="0" smtClean="0"/>
          </a:p>
          <a:p>
            <a:r>
              <a:rPr lang="it-IT" dirty="0" err="1" smtClean="0"/>
              <a:t>Transaction</a:t>
            </a:r>
            <a:r>
              <a:rPr lang="it-IT" dirty="0" smtClean="0"/>
              <a:t> </a:t>
            </a:r>
            <a:r>
              <a:rPr lang="it-IT" dirty="0" smtClean="0"/>
              <a:t>model: </a:t>
            </a:r>
            <a:r>
              <a:rPr lang="it-IT" dirty="0" err="1" smtClean="0"/>
              <a:t>example</a:t>
            </a:r>
            <a:r>
              <a:rPr lang="it-IT" dirty="0" smtClean="0"/>
              <a:t> of base model</a:t>
            </a:r>
          </a:p>
          <a:p>
            <a:pPr lvl="1"/>
            <a:r>
              <a:rPr lang="it-IT" dirty="0" smtClean="0"/>
              <a:t>High Reliability of </a:t>
            </a:r>
            <a:r>
              <a:rPr lang="it-IT" dirty="0" err="1" smtClean="0"/>
              <a:t>message</a:t>
            </a:r>
            <a:r>
              <a:rPr lang="it-IT" dirty="0" smtClean="0"/>
              <a:t> broker</a:t>
            </a:r>
          </a:p>
          <a:p>
            <a:pPr lvl="1"/>
            <a:endParaRPr lang="it-IT" dirty="0"/>
          </a:p>
          <a:p>
            <a:pPr lvl="1"/>
            <a:r>
              <a:rPr lang="it-IT" dirty="0" err="1" smtClean="0"/>
              <a:t>Scheduler</a:t>
            </a:r>
            <a:r>
              <a:rPr lang="it-IT" dirty="0" smtClean="0"/>
              <a:t> </a:t>
            </a:r>
            <a:r>
              <a:rPr lang="it-IT" dirty="0" err="1" smtClean="0"/>
              <a:t>definition</a:t>
            </a:r>
            <a:r>
              <a:rPr lang="it-IT" dirty="0" smtClean="0"/>
              <a:t> and </a:t>
            </a:r>
            <a:r>
              <a:rPr lang="it-IT" dirty="0" err="1" smtClean="0"/>
              <a:t>implementation</a:t>
            </a:r>
            <a:r>
              <a:rPr lang="it-IT" dirty="0" smtClean="0"/>
              <a:t> </a:t>
            </a:r>
            <a:r>
              <a:rPr lang="it-IT" dirty="0" err="1" smtClean="0"/>
              <a:t>details</a:t>
            </a:r>
            <a:endParaRPr lang="it-IT" dirty="0" smtClean="0"/>
          </a:p>
          <a:p>
            <a:pPr lvl="1"/>
            <a:r>
              <a:rPr lang="it-IT" dirty="0" err="1" smtClean="0"/>
              <a:t>poliglot</a:t>
            </a:r>
            <a:r>
              <a:rPr lang="it-IT" dirty="0" smtClean="0"/>
              <a:t> </a:t>
            </a:r>
            <a:r>
              <a:rPr lang="it-IT" dirty="0" err="1" smtClean="0"/>
              <a:t>persistance</a:t>
            </a:r>
            <a:r>
              <a:rPr lang="it-IT" dirty="0" smtClean="0"/>
              <a:t> pattern </a:t>
            </a:r>
            <a:r>
              <a:rPr lang="it-IT" dirty="0" err="1" smtClean="0"/>
              <a:t>implementation</a:t>
            </a:r>
            <a:endParaRPr lang="it-IT" dirty="0" smtClean="0"/>
          </a:p>
          <a:p>
            <a:pPr lvl="1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986124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Event</a:t>
            </a:r>
            <a:r>
              <a:rPr lang="it-IT" dirty="0" smtClean="0"/>
              <a:t> </a:t>
            </a:r>
            <a:r>
              <a:rPr lang="it-IT" dirty="0" err="1" smtClean="0"/>
              <a:t>driven</a:t>
            </a:r>
            <a:r>
              <a:rPr lang="it-IT" dirty="0" smtClean="0"/>
              <a:t> </a:t>
            </a:r>
            <a:r>
              <a:rPr lang="it-IT" dirty="0" err="1" smtClean="0"/>
              <a:t>architecture</a:t>
            </a:r>
            <a:r>
              <a:rPr lang="it-IT" dirty="0" smtClean="0"/>
              <a:t>: </a:t>
            </a:r>
            <a:r>
              <a:rPr lang="it-IT" dirty="0" err="1" smtClean="0"/>
              <a:t>transaction</a:t>
            </a:r>
            <a:r>
              <a:rPr lang="it-IT" dirty="0" smtClean="0"/>
              <a:t> </a:t>
            </a:r>
            <a:r>
              <a:rPr lang="it-IT" dirty="0" err="1" smtClean="0"/>
              <a:t>issues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Having applied the</a:t>
            </a:r>
            <a:r>
              <a:rPr lang="en-US" dirty="0"/>
              <a:t> </a:t>
            </a:r>
            <a:r>
              <a:rPr lang="en-US" u="sng" dirty="0">
                <a:hlinkClick r:id="rId2"/>
              </a:rPr>
              <a:t>Database per Service</a:t>
            </a:r>
            <a:r>
              <a:rPr lang="en-US" dirty="0"/>
              <a:t> pattern. Each service has its own database. Some business transactions, however, span multiple service so you need a mechanism to ensure data consistency across services</a:t>
            </a:r>
            <a:r>
              <a:rPr lang="en-US" dirty="0" smtClean="0"/>
              <a:t>.</a:t>
            </a:r>
          </a:p>
          <a:p>
            <a:r>
              <a:rPr lang="en-US" dirty="0"/>
              <a:t>Use an event-driven, eventually consistent approach. Each service publishes an event whenever it update it’s data. Other service subscribe to events. When an event is received, a service updates it’s </a:t>
            </a:r>
            <a:r>
              <a:rPr lang="en-US" dirty="0" smtClean="0"/>
              <a:t>data</a:t>
            </a:r>
            <a:endParaRPr lang="it-IT" b="1" dirty="0"/>
          </a:p>
          <a:p>
            <a:r>
              <a:rPr lang="en-US" dirty="0"/>
              <a:t>This pattern has the following benefits:</a:t>
            </a:r>
            <a:endParaRPr lang="it-IT" sz="4800" dirty="0"/>
          </a:p>
          <a:p>
            <a:pPr lvl="1"/>
            <a:r>
              <a:rPr lang="en-US" dirty="0"/>
              <a:t>It enables an application to maintain data consistency across multiple services without using distributed transactions</a:t>
            </a:r>
            <a:endParaRPr lang="it-IT" sz="4400" dirty="0"/>
          </a:p>
          <a:p>
            <a:r>
              <a:rPr lang="en-US" dirty="0"/>
              <a:t>This solution has the following drawbacks:</a:t>
            </a:r>
            <a:endParaRPr lang="it-IT" sz="4800" dirty="0"/>
          </a:p>
          <a:p>
            <a:pPr lvl="1"/>
            <a:r>
              <a:rPr lang="en-US" dirty="0"/>
              <a:t>The programming model is more </a:t>
            </a:r>
            <a:r>
              <a:rPr lang="en-US" dirty="0" smtClean="0"/>
              <a:t>complex</a:t>
            </a:r>
          </a:p>
          <a:p>
            <a:pPr lvl="1"/>
            <a:r>
              <a:rPr lang="en-US" sz="4400" dirty="0" smtClean="0"/>
              <a:t>Introduction of a message broker (overhead of management)</a:t>
            </a:r>
            <a:endParaRPr lang="it-IT" dirty="0"/>
          </a:p>
          <a:p>
            <a:endParaRPr lang="it-IT" dirty="0" smtClean="0"/>
          </a:p>
          <a:p>
            <a:r>
              <a:rPr lang="it-IT" dirty="0" err="1" smtClean="0"/>
              <a:t>Transaction</a:t>
            </a:r>
            <a:r>
              <a:rPr lang="it-IT" dirty="0" smtClean="0"/>
              <a:t> </a:t>
            </a:r>
            <a:r>
              <a:rPr lang="it-IT" dirty="0" smtClean="0"/>
              <a:t>model: </a:t>
            </a:r>
            <a:r>
              <a:rPr lang="it-IT" dirty="0" err="1" smtClean="0"/>
              <a:t>example</a:t>
            </a:r>
            <a:r>
              <a:rPr lang="it-IT" dirty="0" smtClean="0"/>
              <a:t> of base model</a:t>
            </a:r>
          </a:p>
          <a:p>
            <a:pPr lvl="1"/>
            <a:r>
              <a:rPr lang="it-IT" dirty="0" smtClean="0"/>
              <a:t>High Reliability of </a:t>
            </a:r>
            <a:r>
              <a:rPr lang="it-IT" dirty="0" err="1" smtClean="0"/>
              <a:t>message</a:t>
            </a:r>
            <a:r>
              <a:rPr lang="it-IT" dirty="0" smtClean="0"/>
              <a:t> broker</a:t>
            </a:r>
          </a:p>
          <a:p>
            <a:pPr lvl="1"/>
            <a:endParaRPr lang="it-IT" dirty="0"/>
          </a:p>
          <a:p>
            <a:pPr lvl="1"/>
            <a:r>
              <a:rPr lang="it-IT" dirty="0" err="1" smtClean="0"/>
              <a:t>Scheduler</a:t>
            </a:r>
            <a:r>
              <a:rPr lang="it-IT" dirty="0" smtClean="0"/>
              <a:t> </a:t>
            </a:r>
            <a:r>
              <a:rPr lang="it-IT" dirty="0" err="1" smtClean="0"/>
              <a:t>definition</a:t>
            </a:r>
            <a:r>
              <a:rPr lang="it-IT" dirty="0" smtClean="0"/>
              <a:t> and </a:t>
            </a:r>
            <a:r>
              <a:rPr lang="it-IT" dirty="0" err="1" smtClean="0"/>
              <a:t>implementation</a:t>
            </a:r>
            <a:r>
              <a:rPr lang="it-IT" dirty="0" smtClean="0"/>
              <a:t> </a:t>
            </a:r>
            <a:r>
              <a:rPr lang="it-IT" dirty="0" err="1" smtClean="0"/>
              <a:t>details</a:t>
            </a:r>
            <a:endParaRPr lang="it-IT" dirty="0" smtClean="0"/>
          </a:p>
          <a:p>
            <a:pPr lvl="1"/>
            <a:r>
              <a:rPr lang="it-IT" dirty="0" err="1" smtClean="0"/>
              <a:t>poliglot</a:t>
            </a:r>
            <a:r>
              <a:rPr lang="it-IT" dirty="0" smtClean="0"/>
              <a:t> </a:t>
            </a:r>
            <a:r>
              <a:rPr lang="it-IT" dirty="0" err="1" smtClean="0"/>
              <a:t>persistance</a:t>
            </a:r>
            <a:r>
              <a:rPr lang="it-IT" dirty="0" smtClean="0"/>
              <a:t> pattern </a:t>
            </a:r>
            <a:r>
              <a:rPr lang="it-IT" dirty="0" err="1" smtClean="0"/>
              <a:t>implementation</a:t>
            </a:r>
            <a:endParaRPr lang="it-IT" dirty="0" smtClean="0"/>
          </a:p>
          <a:p>
            <a:pPr lvl="1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969329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olo 1"/>
          <p:cNvSpPr>
            <a:spLocks noGrp="1"/>
          </p:cNvSpPr>
          <p:nvPr>
            <p:ph type="title"/>
          </p:nvPr>
        </p:nvSpPr>
        <p:spPr>
          <a:xfrm>
            <a:off x="617538" y="241300"/>
            <a:ext cx="23134637" cy="1358900"/>
          </a:xfrm>
        </p:spPr>
        <p:txBody>
          <a:bodyPr/>
          <a:lstStyle/>
          <a:p>
            <a:r>
              <a:rPr lang="it-IT" dirty="0" err="1"/>
              <a:t>Event</a:t>
            </a:r>
            <a:r>
              <a:rPr lang="it-IT" dirty="0"/>
              <a:t> </a:t>
            </a:r>
            <a:r>
              <a:rPr lang="it-IT" dirty="0" err="1"/>
              <a:t>driven</a:t>
            </a:r>
            <a:r>
              <a:rPr lang="it-IT" dirty="0"/>
              <a:t> </a:t>
            </a:r>
            <a:r>
              <a:rPr lang="it-IT" dirty="0" err="1"/>
              <a:t>architecture</a:t>
            </a:r>
            <a:r>
              <a:rPr lang="it-IT" dirty="0"/>
              <a:t> System </a:t>
            </a:r>
            <a:r>
              <a:rPr lang="it-IT" dirty="0" err="1" smtClean="0"/>
              <a:t>landscape</a:t>
            </a:r>
            <a:endParaRPr lang="it-IT" dirty="0"/>
          </a:p>
        </p:txBody>
      </p:sp>
      <p:grpSp>
        <p:nvGrpSpPr>
          <p:cNvPr id="29" name="Gruppo 28"/>
          <p:cNvGrpSpPr/>
          <p:nvPr/>
        </p:nvGrpSpPr>
        <p:grpSpPr>
          <a:xfrm>
            <a:off x="6187096" y="5024655"/>
            <a:ext cx="3294062" cy="3258502"/>
            <a:chOff x="4901221" y="5024655"/>
            <a:chExt cx="3294062" cy="3258502"/>
          </a:xfrm>
        </p:grpSpPr>
        <p:sp>
          <p:nvSpPr>
            <p:cNvPr id="2" name="Rettangolo arrotondato 1"/>
            <p:cNvSpPr/>
            <p:nvPr/>
          </p:nvSpPr>
          <p:spPr bwMode="auto">
            <a:xfrm>
              <a:off x="4901221" y="5677561"/>
              <a:ext cx="3294062" cy="914400"/>
            </a:xfrm>
            <a:prstGeom prst="roundRect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it-IT" sz="28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BOOKING</a:t>
              </a:r>
              <a:endParaRPr kumimoji="0" lang="it-IT" sz="2800" i="0" u="none" strike="noStrike" normalizeH="0" baseline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3" name="Cilindro 2"/>
            <p:cNvSpPr/>
            <p:nvPr/>
          </p:nvSpPr>
          <p:spPr bwMode="auto">
            <a:xfrm>
              <a:off x="5716276" y="7073721"/>
              <a:ext cx="1656184" cy="1209436"/>
            </a:xfrm>
            <a:prstGeom prst="can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it-IT" sz="3200" b="1" i="0" u="none" strike="noStrike" cap="none" normalizeH="0" baseline="0" dirty="0" err="1" smtClean="0">
                  <a:ln>
                    <a:noFill/>
                  </a:ln>
                  <a:solidFill>
                    <a:schemeClr val="bg1"/>
                  </a:solidFill>
                  <a:effectLst/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rPr>
                <a:t>MySql</a:t>
              </a:r>
              <a:endParaRPr kumimoji="0" lang="it-IT" sz="3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cxnSp>
          <p:nvCxnSpPr>
            <p:cNvPr id="6" name="Connettore 2 5"/>
            <p:cNvCxnSpPr>
              <a:stCxn id="2" idx="2"/>
              <a:endCxn id="3" idx="1"/>
            </p:cNvCxnSpPr>
            <p:nvPr/>
          </p:nvCxnSpPr>
          <p:spPr bwMode="auto">
            <a:xfrm flipH="1">
              <a:off x="6544368" y="6591961"/>
              <a:ext cx="3884" cy="481760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5" name="Connettore 2 54"/>
            <p:cNvCxnSpPr>
              <a:stCxn id="2" idx="0"/>
              <a:endCxn id="11" idx="4"/>
            </p:cNvCxnSpPr>
            <p:nvPr/>
          </p:nvCxnSpPr>
          <p:spPr bwMode="auto">
            <a:xfrm flipH="1" flipV="1">
              <a:off x="6548251" y="5285798"/>
              <a:ext cx="1" cy="391763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1" name="Ovale 10"/>
            <p:cNvSpPr/>
            <p:nvPr/>
          </p:nvSpPr>
          <p:spPr bwMode="auto">
            <a:xfrm flipH="1">
              <a:off x="6412520" y="5024655"/>
              <a:ext cx="271463" cy="261143"/>
            </a:xfrm>
            <a:prstGeom prst="ellipse">
              <a:avLst/>
            </a:prstGeom>
            <a:solidFill>
              <a:schemeClr val="tx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</p:grpSp>
      <p:sp>
        <p:nvSpPr>
          <p:cNvPr id="12328" name="Fumetto 2 12327"/>
          <p:cNvSpPr/>
          <p:nvPr/>
        </p:nvSpPr>
        <p:spPr bwMode="auto">
          <a:xfrm>
            <a:off x="10842065" y="2624897"/>
            <a:ext cx="3294062" cy="919146"/>
          </a:xfrm>
          <a:prstGeom prst="wedgeRoundRectCallout">
            <a:avLst>
              <a:gd name="adj1" fmla="val -20833"/>
              <a:gd name="adj2" fmla="val 89809"/>
              <a:gd name="adj3" fmla="val 16667"/>
            </a:avLst>
          </a:prstGeom>
          <a:solidFill>
            <a:srgbClr val="FFC0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sz="4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http/</a:t>
            </a:r>
            <a:r>
              <a:rPr kumimoji="0" lang="it-IT" sz="4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rest</a:t>
            </a:r>
            <a:endParaRPr kumimoji="0" lang="it-IT" sz="4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37" name="Connettore 2 36"/>
          <p:cNvCxnSpPr>
            <a:stCxn id="12328" idx="4"/>
          </p:cNvCxnSpPr>
          <p:nvPr/>
        </p:nvCxnSpPr>
        <p:spPr bwMode="auto">
          <a:xfrm flipH="1">
            <a:off x="7930104" y="3909946"/>
            <a:ext cx="3872740" cy="1152953"/>
          </a:xfrm>
          <a:prstGeom prst="straightConnector1">
            <a:avLst/>
          </a:prstGeom>
          <a:solidFill>
            <a:srgbClr val="BBE0E3"/>
          </a:solidFill>
          <a:ln w="508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2" name="Connettore 2 41"/>
          <p:cNvCxnSpPr>
            <a:stCxn id="12328" idx="4"/>
            <a:endCxn id="82" idx="7"/>
          </p:cNvCxnSpPr>
          <p:nvPr/>
        </p:nvCxnSpPr>
        <p:spPr bwMode="auto">
          <a:xfrm>
            <a:off x="11802844" y="3909946"/>
            <a:ext cx="3852961" cy="1152953"/>
          </a:xfrm>
          <a:prstGeom prst="straightConnector1">
            <a:avLst/>
          </a:prstGeom>
          <a:solidFill>
            <a:srgbClr val="BBE0E3"/>
          </a:solidFill>
          <a:ln w="508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9" name="Connettore 2 38"/>
          <p:cNvCxnSpPr>
            <a:stCxn id="12328" idx="4"/>
            <a:endCxn id="75" idx="0"/>
          </p:cNvCxnSpPr>
          <p:nvPr/>
        </p:nvCxnSpPr>
        <p:spPr bwMode="auto">
          <a:xfrm flipH="1">
            <a:off x="11789381" y="3909946"/>
            <a:ext cx="13463" cy="1128798"/>
          </a:xfrm>
          <a:prstGeom prst="straightConnector1">
            <a:avLst/>
          </a:prstGeom>
          <a:solidFill>
            <a:srgbClr val="BBE0E3"/>
          </a:solidFill>
          <a:ln w="508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12320" name="Gruppo 12319"/>
          <p:cNvGrpSpPr/>
          <p:nvPr/>
        </p:nvGrpSpPr>
        <p:grpSpPr>
          <a:xfrm>
            <a:off x="10142351" y="5038744"/>
            <a:ext cx="3294062" cy="3244413"/>
            <a:chOff x="8856476" y="5038744"/>
            <a:chExt cx="3294062" cy="3244413"/>
          </a:xfrm>
        </p:grpSpPr>
        <p:grpSp>
          <p:nvGrpSpPr>
            <p:cNvPr id="69" name="Gruppo 68"/>
            <p:cNvGrpSpPr/>
            <p:nvPr/>
          </p:nvGrpSpPr>
          <p:grpSpPr>
            <a:xfrm>
              <a:off x="8856476" y="5038744"/>
              <a:ext cx="3294062" cy="2083411"/>
              <a:chOff x="19126200" y="3177638"/>
              <a:chExt cx="3294062" cy="2083411"/>
            </a:xfrm>
          </p:grpSpPr>
          <p:sp>
            <p:nvSpPr>
              <p:cNvPr id="70" name="Rettangolo arrotondato 69"/>
              <p:cNvSpPr/>
              <p:nvPr/>
            </p:nvSpPr>
            <p:spPr bwMode="auto">
              <a:xfrm>
                <a:off x="19126200" y="3830544"/>
                <a:ext cx="3294062" cy="914400"/>
              </a:xfrm>
              <a:prstGeom prst="roundRect">
                <a:avLst/>
              </a:prstGeom>
              <a:solidFill>
                <a:srgbClr val="0070C0"/>
              </a:solidFill>
              <a:ln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it-IT" sz="2800" dirty="0" smtClean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</a:rPr>
                  <a:t>MANAGEMENT</a:t>
                </a:r>
                <a:endParaRPr kumimoji="0" lang="it-IT" sz="2800" i="0" u="none" strike="noStrike" normalizeH="0" baseline="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ea typeface="ヒラギノ角ゴ ProN W3" charset="0"/>
                  <a:cs typeface="ヒラギノ角ゴ ProN W3" charset="0"/>
                  <a:sym typeface="Gill Sans" charset="0"/>
                </a:endParaRPr>
              </a:p>
            </p:txBody>
          </p:sp>
          <p:cxnSp>
            <p:nvCxnSpPr>
              <p:cNvPr id="73" name="Connettore 2 72"/>
              <p:cNvCxnSpPr>
                <a:stCxn id="70" idx="2"/>
                <a:endCxn id="30" idx="1"/>
              </p:cNvCxnSpPr>
              <p:nvPr/>
            </p:nvCxnSpPr>
            <p:spPr bwMode="auto">
              <a:xfrm flipH="1">
                <a:off x="20773230" y="4744944"/>
                <a:ext cx="1" cy="516105"/>
              </a:xfrm>
              <a:prstGeom prst="straightConnector1">
                <a:avLst/>
              </a:prstGeom>
              <a:solidFill>
                <a:srgbClr val="BBE0E3"/>
              </a:solidFill>
              <a:ln w="508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4" name="Connettore 2 73"/>
              <p:cNvCxnSpPr>
                <a:stCxn id="70" idx="0"/>
                <a:endCxn id="75" idx="4"/>
              </p:cNvCxnSpPr>
              <p:nvPr/>
            </p:nvCxnSpPr>
            <p:spPr bwMode="auto">
              <a:xfrm flipH="1" flipV="1">
                <a:off x="20773230" y="3438781"/>
                <a:ext cx="1" cy="391763"/>
              </a:xfrm>
              <a:prstGeom prst="straightConnector1">
                <a:avLst/>
              </a:prstGeom>
              <a:solidFill>
                <a:srgbClr val="BBE0E3"/>
              </a:solidFill>
              <a:ln w="508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sp>
            <p:nvSpPr>
              <p:cNvPr id="75" name="Ovale 74"/>
              <p:cNvSpPr/>
              <p:nvPr/>
            </p:nvSpPr>
            <p:spPr bwMode="auto">
              <a:xfrm flipH="1">
                <a:off x="20637499" y="3177638"/>
                <a:ext cx="271463" cy="261143"/>
              </a:xfrm>
              <a:prstGeom prst="ellipse">
                <a:avLst/>
              </a:prstGeom>
              <a:solidFill>
                <a:schemeClr val="tx1"/>
              </a:solidFill>
              <a:ln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it-IT" sz="1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endParaRPr>
              </a:p>
            </p:txBody>
          </p:sp>
        </p:grpSp>
        <p:sp>
          <p:nvSpPr>
            <p:cNvPr id="30" name="Cilindro 29"/>
            <p:cNvSpPr/>
            <p:nvPr/>
          </p:nvSpPr>
          <p:spPr bwMode="auto">
            <a:xfrm>
              <a:off x="9675414" y="7122155"/>
              <a:ext cx="1656184" cy="1161002"/>
            </a:xfrm>
            <a:prstGeom prst="can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it-IT" sz="3200" b="1" i="0" u="none" strike="noStrike" cap="none" normalizeH="0" baseline="0" dirty="0" err="1" smtClean="0">
                  <a:ln>
                    <a:noFill/>
                  </a:ln>
                  <a:solidFill>
                    <a:schemeClr val="bg1"/>
                  </a:solidFill>
                  <a:effectLst/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rPr>
                <a:t>MySql</a:t>
              </a:r>
              <a:endParaRPr kumimoji="0" lang="it-IT" sz="3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</p:grpSp>
      <p:grpSp>
        <p:nvGrpSpPr>
          <p:cNvPr id="21" name="Gruppo 20"/>
          <p:cNvGrpSpPr/>
          <p:nvPr/>
        </p:nvGrpSpPr>
        <p:grpSpPr>
          <a:xfrm>
            <a:off x="14104751" y="5024655"/>
            <a:ext cx="3294062" cy="3258502"/>
            <a:chOff x="11994358" y="6004337"/>
            <a:chExt cx="3294062" cy="3258502"/>
          </a:xfrm>
        </p:grpSpPr>
        <p:grpSp>
          <p:nvGrpSpPr>
            <p:cNvPr id="77" name="Gruppo 76"/>
            <p:cNvGrpSpPr/>
            <p:nvPr/>
          </p:nvGrpSpPr>
          <p:grpSpPr>
            <a:xfrm>
              <a:off x="11994358" y="6004337"/>
              <a:ext cx="3294062" cy="2097500"/>
              <a:chOff x="19126200" y="3177638"/>
              <a:chExt cx="3294062" cy="2097500"/>
            </a:xfrm>
          </p:grpSpPr>
          <p:sp>
            <p:nvSpPr>
              <p:cNvPr id="78" name="Rettangolo arrotondato 77"/>
              <p:cNvSpPr/>
              <p:nvPr/>
            </p:nvSpPr>
            <p:spPr bwMode="auto">
              <a:xfrm>
                <a:off x="19126200" y="3830544"/>
                <a:ext cx="3294062" cy="914400"/>
              </a:xfrm>
              <a:prstGeom prst="roundRect">
                <a:avLst/>
              </a:prstGeom>
              <a:solidFill>
                <a:srgbClr val="0070C0"/>
              </a:solidFill>
              <a:ln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it-IT" sz="2800" dirty="0" smtClean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</a:rPr>
                  <a:t>MATERIALIZED VIEW</a:t>
                </a:r>
                <a:endParaRPr kumimoji="0" lang="it-IT" sz="2800" i="0" u="none" strike="noStrike" normalizeH="0" baseline="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ea typeface="ヒラギノ角ゴ ProN W3" charset="0"/>
                  <a:cs typeface="ヒラギノ角ゴ ProN W3" charset="0"/>
                  <a:sym typeface="Gill Sans" charset="0"/>
                </a:endParaRPr>
              </a:p>
            </p:txBody>
          </p:sp>
          <p:cxnSp>
            <p:nvCxnSpPr>
              <p:cNvPr id="80" name="Connettore 2 79"/>
              <p:cNvCxnSpPr>
                <a:stCxn id="78" idx="2"/>
                <a:endCxn id="32" idx="1"/>
              </p:cNvCxnSpPr>
              <p:nvPr/>
            </p:nvCxnSpPr>
            <p:spPr bwMode="auto">
              <a:xfrm>
                <a:off x="20773231" y="4744944"/>
                <a:ext cx="0" cy="530194"/>
              </a:xfrm>
              <a:prstGeom prst="straightConnector1">
                <a:avLst/>
              </a:prstGeom>
              <a:solidFill>
                <a:srgbClr val="BBE0E3"/>
              </a:solidFill>
              <a:ln w="508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81" name="Connettore 2 80"/>
              <p:cNvCxnSpPr>
                <a:stCxn id="78" idx="0"/>
                <a:endCxn id="82" idx="4"/>
              </p:cNvCxnSpPr>
              <p:nvPr/>
            </p:nvCxnSpPr>
            <p:spPr bwMode="auto">
              <a:xfrm flipH="1" flipV="1">
                <a:off x="20773230" y="3438781"/>
                <a:ext cx="1" cy="391763"/>
              </a:xfrm>
              <a:prstGeom prst="straightConnector1">
                <a:avLst/>
              </a:prstGeom>
              <a:solidFill>
                <a:srgbClr val="BBE0E3"/>
              </a:solidFill>
              <a:ln w="508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sp>
            <p:nvSpPr>
              <p:cNvPr id="82" name="Ovale 81"/>
              <p:cNvSpPr/>
              <p:nvPr/>
            </p:nvSpPr>
            <p:spPr bwMode="auto">
              <a:xfrm flipH="1">
                <a:off x="20637499" y="3177638"/>
                <a:ext cx="271463" cy="261143"/>
              </a:xfrm>
              <a:prstGeom prst="ellipse">
                <a:avLst/>
              </a:prstGeom>
              <a:solidFill>
                <a:schemeClr val="tx1"/>
              </a:solidFill>
              <a:ln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it-IT" sz="1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endParaRPr>
              </a:p>
            </p:txBody>
          </p:sp>
        </p:grpSp>
        <p:sp>
          <p:nvSpPr>
            <p:cNvPr id="32" name="Cilindro 31"/>
            <p:cNvSpPr/>
            <p:nvPr/>
          </p:nvSpPr>
          <p:spPr bwMode="auto">
            <a:xfrm>
              <a:off x="12412378" y="8101837"/>
              <a:ext cx="2458022" cy="1161002"/>
            </a:xfrm>
            <a:prstGeom prst="can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it-IT" sz="3200" b="1" i="0" u="none" strike="noStrike" cap="none" normalizeH="0" baseline="0" dirty="0" err="1" smtClean="0">
                  <a:ln>
                    <a:noFill/>
                  </a:ln>
                  <a:solidFill>
                    <a:schemeClr val="bg1"/>
                  </a:solidFill>
                  <a:effectLst/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rPr>
                <a:t>MongoDB</a:t>
              </a:r>
              <a:endParaRPr kumimoji="0" lang="it-IT" sz="3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</p:grpSp>
      <p:sp>
        <p:nvSpPr>
          <p:cNvPr id="25" name="Cilindro 24"/>
          <p:cNvSpPr/>
          <p:nvPr/>
        </p:nvSpPr>
        <p:spPr bwMode="auto">
          <a:xfrm rot="5400000">
            <a:off x="11456622" y="2688474"/>
            <a:ext cx="1386823" cy="13902340"/>
          </a:xfrm>
          <a:prstGeom prst="can">
            <a:avLst/>
          </a:prstGeom>
          <a:solidFill>
            <a:srgbClr val="FF3399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it-IT" sz="2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Message </a:t>
            </a:r>
            <a:r>
              <a:rPr lang="it-IT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Broker  - Apache Kafka</a:t>
            </a:r>
            <a:endParaRPr lang="it-IT" sz="2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cxnSp>
        <p:nvCxnSpPr>
          <p:cNvPr id="47" name="Connettore 2 46"/>
          <p:cNvCxnSpPr/>
          <p:nvPr/>
        </p:nvCxnSpPr>
        <p:spPr bwMode="auto">
          <a:xfrm flipH="1">
            <a:off x="9229403" y="6653336"/>
            <a:ext cx="3884" cy="2292896"/>
          </a:xfrm>
          <a:prstGeom prst="straightConnector1">
            <a:avLst/>
          </a:prstGeom>
          <a:solidFill>
            <a:srgbClr val="BBE0E3"/>
          </a:solidFill>
          <a:ln w="76200" cap="flat" cmpd="sng" algn="ctr">
            <a:solidFill>
              <a:srgbClr val="002060"/>
            </a:solidFill>
            <a:prstDash val="sysDash"/>
            <a:round/>
            <a:headEnd type="arrow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9" name="Connettore 2 48"/>
          <p:cNvCxnSpPr/>
          <p:nvPr/>
        </p:nvCxnSpPr>
        <p:spPr bwMode="auto">
          <a:xfrm flipH="1">
            <a:off x="13117835" y="6606050"/>
            <a:ext cx="3884" cy="2292896"/>
          </a:xfrm>
          <a:prstGeom prst="straightConnector1">
            <a:avLst/>
          </a:prstGeom>
          <a:solidFill>
            <a:srgbClr val="BBE0E3"/>
          </a:solidFill>
          <a:ln w="76200" cap="flat" cmpd="sng" algn="ctr">
            <a:solidFill>
              <a:srgbClr val="002060"/>
            </a:solidFill>
            <a:prstDash val="sysDash"/>
            <a:round/>
            <a:headEnd type="arrow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0" name="Connettore 2 49"/>
          <p:cNvCxnSpPr/>
          <p:nvPr/>
        </p:nvCxnSpPr>
        <p:spPr bwMode="auto">
          <a:xfrm flipH="1">
            <a:off x="17295948" y="6602457"/>
            <a:ext cx="3884" cy="2292896"/>
          </a:xfrm>
          <a:prstGeom prst="straightConnector1">
            <a:avLst/>
          </a:prstGeom>
          <a:solidFill>
            <a:srgbClr val="BBE0E3"/>
          </a:solidFill>
          <a:ln w="76200" cap="flat" cmpd="sng" algn="ctr">
            <a:solidFill>
              <a:srgbClr val="002060"/>
            </a:solidFill>
            <a:prstDash val="sysDash"/>
            <a:round/>
            <a:headEnd type="arrow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4" name="Freccia a destra con strisce 53"/>
          <p:cNvSpPr/>
          <p:nvPr/>
        </p:nvSpPr>
        <p:spPr bwMode="auto">
          <a:xfrm>
            <a:off x="22201112" y="10748888"/>
            <a:ext cx="1656184" cy="1077664"/>
          </a:xfrm>
          <a:prstGeom prst="stripedRightArrow">
            <a:avLst/>
          </a:prstGeom>
          <a:solidFill>
            <a:srgbClr val="FF0000">
              <a:alpha val="61000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1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835268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28" grpId="0" animBg="1"/>
      <p:bldP spid="25" grpId="0" animBg="1"/>
      <p:bldP spid="5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Apache Kafka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The project aims to provide a unified, high-throughput, low-latency platform for handling real-time data feeds. The design is heavily influenced by transaction logs. It is a messaging system, similar to traditional messaging systems like </a:t>
            </a:r>
            <a:r>
              <a:rPr lang="en-US" sz="2800" dirty="0" err="1"/>
              <a:t>RabbitMQ</a:t>
            </a:r>
            <a:r>
              <a:rPr lang="en-US" sz="2800" dirty="0"/>
              <a:t>, </a:t>
            </a:r>
            <a:r>
              <a:rPr lang="en-US" sz="2800" dirty="0" err="1"/>
              <a:t>ActiveMQ</a:t>
            </a:r>
            <a:r>
              <a:rPr lang="en-US" sz="2800" dirty="0"/>
              <a:t>, </a:t>
            </a:r>
            <a:r>
              <a:rPr lang="en-US" sz="2800" dirty="0" err="1"/>
              <a:t>MQSeries</a:t>
            </a:r>
            <a:r>
              <a:rPr lang="en-US" sz="2800" dirty="0"/>
              <a:t>, but it’s ideal for log aggregation, persistent messaging, fast (_hundreds_ of megabytes per second!) reads and writes, and can accommodate numerous </a:t>
            </a:r>
            <a:r>
              <a:rPr lang="en-US" sz="2800" dirty="0" smtClean="0"/>
              <a:t>clients</a:t>
            </a:r>
          </a:p>
          <a:p>
            <a:r>
              <a:rPr lang="it-IT" sz="2800" dirty="0"/>
              <a:t>A Kafka </a:t>
            </a:r>
            <a:r>
              <a:rPr lang="it-IT" sz="2800" i="1" dirty="0"/>
              <a:t>broker</a:t>
            </a:r>
            <a:r>
              <a:rPr lang="it-IT" sz="2800" dirty="0"/>
              <a:t> cluster </a:t>
            </a:r>
            <a:r>
              <a:rPr lang="it-IT" sz="2800" dirty="0" err="1"/>
              <a:t>consists</a:t>
            </a:r>
            <a:r>
              <a:rPr lang="it-IT" sz="2800" dirty="0"/>
              <a:t> of </a:t>
            </a:r>
            <a:r>
              <a:rPr lang="it-IT" sz="2800" dirty="0" err="1"/>
              <a:t>one</a:t>
            </a:r>
            <a:r>
              <a:rPr lang="it-IT" sz="2800" dirty="0"/>
              <a:t> or more </a:t>
            </a:r>
            <a:r>
              <a:rPr lang="it-IT" sz="2800" dirty="0" err="1"/>
              <a:t>servers</a:t>
            </a:r>
            <a:r>
              <a:rPr lang="it-IT" sz="2800" dirty="0"/>
              <a:t> </a:t>
            </a:r>
            <a:r>
              <a:rPr lang="it-IT" sz="2800" dirty="0" err="1"/>
              <a:t>where</a:t>
            </a:r>
            <a:r>
              <a:rPr lang="it-IT" sz="2800" dirty="0"/>
              <a:t> </a:t>
            </a:r>
            <a:r>
              <a:rPr lang="it-IT" sz="2800" dirty="0" err="1"/>
              <a:t>each</a:t>
            </a:r>
            <a:r>
              <a:rPr lang="it-IT" sz="2800" dirty="0"/>
              <a:t> </a:t>
            </a:r>
            <a:r>
              <a:rPr lang="it-IT" sz="2800" dirty="0" err="1"/>
              <a:t>may</a:t>
            </a:r>
            <a:r>
              <a:rPr lang="it-IT" sz="2800" dirty="0"/>
              <a:t> </a:t>
            </a:r>
            <a:r>
              <a:rPr lang="it-IT" sz="2800" dirty="0" err="1"/>
              <a:t>have</a:t>
            </a:r>
            <a:r>
              <a:rPr lang="it-IT" sz="2800" dirty="0"/>
              <a:t> </a:t>
            </a:r>
            <a:r>
              <a:rPr lang="it-IT" sz="2800" dirty="0" err="1"/>
              <a:t>one</a:t>
            </a:r>
            <a:r>
              <a:rPr lang="it-IT" sz="2800" dirty="0"/>
              <a:t> or more broker </a:t>
            </a:r>
            <a:r>
              <a:rPr lang="it-IT" sz="2800" dirty="0" err="1"/>
              <a:t>processes</a:t>
            </a:r>
            <a:r>
              <a:rPr lang="it-IT" sz="2800" dirty="0"/>
              <a:t> </a:t>
            </a:r>
            <a:r>
              <a:rPr lang="it-IT" sz="2800" dirty="0" err="1"/>
              <a:t>running</a:t>
            </a:r>
            <a:r>
              <a:rPr lang="it-IT" sz="2800" dirty="0"/>
              <a:t>. Apache Kafka </a:t>
            </a:r>
            <a:r>
              <a:rPr lang="it-IT" sz="2800" dirty="0" err="1"/>
              <a:t>is</a:t>
            </a:r>
            <a:r>
              <a:rPr lang="it-IT" sz="2800" dirty="0"/>
              <a:t> </a:t>
            </a:r>
            <a:r>
              <a:rPr lang="it-IT" sz="2800" dirty="0" err="1"/>
              <a:t>designed</a:t>
            </a:r>
            <a:r>
              <a:rPr lang="it-IT" sz="2800" dirty="0"/>
              <a:t> to be </a:t>
            </a:r>
            <a:r>
              <a:rPr lang="it-IT" sz="2800" dirty="0" err="1"/>
              <a:t>highly</a:t>
            </a:r>
            <a:r>
              <a:rPr lang="it-IT" sz="2800" dirty="0"/>
              <a:t> </a:t>
            </a:r>
            <a:r>
              <a:rPr lang="it-IT" sz="2800" dirty="0" err="1"/>
              <a:t>available</a:t>
            </a:r>
            <a:r>
              <a:rPr lang="it-IT" sz="2800" dirty="0"/>
              <a:t>; </a:t>
            </a:r>
            <a:r>
              <a:rPr lang="it-IT" sz="2800" dirty="0" err="1"/>
              <a:t>there</a:t>
            </a:r>
            <a:r>
              <a:rPr lang="it-IT" sz="2800" dirty="0"/>
              <a:t> are no </a:t>
            </a:r>
            <a:r>
              <a:rPr lang="it-IT" sz="2800" i="1" dirty="0" err="1"/>
              <a:t>master</a:t>
            </a:r>
            <a:r>
              <a:rPr lang="it-IT" sz="2800" dirty="0" err="1"/>
              <a:t>nodes</a:t>
            </a:r>
            <a:r>
              <a:rPr lang="it-IT" sz="2800" dirty="0"/>
              <a:t>. </a:t>
            </a:r>
            <a:r>
              <a:rPr lang="it-IT" sz="2800" dirty="0" err="1"/>
              <a:t>All</a:t>
            </a:r>
            <a:r>
              <a:rPr lang="it-IT" sz="2800" dirty="0"/>
              <a:t> </a:t>
            </a:r>
            <a:r>
              <a:rPr lang="it-IT" sz="2800" dirty="0" err="1"/>
              <a:t>nodes</a:t>
            </a:r>
            <a:r>
              <a:rPr lang="it-IT" sz="2800" dirty="0"/>
              <a:t> are </a:t>
            </a:r>
            <a:r>
              <a:rPr lang="it-IT" sz="2800" dirty="0" err="1"/>
              <a:t>interchangeable</a:t>
            </a:r>
            <a:r>
              <a:rPr lang="it-IT" sz="2800" dirty="0"/>
              <a:t>. Data </a:t>
            </a:r>
            <a:r>
              <a:rPr lang="it-IT" sz="2800" dirty="0" err="1"/>
              <a:t>is</a:t>
            </a:r>
            <a:r>
              <a:rPr lang="it-IT" sz="2800" dirty="0"/>
              <a:t> </a:t>
            </a:r>
            <a:r>
              <a:rPr lang="it-IT" sz="2800" dirty="0" err="1"/>
              <a:t>replicated</a:t>
            </a:r>
            <a:r>
              <a:rPr lang="it-IT" sz="2800" dirty="0"/>
              <a:t> from </a:t>
            </a:r>
            <a:r>
              <a:rPr lang="it-IT" sz="2800" dirty="0" err="1"/>
              <a:t>one</a:t>
            </a:r>
            <a:r>
              <a:rPr lang="it-IT" sz="2800" dirty="0"/>
              <a:t> </a:t>
            </a:r>
            <a:r>
              <a:rPr lang="it-IT" sz="2800" dirty="0" err="1"/>
              <a:t>node</a:t>
            </a:r>
            <a:r>
              <a:rPr lang="it-IT" sz="2800" dirty="0"/>
              <a:t> to </a:t>
            </a:r>
            <a:r>
              <a:rPr lang="it-IT" sz="2800" dirty="0" err="1"/>
              <a:t>another</a:t>
            </a:r>
            <a:r>
              <a:rPr lang="it-IT" sz="2800" dirty="0"/>
              <a:t> to </a:t>
            </a:r>
            <a:r>
              <a:rPr lang="it-IT" sz="2800" dirty="0" err="1"/>
              <a:t>ensure</a:t>
            </a:r>
            <a:r>
              <a:rPr lang="it-IT" sz="2800" dirty="0"/>
              <a:t> </a:t>
            </a:r>
            <a:r>
              <a:rPr lang="it-IT" sz="2800" dirty="0" err="1"/>
              <a:t>that</a:t>
            </a:r>
            <a:r>
              <a:rPr lang="it-IT" sz="2800" dirty="0"/>
              <a:t> </a:t>
            </a:r>
            <a:r>
              <a:rPr lang="it-IT" sz="2800" dirty="0" err="1"/>
              <a:t>it</a:t>
            </a:r>
            <a:r>
              <a:rPr lang="it-IT" sz="2800" dirty="0"/>
              <a:t> </a:t>
            </a:r>
            <a:r>
              <a:rPr lang="it-IT" sz="2800" dirty="0" err="1"/>
              <a:t>is</a:t>
            </a:r>
            <a:r>
              <a:rPr lang="it-IT" sz="2800" dirty="0"/>
              <a:t> </a:t>
            </a:r>
            <a:r>
              <a:rPr lang="it-IT" sz="2800" dirty="0" err="1"/>
              <a:t>still</a:t>
            </a:r>
            <a:r>
              <a:rPr lang="it-IT" sz="2800" dirty="0"/>
              <a:t> </a:t>
            </a:r>
            <a:r>
              <a:rPr lang="it-IT" sz="2800" dirty="0" err="1"/>
              <a:t>available</a:t>
            </a:r>
            <a:r>
              <a:rPr lang="it-IT" sz="2800" dirty="0"/>
              <a:t> in the </a:t>
            </a:r>
            <a:r>
              <a:rPr lang="it-IT" sz="2800" dirty="0" err="1"/>
              <a:t>event</a:t>
            </a:r>
            <a:r>
              <a:rPr lang="it-IT" sz="2800" dirty="0"/>
              <a:t> of a </a:t>
            </a:r>
            <a:r>
              <a:rPr lang="it-IT" sz="2800" dirty="0" err="1"/>
              <a:t>failure</a:t>
            </a:r>
            <a:r>
              <a:rPr lang="it-IT" sz="2800" dirty="0"/>
              <a:t>.</a:t>
            </a:r>
          </a:p>
          <a:p>
            <a:r>
              <a:rPr lang="it-IT" sz="2800" dirty="0"/>
              <a:t>In Kafka, a </a:t>
            </a:r>
            <a:r>
              <a:rPr lang="it-IT" sz="2800" i="1" dirty="0" err="1"/>
              <a:t>topic</a:t>
            </a:r>
            <a:r>
              <a:rPr lang="it-IT" sz="2800" dirty="0"/>
              <a:t> </a:t>
            </a:r>
            <a:r>
              <a:rPr lang="it-IT" sz="2800" dirty="0" err="1"/>
              <a:t>is</a:t>
            </a:r>
            <a:r>
              <a:rPr lang="it-IT" sz="2800" dirty="0"/>
              <a:t> a </a:t>
            </a:r>
            <a:r>
              <a:rPr lang="it-IT" sz="2800" dirty="0" err="1"/>
              <a:t>category</a:t>
            </a:r>
            <a:r>
              <a:rPr lang="it-IT" sz="2800" dirty="0"/>
              <a:t>, </a:t>
            </a:r>
            <a:r>
              <a:rPr lang="it-IT" sz="2800" dirty="0" err="1"/>
              <a:t>similar</a:t>
            </a:r>
            <a:r>
              <a:rPr lang="it-IT" sz="2800" dirty="0"/>
              <a:t> to a JMS </a:t>
            </a:r>
            <a:r>
              <a:rPr lang="it-IT" sz="2800" dirty="0" err="1"/>
              <a:t>destination</a:t>
            </a:r>
            <a:r>
              <a:rPr lang="it-IT" sz="2800" dirty="0"/>
              <a:t> or </a:t>
            </a:r>
            <a:r>
              <a:rPr lang="it-IT" sz="2800" dirty="0" err="1"/>
              <a:t>both</a:t>
            </a:r>
            <a:r>
              <a:rPr lang="it-IT" sz="2800" dirty="0"/>
              <a:t> an AMQP </a:t>
            </a:r>
            <a:r>
              <a:rPr lang="it-IT" sz="2800" dirty="0" err="1"/>
              <a:t>exchange</a:t>
            </a:r>
            <a:r>
              <a:rPr lang="it-IT" sz="2800" dirty="0"/>
              <a:t> and </a:t>
            </a:r>
            <a:r>
              <a:rPr lang="it-IT" sz="2800" dirty="0" err="1"/>
              <a:t>queue</a:t>
            </a:r>
            <a:r>
              <a:rPr lang="it-IT" sz="2800" dirty="0"/>
              <a:t>. </a:t>
            </a:r>
            <a:r>
              <a:rPr lang="it-IT" sz="2800" dirty="0" err="1"/>
              <a:t>Topics</a:t>
            </a:r>
            <a:r>
              <a:rPr lang="it-IT" sz="2800" dirty="0"/>
              <a:t> are </a:t>
            </a:r>
            <a:r>
              <a:rPr lang="it-IT" sz="2800" dirty="0" err="1"/>
              <a:t>partitioned</a:t>
            </a:r>
            <a:r>
              <a:rPr lang="it-IT" sz="2800" dirty="0"/>
              <a:t>, and the </a:t>
            </a:r>
            <a:r>
              <a:rPr lang="it-IT" sz="2800" dirty="0" err="1"/>
              <a:t>choice</a:t>
            </a:r>
            <a:r>
              <a:rPr lang="it-IT" sz="2800" dirty="0"/>
              <a:t> of </a:t>
            </a:r>
            <a:r>
              <a:rPr lang="it-IT" sz="2800" dirty="0" err="1"/>
              <a:t>which</a:t>
            </a:r>
            <a:r>
              <a:rPr lang="it-IT" sz="2800" dirty="0"/>
              <a:t> of a </a:t>
            </a:r>
            <a:r>
              <a:rPr lang="it-IT" sz="2800" dirty="0" err="1"/>
              <a:t>topic’s</a:t>
            </a:r>
            <a:r>
              <a:rPr lang="it-IT" sz="2800" dirty="0"/>
              <a:t> </a:t>
            </a:r>
            <a:r>
              <a:rPr lang="it-IT" sz="2800" dirty="0" err="1"/>
              <a:t>partition</a:t>
            </a:r>
            <a:r>
              <a:rPr lang="it-IT" sz="2800" dirty="0"/>
              <a:t> a message </a:t>
            </a:r>
            <a:r>
              <a:rPr lang="it-IT" sz="2800" dirty="0" err="1"/>
              <a:t>should</a:t>
            </a:r>
            <a:r>
              <a:rPr lang="it-IT" sz="2800" dirty="0"/>
              <a:t> be </a:t>
            </a:r>
            <a:r>
              <a:rPr lang="it-IT" sz="2800" dirty="0" err="1"/>
              <a:t>sent</a:t>
            </a:r>
            <a:r>
              <a:rPr lang="it-IT" sz="2800" dirty="0"/>
              <a:t> to </a:t>
            </a:r>
            <a:r>
              <a:rPr lang="it-IT" sz="2800" dirty="0" err="1"/>
              <a:t>is</a:t>
            </a:r>
            <a:r>
              <a:rPr lang="it-IT" sz="2800" dirty="0"/>
              <a:t> made by the message producer. </a:t>
            </a:r>
            <a:r>
              <a:rPr lang="it-IT" sz="2800" dirty="0" err="1"/>
              <a:t>Each</a:t>
            </a:r>
            <a:r>
              <a:rPr lang="it-IT" sz="2800" dirty="0"/>
              <a:t> message in the </a:t>
            </a:r>
            <a:r>
              <a:rPr lang="it-IT" sz="2800" dirty="0" err="1"/>
              <a:t>partition</a:t>
            </a:r>
            <a:r>
              <a:rPr lang="it-IT" sz="2800" dirty="0"/>
              <a:t> </a:t>
            </a:r>
            <a:r>
              <a:rPr lang="it-IT" sz="2800" dirty="0" err="1"/>
              <a:t>is</a:t>
            </a:r>
            <a:r>
              <a:rPr lang="it-IT" sz="2800" dirty="0"/>
              <a:t> </a:t>
            </a:r>
            <a:r>
              <a:rPr lang="it-IT" sz="2800" dirty="0" err="1"/>
              <a:t>assigned</a:t>
            </a:r>
            <a:r>
              <a:rPr lang="it-IT" sz="2800" dirty="0"/>
              <a:t> a </a:t>
            </a:r>
            <a:r>
              <a:rPr lang="it-IT" sz="2800" dirty="0" err="1"/>
              <a:t>unique</a:t>
            </a:r>
            <a:r>
              <a:rPr lang="it-IT" sz="2800" dirty="0"/>
              <a:t> </a:t>
            </a:r>
            <a:r>
              <a:rPr lang="it-IT" sz="2800" dirty="0" err="1"/>
              <a:t>sequenced</a:t>
            </a:r>
            <a:r>
              <a:rPr lang="it-IT" sz="2800" dirty="0"/>
              <a:t> ID, </a:t>
            </a:r>
            <a:r>
              <a:rPr lang="it-IT" sz="2800" dirty="0" err="1"/>
              <a:t>its</a:t>
            </a:r>
            <a:r>
              <a:rPr lang="it-IT" sz="2800" dirty="0"/>
              <a:t> </a:t>
            </a:r>
            <a:r>
              <a:rPr lang="it-IT" sz="2800" i="1" dirty="0"/>
              <a:t>offset</a:t>
            </a:r>
            <a:r>
              <a:rPr lang="it-IT" sz="2800" dirty="0"/>
              <a:t>. More </a:t>
            </a:r>
            <a:r>
              <a:rPr lang="it-IT" sz="2800" dirty="0" err="1"/>
              <a:t>partitions</a:t>
            </a:r>
            <a:r>
              <a:rPr lang="it-IT" sz="2800" dirty="0"/>
              <a:t> </a:t>
            </a:r>
            <a:r>
              <a:rPr lang="it-IT" sz="2800" dirty="0" err="1"/>
              <a:t>allow</a:t>
            </a:r>
            <a:r>
              <a:rPr lang="it-IT" sz="2800" dirty="0"/>
              <a:t> </a:t>
            </a:r>
            <a:r>
              <a:rPr lang="it-IT" sz="2800" dirty="0" err="1"/>
              <a:t>greater</a:t>
            </a:r>
            <a:r>
              <a:rPr lang="it-IT" sz="2800" dirty="0"/>
              <a:t> </a:t>
            </a:r>
            <a:r>
              <a:rPr lang="it-IT" sz="2800" dirty="0" err="1"/>
              <a:t>parallelism</a:t>
            </a:r>
            <a:r>
              <a:rPr lang="it-IT" sz="2800" dirty="0"/>
              <a:t> for </a:t>
            </a:r>
            <a:r>
              <a:rPr lang="it-IT" sz="2800" dirty="0" err="1"/>
              <a:t>consumption</a:t>
            </a:r>
            <a:r>
              <a:rPr lang="it-IT" sz="2800" dirty="0"/>
              <a:t>, </a:t>
            </a:r>
            <a:r>
              <a:rPr lang="it-IT" sz="2800" dirty="0" err="1"/>
              <a:t>but</a:t>
            </a:r>
            <a:r>
              <a:rPr lang="it-IT" sz="2800" dirty="0"/>
              <a:t> </a:t>
            </a:r>
            <a:r>
              <a:rPr lang="it-IT" sz="2800" dirty="0" err="1"/>
              <a:t>this</a:t>
            </a:r>
            <a:r>
              <a:rPr lang="it-IT" sz="2800" dirty="0"/>
              <a:t> </a:t>
            </a:r>
            <a:r>
              <a:rPr lang="it-IT" sz="2800" dirty="0" err="1"/>
              <a:t>will</a:t>
            </a:r>
            <a:r>
              <a:rPr lang="it-IT" sz="2800" dirty="0"/>
              <a:t> </a:t>
            </a:r>
            <a:r>
              <a:rPr lang="it-IT" sz="2800" dirty="0" err="1"/>
              <a:t>also</a:t>
            </a:r>
            <a:r>
              <a:rPr lang="it-IT" sz="2800" dirty="0"/>
              <a:t> </a:t>
            </a:r>
            <a:r>
              <a:rPr lang="it-IT" sz="2800" dirty="0" err="1"/>
              <a:t>result</a:t>
            </a:r>
            <a:r>
              <a:rPr lang="it-IT" sz="2800" dirty="0"/>
              <a:t> in more </a:t>
            </a:r>
            <a:r>
              <a:rPr lang="it-IT" sz="2800" dirty="0" err="1"/>
              <a:t>files</a:t>
            </a:r>
            <a:r>
              <a:rPr lang="it-IT" sz="2800" dirty="0"/>
              <a:t> </a:t>
            </a:r>
            <a:r>
              <a:rPr lang="it-IT" sz="2800" dirty="0" err="1"/>
              <a:t>across</a:t>
            </a:r>
            <a:r>
              <a:rPr lang="it-IT" sz="2800" dirty="0"/>
              <a:t> the brokers.</a:t>
            </a:r>
          </a:p>
          <a:p>
            <a:r>
              <a:rPr lang="it-IT" sz="2800" i="1" dirty="0" err="1"/>
              <a:t>Producers</a:t>
            </a:r>
            <a:r>
              <a:rPr lang="it-IT" sz="2800" dirty="0"/>
              <a:t> </a:t>
            </a:r>
            <a:r>
              <a:rPr lang="it-IT" sz="2800" dirty="0" err="1"/>
              <a:t>send</a:t>
            </a:r>
            <a:r>
              <a:rPr lang="it-IT" sz="2800" dirty="0"/>
              <a:t> </a:t>
            </a:r>
            <a:r>
              <a:rPr lang="it-IT" sz="2800" dirty="0" err="1"/>
              <a:t>messages</a:t>
            </a:r>
            <a:r>
              <a:rPr lang="it-IT" sz="2800" dirty="0"/>
              <a:t> to Apache Kafka broker </a:t>
            </a:r>
            <a:r>
              <a:rPr lang="it-IT" sz="2800" dirty="0" err="1"/>
              <a:t>topics</a:t>
            </a:r>
            <a:r>
              <a:rPr lang="it-IT" sz="2800" dirty="0"/>
              <a:t> and </a:t>
            </a:r>
            <a:r>
              <a:rPr lang="it-IT" sz="2800" dirty="0" err="1"/>
              <a:t>specify</a:t>
            </a:r>
            <a:r>
              <a:rPr lang="it-IT" sz="2800" dirty="0"/>
              <a:t> the </a:t>
            </a:r>
            <a:r>
              <a:rPr lang="it-IT" sz="2800" dirty="0" err="1"/>
              <a:t>partition</a:t>
            </a:r>
            <a:r>
              <a:rPr lang="it-IT" sz="2800" dirty="0"/>
              <a:t> to use for </a:t>
            </a:r>
            <a:r>
              <a:rPr lang="it-IT" sz="2800" dirty="0" err="1"/>
              <a:t>every</a:t>
            </a:r>
            <a:r>
              <a:rPr lang="it-IT" sz="2800" dirty="0"/>
              <a:t> message </a:t>
            </a:r>
            <a:r>
              <a:rPr lang="it-IT" sz="2800" dirty="0" err="1"/>
              <a:t>they</a:t>
            </a:r>
            <a:r>
              <a:rPr lang="it-IT" sz="2800" dirty="0"/>
              <a:t> produce. Message production </a:t>
            </a:r>
            <a:r>
              <a:rPr lang="it-IT" sz="2800" dirty="0" err="1"/>
              <a:t>may</a:t>
            </a:r>
            <a:r>
              <a:rPr lang="it-IT" sz="2800" dirty="0"/>
              <a:t> be </a:t>
            </a:r>
            <a:r>
              <a:rPr lang="it-IT" sz="2800" dirty="0" err="1"/>
              <a:t>synchronous</a:t>
            </a:r>
            <a:r>
              <a:rPr lang="it-IT" sz="2800" dirty="0"/>
              <a:t> or </a:t>
            </a:r>
            <a:r>
              <a:rPr lang="it-IT" sz="2800" dirty="0" err="1"/>
              <a:t>asynchronous</a:t>
            </a:r>
            <a:r>
              <a:rPr lang="it-IT" sz="2800" dirty="0"/>
              <a:t>. </a:t>
            </a:r>
            <a:r>
              <a:rPr lang="it-IT" sz="2800" dirty="0" err="1"/>
              <a:t>Producers</a:t>
            </a:r>
            <a:r>
              <a:rPr lang="it-IT" sz="2800" dirty="0"/>
              <a:t> </a:t>
            </a:r>
            <a:r>
              <a:rPr lang="it-IT" sz="2800" dirty="0" err="1"/>
              <a:t>also</a:t>
            </a:r>
            <a:r>
              <a:rPr lang="it-IT" sz="2800" dirty="0"/>
              <a:t> </a:t>
            </a:r>
            <a:r>
              <a:rPr lang="it-IT" sz="2800" dirty="0" err="1"/>
              <a:t>specify</a:t>
            </a:r>
            <a:r>
              <a:rPr lang="it-IT" sz="2800" dirty="0"/>
              <a:t> </a:t>
            </a:r>
            <a:r>
              <a:rPr lang="it-IT" sz="2800" dirty="0" err="1"/>
              <a:t>what</a:t>
            </a:r>
            <a:r>
              <a:rPr lang="it-IT" sz="2800" dirty="0"/>
              <a:t> </a:t>
            </a:r>
            <a:r>
              <a:rPr lang="it-IT" sz="2800" dirty="0" err="1"/>
              <a:t>sort</a:t>
            </a:r>
            <a:r>
              <a:rPr lang="it-IT" sz="2800" dirty="0"/>
              <a:t> of </a:t>
            </a:r>
            <a:r>
              <a:rPr lang="it-IT" sz="2800" dirty="0" err="1"/>
              <a:t>replication</a:t>
            </a:r>
            <a:r>
              <a:rPr lang="it-IT" sz="2800" dirty="0"/>
              <a:t> </a:t>
            </a:r>
            <a:r>
              <a:rPr lang="it-IT" sz="2800" dirty="0" err="1"/>
              <a:t>guarantees</a:t>
            </a:r>
            <a:r>
              <a:rPr lang="it-IT" sz="2800" dirty="0"/>
              <a:t> </a:t>
            </a:r>
            <a:r>
              <a:rPr lang="it-IT" sz="2800" dirty="0" err="1"/>
              <a:t>they</a:t>
            </a:r>
            <a:r>
              <a:rPr lang="it-IT" sz="2800" dirty="0"/>
              <a:t> </a:t>
            </a:r>
            <a:r>
              <a:rPr lang="it-IT" sz="2800" dirty="0" err="1"/>
              <a:t>want</a:t>
            </a:r>
            <a:r>
              <a:rPr lang="it-IT" sz="2800" dirty="0"/>
              <a:t>.</a:t>
            </a:r>
          </a:p>
          <a:p>
            <a:r>
              <a:rPr lang="it-IT" sz="2800" i="1" dirty="0"/>
              <a:t>Consumers</a:t>
            </a:r>
            <a:r>
              <a:rPr lang="it-IT" sz="2800" dirty="0"/>
              <a:t> </a:t>
            </a:r>
            <a:r>
              <a:rPr lang="it-IT" sz="2800" dirty="0" err="1"/>
              <a:t>listen</a:t>
            </a:r>
            <a:r>
              <a:rPr lang="it-IT" sz="2800" dirty="0"/>
              <a:t> for </a:t>
            </a:r>
            <a:r>
              <a:rPr lang="it-IT" sz="2800" dirty="0" err="1"/>
              <a:t>messages</a:t>
            </a:r>
            <a:r>
              <a:rPr lang="it-IT" sz="2800" dirty="0"/>
              <a:t> on </a:t>
            </a:r>
            <a:r>
              <a:rPr lang="it-IT" sz="2800" dirty="0" err="1"/>
              <a:t>topics</a:t>
            </a:r>
            <a:r>
              <a:rPr lang="it-IT" sz="2800" dirty="0"/>
              <a:t> and </a:t>
            </a:r>
            <a:r>
              <a:rPr lang="it-IT" sz="2800" dirty="0" err="1"/>
              <a:t>process</a:t>
            </a:r>
            <a:r>
              <a:rPr lang="it-IT" sz="2800" dirty="0"/>
              <a:t> the </a:t>
            </a:r>
            <a:r>
              <a:rPr lang="it-IT" sz="2800" dirty="0" err="1"/>
              <a:t>feed</a:t>
            </a:r>
            <a:r>
              <a:rPr lang="it-IT" sz="2800" dirty="0"/>
              <a:t> of </a:t>
            </a:r>
            <a:r>
              <a:rPr lang="it-IT" sz="2800" dirty="0" err="1"/>
              <a:t>published</a:t>
            </a:r>
            <a:r>
              <a:rPr lang="it-IT" sz="2800" dirty="0"/>
              <a:t> </a:t>
            </a:r>
            <a:r>
              <a:rPr lang="it-IT" sz="2800" dirty="0" err="1"/>
              <a:t>messages</a:t>
            </a:r>
            <a:r>
              <a:rPr lang="it-IT" sz="2800" dirty="0"/>
              <a:t>. </a:t>
            </a:r>
            <a:r>
              <a:rPr lang="it-IT" sz="2800" dirty="0" err="1"/>
              <a:t>As</a:t>
            </a:r>
            <a:r>
              <a:rPr lang="it-IT" sz="2800" dirty="0"/>
              <a:t> </a:t>
            </a:r>
            <a:r>
              <a:rPr lang="it-IT" sz="2800" dirty="0" err="1"/>
              <a:t>you’d</a:t>
            </a:r>
            <a:r>
              <a:rPr lang="it-IT" sz="2800" dirty="0"/>
              <a:t> </a:t>
            </a:r>
            <a:r>
              <a:rPr lang="it-IT" sz="2800" dirty="0" err="1"/>
              <a:t>expect</a:t>
            </a:r>
            <a:r>
              <a:rPr lang="it-IT" sz="2800" dirty="0"/>
              <a:t> </a:t>
            </a:r>
            <a:r>
              <a:rPr lang="it-IT" sz="2800" dirty="0" err="1"/>
              <a:t>if</a:t>
            </a:r>
            <a:r>
              <a:rPr lang="it-IT" sz="2800" dirty="0"/>
              <a:t> </a:t>
            </a:r>
            <a:r>
              <a:rPr lang="it-IT" sz="2800" dirty="0" err="1"/>
              <a:t>you’ve</a:t>
            </a:r>
            <a:r>
              <a:rPr lang="it-IT" sz="2800" dirty="0"/>
              <a:t> </a:t>
            </a:r>
            <a:r>
              <a:rPr lang="it-IT" sz="2800" dirty="0" err="1"/>
              <a:t>used</a:t>
            </a:r>
            <a:r>
              <a:rPr lang="it-IT" sz="2800" dirty="0"/>
              <a:t> </a:t>
            </a:r>
            <a:r>
              <a:rPr lang="it-IT" sz="2800" dirty="0" err="1"/>
              <a:t>other</a:t>
            </a:r>
            <a:r>
              <a:rPr lang="it-IT" sz="2800" dirty="0"/>
              <a:t> </a:t>
            </a:r>
            <a:r>
              <a:rPr lang="it-IT" sz="2800" dirty="0" err="1"/>
              <a:t>messaging</a:t>
            </a:r>
            <a:r>
              <a:rPr lang="it-IT" sz="2800" dirty="0"/>
              <a:t> </a:t>
            </a:r>
            <a:r>
              <a:rPr lang="it-IT" sz="2800" dirty="0" err="1"/>
              <a:t>systems</a:t>
            </a:r>
            <a:r>
              <a:rPr lang="it-IT" sz="2800" dirty="0"/>
              <a:t>, </a:t>
            </a:r>
            <a:r>
              <a:rPr lang="it-IT" sz="2800" dirty="0" err="1"/>
              <a:t>this</a:t>
            </a:r>
            <a:r>
              <a:rPr lang="it-IT" sz="2800" dirty="0"/>
              <a:t> </a:t>
            </a:r>
            <a:r>
              <a:rPr lang="it-IT" sz="2800" dirty="0" err="1"/>
              <a:t>is</a:t>
            </a:r>
            <a:r>
              <a:rPr lang="it-IT" sz="2800" dirty="0"/>
              <a:t> </a:t>
            </a:r>
            <a:r>
              <a:rPr lang="it-IT" sz="2800" dirty="0" err="1"/>
              <a:t>usually</a:t>
            </a:r>
            <a:r>
              <a:rPr lang="it-IT" sz="2800" dirty="0"/>
              <a:t> (and </a:t>
            </a:r>
            <a:r>
              <a:rPr lang="it-IT" sz="2800" dirty="0" err="1"/>
              <a:t>usefully</a:t>
            </a:r>
            <a:r>
              <a:rPr lang="it-IT" sz="2800" dirty="0"/>
              <a:t>!) </a:t>
            </a:r>
            <a:r>
              <a:rPr lang="it-IT" sz="2800" dirty="0" err="1"/>
              <a:t>asynchronous</a:t>
            </a:r>
            <a:r>
              <a:rPr lang="it-IT" sz="2800" dirty="0" smtClean="0"/>
              <a:t>.</a:t>
            </a:r>
          </a:p>
          <a:p>
            <a:r>
              <a:rPr lang="it-IT" sz="2800" dirty="0"/>
              <a:t>Like </a:t>
            </a:r>
            <a:r>
              <a:rPr lang="it-IT" sz="2800" u="sng" dirty="0">
                <a:hlinkClick r:id="rId2"/>
              </a:rPr>
              <a:t>Spring XD</a:t>
            </a:r>
            <a:r>
              <a:rPr lang="it-IT" sz="2800" dirty="0"/>
              <a:t> and </a:t>
            </a:r>
            <a:r>
              <a:rPr lang="it-IT" sz="2800" dirty="0" err="1"/>
              <a:t>numerous</a:t>
            </a:r>
            <a:r>
              <a:rPr lang="it-IT" sz="2800" dirty="0"/>
              <a:t> </a:t>
            </a:r>
            <a:r>
              <a:rPr lang="it-IT" sz="2800" dirty="0" err="1"/>
              <a:t>other</a:t>
            </a:r>
            <a:r>
              <a:rPr lang="it-IT" sz="2800" dirty="0"/>
              <a:t> </a:t>
            </a:r>
            <a:r>
              <a:rPr lang="it-IT" sz="2800" dirty="0" err="1"/>
              <a:t>distributed</a:t>
            </a:r>
            <a:r>
              <a:rPr lang="it-IT" sz="2800" dirty="0"/>
              <a:t> </a:t>
            </a:r>
            <a:r>
              <a:rPr lang="it-IT" sz="2800" dirty="0" err="1"/>
              <a:t>system</a:t>
            </a:r>
            <a:r>
              <a:rPr lang="it-IT" sz="2800" dirty="0"/>
              <a:t>, Apache Kafka </a:t>
            </a:r>
            <a:r>
              <a:rPr lang="it-IT" sz="2800" dirty="0" err="1"/>
              <a:t>uses</a:t>
            </a:r>
            <a:r>
              <a:rPr lang="it-IT" sz="2800" dirty="0"/>
              <a:t> Apache </a:t>
            </a:r>
            <a:r>
              <a:rPr lang="it-IT" sz="2800" dirty="0" err="1"/>
              <a:t>Zookeeper</a:t>
            </a:r>
            <a:r>
              <a:rPr lang="it-IT" sz="2800" dirty="0"/>
              <a:t> to coordinate cluster information. Apache </a:t>
            </a:r>
            <a:r>
              <a:rPr lang="it-IT" sz="2800" dirty="0" err="1"/>
              <a:t>Zookeeper</a:t>
            </a:r>
            <a:r>
              <a:rPr lang="it-IT" sz="2800" dirty="0"/>
              <a:t> </a:t>
            </a:r>
            <a:r>
              <a:rPr lang="it-IT" sz="2800" dirty="0" err="1"/>
              <a:t>provides</a:t>
            </a:r>
            <a:r>
              <a:rPr lang="it-IT" sz="2800" dirty="0"/>
              <a:t> a </a:t>
            </a:r>
            <a:r>
              <a:rPr lang="it-IT" sz="2800" dirty="0" err="1"/>
              <a:t>shared</a:t>
            </a:r>
            <a:r>
              <a:rPr lang="it-IT" sz="2800" dirty="0"/>
              <a:t> </a:t>
            </a:r>
            <a:r>
              <a:rPr lang="it-IT" sz="2800" dirty="0" err="1"/>
              <a:t>hierarchical</a:t>
            </a:r>
            <a:r>
              <a:rPr lang="it-IT" sz="2800" dirty="0"/>
              <a:t> </a:t>
            </a:r>
            <a:r>
              <a:rPr lang="it-IT" sz="2800" dirty="0" err="1"/>
              <a:t>namespace</a:t>
            </a:r>
            <a:r>
              <a:rPr lang="it-IT" sz="2800" dirty="0"/>
              <a:t> (</a:t>
            </a:r>
            <a:r>
              <a:rPr lang="it-IT" sz="2800" dirty="0" err="1"/>
              <a:t>called</a:t>
            </a:r>
            <a:r>
              <a:rPr lang="it-IT" sz="2800" dirty="0"/>
              <a:t> </a:t>
            </a:r>
            <a:r>
              <a:rPr lang="it-IT" sz="2800" i="1" dirty="0" err="1"/>
              <a:t>znodes</a:t>
            </a:r>
            <a:r>
              <a:rPr lang="it-IT" sz="2800" dirty="0"/>
              <a:t>) </a:t>
            </a:r>
            <a:r>
              <a:rPr lang="it-IT" sz="2800" dirty="0" err="1"/>
              <a:t>that</a:t>
            </a:r>
            <a:r>
              <a:rPr lang="it-IT" sz="2800" dirty="0"/>
              <a:t> </a:t>
            </a:r>
            <a:r>
              <a:rPr lang="it-IT" sz="2800" dirty="0" err="1"/>
              <a:t>nodes</a:t>
            </a:r>
            <a:r>
              <a:rPr lang="it-IT" sz="2800" dirty="0"/>
              <a:t> can share to </a:t>
            </a:r>
            <a:r>
              <a:rPr lang="it-IT" sz="2800" dirty="0" err="1"/>
              <a:t>understand</a:t>
            </a:r>
            <a:r>
              <a:rPr lang="it-IT" sz="2800" dirty="0"/>
              <a:t> cluster </a:t>
            </a:r>
            <a:r>
              <a:rPr lang="it-IT" sz="2800" dirty="0" err="1"/>
              <a:t>topology</a:t>
            </a:r>
            <a:r>
              <a:rPr lang="it-IT" sz="2800" dirty="0"/>
              <a:t> and </a:t>
            </a:r>
            <a:r>
              <a:rPr lang="it-IT" sz="2800" dirty="0" err="1"/>
              <a:t>availability</a:t>
            </a:r>
            <a:r>
              <a:rPr lang="it-IT" sz="2800" dirty="0"/>
              <a:t> (</a:t>
            </a:r>
            <a:r>
              <a:rPr lang="it-IT" sz="2800" dirty="0" err="1"/>
              <a:t>yet</a:t>
            </a:r>
            <a:r>
              <a:rPr lang="it-IT" sz="2800" dirty="0"/>
              <a:t> </a:t>
            </a:r>
            <a:r>
              <a:rPr lang="it-IT" sz="2800" dirty="0" err="1"/>
              <a:t>another</a:t>
            </a:r>
            <a:r>
              <a:rPr lang="it-IT" sz="2800" dirty="0"/>
              <a:t> </a:t>
            </a:r>
            <a:r>
              <a:rPr lang="it-IT" sz="2800" dirty="0" err="1"/>
              <a:t>reason</a:t>
            </a:r>
            <a:r>
              <a:rPr lang="it-IT" sz="2800" dirty="0"/>
              <a:t> </a:t>
            </a:r>
            <a:r>
              <a:rPr lang="it-IT" sz="2800" dirty="0" err="1"/>
              <a:t>that</a:t>
            </a:r>
            <a:r>
              <a:rPr lang="it-IT" sz="2800" dirty="0"/>
              <a:t> </a:t>
            </a:r>
            <a:r>
              <a:rPr lang="it-IT" sz="2800" u="sng" dirty="0">
                <a:hlinkClick r:id="rId3"/>
              </a:rPr>
              <a:t>Spring </a:t>
            </a:r>
            <a:r>
              <a:rPr lang="it-IT" sz="2800" u="sng" dirty="0" err="1">
                <a:hlinkClick r:id="rId3"/>
              </a:rPr>
              <a:t>Cloud</a:t>
            </a:r>
            <a:r>
              <a:rPr lang="it-IT" sz="2800" dirty="0"/>
              <a:t> </a:t>
            </a:r>
            <a:r>
              <a:rPr lang="it-IT" sz="2800" dirty="0" err="1"/>
              <a:t>has</a:t>
            </a:r>
            <a:r>
              <a:rPr lang="it-IT" sz="2800" dirty="0"/>
              <a:t> </a:t>
            </a:r>
            <a:r>
              <a:rPr lang="it-IT" sz="2800" dirty="0" err="1"/>
              <a:t>forthcoming</a:t>
            </a:r>
            <a:r>
              <a:rPr lang="it-IT" sz="2800" dirty="0"/>
              <a:t> </a:t>
            </a:r>
            <a:r>
              <a:rPr lang="it-IT" sz="2800" dirty="0" err="1"/>
              <a:t>support</a:t>
            </a:r>
            <a:r>
              <a:rPr lang="it-IT" sz="2800" dirty="0"/>
              <a:t> for </a:t>
            </a:r>
            <a:r>
              <a:rPr lang="it-IT" sz="2800" dirty="0" err="1"/>
              <a:t>it</a:t>
            </a:r>
            <a:r>
              <a:rPr lang="it-IT" sz="2800" dirty="0"/>
              <a:t>..).</a:t>
            </a:r>
          </a:p>
          <a:p>
            <a:r>
              <a:rPr lang="it-IT" sz="2800" dirty="0" err="1"/>
              <a:t>Zookeeper</a:t>
            </a:r>
            <a:r>
              <a:rPr lang="it-IT" sz="2800" dirty="0"/>
              <a:t> </a:t>
            </a:r>
            <a:r>
              <a:rPr lang="it-IT" sz="2800" dirty="0" err="1"/>
              <a:t>is</a:t>
            </a:r>
            <a:r>
              <a:rPr lang="it-IT" sz="2800" dirty="0"/>
              <a:t> </a:t>
            </a:r>
            <a:r>
              <a:rPr lang="it-IT" sz="2800" dirty="0" err="1"/>
              <a:t>very</a:t>
            </a:r>
            <a:r>
              <a:rPr lang="it-IT" sz="2800" dirty="0"/>
              <a:t> </a:t>
            </a:r>
            <a:r>
              <a:rPr lang="it-IT" sz="2800" dirty="0" err="1"/>
              <a:t>present</a:t>
            </a:r>
            <a:r>
              <a:rPr lang="it-IT" sz="2800" dirty="0"/>
              <a:t> in </a:t>
            </a:r>
            <a:r>
              <a:rPr lang="it-IT" sz="2800" dirty="0" err="1"/>
              <a:t>your</a:t>
            </a:r>
            <a:r>
              <a:rPr lang="it-IT" sz="2800" dirty="0"/>
              <a:t> </a:t>
            </a:r>
            <a:r>
              <a:rPr lang="it-IT" sz="2800" dirty="0" err="1"/>
              <a:t>interactions</a:t>
            </a:r>
            <a:r>
              <a:rPr lang="it-IT" sz="2800" dirty="0"/>
              <a:t> with Apache Kafka. Apache Kafka </a:t>
            </a:r>
            <a:r>
              <a:rPr lang="it-IT" sz="2800" dirty="0" err="1"/>
              <a:t>has</a:t>
            </a:r>
            <a:r>
              <a:rPr lang="it-IT" sz="2800" dirty="0"/>
              <a:t>, for </a:t>
            </a:r>
            <a:r>
              <a:rPr lang="it-IT" sz="2800" dirty="0" err="1"/>
              <a:t>example</a:t>
            </a:r>
            <a:r>
              <a:rPr lang="it-IT" sz="2800" dirty="0"/>
              <a:t>, </a:t>
            </a:r>
            <a:r>
              <a:rPr lang="it-IT" sz="2800" dirty="0" err="1"/>
              <a:t>two</a:t>
            </a:r>
            <a:r>
              <a:rPr lang="it-IT" sz="2800" dirty="0"/>
              <a:t> </a:t>
            </a:r>
            <a:r>
              <a:rPr lang="it-IT" sz="2800" dirty="0" err="1"/>
              <a:t>different</a:t>
            </a:r>
            <a:r>
              <a:rPr lang="it-IT" sz="2800" dirty="0"/>
              <a:t> </a:t>
            </a:r>
            <a:r>
              <a:rPr lang="it-IT" sz="2800" dirty="0" err="1"/>
              <a:t>APIs</a:t>
            </a:r>
            <a:r>
              <a:rPr lang="it-IT" sz="2800" dirty="0"/>
              <a:t> for </a:t>
            </a:r>
            <a:r>
              <a:rPr lang="it-IT" sz="2800" dirty="0" err="1"/>
              <a:t>acting</a:t>
            </a:r>
            <a:r>
              <a:rPr lang="it-IT" sz="2800" dirty="0"/>
              <a:t> </a:t>
            </a:r>
            <a:r>
              <a:rPr lang="it-IT" sz="2800" dirty="0" err="1"/>
              <a:t>as</a:t>
            </a:r>
            <a:r>
              <a:rPr lang="it-IT" sz="2800" dirty="0"/>
              <a:t> a consumer. The </a:t>
            </a:r>
            <a:r>
              <a:rPr lang="it-IT" sz="2800" dirty="0" err="1"/>
              <a:t>higher</a:t>
            </a:r>
            <a:r>
              <a:rPr lang="it-IT" sz="2800" dirty="0"/>
              <a:t> </a:t>
            </a:r>
            <a:r>
              <a:rPr lang="it-IT" sz="2800" dirty="0" err="1"/>
              <a:t>level</a:t>
            </a:r>
            <a:r>
              <a:rPr lang="it-IT" sz="2800" dirty="0"/>
              <a:t> API </a:t>
            </a:r>
            <a:r>
              <a:rPr lang="it-IT" sz="2800" dirty="0" err="1"/>
              <a:t>is</a:t>
            </a:r>
            <a:r>
              <a:rPr lang="it-IT" sz="2800" dirty="0"/>
              <a:t> </a:t>
            </a:r>
            <a:r>
              <a:rPr lang="it-IT" sz="2800" dirty="0" err="1"/>
              <a:t>simpler</a:t>
            </a:r>
            <a:r>
              <a:rPr lang="it-IT" sz="2800" dirty="0"/>
              <a:t> to </a:t>
            </a:r>
            <a:r>
              <a:rPr lang="it-IT" sz="2800" dirty="0" err="1"/>
              <a:t>get</a:t>
            </a:r>
            <a:r>
              <a:rPr lang="it-IT" sz="2800" dirty="0"/>
              <a:t> </a:t>
            </a:r>
            <a:r>
              <a:rPr lang="it-IT" sz="2800" dirty="0" err="1"/>
              <a:t>started</a:t>
            </a:r>
            <a:r>
              <a:rPr lang="it-IT" sz="2800" dirty="0"/>
              <a:t> with and </a:t>
            </a:r>
            <a:r>
              <a:rPr lang="it-IT" sz="2800" dirty="0" err="1"/>
              <a:t>it</a:t>
            </a:r>
            <a:r>
              <a:rPr lang="it-IT" sz="2800" dirty="0"/>
              <a:t> </a:t>
            </a:r>
            <a:r>
              <a:rPr lang="it-IT" sz="2800" dirty="0" err="1"/>
              <a:t>handles</a:t>
            </a:r>
            <a:r>
              <a:rPr lang="it-IT" sz="2800" dirty="0"/>
              <a:t> </a:t>
            </a:r>
            <a:r>
              <a:rPr lang="it-IT" sz="2800" dirty="0" err="1"/>
              <a:t>all</a:t>
            </a:r>
            <a:r>
              <a:rPr lang="it-IT" sz="2800" dirty="0"/>
              <a:t> the </a:t>
            </a:r>
            <a:r>
              <a:rPr lang="it-IT" sz="2800" dirty="0" err="1"/>
              <a:t>nuances</a:t>
            </a:r>
            <a:r>
              <a:rPr lang="it-IT" sz="2800" dirty="0"/>
              <a:t> of </a:t>
            </a:r>
            <a:r>
              <a:rPr lang="it-IT" sz="2800" dirty="0" err="1"/>
              <a:t>handling</a:t>
            </a:r>
            <a:r>
              <a:rPr lang="it-IT" sz="2800" dirty="0"/>
              <a:t> </a:t>
            </a:r>
            <a:r>
              <a:rPr lang="it-IT" sz="2800" dirty="0" err="1"/>
              <a:t>partitioning</a:t>
            </a:r>
            <a:r>
              <a:rPr lang="it-IT" sz="2800" dirty="0"/>
              <a:t> and so on. </a:t>
            </a:r>
            <a:r>
              <a:rPr lang="it-IT" sz="2800" dirty="0" err="1"/>
              <a:t>It</a:t>
            </a:r>
            <a:r>
              <a:rPr lang="it-IT" sz="2800" dirty="0"/>
              <a:t> </a:t>
            </a:r>
            <a:r>
              <a:rPr lang="it-IT" sz="2800" dirty="0" err="1"/>
              <a:t>will</a:t>
            </a:r>
            <a:r>
              <a:rPr lang="it-IT" sz="2800" dirty="0"/>
              <a:t> </a:t>
            </a:r>
            <a:r>
              <a:rPr lang="it-IT" sz="2800" dirty="0" err="1"/>
              <a:t>need</a:t>
            </a:r>
            <a:r>
              <a:rPr lang="it-IT" sz="2800" dirty="0"/>
              <a:t> a </a:t>
            </a:r>
            <a:r>
              <a:rPr lang="it-IT" sz="2800" dirty="0" err="1"/>
              <a:t>reference</a:t>
            </a:r>
            <a:r>
              <a:rPr lang="it-IT" sz="2800" dirty="0"/>
              <a:t> to a </a:t>
            </a:r>
            <a:r>
              <a:rPr lang="it-IT" sz="2800" dirty="0" err="1"/>
              <a:t>Zookeeper</a:t>
            </a:r>
            <a:r>
              <a:rPr lang="it-IT" sz="2800" dirty="0"/>
              <a:t> </a:t>
            </a:r>
            <a:r>
              <a:rPr lang="it-IT" sz="2800" dirty="0" err="1"/>
              <a:t>instance</a:t>
            </a:r>
            <a:r>
              <a:rPr lang="it-IT" sz="2800" dirty="0"/>
              <a:t> to </a:t>
            </a:r>
            <a:r>
              <a:rPr lang="it-IT" sz="2800" dirty="0" err="1"/>
              <a:t>keep</a:t>
            </a:r>
            <a:r>
              <a:rPr lang="it-IT" sz="2800" dirty="0"/>
              <a:t> the </a:t>
            </a:r>
            <a:r>
              <a:rPr lang="it-IT" sz="2800" dirty="0" err="1"/>
              <a:t>coordination</a:t>
            </a:r>
            <a:r>
              <a:rPr lang="it-IT" sz="2800" dirty="0"/>
              <a:t> state.</a:t>
            </a:r>
          </a:p>
          <a:p>
            <a:endParaRPr lang="it-IT" sz="2800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40787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0" name="Gruppo 5"/>
          <p:cNvGrpSpPr>
            <a:grpSpLocks/>
          </p:cNvGrpSpPr>
          <p:nvPr/>
        </p:nvGrpSpPr>
        <p:grpSpPr bwMode="auto">
          <a:xfrm>
            <a:off x="1371600" y="681038"/>
            <a:ext cx="17992725" cy="11129962"/>
            <a:chOff x="1371600" y="681317"/>
            <a:chExt cx="17992167" cy="11129683"/>
          </a:xfrm>
        </p:grpSpPr>
        <p:sp>
          <p:nvSpPr>
            <p:cNvPr id="12325" name="Rettangolo 1"/>
            <p:cNvSpPr>
              <a:spLocks noChangeArrowheads="1"/>
            </p:cNvSpPr>
            <p:nvPr/>
          </p:nvSpPr>
          <p:spPr bwMode="auto">
            <a:xfrm>
              <a:off x="1371600" y="685800"/>
              <a:ext cx="2743200" cy="1219201"/>
            </a:xfrm>
            <a:prstGeom prst="rect">
              <a:avLst/>
            </a:prstGeom>
            <a:solidFill>
              <a:srgbClr val="00B0F0"/>
            </a:solidFill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1" hangingPunct="1"/>
              <a:r>
                <a:rPr lang="it-IT" sz="2400"/>
                <a:t>SERVICE A</a:t>
              </a:r>
            </a:p>
            <a:p>
              <a:pPr algn="ctr" eaLnBrk="1" hangingPunct="1"/>
              <a:r>
                <a:rPr lang="it-IT" sz="2400"/>
                <a:t>BOOKING </a:t>
              </a:r>
            </a:p>
          </p:txBody>
        </p:sp>
        <p:cxnSp>
          <p:nvCxnSpPr>
            <p:cNvPr id="4" name="Connettore 2 3"/>
            <p:cNvCxnSpPr>
              <a:stCxn id="12325" idx="2"/>
            </p:cNvCxnSpPr>
            <p:nvPr/>
          </p:nvCxnSpPr>
          <p:spPr bwMode="auto">
            <a:xfrm>
              <a:off x="2743157" y="1905248"/>
              <a:ext cx="0" cy="9905752"/>
            </a:xfrm>
            <a:prstGeom prst="straightConnector1">
              <a:avLst/>
            </a:prstGeom>
            <a:solidFill>
              <a:srgbClr val="BBE0E3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2327" name="Rettangolo 58"/>
            <p:cNvSpPr>
              <a:spLocks noChangeArrowheads="1"/>
            </p:cNvSpPr>
            <p:nvPr/>
          </p:nvSpPr>
          <p:spPr bwMode="auto">
            <a:xfrm>
              <a:off x="4419600" y="685800"/>
              <a:ext cx="2743200" cy="1219201"/>
            </a:xfrm>
            <a:prstGeom prst="rect">
              <a:avLst/>
            </a:prstGeom>
            <a:solidFill>
              <a:srgbClr val="00B0F0"/>
            </a:solidFill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1" hangingPunct="1"/>
              <a:r>
                <a:rPr lang="it-IT" sz="2400"/>
                <a:t>SERVICE B</a:t>
              </a:r>
            </a:p>
            <a:p>
              <a:pPr algn="ctr" eaLnBrk="1" hangingPunct="1"/>
              <a:r>
                <a:rPr lang="it-IT" sz="2400"/>
                <a:t>MANAGEMENT</a:t>
              </a:r>
            </a:p>
          </p:txBody>
        </p:sp>
        <p:cxnSp>
          <p:nvCxnSpPr>
            <p:cNvPr id="60" name="Connettore 2 59"/>
            <p:cNvCxnSpPr>
              <a:stCxn id="12327" idx="2"/>
            </p:cNvCxnSpPr>
            <p:nvPr/>
          </p:nvCxnSpPr>
          <p:spPr bwMode="auto">
            <a:xfrm>
              <a:off x="5791063" y="1905248"/>
              <a:ext cx="0" cy="9905752"/>
            </a:xfrm>
            <a:prstGeom prst="straightConnector1">
              <a:avLst/>
            </a:prstGeom>
            <a:solidFill>
              <a:srgbClr val="BBE0E3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2329" name="Rettangolo 62"/>
            <p:cNvSpPr>
              <a:spLocks noChangeArrowheads="1"/>
            </p:cNvSpPr>
            <p:nvPr/>
          </p:nvSpPr>
          <p:spPr bwMode="auto">
            <a:xfrm>
              <a:off x="7476567" y="681317"/>
              <a:ext cx="2743200" cy="1219201"/>
            </a:xfrm>
            <a:prstGeom prst="rect">
              <a:avLst/>
            </a:prstGeom>
            <a:solidFill>
              <a:srgbClr val="00B0F0"/>
            </a:solidFill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1" hangingPunct="1"/>
              <a:r>
                <a:rPr lang="it-IT" sz="2400"/>
                <a:t>SERVICE C</a:t>
              </a:r>
            </a:p>
            <a:p>
              <a:pPr algn="ctr" eaLnBrk="1" hangingPunct="1"/>
              <a:r>
                <a:rPr lang="it-IT" sz="2400"/>
                <a:t>MATERIALIZED VIEW</a:t>
              </a:r>
            </a:p>
          </p:txBody>
        </p:sp>
        <p:cxnSp>
          <p:nvCxnSpPr>
            <p:cNvPr id="64" name="Connettore 2 63"/>
            <p:cNvCxnSpPr>
              <a:stCxn id="12329" idx="2"/>
            </p:cNvCxnSpPr>
            <p:nvPr/>
          </p:nvCxnSpPr>
          <p:spPr bwMode="auto">
            <a:xfrm>
              <a:off x="8848493" y="1900486"/>
              <a:ext cx="0" cy="9905752"/>
            </a:xfrm>
            <a:prstGeom prst="straightConnector1">
              <a:avLst/>
            </a:prstGeom>
            <a:solidFill>
              <a:srgbClr val="BBE0E3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2331" name="Rettangolo 66"/>
            <p:cNvSpPr>
              <a:spLocks noChangeArrowheads="1"/>
            </p:cNvSpPr>
            <p:nvPr/>
          </p:nvSpPr>
          <p:spPr bwMode="auto">
            <a:xfrm>
              <a:off x="10520085" y="681317"/>
              <a:ext cx="2743200" cy="1219201"/>
            </a:xfrm>
            <a:prstGeom prst="rect">
              <a:avLst/>
            </a:prstGeom>
            <a:solidFill>
              <a:srgbClr val="FFC000"/>
            </a:solidFill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1" hangingPunct="1"/>
              <a:r>
                <a:rPr lang="it-IT" sz="2400" dirty="0"/>
                <a:t>TOPIC </a:t>
              </a:r>
              <a:r>
                <a:rPr lang="it-IT" sz="2400" dirty="0" smtClean="0"/>
                <a:t>#1</a:t>
              </a:r>
              <a:endParaRPr lang="it-IT" sz="2400" dirty="0"/>
            </a:p>
          </p:txBody>
        </p:sp>
        <p:cxnSp>
          <p:nvCxnSpPr>
            <p:cNvPr id="68" name="Connettore 2 67"/>
            <p:cNvCxnSpPr>
              <a:stCxn id="12331" idx="2"/>
            </p:cNvCxnSpPr>
            <p:nvPr/>
          </p:nvCxnSpPr>
          <p:spPr bwMode="auto">
            <a:xfrm>
              <a:off x="11891637" y="1900486"/>
              <a:ext cx="0" cy="9905752"/>
            </a:xfrm>
            <a:prstGeom prst="straightConnector1">
              <a:avLst/>
            </a:prstGeom>
            <a:solidFill>
              <a:srgbClr val="BBE0E3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2333" name="Rettangolo 70"/>
            <p:cNvSpPr>
              <a:spLocks noChangeArrowheads="1"/>
            </p:cNvSpPr>
            <p:nvPr/>
          </p:nvSpPr>
          <p:spPr bwMode="auto">
            <a:xfrm>
              <a:off x="13572567" y="685800"/>
              <a:ext cx="2743200" cy="1219201"/>
            </a:xfrm>
            <a:prstGeom prst="rect">
              <a:avLst/>
            </a:prstGeom>
            <a:solidFill>
              <a:srgbClr val="FFC000"/>
            </a:solidFill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1" hangingPunct="1"/>
              <a:r>
                <a:rPr lang="it-IT" sz="2400" dirty="0"/>
                <a:t>TOPIC </a:t>
              </a:r>
              <a:r>
                <a:rPr lang="it-IT" sz="2400" dirty="0" smtClean="0"/>
                <a:t>#2</a:t>
              </a:r>
              <a:endParaRPr lang="it-IT" sz="2400" dirty="0"/>
            </a:p>
          </p:txBody>
        </p:sp>
        <p:cxnSp>
          <p:nvCxnSpPr>
            <p:cNvPr id="72" name="Connettore 2 71"/>
            <p:cNvCxnSpPr>
              <a:stCxn id="12333" idx="2"/>
            </p:cNvCxnSpPr>
            <p:nvPr/>
          </p:nvCxnSpPr>
          <p:spPr bwMode="auto">
            <a:xfrm>
              <a:off x="14944304" y="1905248"/>
              <a:ext cx="0" cy="9905752"/>
            </a:xfrm>
            <a:prstGeom prst="straightConnector1">
              <a:avLst/>
            </a:prstGeom>
            <a:solidFill>
              <a:srgbClr val="BBE0E3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2335" name="Rettangolo 74"/>
            <p:cNvSpPr>
              <a:spLocks noChangeArrowheads="1"/>
            </p:cNvSpPr>
            <p:nvPr/>
          </p:nvSpPr>
          <p:spPr bwMode="auto">
            <a:xfrm>
              <a:off x="16620567" y="681317"/>
              <a:ext cx="2743200" cy="1219201"/>
            </a:xfrm>
            <a:prstGeom prst="rect">
              <a:avLst/>
            </a:prstGeom>
            <a:solidFill>
              <a:srgbClr val="FFC000"/>
            </a:solidFill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1" hangingPunct="1"/>
              <a:r>
                <a:rPr lang="it-IT" sz="2400" dirty="0"/>
                <a:t>TOPIC </a:t>
              </a:r>
              <a:r>
                <a:rPr lang="it-IT" sz="2400" dirty="0" smtClean="0"/>
                <a:t>#3</a:t>
              </a:r>
              <a:endParaRPr lang="it-IT" sz="2400" dirty="0"/>
            </a:p>
          </p:txBody>
        </p:sp>
        <p:cxnSp>
          <p:nvCxnSpPr>
            <p:cNvPr id="76" name="Connettore 2 75"/>
            <p:cNvCxnSpPr>
              <a:stCxn id="12335" idx="2"/>
            </p:cNvCxnSpPr>
            <p:nvPr/>
          </p:nvCxnSpPr>
          <p:spPr bwMode="auto">
            <a:xfrm>
              <a:off x="17992210" y="1900486"/>
              <a:ext cx="0" cy="9905752"/>
            </a:xfrm>
            <a:prstGeom prst="straightConnector1">
              <a:avLst/>
            </a:prstGeom>
            <a:solidFill>
              <a:srgbClr val="BBE0E3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12291" name="Rettangolo 27"/>
          <p:cNvSpPr>
            <a:spLocks noChangeArrowheads="1"/>
          </p:cNvSpPr>
          <p:nvPr/>
        </p:nvSpPr>
        <p:spPr bwMode="auto">
          <a:xfrm>
            <a:off x="2590800" y="2209800"/>
            <a:ext cx="304800" cy="838200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/>
            <a:endParaRPr lang="it-IT"/>
          </a:p>
        </p:txBody>
      </p:sp>
      <p:grpSp>
        <p:nvGrpSpPr>
          <p:cNvPr id="2" name="Gruppo 1"/>
          <p:cNvGrpSpPr/>
          <p:nvPr/>
        </p:nvGrpSpPr>
        <p:grpSpPr>
          <a:xfrm>
            <a:off x="3048000" y="2408238"/>
            <a:ext cx="8686800" cy="711200"/>
            <a:chOff x="3048000" y="2408238"/>
            <a:chExt cx="8686800" cy="711200"/>
          </a:xfrm>
        </p:grpSpPr>
        <p:sp>
          <p:nvSpPr>
            <p:cNvPr id="12292" name="Freccia a destra 28"/>
            <p:cNvSpPr>
              <a:spLocks noChangeArrowheads="1"/>
            </p:cNvSpPr>
            <p:nvPr/>
          </p:nvSpPr>
          <p:spPr bwMode="auto">
            <a:xfrm>
              <a:off x="3048000" y="2814638"/>
              <a:ext cx="8686800" cy="304800"/>
            </a:xfrm>
            <a:prstGeom prst="rightArrow">
              <a:avLst>
                <a:gd name="adj1" fmla="val 50000"/>
                <a:gd name="adj2" fmla="val 50007"/>
              </a:avLst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it-IT"/>
            </a:p>
          </p:txBody>
        </p:sp>
        <p:sp>
          <p:nvSpPr>
            <p:cNvPr id="12293" name="CasellaDiTesto 29"/>
            <p:cNvSpPr txBox="1">
              <a:spLocks noChangeArrowheads="1"/>
            </p:cNvSpPr>
            <p:nvPr/>
          </p:nvSpPr>
          <p:spPr bwMode="auto">
            <a:xfrm>
              <a:off x="9499893" y="2408238"/>
              <a:ext cx="2180405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r>
                <a:rPr lang="it-IT" sz="2800" b="1" dirty="0" smtClean="0"/>
                <a:t>&lt;PUBLISH&gt;</a:t>
              </a:r>
              <a:endParaRPr lang="it-IT" sz="2800" b="1" dirty="0"/>
            </a:p>
          </p:txBody>
        </p:sp>
      </p:grpSp>
      <p:grpSp>
        <p:nvGrpSpPr>
          <p:cNvPr id="5" name="Gruppo 4"/>
          <p:cNvGrpSpPr/>
          <p:nvPr/>
        </p:nvGrpSpPr>
        <p:grpSpPr>
          <a:xfrm>
            <a:off x="5907088" y="3286125"/>
            <a:ext cx="5838451" cy="676275"/>
            <a:chOff x="5907088" y="3286125"/>
            <a:chExt cx="5838451" cy="676275"/>
          </a:xfrm>
        </p:grpSpPr>
        <p:sp>
          <p:nvSpPr>
            <p:cNvPr id="12294" name="Freccia a destra 107"/>
            <p:cNvSpPr>
              <a:spLocks noChangeArrowheads="1"/>
            </p:cNvSpPr>
            <p:nvPr/>
          </p:nvSpPr>
          <p:spPr bwMode="auto">
            <a:xfrm flipH="1">
              <a:off x="5907088" y="3657600"/>
              <a:ext cx="5743575" cy="304800"/>
            </a:xfrm>
            <a:prstGeom prst="rightArrow">
              <a:avLst>
                <a:gd name="adj1" fmla="val 50000"/>
                <a:gd name="adj2" fmla="val 49988"/>
              </a:avLst>
            </a:pr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it-IT"/>
            </a:p>
          </p:txBody>
        </p:sp>
        <p:sp>
          <p:nvSpPr>
            <p:cNvPr id="12295" name="CasellaDiTesto 117"/>
            <p:cNvSpPr txBox="1">
              <a:spLocks noChangeArrowheads="1"/>
            </p:cNvSpPr>
            <p:nvPr/>
          </p:nvSpPr>
          <p:spPr bwMode="auto">
            <a:xfrm>
              <a:off x="9026525" y="3286125"/>
              <a:ext cx="2719014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r>
                <a:rPr lang="it-IT" sz="2800" b="1" dirty="0"/>
                <a:t>&lt;SUBSCRIBE&gt;</a:t>
              </a:r>
            </a:p>
          </p:txBody>
        </p:sp>
      </p:grpSp>
      <p:sp>
        <p:nvSpPr>
          <p:cNvPr id="12296" name="Rettangolo 103"/>
          <p:cNvSpPr>
            <a:spLocks noChangeArrowheads="1"/>
          </p:cNvSpPr>
          <p:nvPr/>
        </p:nvSpPr>
        <p:spPr bwMode="auto">
          <a:xfrm>
            <a:off x="11734800" y="3048000"/>
            <a:ext cx="298450" cy="1758156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/>
            <a:endParaRPr lang="it-IT"/>
          </a:p>
        </p:txBody>
      </p:sp>
      <p:sp>
        <p:nvSpPr>
          <p:cNvPr id="12297" name="Rettangolo 103"/>
          <p:cNvSpPr>
            <a:spLocks noChangeArrowheads="1"/>
          </p:cNvSpPr>
          <p:nvPr/>
        </p:nvSpPr>
        <p:spPr bwMode="auto">
          <a:xfrm>
            <a:off x="8696325" y="4335463"/>
            <a:ext cx="304800" cy="941387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/>
            <a:endParaRPr lang="it-IT"/>
          </a:p>
        </p:txBody>
      </p:sp>
      <p:sp>
        <p:nvSpPr>
          <p:cNvPr id="12298" name="Freccia a destra 107"/>
          <p:cNvSpPr>
            <a:spLocks noChangeArrowheads="1"/>
          </p:cNvSpPr>
          <p:nvPr/>
        </p:nvSpPr>
        <p:spPr bwMode="auto">
          <a:xfrm flipH="1">
            <a:off x="9001125" y="4438650"/>
            <a:ext cx="2686050" cy="304800"/>
          </a:xfrm>
          <a:prstGeom prst="rightArrow">
            <a:avLst>
              <a:gd name="adj1" fmla="val 50000"/>
              <a:gd name="adj2" fmla="val 50019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/>
            <a:endParaRPr lang="it-IT"/>
          </a:p>
        </p:txBody>
      </p:sp>
      <p:sp>
        <p:nvSpPr>
          <p:cNvPr id="12299" name="CasellaDiTesto 117"/>
          <p:cNvSpPr txBox="1">
            <a:spLocks noChangeArrowheads="1"/>
          </p:cNvSpPr>
          <p:nvPr/>
        </p:nvSpPr>
        <p:spPr bwMode="auto">
          <a:xfrm>
            <a:off x="9061450" y="4027488"/>
            <a:ext cx="271901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r>
              <a:rPr lang="it-IT" sz="2800" b="1" dirty="0"/>
              <a:t>&lt;SUBSCRIBE&gt;</a:t>
            </a:r>
          </a:p>
        </p:txBody>
      </p:sp>
      <p:sp>
        <p:nvSpPr>
          <p:cNvPr id="12300" name="Rettangolo 103"/>
          <p:cNvSpPr>
            <a:spLocks noChangeArrowheads="1"/>
          </p:cNvSpPr>
          <p:nvPr/>
        </p:nvSpPr>
        <p:spPr bwMode="auto">
          <a:xfrm>
            <a:off x="14792325" y="5191125"/>
            <a:ext cx="304800" cy="2078038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/>
            <a:endParaRPr lang="it-IT"/>
          </a:p>
        </p:txBody>
      </p:sp>
      <p:grpSp>
        <p:nvGrpSpPr>
          <p:cNvPr id="6" name="Gruppo 5"/>
          <p:cNvGrpSpPr/>
          <p:nvPr/>
        </p:nvGrpSpPr>
        <p:grpSpPr>
          <a:xfrm>
            <a:off x="6000750" y="4944130"/>
            <a:ext cx="8686800" cy="694670"/>
            <a:chOff x="6000750" y="4944130"/>
            <a:chExt cx="8686800" cy="694670"/>
          </a:xfrm>
        </p:grpSpPr>
        <p:sp>
          <p:nvSpPr>
            <p:cNvPr id="12301" name="Freccia a destra 28"/>
            <p:cNvSpPr>
              <a:spLocks noChangeArrowheads="1"/>
            </p:cNvSpPr>
            <p:nvPr/>
          </p:nvSpPr>
          <p:spPr bwMode="auto">
            <a:xfrm>
              <a:off x="6000750" y="5334000"/>
              <a:ext cx="8686800" cy="304800"/>
            </a:xfrm>
            <a:prstGeom prst="rightArrow">
              <a:avLst>
                <a:gd name="adj1" fmla="val 50000"/>
                <a:gd name="adj2" fmla="val 50007"/>
              </a:avLst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it-IT"/>
            </a:p>
          </p:txBody>
        </p:sp>
        <p:sp>
          <p:nvSpPr>
            <p:cNvPr id="12302" name="CasellaDiTesto 29"/>
            <p:cNvSpPr txBox="1">
              <a:spLocks noChangeArrowheads="1"/>
            </p:cNvSpPr>
            <p:nvPr/>
          </p:nvSpPr>
          <p:spPr bwMode="auto">
            <a:xfrm>
              <a:off x="12482128" y="4944130"/>
              <a:ext cx="2180405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r>
                <a:rPr lang="it-IT" sz="2800" b="1" dirty="0" smtClean="0"/>
                <a:t>&lt;PUBLISH&gt;</a:t>
              </a:r>
              <a:endParaRPr lang="it-IT" sz="2800" b="1" dirty="0"/>
            </a:p>
          </p:txBody>
        </p:sp>
      </p:grpSp>
      <p:sp>
        <p:nvSpPr>
          <p:cNvPr id="12303" name="Rettangolo 27"/>
          <p:cNvSpPr>
            <a:spLocks noChangeArrowheads="1"/>
          </p:cNvSpPr>
          <p:nvPr/>
        </p:nvSpPr>
        <p:spPr bwMode="auto">
          <a:xfrm>
            <a:off x="2573338" y="6027738"/>
            <a:ext cx="304800" cy="838200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/>
            <a:endParaRPr lang="it-IT"/>
          </a:p>
        </p:txBody>
      </p:sp>
      <p:grpSp>
        <p:nvGrpSpPr>
          <p:cNvPr id="7" name="Gruppo 6"/>
          <p:cNvGrpSpPr/>
          <p:nvPr/>
        </p:nvGrpSpPr>
        <p:grpSpPr>
          <a:xfrm>
            <a:off x="2935288" y="5657850"/>
            <a:ext cx="11753476" cy="674688"/>
            <a:chOff x="2935288" y="5657850"/>
            <a:chExt cx="11753476" cy="674688"/>
          </a:xfrm>
        </p:grpSpPr>
        <p:sp>
          <p:nvSpPr>
            <p:cNvPr id="12304" name="Freccia a destra 107"/>
            <p:cNvSpPr>
              <a:spLocks noChangeArrowheads="1"/>
            </p:cNvSpPr>
            <p:nvPr/>
          </p:nvSpPr>
          <p:spPr bwMode="auto">
            <a:xfrm flipH="1">
              <a:off x="2935288" y="6027738"/>
              <a:ext cx="11734800" cy="304800"/>
            </a:xfrm>
            <a:prstGeom prst="rightArrow">
              <a:avLst>
                <a:gd name="adj1" fmla="val 50000"/>
                <a:gd name="adj2" fmla="val 50086"/>
              </a:avLst>
            </a:pr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it-IT"/>
            </a:p>
          </p:txBody>
        </p:sp>
        <p:sp>
          <p:nvSpPr>
            <p:cNvPr id="12305" name="CasellaDiTesto 117"/>
            <p:cNvSpPr txBox="1">
              <a:spLocks noChangeArrowheads="1"/>
            </p:cNvSpPr>
            <p:nvPr/>
          </p:nvSpPr>
          <p:spPr bwMode="auto">
            <a:xfrm>
              <a:off x="11969750" y="5657850"/>
              <a:ext cx="2719014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r>
                <a:rPr lang="it-IT" sz="2800" b="1" dirty="0"/>
                <a:t>&lt;SUBSCRIBE&gt;</a:t>
              </a:r>
            </a:p>
          </p:txBody>
        </p:sp>
      </p:grpSp>
      <p:sp>
        <p:nvSpPr>
          <p:cNvPr id="12306" name="Rettangolo 103"/>
          <p:cNvSpPr>
            <a:spLocks noChangeArrowheads="1"/>
          </p:cNvSpPr>
          <p:nvPr/>
        </p:nvSpPr>
        <p:spPr bwMode="auto">
          <a:xfrm>
            <a:off x="5602288" y="3505200"/>
            <a:ext cx="304800" cy="4648200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/>
            <a:endParaRPr lang="it-IT"/>
          </a:p>
        </p:txBody>
      </p:sp>
      <p:sp>
        <p:nvSpPr>
          <p:cNvPr id="12307" name="Rettangolo 103"/>
          <p:cNvSpPr>
            <a:spLocks noChangeArrowheads="1"/>
          </p:cNvSpPr>
          <p:nvPr/>
        </p:nvSpPr>
        <p:spPr bwMode="auto">
          <a:xfrm>
            <a:off x="8696325" y="6799263"/>
            <a:ext cx="304800" cy="941387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/>
            <a:endParaRPr lang="it-IT"/>
          </a:p>
        </p:txBody>
      </p:sp>
      <p:sp>
        <p:nvSpPr>
          <p:cNvPr id="12309" name="Rettangolo 103"/>
          <p:cNvSpPr>
            <a:spLocks noChangeArrowheads="1"/>
          </p:cNvSpPr>
          <p:nvPr/>
        </p:nvSpPr>
        <p:spPr bwMode="auto">
          <a:xfrm>
            <a:off x="17840325" y="8158163"/>
            <a:ext cx="304800" cy="1747837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/>
            <a:endParaRPr lang="it-IT"/>
          </a:p>
        </p:txBody>
      </p:sp>
      <p:sp>
        <p:nvSpPr>
          <p:cNvPr id="12311" name="Rettangolo 103"/>
          <p:cNvSpPr>
            <a:spLocks noChangeArrowheads="1"/>
          </p:cNvSpPr>
          <p:nvPr/>
        </p:nvSpPr>
        <p:spPr bwMode="auto">
          <a:xfrm>
            <a:off x="8712200" y="9505950"/>
            <a:ext cx="304800" cy="941388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/>
            <a:endParaRPr lang="it-IT"/>
          </a:p>
        </p:txBody>
      </p:sp>
      <p:grpSp>
        <p:nvGrpSpPr>
          <p:cNvPr id="8" name="Gruppo 7"/>
          <p:cNvGrpSpPr/>
          <p:nvPr/>
        </p:nvGrpSpPr>
        <p:grpSpPr>
          <a:xfrm>
            <a:off x="9047163" y="6488113"/>
            <a:ext cx="5895976" cy="674687"/>
            <a:chOff x="9047163" y="6488113"/>
            <a:chExt cx="5895976" cy="674687"/>
          </a:xfrm>
        </p:grpSpPr>
        <p:sp>
          <p:nvSpPr>
            <p:cNvPr id="12308" name="CasellaDiTesto 117"/>
            <p:cNvSpPr txBox="1">
              <a:spLocks noChangeArrowheads="1"/>
            </p:cNvSpPr>
            <p:nvPr/>
          </p:nvSpPr>
          <p:spPr bwMode="auto">
            <a:xfrm>
              <a:off x="12028115" y="6488113"/>
              <a:ext cx="2915024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r>
                <a:rPr lang="it-IT" sz="2800" b="1" dirty="0"/>
                <a:t>&lt;SUBSCRIBE&gt;</a:t>
              </a:r>
            </a:p>
          </p:txBody>
        </p:sp>
        <p:sp>
          <p:nvSpPr>
            <p:cNvPr id="12313" name="Freccia a destra 107"/>
            <p:cNvSpPr>
              <a:spLocks noChangeArrowheads="1"/>
            </p:cNvSpPr>
            <p:nvPr/>
          </p:nvSpPr>
          <p:spPr bwMode="auto">
            <a:xfrm flipH="1">
              <a:off x="9047163" y="6858000"/>
              <a:ext cx="5640387" cy="304800"/>
            </a:xfrm>
            <a:prstGeom prst="rightArrow">
              <a:avLst>
                <a:gd name="adj1" fmla="val 50000"/>
                <a:gd name="adj2" fmla="val 50033"/>
              </a:avLst>
            </a:pr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it-IT"/>
            </a:p>
          </p:txBody>
        </p:sp>
      </p:grpSp>
      <p:sp>
        <p:nvSpPr>
          <p:cNvPr id="12314" name="Rettangolo 27"/>
          <p:cNvSpPr>
            <a:spLocks noChangeArrowheads="1"/>
          </p:cNvSpPr>
          <p:nvPr/>
        </p:nvSpPr>
        <p:spPr bwMode="auto">
          <a:xfrm>
            <a:off x="2600325" y="8756650"/>
            <a:ext cx="304800" cy="838200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/>
            <a:endParaRPr lang="it-IT"/>
          </a:p>
        </p:txBody>
      </p:sp>
      <p:grpSp>
        <p:nvGrpSpPr>
          <p:cNvPr id="10" name="Gruppo 9"/>
          <p:cNvGrpSpPr/>
          <p:nvPr/>
        </p:nvGrpSpPr>
        <p:grpSpPr>
          <a:xfrm>
            <a:off x="2905125" y="8258830"/>
            <a:ext cx="14897108" cy="808970"/>
            <a:chOff x="2905125" y="8258830"/>
            <a:chExt cx="14897108" cy="808970"/>
          </a:xfrm>
        </p:grpSpPr>
        <p:sp>
          <p:nvSpPr>
            <p:cNvPr id="12315" name="CasellaDiTesto 117"/>
            <p:cNvSpPr txBox="1">
              <a:spLocks noChangeArrowheads="1"/>
            </p:cNvSpPr>
            <p:nvPr/>
          </p:nvSpPr>
          <p:spPr bwMode="auto">
            <a:xfrm>
              <a:off x="15013452" y="8258830"/>
              <a:ext cx="2788781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r>
                <a:rPr lang="it-IT" sz="2800" b="1" dirty="0"/>
                <a:t>&lt;SUBSCRIBE&gt;</a:t>
              </a:r>
            </a:p>
          </p:txBody>
        </p:sp>
        <p:grpSp>
          <p:nvGrpSpPr>
            <p:cNvPr id="12316" name="Gruppo 1"/>
            <p:cNvGrpSpPr>
              <a:grpSpLocks/>
            </p:cNvGrpSpPr>
            <p:nvPr/>
          </p:nvGrpSpPr>
          <p:grpSpPr bwMode="auto">
            <a:xfrm>
              <a:off x="2905125" y="8763000"/>
              <a:ext cx="14755813" cy="304800"/>
              <a:chOff x="2904565" y="8534236"/>
              <a:chExt cx="14757101" cy="304872"/>
            </a:xfrm>
          </p:grpSpPr>
          <p:sp>
            <p:nvSpPr>
              <p:cNvPr id="12323" name="Freccia a destra 107"/>
              <p:cNvSpPr>
                <a:spLocks noChangeArrowheads="1"/>
              </p:cNvSpPr>
              <p:nvPr/>
            </p:nvSpPr>
            <p:spPr bwMode="auto">
              <a:xfrm flipH="1">
                <a:off x="2931509" y="8534236"/>
                <a:ext cx="14730157" cy="304872"/>
              </a:xfrm>
              <a:prstGeom prst="rightArrow">
                <a:avLst>
                  <a:gd name="adj1" fmla="val 50000"/>
                  <a:gd name="adj2" fmla="val 49882"/>
                </a:avLst>
              </a:prstGeom>
              <a:pattFill prst="ltVert">
                <a:fgClr>
                  <a:srgbClr val="0070C0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1" hangingPunct="1"/>
                <a:endParaRPr lang="it-IT"/>
              </a:p>
            </p:txBody>
          </p:sp>
          <p:sp>
            <p:nvSpPr>
              <p:cNvPr id="12324" name="Freccia a destra 107"/>
              <p:cNvSpPr>
                <a:spLocks noChangeArrowheads="1"/>
              </p:cNvSpPr>
              <p:nvPr/>
            </p:nvSpPr>
            <p:spPr bwMode="auto">
              <a:xfrm flipH="1">
                <a:off x="2904565" y="8534236"/>
                <a:ext cx="304387" cy="304872"/>
              </a:xfrm>
              <a:prstGeom prst="rightArrow">
                <a:avLst>
                  <a:gd name="adj1" fmla="val 50000"/>
                  <a:gd name="adj2" fmla="val 49986"/>
                </a:avLst>
              </a:prstGeom>
              <a:solidFill>
                <a:srgbClr val="007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1" hangingPunct="1"/>
                <a:endParaRPr lang="it-IT"/>
              </a:p>
            </p:txBody>
          </p:sp>
        </p:grpSp>
      </p:grpSp>
      <p:grpSp>
        <p:nvGrpSpPr>
          <p:cNvPr id="11" name="Gruppo 10"/>
          <p:cNvGrpSpPr/>
          <p:nvPr/>
        </p:nvGrpSpPr>
        <p:grpSpPr>
          <a:xfrm>
            <a:off x="9037638" y="9207500"/>
            <a:ext cx="8802687" cy="692150"/>
            <a:chOff x="9037638" y="9207500"/>
            <a:chExt cx="8802687" cy="692150"/>
          </a:xfrm>
        </p:grpSpPr>
        <p:sp>
          <p:nvSpPr>
            <p:cNvPr id="12312" name="CasellaDiTesto 117"/>
            <p:cNvSpPr txBox="1">
              <a:spLocks noChangeArrowheads="1"/>
            </p:cNvSpPr>
            <p:nvPr/>
          </p:nvSpPr>
          <p:spPr bwMode="auto">
            <a:xfrm>
              <a:off x="15135226" y="9207500"/>
              <a:ext cx="2667018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r>
                <a:rPr lang="it-IT" sz="2800" b="1" dirty="0"/>
                <a:t>&lt;SUBSCRIBE</a:t>
              </a:r>
              <a:r>
                <a:rPr lang="it-IT" sz="1800" b="1" dirty="0"/>
                <a:t>&gt;</a:t>
              </a:r>
            </a:p>
          </p:txBody>
        </p:sp>
        <p:grpSp>
          <p:nvGrpSpPr>
            <p:cNvPr id="12317" name="Gruppo 2"/>
            <p:cNvGrpSpPr>
              <a:grpSpLocks/>
            </p:cNvGrpSpPr>
            <p:nvPr/>
          </p:nvGrpSpPr>
          <p:grpSpPr bwMode="auto">
            <a:xfrm>
              <a:off x="9037638" y="9594850"/>
              <a:ext cx="8802687" cy="304800"/>
              <a:chOff x="9037034" y="9595310"/>
              <a:chExt cx="8803289" cy="304872"/>
            </a:xfrm>
          </p:grpSpPr>
          <p:sp>
            <p:nvSpPr>
              <p:cNvPr id="12321" name="Freccia a destra 107"/>
              <p:cNvSpPr>
                <a:spLocks noChangeArrowheads="1"/>
              </p:cNvSpPr>
              <p:nvPr/>
            </p:nvSpPr>
            <p:spPr bwMode="auto">
              <a:xfrm flipH="1">
                <a:off x="9037034" y="9595310"/>
                <a:ext cx="8803289" cy="304872"/>
              </a:xfrm>
              <a:prstGeom prst="rightArrow">
                <a:avLst>
                  <a:gd name="adj1" fmla="val 50000"/>
                  <a:gd name="adj2" fmla="val 49997"/>
                </a:avLst>
              </a:prstGeom>
              <a:pattFill prst="ltVert">
                <a:fgClr>
                  <a:srgbClr val="0070C0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1" hangingPunct="1"/>
                <a:endParaRPr lang="it-IT"/>
              </a:p>
            </p:txBody>
          </p:sp>
          <p:sp>
            <p:nvSpPr>
              <p:cNvPr id="12322" name="Freccia a destra 107"/>
              <p:cNvSpPr>
                <a:spLocks noChangeArrowheads="1"/>
              </p:cNvSpPr>
              <p:nvPr/>
            </p:nvSpPr>
            <p:spPr bwMode="auto">
              <a:xfrm flipH="1">
                <a:off x="9047529" y="9595310"/>
                <a:ext cx="353028" cy="304872"/>
              </a:xfrm>
              <a:prstGeom prst="rightArrow">
                <a:avLst>
                  <a:gd name="adj1" fmla="val 50000"/>
                  <a:gd name="adj2" fmla="val 49985"/>
                </a:avLst>
              </a:prstGeom>
              <a:solidFill>
                <a:srgbClr val="007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1" hangingPunct="1"/>
                <a:endParaRPr lang="it-IT"/>
              </a:p>
            </p:txBody>
          </p:sp>
        </p:grpSp>
      </p:grpSp>
      <p:grpSp>
        <p:nvGrpSpPr>
          <p:cNvPr id="9" name="Gruppo 8"/>
          <p:cNvGrpSpPr/>
          <p:nvPr/>
        </p:nvGrpSpPr>
        <p:grpSpPr>
          <a:xfrm>
            <a:off x="6000750" y="7479040"/>
            <a:ext cx="11839575" cy="750560"/>
            <a:chOff x="6000750" y="7479040"/>
            <a:chExt cx="11839575" cy="750560"/>
          </a:xfrm>
        </p:grpSpPr>
        <p:sp>
          <p:nvSpPr>
            <p:cNvPr id="12310" name="CasellaDiTesto 29"/>
            <p:cNvSpPr txBox="1">
              <a:spLocks noChangeArrowheads="1"/>
            </p:cNvSpPr>
            <p:nvPr/>
          </p:nvSpPr>
          <p:spPr bwMode="auto">
            <a:xfrm>
              <a:off x="15317639" y="7479040"/>
              <a:ext cx="2180405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r>
                <a:rPr lang="it-IT" sz="2800" b="1" dirty="0" smtClean="0"/>
                <a:t>&lt;PUBLISH&gt;</a:t>
              </a:r>
              <a:endParaRPr lang="it-IT" sz="2800" b="1" dirty="0"/>
            </a:p>
          </p:txBody>
        </p:sp>
        <p:grpSp>
          <p:nvGrpSpPr>
            <p:cNvPr id="12318" name="Gruppo 4"/>
            <p:cNvGrpSpPr>
              <a:grpSpLocks/>
            </p:cNvGrpSpPr>
            <p:nvPr/>
          </p:nvGrpSpPr>
          <p:grpSpPr bwMode="auto">
            <a:xfrm>
              <a:off x="6000750" y="7924800"/>
              <a:ext cx="11839575" cy="304800"/>
              <a:chOff x="6000189" y="7924800"/>
              <a:chExt cx="11840135" cy="304872"/>
            </a:xfrm>
          </p:grpSpPr>
          <p:sp>
            <p:nvSpPr>
              <p:cNvPr id="12319" name="Freccia a destra 28"/>
              <p:cNvSpPr>
                <a:spLocks noChangeArrowheads="1"/>
              </p:cNvSpPr>
              <p:nvPr/>
            </p:nvSpPr>
            <p:spPr bwMode="auto">
              <a:xfrm>
                <a:off x="6000189" y="7924800"/>
                <a:ext cx="11840135" cy="304618"/>
              </a:xfrm>
              <a:prstGeom prst="rightArrow">
                <a:avLst>
                  <a:gd name="adj1" fmla="val 50000"/>
                  <a:gd name="adj2" fmla="val 50026"/>
                </a:avLst>
              </a:prstGeom>
              <a:pattFill prst="ltVert">
                <a:fgClr>
                  <a:srgbClr val="00B050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1" hangingPunct="1"/>
                <a:endParaRPr lang="it-IT"/>
              </a:p>
            </p:txBody>
          </p:sp>
          <p:sp>
            <p:nvSpPr>
              <p:cNvPr id="12320" name="Freccia a destra 28"/>
              <p:cNvSpPr>
                <a:spLocks noChangeArrowheads="1"/>
              </p:cNvSpPr>
              <p:nvPr/>
            </p:nvSpPr>
            <p:spPr bwMode="auto">
              <a:xfrm>
                <a:off x="17459324" y="7924800"/>
                <a:ext cx="380999" cy="304872"/>
              </a:xfrm>
              <a:prstGeom prst="rightArrow">
                <a:avLst>
                  <a:gd name="adj1" fmla="val 50000"/>
                  <a:gd name="adj2" fmla="val 50086"/>
                </a:avLst>
              </a:prstGeom>
              <a:solidFill>
                <a:srgbClr val="00B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1" hangingPunct="1"/>
                <a:endParaRPr lang="it-IT"/>
              </a:p>
            </p:txBody>
          </p:sp>
        </p:grpSp>
      </p:grpSp>
      <p:sp>
        <p:nvSpPr>
          <p:cNvPr id="57" name="Freccia a destra con strisce 56"/>
          <p:cNvSpPr/>
          <p:nvPr/>
        </p:nvSpPr>
        <p:spPr bwMode="auto">
          <a:xfrm>
            <a:off x="22201112" y="10748888"/>
            <a:ext cx="1656184" cy="1077664"/>
          </a:xfrm>
          <a:prstGeom prst="stripedRightArrow">
            <a:avLst/>
          </a:prstGeom>
          <a:solidFill>
            <a:srgbClr val="FF0000">
              <a:alpha val="61000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1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animBg="1"/>
      <p:bldP spid="12296" grpId="0" animBg="1"/>
      <p:bldP spid="12297" grpId="0" animBg="1"/>
      <p:bldP spid="12298" grpId="0" animBg="1"/>
      <p:bldP spid="12299" grpId="0"/>
      <p:bldP spid="12300" grpId="0" animBg="1"/>
      <p:bldP spid="12303" grpId="0" animBg="1"/>
      <p:bldP spid="12306" grpId="0" animBg="1"/>
      <p:bldP spid="12307" grpId="0" animBg="1"/>
      <p:bldP spid="12309" grpId="0" animBg="1"/>
      <p:bldP spid="12311" grpId="0" animBg="1"/>
      <p:bldP spid="12314" grpId="0" animBg="1"/>
      <p:bldP spid="5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Wiring</a:t>
            </a:r>
            <a:r>
              <a:rPr lang="it-IT" dirty="0" smtClean="0"/>
              <a:t> </a:t>
            </a:r>
            <a:r>
              <a:rPr lang="it-IT" dirty="0" err="1" smtClean="0"/>
              <a:t>Microservice</a:t>
            </a:r>
            <a:r>
              <a:rPr lang="it-IT" dirty="0" smtClean="0"/>
              <a:t>: </a:t>
            </a:r>
            <a:r>
              <a:rPr lang="it-IT" dirty="0" err="1" smtClean="0"/>
              <a:t>Discovery</a:t>
            </a:r>
            <a:r>
              <a:rPr lang="it-IT" dirty="0" smtClean="0"/>
              <a:t> Service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 smtClean="0"/>
              <a:t>Discovery</a:t>
            </a:r>
            <a:r>
              <a:rPr lang="it-IT" dirty="0" smtClean="0"/>
              <a:t> </a:t>
            </a:r>
            <a:r>
              <a:rPr lang="it-IT" dirty="0" err="1" smtClean="0"/>
              <a:t>services</a:t>
            </a:r>
            <a:r>
              <a:rPr lang="it-IT" dirty="0" smtClean="0"/>
              <a:t> </a:t>
            </a:r>
            <a:r>
              <a:rPr lang="it-IT" dirty="0" err="1" smtClean="0"/>
              <a:t>provided</a:t>
            </a:r>
            <a:r>
              <a:rPr lang="it-IT" dirty="0" smtClean="0"/>
              <a:t> by Eureka</a:t>
            </a:r>
          </a:p>
          <a:p>
            <a:r>
              <a:rPr lang="it-IT" dirty="0"/>
              <a:t>PROBLEM: DECOUPLIG REALIZED ALSO WITH SERVICE DISCOVERY WITHOUT P2P WIRING</a:t>
            </a:r>
          </a:p>
          <a:p>
            <a:r>
              <a:rPr lang="it-IT" dirty="0"/>
              <a:t>Go </a:t>
            </a:r>
            <a:r>
              <a:rPr lang="it-IT" dirty="0" err="1"/>
              <a:t>ahead</a:t>
            </a:r>
            <a:r>
              <a:rPr lang="it-IT" dirty="0"/>
              <a:t> p2p </a:t>
            </a:r>
            <a:r>
              <a:rPr lang="it-IT" dirty="0" err="1"/>
              <a:t>wiring</a:t>
            </a:r>
            <a:r>
              <a:rPr lang="it-IT" dirty="0"/>
              <a:t> :EUREKA: DEFINITION</a:t>
            </a:r>
          </a:p>
          <a:p>
            <a:endParaRPr lang="it-IT" dirty="0" smtClean="0"/>
          </a:p>
          <a:p>
            <a:endParaRPr lang="it-IT" dirty="0" smtClean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70340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Rettangolo arrotondato 130"/>
          <p:cNvSpPr/>
          <p:nvPr/>
        </p:nvSpPr>
        <p:spPr bwMode="auto">
          <a:xfrm rot="16200000">
            <a:off x="3353041" y="8214978"/>
            <a:ext cx="4372018" cy="693420"/>
          </a:xfrm>
          <a:prstGeom prst="roundRect">
            <a:avLst>
              <a:gd name="adj" fmla="val 50000"/>
            </a:avLst>
          </a:prstGeom>
          <a:solidFill>
            <a:srgbClr val="00B05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it-IT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EUREKA</a:t>
            </a:r>
            <a:endParaRPr kumimoji="0" lang="it-IT" sz="2800" i="0" u="none" strike="noStrike" normalizeH="0" baseline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2325" name="Rettangolo 1"/>
          <p:cNvSpPr>
            <a:spLocks noChangeArrowheads="1"/>
          </p:cNvSpPr>
          <p:nvPr/>
        </p:nvSpPr>
        <p:spPr bwMode="auto">
          <a:xfrm>
            <a:off x="-6248305" y="1295137"/>
            <a:ext cx="2743285" cy="1219232"/>
          </a:xfrm>
          <a:prstGeom prst="rect">
            <a:avLst/>
          </a:prstGeom>
          <a:solidFill>
            <a:srgbClr val="00B0F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algn="ctr" eaLnBrk="1" hangingPunct="1"/>
            <a:r>
              <a:rPr lang="it-IT" sz="2400" dirty="0" smtClean="0"/>
              <a:t> BOOKING </a:t>
            </a:r>
            <a:endParaRPr lang="it-IT" sz="2400" dirty="0"/>
          </a:p>
        </p:txBody>
      </p:sp>
      <p:cxnSp>
        <p:nvCxnSpPr>
          <p:cNvPr id="4" name="Connettore 2 3"/>
          <p:cNvCxnSpPr>
            <a:stCxn id="12325" idx="2"/>
          </p:cNvCxnSpPr>
          <p:nvPr/>
        </p:nvCxnSpPr>
        <p:spPr bwMode="auto">
          <a:xfrm>
            <a:off x="-4876705" y="2514616"/>
            <a:ext cx="0" cy="9906000"/>
          </a:xfrm>
          <a:prstGeom prst="straightConnector1">
            <a:avLst/>
          </a:prstGeom>
          <a:solidFill>
            <a:srgbClr val="BBE0E3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36" name="Gruppo 35"/>
          <p:cNvGrpSpPr/>
          <p:nvPr/>
        </p:nvGrpSpPr>
        <p:grpSpPr>
          <a:xfrm>
            <a:off x="9475621" y="3668376"/>
            <a:ext cx="6199254" cy="2058790"/>
            <a:chOff x="14935200" y="3122826"/>
            <a:chExt cx="6199254" cy="2058790"/>
          </a:xfrm>
        </p:grpSpPr>
        <p:sp>
          <p:nvSpPr>
            <p:cNvPr id="84" name="Rettangolo arrotondato 83"/>
            <p:cNvSpPr/>
            <p:nvPr/>
          </p:nvSpPr>
          <p:spPr bwMode="auto">
            <a:xfrm>
              <a:off x="14935200" y="3775732"/>
              <a:ext cx="4648200" cy="1405884"/>
            </a:xfrm>
            <a:prstGeom prst="roundRect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it-IT" sz="28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&lt;SERVICE CONSUMER&gt;</a:t>
              </a:r>
              <a:endParaRPr kumimoji="0" lang="it-IT" sz="2800" i="0" u="none" strike="noStrike" normalizeH="0" baseline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cxnSp>
          <p:nvCxnSpPr>
            <p:cNvPr id="87" name="Connettore 2 86"/>
            <p:cNvCxnSpPr>
              <a:stCxn id="84" idx="0"/>
              <a:endCxn id="88" idx="4"/>
            </p:cNvCxnSpPr>
            <p:nvPr/>
          </p:nvCxnSpPr>
          <p:spPr bwMode="auto">
            <a:xfrm flipH="1" flipV="1">
              <a:off x="17259299" y="3383969"/>
              <a:ext cx="1" cy="391763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88" name="Ovale 87"/>
            <p:cNvSpPr/>
            <p:nvPr/>
          </p:nvSpPr>
          <p:spPr bwMode="auto">
            <a:xfrm flipH="1">
              <a:off x="17123568" y="3122826"/>
              <a:ext cx="271463" cy="261143"/>
            </a:xfrm>
            <a:prstGeom prst="ellipse">
              <a:avLst/>
            </a:prstGeom>
            <a:solidFill>
              <a:schemeClr val="tx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97" name="Cilindro 96"/>
            <p:cNvSpPr/>
            <p:nvPr/>
          </p:nvSpPr>
          <p:spPr bwMode="auto">
            <a:xfrm>
              <a:off x="20220054" y="4063378"/>
              <a:ext cx="914400" cy="849313"/>
            </a:xfrm>
            <a:prstGeom prst="can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cxnSp>
          <p:nvCxnSpPr>
            <p:cNvPr id="98" name="Connettore 2 97"/>
            <p:cNvCxnSpPr>
              <a:stCxn id="84" idx="3"/>
              <a:endCxn id="97" idx="2"/>
            </p:cNvCxnSpPr>
            <p:nvPr/>
          </p:nvCxnSpPr>
          <p:spPr bwMode="auto">
            <a:xfrm>
              <a:off x="19583400" y="4478674"/>
              <a:ext cx="636654" cy="9361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12328" name="Fumetto 2 12327"/>
          <p:cNvSpPr/>
          <p:nvPr/>
        </p:nvSpPr>
        <p:spPr bwMode="auto">
          <a:xfrm>
            <a:off x="10838724" y="2194561"/>
            <a:ext cx="3294062" cy="919146"/>
          </a:xfrm>
          <a:prstGeom prst="wedgeRoundRectCallout">
            <a:avLst>
              <a:gd name="adj1" fmla="val -20833"/>
              <a:gd name="adj2" fmla="val 89809"/>
              <a:gd name="adj3" fmla="val 16667"/>
            </a:avLst>
          </a:prstGeom>
          <a:solidFill>
            <a:srgbClr val="FFC0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sz="4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http/</a:t>
            </a:r>
            <a:r>
              <a:rPr kumimoji="0" lang="it-IT" sz="4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rest</a:t>
            </a:r>
            <a:endParaRPr kumimoji="0" lang="it-IT" sz="4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57" name="Titolo 1"/>
          <p:cNvSpPr>
            <a:spLocks noGrp="1"/>
          </p:cNvSpPr>
          <p:nvPr>
            <p:ph type="title"/>
          </p:nvPr>
        </p:nvSpPr>
        <p:spPr>
          <a:xfrm>
            <a:off x="617538" y="241300"/>
            <a:ext cx="23134637" cy="1358900"/>
          </a:xfrm>
        </p:spPr>
        <p:txBody>
          <a:bodyPr/>
          <a:lstStyle/>
          <a:p>
            <a:r>
              <a:rPr lang="it-IT" dirty="0" err="1"/>
              <a:t>Wiring</a:t>
            </a:r>
            <a:r>
              <a:rPr lang="it-IT" dirty="0"/>
              <a:t> </a:t>
            </a:r>
            <a:r>
              <a:rPr lang="it-IT" dirty="0" err="1"/>
              <a:t>Microservice</a:t>
            </a:r>
            <a:r>
              <a:rPr lang="it-IT" dirty="0"/>
              <a:t>: </a:t>
            </a:r>
            <a:r>
              <a:rPr lang="it-IT" dirty="0" err="1"/>
              <a:t>Discovery</a:t>
            </a:r>
            <a:r>
              <a:rPr lang="it-IT" dirty="0"/>
              <a:t> Service</a:t>
            </a:r>
          </a:p>
        </p:txBody>
      </p:sp>
      <p:grpSp>
        <p:nvGrpSpPr>
          <p:cNvPr id="8" name="Gruppo 7"/>
          <p:cNvGrpSpPr/>
          <p:nvPr/>
        </p:nvGrpSpPr>
        <p:grpSpPr>
          <a:xfrm>
            <a:off x="6149015" y="7590003"/>
            <a:ext cx="11307650" cy="4449461"/>
            <a:chOff x="1942087" y="7568268"/>
            <a:chExt cx="11307650" cy="4449461"/>
          </a:xfrm>
        </p:grpSpPr>
        <p:cxnSp>
          <p:nvCxnSpPr>
            <p:cNvPr id="6" name="Connettore 2 5"/>
            <p:cNvCxnSpPr>
              <a:stCxn id="2" idx="2"/>
              <a:endCxn id="3" idx="1"/>
            </p:cNvCxnSpPr>
            <p:nvPr/>
          </p:nvCxnSpPr>
          <p:spPr bwMode="auto">
            <a:xfrm>
              <a:off x="7595912" y="10326979"/>
              <a:ext cx="0" cy="841437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5" name="Connettore 2 54"/>
            <p:cNvCxnSpPr>
              <a:stCxn id="2" idx="0"/>
              <a:endCxn id="11" idx="4"/>
            </p:cNvCxnSpPr>
            <p:nvPr/>
          </p:nvCxnSpPr>
          <p:spPr bwMode="auto">
            <a:xfrm flipH="1" flipV="1">
              <a:off x="7595911" y="7829411"/>
              <a:ext cx="1" cy="338376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2" name="Rettangolo arrotondato 1"/>
            <p:cNvSpPr/>
            <p:nvPr/>
          </p:nvSpPr>
          <p:spPr bwMode="auto">
            <a:xfrm>
              <a:off x="1942087" y="8167787"/>
              <a:ext cx="11307650" cy="2159192"/>
            </a:xfrm>
            <a:prstGeom prst="roundRect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it-IT" sz="28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BOOKING</a:t>
              </a:r>
            </a:p>
          </p:txBody>
        </p:sp>
        <p:sp>
          <p:nvSpPr>
            <p:cNvPr id="3" name="Cilindro 2"/>
            <p:cNvSpPr/>
            <p:nvPr/>
          </p:nvSpPr>
          <p:spPr bwMode="auto">
            <a:xfrm>
              <a:off x="7138712" y="11168416"/>
              <a:ext cx="914400" cy="849313"/>
            </a:xfrm>
            <a:prstGeom prst="can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11" name="Ovale 10"/>
            <p:cNvSpPr/>
            <p:nvPr/>
          </p:nvSpPr>
          <p:spPr bwMode="auto">
            <a:xfrm flipH="1">
              <a:off x="7460180" y="7568268"/>
              <a:ext cx="271463" cy="261143"/>
            </a:xfrm>
            <a:prstGeom prst="ellipse">
              <a:avLst/>
            </a:prstGeom>
            <a:solidFill>
              <a:schemeClr val="tx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60" name="Rettangolo arrotondato 59"/>
            <p:cNvSpPr/>
            <p:nvPr/>
          </p:nvSpPr>
          <p:spPr bwMode="auto">
            <a:xfrm>
              <a:off x="5872537" y="8457577"/>
              <a:ext cx="3446749" cy="1006846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75000"/>
                <a:lumOff val="25000"/>
              </a:schemeClr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it-IT" sz="28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INSTANCE #1 </a:t>
              </a:r>
            </a:p>
            <a:p>
              <a:pPr algn="ctr" eaLnBrk="1" hangingPunct="1"/>
              <a:r>
                <a:rPr lang="it-IT" sz="28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@ HTTP 7111 </a:t>
              </a:r>
              <a:endParaRPr kumimoji="0" lang="it-IT" sz="2800" i="0" u="none" strike="noStrike" normalizeH="0" baseline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</p:grpSp>
      <p:cxnSp>
        <p:nvCxnSpPr>
          <p:cNvPr id="89" name="Connettore 2 88"/>
          <p:cNvCxnSpPr>
            <a:stCxn id="84" idx="2"/>
            <a:endCxn id="11" idx="0"/>
          </p:cNvCxnSpPr>
          <p:nvPr/>
        </p:nvCxnSpPr>
        <p:spPr bwMode="auto">
          <a:xfrm>
            <a:off x="11799721" y="5727166"/>
            <a:ext cx="3118" cy="1862837"/>
          </a:xfrm>
          <a:prstGeom prst="straightConnector1">
            <a:avLst/>
          </a:prstGeom>
          <a:solidFill>
            <a:srgbClr val="BBE0E3"/>
          </a:solidFill>
          <a:ln w="762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1" name="Freccia a destra con strisce 20"/>
          <p:cNvSpPr/>
          <p:nvPr/>
        </p:nvSpPr>
        <p:spPr bwMode="auto">
          <a:xfrm>
            <a:off x="22201112" y="10748888"/>
            <a:ext cx="1656184" cy="1077664"/>
          </a:xfrm>
          <a:prstGeom prst="stripedRightArrow">
            <a:avLst/>
          </a:prstGeom>
          <a:solidFill>
            <a:srgbClr val="FF0000">
              <a:alpha val="61000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1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08277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" grpId="0" animBg="1"/>
      <p:bldP spid="12328" grpId="0" animBg="1"/>
      <p:bldP spid="21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592051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6600" b="0" dirty="0" smtClean="0"/>
              <a:t>Full lifecycle of a microservice: how to realize a fault-tolerant and reliable architecture and deliver it as a </a:t>
            </a:r>
            <a:r>
              <a:rPr lang="en-US" sz="6600" b="0" dirty="0" err="1" smtClean="0"/>
              <a:t>Docker</a:t>
            </a:r>
            <a:r>
              <a:rPr lang="en-US" sz="6600" b="0" dirty="0" smtClean="0"/>
              <a:t> container or in a Cloud environment</a:t>
            </a:r>
            <a:endParaRPr lang="it-IT" sz="6600" dirty="0" smtClean="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914400" indent="-914400" eaLnBrk="1" hangingPunct="1">
              <a:buFontTx/>
              <a:buNone/>
            </a:pPr>
            <a:r>
              <a:rPr lang="it-IT" smtClean="0"/>
              <a:t>Luigi Bennardis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Microservice</a:t>
            </a:r>
            <a:r>
              <a:rPr lang="it-IT" dirty="0" smtClean="0"/>
              <a:t>: </a:t>
            </a:r>
            <a:r>
              <a:rPr lang="it-IT" dirty="0" err="1" smtClean="0"/>
              <a:t>Load</a:t>
            </a:r>
            <a:r>
              <a:rPr lang="it-IT" dirty="0" smtClean="0"/>
              <a:t> </a:t>
            </a:r>
            <a:r>
              <a:rPr lang="it-IT" dirty="0" err="1" smtClean="0"/>
              <a:t>Balancing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 smtClean="0"/>
              <a:t>Ribbon</a:t>
            </a:r>
            <a:endParaRPr lang="it-IT" dirty="0" smtClean="0"/>
          </a:p>
          <a:p>
            <a:r>
              <a:rPr lang="it-IT" dirty="0" err="1" smtClean="0"/>
              <a:t>Lod</a:t>
            </a:r>
            <a:r>
              <a:rPr lang="it-IT" dirty="0" smtClean="0"/>
              <a:t> </a:t>
            </a:r>
            <a:r>
              <a:rPr lang="it-IT" dirty="0" err="1" smtClean="0"/>
              <a:t>balancing</a:t>
            </a:r>
            <a:r>
              <a:rPr lang="it-IT" dirty="0" smtClean="0"/>
              <a:t> </a:t>
            </a:r>
            <a:r>
              <a:rPr lang="it-IT" dirty="0" err="1" smtClean="0"/>
              <a:t>without</a:t>
            </a:r>
            <a:r>
              <a:rPr lang="it-IT" dirty="0" smtClean="0"/>
              <a:t> </a:t>
            </a:r>
            <a:r>
              <a:rPr lang="it-IT" dirty="0" err="1" smtClean="0"/>
              <a:t>configuing</a:t>
            </a:r>
            <a:r>
              <a:rPr lang="it-IT" dirty="0" smtClean="0"/>
              <a:t> </a:t>
            </a:r>
            <a:r>
              <a:rPr lang="it-IT" dirty="0" err="1" smtClean="0"/>
              <a:t>load</a:t>
            </a:r>
            <a:r>
              <a:rPr lang="it-IT" dirty="0" smtClean="0"/>
              <a:t> </a:t>
            </a:r>
            <a:r>
              <a:rPr lang="it-IT" dirty="0" err="1" smtClean="0"/>
              <a:t>balancer</a:t>
            </a:r>
            <a:r>
              <a:rPr lang="it-IT" dirty="0" smtClean="0"/>
              <a:t> </a:t>
            </a:r>
            <a:r>
              <a:rPr lang="it-IT" dirty="0" err="1" smtClean="0"/>
              <a:t>adding</a:t>
            </a:r>
            <a:r>
              <a:rPr lang="it-IT" dirty="0" smtClean="0"/>
              <a:t> </a:t>
            </a:r>
            <a:r>
              <a:rPr lang="it-IT" dirty="0" err="1" smtClean="0"/>
              <a:t>reference</a:t>
            </a:r>
            <a:r>
              <a:rPr lang="it-IT" dirty="0" smtClean="0"/>
              <a:t> of the new </a:t>
            </a:r>
            <a:r>
              <a:rPr lang="it-IT" dirty="0" err="1" smtClean="0"/>
              <a:t>services</a:t>
            </a:r>
            <a:r>
              <a:rPr lang="it-IT" dirty="0" smtClean="0"/>
              <a:t> </a:t>
            </a:r>
          </a:p>
          <a:p>
            <a:r>
              <a:rPr lang="it-IT" dirty="0" smtClean="0"/>
              <a:t>Made </a:t>
            </a:r>
            <a:r>
              <a:rPr lang="it-IT" dirty="0" err="1" smtClean="0"/>
              <a:t>only</a:t>
            </a:r>
            <a:r>
              <a:rPr lang="it-IT" dirty="0" smtClean="0"/>
              <a:t> with the </a:t>
            </a:r>
            <a:r>
              <a:rPr lang="it-IT" dirty="0" err="1" smtClean="0"/>
              <a:t>deploy</a:t>
            </a:r>
            <a:r>
              <a:rPr lang="it-IT" dirty="0" smtClean="0"/>
              <a:t> of a new service</a:t>
            </a:r>
          </a:p>
          <a:p>
            <a:r>
              <a:rPr lang="it-IT" dirty="0" err="1" smtClean="0"/>
              <a:t>Implementation</a:t>
            </a:r>
            <a:r>
              <a:rPr lang="it-IT" dirty="0" smtClean="0"/>
              <a:t> </a:t>
            </a:r>
            <a:r>
              <a:rPr lang="it-IT" dirty="0" err="1" smtClean="0"/>
              <a:t>details</a:t>
            </a:r>
            <a:endParaRPr lang="it-IT" dirty="0" smtClean="0"/>
          </a:p>
          <a:p>
            <a:endParaRPr lang="it-IT" dirty="0" smtClean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365545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25" name="Rettangolo 1"/>
          <p:cNvSpPr>
            <a:spLocks noChangeArrowheads="1"/>
          </p:cNvSpPr>
          <p:nvPr/>
        </p:nvSpPr>
        <p:spPr bwMode="auto">
          <a:xfrm>
            <a:off x="-6248305" y="1295137"/>
            <a:ext cx="2743285" cy="1219232"/>
          </a:xfrm>
          <a:prstGeom prst="rect">
            <a:avLst/>
          </a:prstGeom>
          <a:solidFill>
            <a:srgbClr val="00B0F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algn="ctr" eaLnBrk="1" hangingPunct="1"/>
            <a:r>
              <a:rPr lang="it-IT" sz="2400" dirty="0" smtClean="0"/>
              <a:t> BOOKING </a:t>
            </a:r>
            <a:endParaRPr lang="it-IT" sz="2400" dirty="0"/>
          </a:p>
        </p:txBody>
      </p:sp>
      <p:cxnSp>
        <p:nvCxnSpPr>
          <p:cNvPr id="4" name="Connettore 2 3"/>
          <p:cNvCxnSpPr>
            <a:stCxn id="12325" idx="2"/>
          </p:cNvCxnSpPr>
          <p:nvPr/>
        </p:nvCxnSpPr>
        <p:spPr bwMode="auto">
          <a:xfrm>
            <a:off x="-4876705" y="2514616"/>
            <a:ext cx="0" cy="9906000"/>
          </a:xfrm>
          <a:prstGeom prst="straightConnector1">
            <a:avLst/>
          </a:prstGeom>
          <a:solidFill>
            <a:srgbClr val="BBE0E3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36" name="Gruppo 35"/>
          <p:cNvGrpSpPr/>
          <p:nvPr/>
        </p:nvGrpSpPr>
        <p:grpSpPr>
          <a:xfrm>
            <a:off x="8960819" y="3247782"/>
            <a:ext cx="6199254" cy="2058790"/>
            <a:chOff x="14935200" y="3122826"/>
            <a:chExt cx="6199254" cy="2058790"/>
          </a:xfrm>
        </p:grpSpPr>
        <p:sp>
          <p:nvSpPr>
            <p:cNvPr id="84" name="Rettangolo arrotondato 83"/>
            <p:cNvSpPr/>
            <p:nvPr/>
          </p:nvSpPr>
          <p:spPr bwMode="auto">
            <a:xfrm>
              <a:off x="14935200" y="3775732"/>
              <a:ext cx="4648200" cy="1405884"/>
            </a:xfrm>
            <a:prstGeom prst="roundRect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it-IT" sz="28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&lt;SERVICE CONSUMER&gt;</a:t>
              </a:r>
              <a:endParaRPr kumimoji="0" lang="it-IT" sz="2800" i="0" u="none" strike="noStrike" normalizeH="0" baseline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cxnSp>
          <p:nvCxnSpPr>
            <p:cNvPr id="87" name="Connettore 2 86"/>
            <p:cNvCxnSpPr>
              <a:stCxn id="84" idx="0"/>
              <a:endCxn id="88" idx="4"/>
            </p:cNvCxnSpPr>
            <p:nvPr/>
          </p:nvCxnSpPr>
          <p:spPr bwMode="auto">
            <a:xfrm flipH="1" flipV="1">
              <a:off x="17259299" y="3383969"/>
              <a:ext cx="1" cy="391763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88" name="Ovale 87"/>
            <p:cNvSpPr/>
            <p:nvPr/>
          </p:nvSpPr>
          <p:spPr bwMode="auto">
            <a:xfrm flipH="1">
              <a:off x="17123568" y="3122826"/>
              <a:ext cx="271463" cy="261143"/>
            </a:xfrm>
            <a:prstGeom prst="ellipse">
              <a:avLst/>
            </a:prstGeom>
            <a:solidFill>
              <a:schemeClr val="tx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97" name="Cilindro 96"/>
            <p:cNvSpPr/>
            <p:nvPr/>
          </p:nvSpPr>
          <p:spPr bwMode="auto">
            <a:xfrm>
              <a:off x="20220054" y="4063378"/>
              <a:ext cx="914400" cy="849313"/>
            </a:xfrm>
            <a:prstGeom prst="can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cxnSp>
          <p:nvCxnSpPr>
            <p:cNvPr id="98" name="Connettore 2 97"/>
            <p:cNvCxnSpPr>
              <a:stCxn id="84" idx="3"/>
              <a:endCxn id="97" idx="2"/>
            </p:cNvCxnSpPr>
            <p:nvPr/>
          </p:nvCxnSpPr>
          <p:spPr bwMode="auto">
            <a:xfrm>
              <a:off x="19583400" y="4478674"/>
              <a:ext cx="636654" cy="9361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12328" name="Fumetto 2 12327"/>
          <p:cNvSpPr/>
          <p:nvPr/>
        </p:nvSpPr>
        <p:spPr bwMode="auto">
          <a:xfrm>
            <a:off x="10323922" y="1773967"/>
            <a:ext cx="3294062" cy="919146"/>
          </a:xfrm>
          <a:prstGeom prst="wedgeRoundRectCallout">
            <a:avLst>
              <a:gd name="adj1" fmla="val -20833"/>
              <a:gd name="adj2" fmla="val 89809"/>
              <a:gd name="adj3" fmla="val 16667"/>
            </a:avLst>
          </a:prstGeom>
          <a:solidFill>
            <a:srgbClr val="FFC0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sz="4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http/</a:t>
            </a:r>
            <a:r>
              <a:rPr kumimoji="0" lang="it-IT" sz="4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rest</a:t>
            </a:r>
            <a:endParaRPr kumimoji="0" lang="it-IT" sz="4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grpSp>
        <p:nvGrpSpPr>
          <p:cNvPr id="5" name="Gruppo 4"/>
          <p:cNvGrpSpPr/>
          <p:nvPr/>
        </p:nvGrpSpPr>
        <p:grpSpPr>
          <a:xfrm>
            <a:off x="9916890" y="4573147"/>
            <a:ext cx="2736055" cy="1881887"/>
            <a:chOff x="6224764" y="4571956"/>
            <a:chExt cx="2736055" cy="1881887"/>
          </a:xfrm>
        </p:grpSpPr>
        <p:cxnSp>
          <p:nvCxnSpPr>
            <p:cNvPr id="89" name="Connettore 2 88"/>
            <p:cNvCxnSpPr>
              <a:stCxn id="84" idx="2"/>
              <a:endCxn id="11" idx="0"/>
            </p:cNvCxnSpPr>
            <p:nvPr/>
          </p:nvCxnSpPr>
          <p:spPr bwMode="auto">
            <a:xfrm>
              <a:off x="7592793" y="5305381"/>
              <a:ext cx="3118" cy="1148462"/>
            </a:xfrm>
            <a:prstGeom prst="straightConnector1">
              <a:avLst/>
            </a:prstGeom>
            <a:solidFill>
              <a:srgbClr val="BBE0E3"/>
            </a:solidFill>
            <a:ln w="762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30" name="Rettangolo arrotondato 129"/>
            <p:cNvSpPr/>
            <p:nvPr/>
          </p:nvSpPr>
          <p:spPr bwMode="auto">
            <a:xfrm>
              <a:off x="6224764" y="4571956"/>
              <a:ext cx="2736055" cy="632400"/>
            </a:xfrm>
            <a:prstGeom prst="roundRect">
              <a:avLst>
                <a:gd name="adj" fmla="val 50000"/>
              </a:avLst>
            </a:prstGeom>
            <a:solidFill>
              <a:srgbClr val="00B05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it-IT" sz="28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RIBBON</a:t>
              </a:r>
              <a:endParaRPr kumimoji="0" lang="it-IT" sz="2800" i="0" u="none" strike="noStrike" normalizeH="0" baseline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</p:grpSp>
      <p:sp>
        <p:nvSpPr>
          <p:cNvPr id="131" name="Rettangolo arrotondato 130"/>
          <p:cNvSpPr/>
          <p:nvPr/>
        </p:nvSpPr>
        <p:spPr bwMode="auto">
          <a:xfrm rot="16200000">
            <a:off x="2906805" y="8125868"/>
            <a:ext cx="4372018" cy="830552"/>
          </a:xfrm>
          <a:prstGeom prst="roundRect">
            <a:avLst>
              <a:gd name="adj" fmla="val 50000"/>
            </a:avLst>
          </a:prstGeom>
          <a:solidFill>
            <a:srgbClr val="00B05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it-IT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EUREKA</a:t>
            </a:r>
            <a:endParaRPr kumimoji="0" lang="it-IT" sz="2800" i="0" u="none" strike="noStrike" normalizeH="0" baseline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" name="Rettangolo arrotondato 1"/>
          <p:cNvSpPr/>
          <p:nvPr/>
        </p:nvSpPr>
        <p:spPr bwMode="auto">
          <a:xfrm>
            <a:off x="5634213" y="7200821"/>
            <a:ext cx="11307650" cy="3127349"/>
          </a:xfrm>
          <a:prstGeom prst="roundRect">
            <a:avLst/>
          </a:prstGeom>
          <a:solidFill>
            <a:srgbClr val="0070C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it-IT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BOOKING</a:t>
            </a:r>
          </a:p>
        </p:txBody>
      </p:sp>
      <p:sp>
        <p:nvSpPr>
          <p:cNvPr id="3" name="Cilindro 2"/>
          <p:cNvSpPr/>
          <p:nvPr/>
        </p:nvSpPr>
        <p:spPr bwMode="auto">
          <a:xfrm>
            <a:off x="10830838" y="11169607"/>
            <a:ext cx="914400" cy="849313"/>
          </a:xfrm>
          <a:prstGeom prst="can">
            <a:avLst/>
          </a:prstGeom>
          <a:solidFill>
            <a:srgbClr val="0070C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1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6" name="Connettore 2 5"/>
          <p:cNvCxnSpPr>
            <a:stCxn id="2" idx="2"/>
            <a:endCxn id="3" idx="1"/>
          </p:cNvCxnSpPr>
          <p:nvPr/>
        </p:nvCxnSpPr>
        <p:spPr bwMode="auto">
          <a:xfrm>
            <a:off x="11288038" y="10328170"/>
            <a:ext cx="0" cy="841437"/>
          </a:xfrm>
          <a:prstGeom prst="straightConnector1">
            <a:avLst/>
          </a:prstGeom>
          <a:solidFill>
            <a:srgbClr val="BBE0E3"/>
          </a:solidFill>
          <a:ln w="508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5" name="Connettore 2 54"/>
          <p:cNvCxnSpPr>
            <a:stCxn id="2" idx="0"/>
            <a:endCxn id="11" idx="4"/>
          </p:cNvCxnSpPr>
          <p:nvPr/>
        </p:nvCxnSpPr>
        <p:spPr bwMode="auto">
          <a:xfrm flipH="1" flipV="1">
            <a:off x="11288037" y="6716177"/>
            <a:ext cx="1" cy="484644"/>
          </a:xfrm>
          <a:prstGeom prst="straightConnector1">
            <a:avLst/>
          </a:prstGeom>
          <a:solidFill>
            <a:srgbClr val="BBE0E3"/>
          </a:solidFill>
          <a:ln w="508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1" name="Ovale 10"/>
          <p:cNvSpPr/>
          <p:nvPr/>
        </p:nvSpPr>
        <p:spPr bwMode="auto">
          <a:xfrm flipH="1">
            <a:off x="11152306" y="6455034"/>
            <a:ext cx="271463" cy="261143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1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57" name="Titolo 1"/>
          <p:cNvSpPr>
            <a:spLocks noGrp="1"/>
          </p:cNvSpPr>
          <p:nvPr>
            <p:ph type="title"/>
          </p:nvPr>
        </p:nvSpPr>
        <p:spPr>
          <a:xfrm>
            <a:off x="617538" y="241300"/>
            <a:ext cx="23134637" cy="1358900"/>
          </a:xfrm>
        </p:spPr>
        <p:txBody>
          <a:bodyPr/>
          <a:lstStyle/>
          <a:p>
            <a:r>
              <a:rPr lang="it-IT" dirty="0" err="1" smtClean="0"/>
              <a:t>Load</a:t>
            </a:r>
            <a:r>
              <a:rPr lang="it-IT" dirty="0" smtClean="0"/>
              <a:t> </a:t>
            </a:r>
            <a:r>
              <a:rPr lang="it-IT" dirty="0" err="1" smtClean="0"/>
              <a:t>balancing</a:t>
            </a:r>
            <a:r>
              <a:rPr lang="it-IT" dirty="0" smtClean="0"/>
              <a:t>:</a:t>
            </a:r>
            <a:r>
              <a:rPr lang="it-IT" dirty="0" smtClean="0"/>
              <a:t> </a:t>
            </a:r>
            <a:r>
              <a:rPr lang="it-IT" dirty="0" err="1" smtClean="0"/>
              <a:t>system</a:t>
            </a:r>
            <a:r>
              <a:rPr lang="it-IT" dirty="0" smtClean="0"/>
              <a:t> </a:t>
            </a:r>
            <a:r>
              <a:rPr lang="it-IT" dirty="0" err="1"/>
              <a:t>landscape</a:t>
            </a:r>
            <a:r>
              <a:rPr lang="it-IT" dirty="0"/>
              <a:t> </a:t>
            </a:r>
            <a:endParaRPr lang="it-IT" dirty="0"/>
          </a:p>
        </p:txBody>
      </p:sp>
      <p:sp>
        <p:nvSpPr>
          <p:cNvPr id="60" name="Rettangolo arrotondato 59"/>
          <p:cNvSpPr/>
          <p:nvPr/>
        </p:nvSpPr>
        <p:spPr bwMode="auto">
          <a:xfrm>
            <a:off x="5740632" y="8745151"/>
            <a:ext cx="3446749" cy="1006846"/>
          </a:xfrm>
          <a:prstGeom prst="roundRect">
            <a:avLst>
              <a:gd name="adj" fmla="val 50000"/>
            </a:avLst>
          </a:prstGeom>
          <a:solidFill>
            <a:schemeClr val="tx2">
              <a:lumMod val="75000"/>
              <a:lumOff val="25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it-IT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INSTANCE #2 </a:t>
            </a:r>
          </a:p>
          <a:p>
            <a:pPr algn="ctr" eaLnBrk="1" hangingPunct="1"/>
            <a:r>
              <a:rPr lang="it-IT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@ HTTP 7113 </a:t>
            </a:r>
            <a:endParaRPr kumimoji="0" lang="it-IT" sz="2800" i="0" u="none" strike="noStrike" normalizeH="0" baseline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62" name="Rettangolo arrotondato 61"/>
          <p:cNvSpPr/>
          <p:nvPr/>
        </p:nvSpPr>
        <p:spPr bwMode="auto">
          <a:xfrm>
            <a:off x="9504394" y="8484294"/>
            <a:ext cx="3446749" cy="1006846"/>
          </a:xfrm>
          <a:prstGeom prst="roundRect">
            <a:avLst>
              <a:gd name="adj" fmla="val 50000"/>
            </a:avLst>
          </a:prstGeom>
          <a:solidFill>
            <a:schemeClr val="tx2">
              <a:lumMod val="75000"/>
              <a:lumOff val="25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it-IT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INSTANCE #1 </a:t>
            </a:r>
          </a:p>
          <a:p>
            <a:pPr algn="ctr" eaLnBrk="1" hangingPunct="1"/>
            <a:r>
              <a:rPr lang="it-IT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@ HTTP 7111 </a:t>
            </a:r>
            <a:endParaRPr kumimoji="0" lang="it-IT" sz="2800" i="0" u="none" strike="noStrike" normalizeH="0" baseline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65" name="Rettangolo arrotondato 64"/>
          <p:cNvSpPr/>
          <p:nvPr/>
        </p:nvSpPr>
        <p:spPr bwMode="auto">
          <a:xfrm>
            <a:off x="13147822" y="8745151"/>
            <a:ext cx="3446749" cy="1006846"/>
          </a:xfrm>
          <a:prstGeom prst="roundRect">
            <a:avLst>
              <a:gd name="adj" fmla="val 50000"/>
            </a:avLst>
          </a:prstGeom>
          <a:solidFill>
            <a:schemeClr val="tx2">
              <a:lumMod val="75000"/>
              <a:lumOff val="25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it-IT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INSTANCE #3 </a:t>
            </a:r>
          </a:p>
          <a:p>
            <a:pPr algn="ctr" eaLnBrk="1" hangingPunct="1"/>
            <a:r>
              <a:rPr lang="it-IT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@ HTTP 7115 </a:t>
            </a:r>
            <a:endParaRPr kumimoji="0" lang="it-IT" sz="2800" i="0" u="none" strike="noStrike" normalizeH="0" baseline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8" name="Freccia a destra con strisce 7"/>
          <p:cNvSpPr/>
          <p:nvPr/>
        </p:nvSpPr>
        <p:spPr bwMode="auto">
          <a:xfrm>
            <a:off x="22201112" y="10748888"/>
            <a:ext cx="1656184" cy="1077664"/>
          </a:xfrm>
          <a:prstGeom prst="stripedRightArrow">
            <a:avLst/>
          </a:prstGeom>
          <a:solidFill>
            <a:srgbClr val="FF0000">
              <a:alpha val="61000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1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33" name="Connettore 2 32"/>
          <p:cNvCxnSpPr/>
          <p:nvPr/>
        </p:nvCxnSpPr>
        <p:spPr bwMode="auto">
          <a:xfrm flipH="1">
            <a:off x="7464006" y="7200821"/>
            <a:ext cx="3801216" cy="1544330"/>
          </a:xfrm>
          <a:prstGeom prst="straightConnector1">
            <a:avLst/>
          </a:prstGeom>
          <a:solidFill>
            <a:srgbClr val="BBE0E3"/>
          </a:solidFill>
          <a:ln w="762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5" name="Connettore 2 34"/>
          <p:cNvCxnSpPr>
            <a:stCxn id="2" idx="0"/>
            <a:endCxn id="62" idx="0"/>
          </p:cNvCxnSpPr>
          <p:nvPr/>
        </p:nvCxnSpPr>
        <p:spPr bwMode="auto">
          <a:xfrm flipH="1">
            <a:off x="11227769" y="7200821"/>
            <a:ext cx="60269" cy="1283473"/>
          </a:xfrm>
          <a:prstGeom prst="straightConnector1">
            <a:avLst/>
          </a:prstGeom>
          <a:solidFill>
            <a:srgbClr val="BBE0E3"/>
          </a:solidFill>
          <a:ln w="762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9" name="Connettore 2 38"/>
          <p:cNvCxnSpPr>
            <a:stCxn id="2" idx="0"/>
            <a:endCxn id="65" idx="0"/>
          </p:cNvCxnSpPr>
          <p:nvPr/>
        </p:nvCxnSpPr>
        <p:spPr bwMode="auto">
          <a:xfrm>
            <a:off x="11288038" y="7200821"/>
            <a:ext cx="3583159" cy="1544330"/>
          </a:xfrm>
          <a:prstGeom prst="straightConnector1">
            <a:avLst/>
          </a:prstGeom>
          <a:solidFill>
            <a:srgbClr val="BBE0E3"/>
          </a:solidFill>
          <a:ln w="762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38009693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28" grpId="0" animBg="1"/>
      <p:bldP spid="131" grpId="0" animBg="1"/>
      <p:bldP spid="60" grpId="0" animBg="1"/>
      <p:bldP spid="65" grpId="0" animBg="1"/>
      <p:bldP spid="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024859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50003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" name="Connettore 2 131"/>
          <p:cNvCxnSpPr/>
          <p:nvPr/>
        </p:nvCxnSpPr>
        <p:spPr bwMode="auto">
          <a:xfrm rot="10800000" flipV="1">
            <a:off x="1815966" y="6857999"/>
            <a:ext cx="19305784" cy="11115"/>
          </a:xfrm>
          <a:prstGeom prst="straightConnector1">
            <a:avLst/>
          </a:prstGeom>
          <a:solidFill>
            <a:srgbClr val="BBE0E3"/>
          </a:solidFill>
          <a:ln w="38100" cap="flat" cmpd="sng" algn="ctr">
            <a:solidFill>
              <a:srgbClr val="000000"/>
            </a:solidFill>
            <a:prstDash val="dash"/>
            <a:round/>
            <a:headEnd type="non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2325" name="Rettangolo 1"/>
          <p:cNvSpPr>
            <a:spLocks noChangeArrowheads="1"/>
          </p:cNvSpPr>
          <p:nvPr/>
        </p:nvSpPr>
        <p:spPr bwMode="auto">
          <a:xfrm>
            <a:off x="-6248305" y="1295137"/>
            <a:ext cx="2743285" cy="1219232"/>
          </a:xfrm>
          <a:prstGeom prst="rect">
            <a:avLst/>
          </a:prstGeom>
          <a:solidFill>
            <a:srgbClr val="00B0F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algn="ctr" eaLnBrk="1" hangingPunct="1"/>
            <a:r>
              <a:rPr lang="it-IT" sz="2400" dirty="0" smtClean="0"/>
              <a:t> BOOKING </a:t>
            </a:r>
            <a:endParaRPr lang="it-IT" sz="2400" dirty="0"/>
          </a:p>
        </p:txBody>
      </p:sp>
      <p:cxnSp>
        <p:nvCxnSpPr>
          <p:cNvPr id="4" name="Connettore 2 3"/>
          <p:cNvCxnSpPr>
            <a:stCxn id="12325" idx="2"/>
          </p:cNvCxnSpPr>
          <p:nvPr/>
        </p:nvCxnSpPr>
        <p:spPr bwMode="auto">
          <a:xfrm>
            <a:off x="-4876705" y="2514616"/>
            <a:ext cx="0" cy="9906000"/>
          </a:xfrm>
          <a:prstGeom prst="straightConnector1">
            <a:avLst/>
          </a:prstGeom>
          <a:solidFill>
            <a:srgbClr val="BBE0E3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69" name="Gruppo 68"/>
          <p:cNvGrpSpPr/>
          <p:nvPr/>
        </p:nvGrpSpPr>
        <p:grpSpPr>
          <a:xfrm>
            <a:off x="13450378" y="7321215"/>
            <a:ext cx="3294062" cy="2898379"/>
            <a:chOff x="19126200" y="3177638"/>
            <a:chExt cx="3294062" cy="2898379"/>
          </a:xfrm>
        </p:grpSpPr>
        <p:sp>
          <p:nvSpPr>
            <p:cNvPr id="70" name="Rettangolo arrotondato 69"/>
            <p:cNvSpPr/>
            <p:nvPr/>
          </p:nvSpPr>
          <p:spPr bwMode="auto">
            <a:xfrm>
              <a:off x="19126200" y="3830544"/>
              <a:ext cx="3294062" cy="914400"/>
            </a:xfrm>
            <a:prstGeom prst="roundRect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it-IT" sz="28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MANAGEMENT</a:t>
              </a:r>
              <a:endParaRPr kumimoji="0" lang="it-IT" sz="2800" i="0" u="none" strike="noStrike" normalizeH="0" baseline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71" name="Cilindro 70"/>
            <p:cNvSpPr/>
            <p:nvPr/>
          </p:nvSpPr>
          <p:spPr bwMode="auto">
            <a:xfrm>
              <a:off x="20316031" y="5226704"/>
              <a:ext cx="914400" cy="849313"/>
            </a:xfrm>
            <a:prstGeom prst="can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cxnSp>
          <p:nvCxnSpPr>
            <p:cNvPr id="73" name="Connettore 2 72"/>
            <p:cNvCxnSpPr>
              <a:stCxn id="70" idx="2"/>
              <a:endCxn id="71" idx="1"/>
            </p:cNvCxnSpPr>
            <p:nvPr/>
          </p:nvCxnSpPr>
          <p:spPr bwMode="auto">
            <a:xfrm>
              <a:off x="20773231" y="4744944"/>
              <a:ext cx="0" cy="481760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74" name="Connettore 2 73"/>
            <p:cNvCxnSpPr>
              <a:stCxn id="70" idx="0"/>
              <a:endCxn id="75" idx="4"/>
            </p:cNvCxnSpPr>
            <p:nvPr/>
          </p:nvCxnSpPr>
          <p:spPr bwMode="auto">
            <a:xfrm flipH="1" flipV="1">
              <a:off x="20773230" y="3438781"/>
              <a:ext cx="1" cy="391763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75" name="Ovale 74"/>
            <p:cNvSpPr/>
            <p:nvPr/>
          </p:nvSpPr>
          <p:spPr bwMode="auto">
            <a:xfrm flipH="1">
              <a:off x="20637499" y="3177638"/>
              <a:ext cx="271463" cy="261143"/>
            </a:xfrm>
            <a:prstGeom prst="ellipse">
              <a:avLst/>
            </a:prstGeom>
            <a:solidFill>
              <a:schemeClr val="tx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</p:grpSp>
      <p:grpSp>
        <p:nvGrpSpPr>
          <p:cNvPr id="77" name="Gruppo 76"/>
          <p:cNvGrpSpPr/>
          <p:nvPr/>
        </p:nvGrpSpPr>
        <p:grpSpPr>
          <a:xfrm>
            <a:off x="17412778" y="7307126"/>
            <a:ext cx="3294062" cy="2898379"/>
            <a:chOff x="19126200" y="3177638"/>
            <a:chExt cx="3294062" cy="2898379"/>
          </a:xfrm>
        </p:grpSpPr>
        <p:sp>
          <p:nvSpPr>
            <p:cNvPr id="78" name="Rettangolo arrotondato 77"/>
            <p:cNvSpPr/>
            <p:nvPr/>
          </p:nvSpPr>
          <p:spPr bwMode="auto">
            <a:xfrm>
              <a:off x="19126200" y="3830544"/>
              <a:ext cx="3294062" cy="914400"/>
            </a:xfrm>
            <a:prstGeom prst="roundRect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it-IT" sz="28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MATERIALIZED VIEW</a:t>
              </a:r>
              <a:endParaRPr kumimoji="0" lang="it-IT" sz="2800" i="0" u="none" strike="noStrike" normalizeH="0" baseline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79" name="Cilindro 78"/>
            <p:cNvSpPr/>
            <p:nvPr/>
          </p:nvSpPr>
          <p:spPr bwMode="auto">
            <a:xfrm>
              <a:off x="20316031" y="5226704"/>
              <a:ext cx="914400" cy="849313"/>
            </a:xfrm>
            <a:prstGeom prst="can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cxnSp>
          <p:nvCxnSpPr>
            <p:cNvPr id="80" name="Connettore 2 79"/>
            <p:cNvCxnSpPr>
              <a:stCxn id="78" idx="2"/>
              <a:endCxn id="79" idx="1"/>
            </p:cNvCxnSpPr>
            <p:nvPr/>
          </p:nvCxnSpPr>
          <p:spPr bwMode="auto">
            <a:xfrm>
              <a:off x="20773231" y="4744944"/>
              <a:ext cx="0" cy="481760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81" name="Connettore 2 80"/>
            <p:cNvCxnSpPr>
              <a:stCxn id="78" idx="0"/>
              <a:endCxn id="82" idx="4"/>
            </p:cNvCxnSpPr>
            <p:nvPr/>
          </p:nvCxnSpPr>
          <p:spPr bwMode="auto">
            <a:xfrm flipH="1" flipV="1">
              <a:off x="20773230" y="3438781"/>
              <a:ext cx="1" cy="391763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82" name="Ovale 81"/>
            <p:cNvSpPr/>
            <p:nvPr/>
          </p:nvSpPr>
          <p:spPr bwMode="auto">
            <a:xfrm flipH="1">
              <a:off x="20637499" y="3177638"/>
              <a:ext cx="271463" cy="261143"/>
            </a:xfrm>
            <a:prstGeom prst="ellipse">
              <a:avLst/>
            </a:prstGeom>
            <a:solidFill>
              <a:schemeClr val="tx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</p:grpSp>
      <p:cxnSp>
        <p:nvCxnSpPr>
          <p:cNvPr id="89" name="Connettore 2 88"/>
          <p:cNvCxnSpPr>
            <a:stCxn id="84" idx="2"/>
            <a:endCxn id="11" idx="0"/>
          </p:cNvCxnSpPr>
          <p:nvPr/>
        </p:nvCxnSpPr>
        <p:spPr bwMode="auto">
          <a:xfrm>
            <a:off x="7535643" y="5705431"/>
            <a:ext cx="60268" cy="1862837"/>
          </a:xfrm>
          <a:prstGeom prst="straightConnector1">
            <a:avLst/>
          </a:prstGeom>
          <a:solidFill>
            <a:srgbClr val="BBE0E3"/>
          </a:solidFill>
          <a:ln w="508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1" name="Connettore 2 90"/>
          <p:cNvCxnSpPr>
            <a:stCxn id="84" idx="2"/>
            <a:endCxn id="75" idx="0"/>
          </p:cNvCxnSpPr>
          <p:nvPr/>
        </p:nvCxnSpPr>
        <p:spPr bwMode="auto">
          <a:xfrm>
            <a:off x="7535643" y="5705431"/>
            <a:ext cx="7561765" cy="1615784"/>
          </a:xfrm>
          <a:prstGeom prst="straightConnector1">
            <a:avLst/>
          </a:prstGeom>
          <a:solidFill>
            <a:srgbClr val="BBE0E3"/>
          </a:solidFill>
          <a:ln w="508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4" name="Connettore 2 93"/>
          <p:cNvCxnSpPr>
            <a:stCxn id="84" idx="2"/>
            <a:endCxn id="82" idx="7"/>
          </p:cNvCxnSpPr>
          <p:nvPr/>
        </p:nvCxnSpPr>
        <p:spPr bwMode="auto">
          <a:xfrm>
            <a:off x="7535643" y="5705431"/>
            <a:ext cx="11428189" cy="1639939"/>
          </a:xfrm>
          <a:prstGeom prst="straightConnector1">
            <a:avLst/>
          </a:prstGeom>
          <a:solidFill>
            <a:srgbClr val="BBE0E3"/>
          </a:solidFill>
          <a:ln w="508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36" name="Gruppo 35"/>
          <p:cNvGrpSpPr/>
          <p:nvPr/>
        </p:nvGrpSpPr>
        <p:grpSpPr>
          <a:xfrm>
            <a:off x="5211543" y="3646641"/>
            <a:ext cx="6199254" cy="2058790"/>
            <a:chOff x="14935200" y="3122826"/>
            <a:chExt cx="6199254" cy="2058790"/>
          </a:xfrm>
        </p:grpSpPr>
        <p:sp>
          <p:nvSpPr>
            <p:cNvPr id="84" name="Rettangolo arrotondato 83"/>
            <p:cNvSpPr/>
            <p:nvPr/>
          </p:nvSpPr>
          <p:spPr bwMode="auto">
            <a:xfrm>
              <a:off x="14935200" y="3775732"/>
              <a:ext cx="4648200" cy="1405884"/>
            </a:xfrm>
            <a:prstGeom prst="roundRect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it-IT" sz="28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&lt;SERVICE CONSUMER&gt;</a:t>
              </a:r>
              <a:endParaRPr kumimoji="0" lang="it-IT" sz="2800" i="0" u="none" strike="noStrike" normalizeH="0" baseline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cxnSp>
          <p:nvCxnSpPr>
            <p:cNvPr id="87" name="Connettore 2 86"/>
            <p:cNvCxnSpPr>
              <a:stCxn id="84" idx="0"/>
              <a:endCxn id="88" idx="4"/>
            </p:cNvCxnSpPr>
            <p:nvPr/>
          </p:nvCxnSpPr>
          <p:spPr bwMode="auto">
            <a:xfrm flipH="1" flipV="1">
              <a:off x="17259299" y="3383969"/>
              <a:ext cx="1" cy="391763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88" name="Ovale 87"/>
            <p:cNvSpPr/>
            <p:nvPr/>
          </p:nvSpPr>
          <p:spPr bwMode="auto">
            <a:xfrm flipH="1">
              <a:off x="17123568" y="3122826"/>
              <a:ext cx="271463" cy="261143"/>
            </a:xfrm>
            <a:prstGeom prst="ellipse">
              <a:avLst/>
            </a:prstGeom>
            <a:solidFill>
              <a:schemeClr val="tx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97" name="Cilindro 96"/>
            <p:cNvSpPr/>
            <p:nvPr/>
          </p:nvSpPr>
          <p:spPr bwMode="auto">
            <a:xfrm>
              <a:off x="20220054" y="4063378"/>
              <a:ext cx="914400" cy="849313"/>
            </a:xfrm>
            <a:prstGeom prst="can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cxnSp>
          <p:nvCxnSpPr>
            <p:cNvPr id="98" name="Connettore 2 97"/>
            <p:cNvCxnSpPr>
              <a:stCxn id="84" idx="3"/>
              <a:endCxn id="97" idx="2"/>
            </p:cNvCxnSpPr>
            <p:nvPr/>
          </p:nvCxnSpPr>
          <p:spPr bwMode="auto">
            <a:xfrm>
              <a:off x="19583400" y="4478674"/>
              <a:ext cx="636654" cy="9361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12328" name="Fumetto 2 12327"/>
          <p:cNvSpPr/>
          <p:nvPr/>
        </p:nvSpPr>
        <p:spPr bwMode="auto">
          <a:xfrm>
            <a:off x="6574646" y="2172826"/>
            <a:ext cx="3294062" cy="919146"/>
          </a:xfrm>
          <a:prstGeom prst="wedgeRoundRectCallout">
            <a:avLst>
              <a:gd name="adj1" fmla="val -20833"/>
              <a:gd name="adj2" fmla="val 89809"/>
              <a:gd name="adj3" fmla="val 16667"/>
            </a:avLst>
          </a:prstGeom>
          <a:solidFill>
            <a:srgbClr val="FFC0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sz="4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http/</a:t>
            </a:r>
            <a:r>
              <a:rPr kumimoji="0" lang="it-IT" sz="4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rest</a:t>
            </a:r>
            <a:endParaRPr kumimoji="0" lang="it-IT" sz="4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30" name="Rettangolo arrotondato 129"/>
          <p:cNvSpPr/>
          <p:nvPr/>
        </p:nvSpPr>
        <p:spPr bwMode="auto">
          <a:xfrm>
            <a:off x="6167614" y="4943431"/>
            <a:ext cx="2736055" cy="632400"/>
          </a:xfrm>
          <a:prstGeom prst="roundRect">
            <a:avLst>
              <a:gd name="adj" fmla="val 50000"/>
            </a:avLst>
          </a:prstGeom>
          <a:solidFill>
            <a:srgbClr val="00B05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it-IT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RIBBON</a:t>
            </a:r>
            <a:endParaRPr kumimoji="0" lang="it-IT" sz="2800" i="0" u="none" strike="noStrike" normalizeH="0" baseline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31" name="Rettangolo arrotondato 130"/>
          <p:cNvSpPr/>
          <p:nvPr/>
        </p:nvSpPr>
        <p:spPr bwMode="auto">
          <a:xfrm rot="16200000">
            <a:off x="-2416307" y="6493691"/>
            <a:ext cx="7633990" cy="830552"/>
          </a:xfrm>
          <a:prstGeom prst="roundRect">
            <a:avLst>
              <a:gd name="adj" fmla="val 50000"/>
            </a:avLst>
          </a:prstGeom>
          <a:solidFill>
            <a:srgbClr val="00B05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it-IT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EUREKA</a:t>
            </a:r>
            <a:endParaRPr kumimoji="0" lang="it-IT" sz="2800" i="0" u="none" strike="noStrike" normalizeH="0" baseline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137" name="Connettore 2 136"/>
          <p:cNvCxnSpPr/>
          <p:nvPr/>
        </p:nvCxnSpPr>
        <p:spPr bwMode="auto">
          <a:xfrm rot="10800000" flipV="1">
            <a:off x="1825260" y="3571852"/>
            <a:ext cx="19225052" cy="21002"/>
          </a:xfrm>
          <a:prstGeom prst="straightConnector1">
            <a:avLst/>
          </a:prstGeom>
          <a:solidFill>
            <a:srgbClr val="BBE0E3"/>
          </a:solidFill>
          <a:ln w="38100" cap="flat" cmpd="sng" algn="ctr">
            <a:solidFill>
              <a:srgbClr val="000000"/>
            </a:solidFill>
            <a:prstDash val="dash"/>
            <a:round/>
            <a:headEnd type="non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" name="Rettangolo arrotondato 1"/>
          <p:cNvSpPr/>
          <p:nvPr/>
        </p:nvSpPr>
        <p:spPr bwMode="auto">
          <a:xfrm>
            <a:off x="1942087" y="8506163"/>
            <a:ext cx="11307650" cy="1820816"/>
          </a:xfrm>
          <a:prstGeom prst="roundRect">
            <a:avLst/>
          </a:prstGeom>
          <a:solidFill>
            <a:srgbClr val="0070C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it-IT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BOOKING</a:t>
            </a:r>
          </a:p>
        </p:txBody>
      </p:sp>
      <p:sp>
        <p:nvSpPr>
          <p:cNvPr id="3" name="Cilindro 2"/>
          <p:cNvSpPr/>
          <p:nvPr/>
        </p:nvSpPr>
        <p:spPr bwMode="auto">
          <a:xfrm>
            <a:off x="7138712" y="11168416"/>
            <a:ext cx="914400" cy="849313"/>
          </a:xfrm>
          <a:prstGeom prst="can">
            <a:avLst/>
          </a:prstGeom>
          <a:solidFill>
            <a:srgbClr val="0070C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1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6" name="Connettore 2 5"/>
          <p:cNvCxnSpPr>
            <a:stCxn id="2" idx="2"/>
            <a:endCxn id="3" idx="1"/>
          </p:cNvCxnSpPr>
          <p:nvPr/>
        </p:nvCxnSpPr>
        <p:spPr bwMode="auto">
          <a:xfrm>
            <a:off x="7595912" y="10326979"/>
            <a:ext cx="0" cy="841437"/>
          </a:xfrm>
          <a:prstGeom prst="straightConnector1">
            <a:avLst/>
          </a:prstGeom>
          <a:solidFill>
            <a:srgbClr val="BBE0E3"/>
          </a:solidFill>
          <a:ln w="508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5" name="Connettore 2 54"/>
          <p:cNvCxnSpPr>
            <a:stCxn id="2" idx="0"/>
            <a:endCxn id="11" idx="4"/>
          </p:cNvCxnSpPr>
          <p:nvPr/>
        </p:nvCxnSpPr>
        <p:spPr bwMode="auto">
          <a:xfrm flipH="1" flipV="1">
            <a:off x="7595911" y="7829411"/>
            <a:ext cx="1" cy="676752"/>
          </a:xfrm>
          <a:prstGeom prst="straightConnector1">
            <a:avLst/>
          </a:prstGeom>
          <a:solidFill>
            <a:srgbClr val="BBE0E3"/>
          </a:solidFill>
          <a:ln w="508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1" name="Ovale 10"/>
          <p:cNvSpPr/>
          <p:nvPr/>
        </p:nvSpPr>
        <p:spPr bwMode="auto">
          <a:xfrm flipH="1">
            <a:off x="7460180" y="7568268"/>
            <a:ext cx="271463" cy="261143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1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2686944" y="7606513"/>
            <a:ext cx="19634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b="1" dirty="0" smtClean="0"/>
              <a:t>HTTP 7111</a:t>
            </a:r>
            <a:endParaRPr lang="it-IT" sz="2800" b="1" dirty="0"/>
          </a:p>
        </p:txBody>
      </p:sp>
      <p:grpSp>
        <p:nvGrpSpPr>
          <p:cNvPr id="41" name="Gruppo 40"/>
          <p:cNvGrpSpPr/>
          <p:nvPr/>
        </p:nvGrpSpPr>
        <p:grpSpPr>
          <a:xfrm>
            <a:off x="14352240" y="1065426"/>
            <a:ext cx="3779784" cy="2898379"/>
            <a:chOff x="6520659" y="7716486"/>
            <a:chExt cx="3779784" cy="2898379"/>
          </a:xfrm>
        </p:grpSpPr>
        <p:sp>
          <p:nvSpPr>
            <p:cNvPr id="42" name="Rettangolo arrotondato 41"/>
            <p:cNvSpPr/>
            <p:nvPr/>
          </p:nvSpPr>
          <p:spPr bwMode="auto">
            <a:xfrm>
              <a:off x="6520659" y="8369392"/>
              <a:ext cx="3294062" cy="914400"/>
            </a:xfrm>
            <a:prstGeom prst="roundRect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it-IT" sz="28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BOOKING</a:t>
              </a:r>
              <a:endParaRPr kumimoji="0" lang="it-IT" sz="2800" i="0" u="none" strike="noStrike" normalizeH="0" baseline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43" name="Cilindro 42"/>
            <p:cNvSpPr/>
            <p:nvPr/>
          </p:nvSpPr>
          <p:spPr bwMode="auto">
            <a:xfrm>
              <a:off x="7710490" y="9765552"/>
              <a:ext cx="914400" cy="849313"/>
            </a:xfrm>
            <a:prstGeom prst="can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cxnSp>
          <p:nvCxnSpPr>
            <p:cNvPr id="44" name="Connettore 2 43"/>
            <p:cNvCxnSpPr>
              <a:stCxn id="42" idx="2"/>
              <a:endCxn id="43" idx="1"/>
            </p:cNvCxnSpPr>
            <p:nvPr/>
          </p:nvCxnSpPr>
          <p:spPr bwMode="auto">
            <a:xfrm>
              <a:off x="8167690" y="9283792"/>
              <a:ext cx="0" cy="481760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5" name="Connettore 2 44"/>
            <p:cNvCxnSpPr>
              <a:stCxn id="42" idx="0"/>
              <a:endCxn id="46" idx="4"/>
            </p:cNvCxnSpPr>
            <p:nvPr/>
          </p:nvCxnSpPr>
          <p:spPr bwMode="auto">
            <a:xfrm flipH="1" flipV="1">
              <a:off x="8167689" y="7977629"/>
              <a:ext cx="1" cy="391763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46" name="Ovale 45"/>
            <p:cNvSpPr/>
            <p:nvPr/>
          </p:nvSpPr>
          <p:spPr bwMode="auto">
            <a:xfrm flipH="1">
              <a:off x="8031958" y="7716486"/>
              <a:ext cx="271463" cy="261143"/>
            </a:xfrm>
            <a:prstGeom prst="ellipse">
              <a:avLst/>
            </a:prstGeom>
            <a:solidFill>
              <a:schemeClr val="tx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47" name="CasellaDiTesto 46"/>
            <p:cNvSpPr txBox="1"/>
            <p:nvPr/>
          </p:nvSpPr>
          <p:spPr>
            <a:xfrm>
              <a:off x="8303421" y="7771003"/>
              <a:ext cx="199702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2800" b="1" dirty="0" smtClean="0"/>
                <a:t>HTTP 7113</a:t>
              </a:r>
              <a:endParaRPr lang="it-IT" sz="2800" b="1" dirty="0"/>
            </a:p>
          </p:txBody>
        </p:sp>
      </p:grpSp>
      <p:grpSp>
        <p:nvGrpSpPr>
          <p:cNvPr id="48" name="Gruppo 47"/>
          <p:cNvGrpSpPr/>
          <p:nvPr/>
        </p:nvGrpSpPr>
        <p:grpSpPr>
          <a:xfrm>
            <a:off x="18575753" y="1522450"/>
            <a:ext cx="3746248" cy="2898379"/>
            <a:chOff x="6520659" y="7716486"/>
            <a:chExt cx="3746248" cy="2898379"/>
          </a:xfrm>
        </p:grpSpPr>
        <p:sp>
          <p:nvSpPr>
            <p:cNvPr id="49" name="Rettangolo arrotondato 48"/>
            <p:cNvSpPr/>
            <p:nvPr/>
          </p:nvSpPr>
          <p:spPr bwMode="auto">
            <a:xfrm>
              <a:off x="6520659" y="8369392"/>
              <a:ext cx="3294062" cy="914400"/>
            </a:xfrm>
            <a:prstGeom prst="roundRect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it-IT" sz="28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BOOKING</a:t>
              </a:r>
              <a:endParaRPr kumimoji="0" lang="it-IT" sz="2800" i="0" u="none" strike="noStrike" normalizeH="0" baseline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50" name="Cilindro 49"/>
            <p:cNvSpPr/>
            <p:nvPr/>
          </p:nvSpPr>
          <p:spPr bwMode="auto">
            <a:xfrm>
              <a:off x="7710490" y="9765552"/>
              <a:ext cx="914400" cy="849313"/>
            </a:xfrm>
            <a:prstGeom prst="can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cxnSp>
          <p:nvCxnSpPr>
            <p:cNvPr id="51" name="Connettore 2 50"/>
            <p:cNvCxnSpPr>
              <a:stCxn id="49" idx="2"/>
              <a:endCxn id="50" idx="1"/>
            </p:cNvCxnSpPr>
            <p:nvPr/>
          </p:nvCxnSpPr>
          <p:spPr bwMode="auto">
            <a:xfrm>
              <a:off x="8167690" y="9283792"/>
              <a:ext cx="0" cy="481760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2" name="Connettore 2 51"/>
            <p:cNvCxnSpPr>
              <a:stCxn id="49" idx="0"/>
              <a:endCxn id="53" idx="4"/>
            </p:cNvCxnSpPr>
            <p:nvPr/>
          </p:nvCxnSpPr>
          <p:spPr bwMode="auto">
            <a:xfrm flipH="1" flipV="1">
              <a:off x="8167689" y="7977629"/>
              <a:ext cx="1" cy="391763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53" name="Ovale 52"/>
            <p:cNvSpPr/>
            <p:nvPr/>
          </p:nvSpPr>
          <p:spPr bwMode="auto">
            <a:xfrm flipH="1">
              <a:off x="8031958" y="7716486"/>
              <a:ext cx="271463" cy="261143"/>
            </a:xfrm>
            <a:prstGeom prst="ellipse">
              <a:avLst/>
            </a:prstGeom>
            <a:solidFill>
              <a:schemeClr val="tx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54" name="CasellaDiTesto 53"/>
            <p:cNvSpPr txBox="1"/>
            <p:nvPr/>
          </p:nvSpPr>
          <p:spPr>
            <a:xfrm>
              <a:off x="8303421" y="7771003"/>
              <a:ext cx="196348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2800" b="1" dirty="0" smtClean="0"/>
                <a:t>HTTP 7111</a:t>
              </a:r>
              <a:endParaRPr lang="it-IT" sz="2800" b="1" dirty="0"/>
            </a:p>
          </p:txBody>
        </p:sp>
      </p:grpSp>
      <p:cxnSp>
        <p:nvCxnSpPr>
          <p:cNvPr id="58" name="Connettore 2 57"/>
          <p:cNvCxnSpPr>
            <a:stCxn id="84" idx="2"/>
            <a:endCxn id="53" idx="7"/>
          </p:cNvCxnSpPr>
          <p:nvPr/>
        </p:nvCxnSpPr>
        <p:spPr bwMode="auto">
          <a:xfrm flipV="1">
            <a:off x="7535643" y="1560694"/>
            <a:ext cx="12591164" cy="4144737"/>
          </a:xfrm>
          <a:prstGeom prst="straightConnector1">
            <a:avLst/>
          </a:prstGeom>
          <a:solidFill>
            <a:srgbClr val="BBE0E3"/>
          </a:solidFill>
          <a:ln w="508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7" name="Titolo 1"/>
          <p:cNvSpPr>
            <a:spLocks noGrp="1"/>
          </p:cNvSpPr>
          <p:nvPr>
            <p:ph type="title"/>
          </p:nvPr>
        </p:nvSpPr>
        <p:spPr>
          <a:xfrm>
            <a:off x="617538" y="241300"/>
            <a:ext cx="23134637" cy="1358900"/>
          </a:xfrm>
        </p:spPr>
        <p:txBody>
          <a:bodyPr/>
          <a:lstStyle/>
          <a:p>
            <a:r>
              <a:rPr lang="it-IT" dirty="0" smtClean="0"/>
              <a:t>System </a:t>
            </a:r>
            <a:r>
              <a:rPr lang="it-IT" dirty="0" err="1" smtClean="0"/>
              <a:t>landscape</a:t>
            </a:r>
            <a:endParaRPr lang="it-IT" dirty="0"/>
          </a:p>
        </p:txBody>
      </p:sp>
      <p:sp>
        <p:nvSpPr>
          <p:cNvPr id="60" name="Rettangolo arrotondato 59"/>
          <p:cNvSpPr/>
          <p:nvPr/>
        </p:nvSpPr>
        <p:spPr bwMode="auto">
          <a:xfrm>
            <a:off x="2048506" y="8625978"/>
            <a:ext cx="3446749" cy="1006846"/>
          </a:xfrm>
          <a:prstGeom prst="roundRect">
            <a:avLst>
              <a:gd name="adj" fmla="val 50000"/>
            </a:avLst>
          </a:prstGeom>
          <a:solidFill>
            <a:schemeClr val="tx2">
              <a:lumMod val="75000"/>
              <a:lumOff val="25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it-IT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INSTANCE #1 </a:t>
            </a:r>
          </a:p>
          <a:p>
            <a:pPr algn="ctr" eaLnBrk="1" hangingPunct="1"/>
            <a:r>
              <a:rPr lang="it-IT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@ HTTP 7111 </a:t>
            </a:r>
            <a:endParaRPr kumimoji="0" lang="it-IT" sz="2800" i="0" u="none" strike="noStrike" normalizeH="0" baseline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62" name="Rettangolo arrotondato 61"/>
          <p:cNvSpPr/>
          <p:nvPr/>
        </p:nvSpPr>
        <p:spPr bwMode="auto">
          <a:xfrm>
            <a:off x="5812268" y="8625978"/>
            <a:ext cx="3446749" cy="1006846"/>
          </a:xfrm>
          <a:prstGeom prst="roundRect">
            <a:avLst>
              <a:gd name="adj" fmla="val 50000"/>
            </a:avLst>
          </a:prstGeom>
          <a:solidFill>
            <a:schemeClr val="tx2">
              <a:lumMod val="75000"/>
              <a:lumOff val="25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it-IT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INSTANCE #2 </a:t>
            </a:r>
          </a:p>
          <a:p>
            <a:pPr algn="ctr" eaLnBrk="1" hangingPunct="1"/>
            <a:r>
              <a:rPr lang="it-IT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@ HTTP 7113 </a:t>
            </a:r>
            <a:endParaRPr kumimoji="0" lang="it-IT" sz="2800" i="0" u="none" strike="noStrike" normalizeH="0" baseline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65" name="Rettangolo arrotondato 64"/>
          <p:cNvSpPr/>
          <p:nvPr/>
        </p:nvSpPr>
        <p:spPr bwMode="auto">
          <a:xfrm>
            <a:off x="9455696" y="8649479"/>
            <a:ext cx="3446749" cy="1006846"/>
          </a:xfrm>
          <a:prstGeom prst="roundRect">
            <a:avLst>
              <a:gd name="adj" fmla="val 50000"/>
            </a:avLst>
          </a:prstGeom>
          <a:solidFill>
            <a:schemeClr val="tx2">
              <a:lumMod val="75000"/>
              <a:lumOff val="25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it-IT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INSTANCE #3 </a:t>
            </a:r>
          </a:p>
          <a:p>
            <a:pPr algn="ctr" eaLnBrk="1" hangingPunct="1"/>
            <a:r>
              <a:rPr lang="it-IT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@ HTTP 7115 </a:t>
            </a:r>
            <a:endParaRPr kumimoji="0" lang="it-IT" sz="2800" i="0" u="none" strike="noStrike" normalizeH="0" baseline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51003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" name="Connettore 2 131"/>
          <p:cNvCxnSpPr/>
          <p:nvPr/>
        </p:nvCxnSpPr>
        <p:spPr bwMode="auto">
          <a:xfrm rot="10800000" flipV="1">
            <a:off x="1815966" y="6857999"/>
            <a:ext cx="19305784" cy="11115"/>
          </a:xfrm>
          <a:prstGeom prst="straightConnector1">
            <a:avLst/>
          </a:prstGeom>
          <a:solidFill>
            <a:srgbClr val="BBE0E3"/>
          </a:solidFill>
          <a:ln w="38100" cap="flat" cmpd="sng" algn="ctr">
            <a:solidFill>
              <a:srgbClr val="000000"/>
            </a:solidFill>
            <a:prstDash val="dash"/>
            <a:round/>
            <a:headEnd type="non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5" name="Gruppo 68"/>
          <p:cNvGrpSpPr/>
          <p:nvPr/>
        </p:nvGrpSpPr>
        <p:grpSpPr>
          <a:xfrm>
            <a:off x="13450378" y="7321215"/>
            <a:ext cx="3294062" cy="2898379"/>
            <a:chOff x="19126200" y="3177638"/>
            <a:chExt cx="3294062" cy="2898379"/>
          </a:xfrm>
        </p:grpSpPr>
        <p:sp>
          <p:nvSpPr>
            <p:cNvPr id="70" name="Rettangolo arrotondato 69"/>
            <p:cNvSpPr/>
            <p:nvPr/>
          </p:nvSpPr>
          <p:spPr bwMode="auto">
            <a:xfrm>
              <a:off x="19126200" y="3830544"/>
              <a:ext cx="3294062" cy="914400"/>
            </a:xfrm>
            <a:prstGeom prst="roundRect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it-IT" sz="28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MANAGEMENT</a:t>
              </a:r>
              <a:endParaRPr kumimoji="0" lang="it-IT" sz="2800" i="0" u="none" strike="noStrike" normalizeH="0" baseline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71" name="Cilindro 70"/>
            <p:cNvSpPr/>
            <p:nvPr/>
          </p:nvSpPr>
          <p:spPr bwMode="auto">
            <a:xfrm>
              <a:off x="20316031" y="5226704"/>
              <a:ext cx="914400" cy="849313"/>
            </a:xfrm>
            <a:prstGeom prst="can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cxnSp>
          <p:nvCxnSpPr>
            <p:cNvPr id="73" name="Connettore 2 72"/>
            <p:cNvCxnSpPr>
              <a:stCxn id="70" idx="2"/>
              <a:endCxn id="71" idx="1"/>
            </p:cNvCxnSpPr>
            <p:nvPr/>
          </p:nvCxnSpPr>
          <p:spPr bwMode="auto">
            <a:xfrm>
              <a:off x="20773231" y="4744944"/>
              <a:ext cx="0" cy="481760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74" name="Connettore 2 73"/>
            <p:cNvCxnSpPr>
              <a:stCxn id="70" idx="0"/>
              <a:endCxn id="75" idx="4"/>
            </p:cNvCxnSpPr>
            <p:nvPr/>
          </p:nvCxnSpPr>
          <p:spPr bwMode="auto">
            <a:xfrm flipH="1" flipV="1">
              <a:off x="20773230" y="3438781"/>
              <a:ext cx="1" cy="391763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75" name="Ovale 74"/>
            <p:cNvSpPr/>
            <p:nvPr/>
          </p:nvSpPr>
          <p:spPr bwMode="auto">
            <a:xfrm flipH="1">
              <a:off x="20637499" y="3177638"/>
              <a:ext cx="271463" cy="261143"/>
            </a:xfrm>
            <a:prstGeom prst="ellipse">
              <a:avLst/>
            </a:prstGeom>
            <a:solidFill>
              <a:schemeClr val="tx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</p:grpSp>
      <p:grpSp>
        <p:nvGrpSpPr>
          <p:cNvPr id="8" name="Gruppo 76"/>
          <p:cNvGrpSpPr/>
          <p:nvPr/>
        </p:nvGrpSpPr>
        <p:grpSpPr>
          <a:xfrm>
            <a:off x="17412778" y="7307126"/>
            <a:ext cx="3294062" cy="2898379"/>
            <a:chOff x="19126200" y="3177638"/>
            <a:chExt cx="3294062" cy="2898379"/>
          </a:xfrm>
        </p:grpSpPr>
        <p:sp>
          <p:nvSpPr>
            <p:cNvPr id="78" name="Rettangolo arrotondato 77"/>
            <p:cNvSpPr/>
            <p:nvPr/>
          </p:nvSpPr>
          <p:spPr bwMode="auto">
            <a:xfrm>
              <a:off x="19126200" y="3830544"/>
              <a:ext cx="3294062" cy="914400"/>
            </a:xfrm>
            <a:prstGeom prst="roundRect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it-IT" sz="28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MATERIALIZED VIEW</a:t>
              </a:r>
              <a:endParaRPr kumimoji="0" lang="it-IT" sz="2800" i="0" u="none" strike="noStrike" normalizeH="0" baseline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79" name="Cilindro 78"/>
            <p:cNvSpPr/>
            <p:nvPr/>
          </p:nvSpPr>
          <p:spPr bwMode="auto">
            <a:xfrm>
              <a:off x="20316031" y="5226704"/>
              <a:ext cx="914400" cy="849313"/>
            </a:xfrm>
            <a:prstGeom prst="can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cxnSp>
          <p:nvCxnSpPr>
            <p:cNvPr id="80" name="Connettore 2 79"/>
            <p:cNvCxnSpPr>
              <a:stCxn id="78" idx="2"/>
              <a:endCxn id="79" idx="1"/>
            </p:cNvCxnSpPr>
            <p:nvPr/>
          </p:nvCxnSpPr>
          <p:spPr bwMode="auto">
            <a:xfrm>
              <a:off x="20773231" y="4744944"/>
              <a:ext cx="0" cy="481760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81" name="Connettore 2 80"/>
            <p:cNvCxnSpPr>
              <a:stCxn id="78" idx="0"/>
              <a:endCxn id="82" idx="4"/>
            </p:cNvCxnSpPr>
            <p:nvPr/>
          </p:nvCxnSpPr>
          <p:spPr bwMode="auto">
            <a:xfrm flipH="1" flipV="1">
              <a:off x="20773230" y="3438781"/>
              <a:ext cx="1" cy="391763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82" name="Ovale 81"/>
            <p:cNvSpPr/>
            <p:nvPr/>
          </p:nvSpPr>
          <p:spPr bwMode="auto">
            <a:xfrm flipH="1">
              <a:off x="20637499" y="3177638"/>
              <a:ext cx="271463" cy="261143"/>
            </a:xfrm>
            <a:prstGeom prst="ellipse">
              <a:avLst/>
            </a:prstGeom>
            <a:solidFill>
              <a:schemeClr val="tx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</p:grpSp>
      <p:cxnSp>
        <p:nvCxnSpPr>
          <p:cNvPr id="89" name="Connettore 2 88"/>
          <p:cNvCxnSpPr>
            <a:stCxn id="84" idx="2"/>
            <a:endCxn id="11" idx="1"/>
          </p:cNvCxnSpPr>
          <p:nvPr/>
        </p:nvCxnSpPr>
        <p:spPr bwMode="auto">
          <a:xfrm rot="5400000">
            <a:off x="3119299" y="6267877"/>
            <a:ext cx="1746965" cy="615371"/>
          </a:xfrm>
          <a:prstGeom prst="straightConnector1">
            <a:avLst/>
          </a:prstGeom>
          <a:solidFill>
            <a:srgbClr val="BBE0E3"/>
          </a:solidFill>
          <a:ln w="508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9" name="Gruppo 35"/>
          <p:cNvGrpSpPr/>
          <p:nvPr/>
        </p:nvGrpSpPr>
        <p:grpSpPr>
          <a:xfrm>
            <a:off x="1976366" y="3643290"/>
            <a:ext cx="6199254" cy="2058790"/>
            <a:chOff x="14935200" y="3122826"/>
            <a:chExt cx="6199254" cy="2058790"/>
          </a:xfrm>
        </p:grpSpPr>
        <p:sp>
          <p:nvSpPr>
            <p:cNvPr id="84" name="Rettangolo arrotondato 83"/>
            <p:cNvSpPr/>
            <p:nvPr/>
          </p:nvSpPr>
          <p:spPr bwMode="auto">
            <a:xfrm>
              <a:off x="14935200" y="3775732"/>
              <a:ext cx="4648200" cy="1405884"/>
            </a:xfrm>
            <a:prstGeom prst="roundRect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it-IT" sz="28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&lt;SERVICE CONSUMER&gt;</a:t>
              </a:r>
              <a:endParaRPr kumimoji="0" lang="it-IT" sz="2800" i="0" u="none" strike="noStrike" normalizeH="0" baseline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cxnSp>
          <p:nvCxnSpPr>
            <p:cNvPr id="87" name="Connettore 2 86"/>
            <p:cNvCxnSpPr>
              <a:stCxn id="84" idx="0"/>
              <a:endCxn id="88" idx="4"/>
            </p:cNvCxnSpPr>
            <p:nvPr/>
          </p:nvCxnSpPr>
          <p:spPr bwMode="auto">
            <a:xfrm flipH="1" flipV="1">
              <a:off x="17259299" y="3383969"/>
              <a:ext cx="1" cy="391763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88" name="Ovale 87"/>
            <p:cNvSpPr/>
            <p:nvPr/>
          </p:nvSpPr>
          <p:spPr bwMode="auto">
            <a:xfrm flipH="1">
              <a:off x="17123568" y="3122826"/>
              <a:ext cx="271463" cy="261143"/>
            </a:xfrm>
            <a:prstGeom prst="ellipse">
              <a:avLst/>
            </a:prstGeom>
            <a:solidFill>
              <a:schemeClr val="tx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97" name="Cilindro 96"/>
            <p:cNvSpPr/>
            <p:nvPr/>
          </p:nvSpPr>
          <p:spPr bwMode="auto">
            <a:xfrm>
              <a:off x="20220054" y="4063378"/>
              <a:ext cx="914400" cy="849313"/>
            </a:xfrm>
            <a:prstGeom prst="can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cxnSp>
          <p:nvCxnSpPr>
            <p:cNvPr id="98" name="Connettore 2 97"/>
            <p:cNvCxnSpPr>
              <a:stCxn id="84" idx="3"/>
              <a:endCxn id="97" idx="2"/>
            </p:cNvCxnSpPr>
            <p:nvPr/>
          </p:nvCxnSpPr>
          <p:spPr bwMode="auto">
            <a:xfrm>
              <a:off x="19583400" y="4478674"/>
              <a:ext cx="636654" cy="9361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12328" name="Fumetto 2 12327"/>
          <p:cNvSpPr/>
          <p:nvPr/>
        </p:nvSpPr>
        <p:spPr bwMode="auto">
          <a:xfrm>
            <a:off x="3339469" y="2169475"/>
            <a:ext cx="3294062" cy="919146"/>
          </a:xfrm>
          <a:prstGeom prst="wedgeRoundRectCallout">
            <a:avLst>
              <a:gd name="adj1" fmla="val -20833"/>
              <a:gd name="adj2" fmla="val 89809"/>
              <a:gd name="adj3" fmla="val 16667"/>
            </a:avLst>
          </a:prstGeom>
          <a:solidFill>
            <a:srgbClr val="FFC0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sz="4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http/</a:t>
            </a:r>
            <a:r>
              <a:rPr kumimoji="0" lang="it-IT" sz="4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rest</a:t>
            </a:r>
            <a:endParaRPr kumimoji="0" lang="it-IT" sz="4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30" name="Rettangolo arrotondato 129"/>
          <p:cNvSpPr/>
          <p:nvPr/>
        </p:nvSpPr>
        <p:spPr bwMode="auto">
          <a:xfrm>
            <a:off x="2932437" y="4940080"/>
            <a:ext cx="2736055" cy="632400"/>
          </a:xfrm>
          <a:prstGeom prst="roundRect">
            <a:avLst>
              <a:gd name="adj" fmla="val 50000"/>
            </a:avLst>
          </a:prstGeom>
          <a:solidFill>
            <a:srgbClr val="00B05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it-IT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RIBBON</a:t>
            </a:r>
            <a:endParaRPr kumimoji="0" lang="it-IT" sz="2800" i="0" u="none" strike="noStrike" normalizeH="0" baseline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31" name="Rettangolo arrotondato 130"/>
          <p:cNvSpPr/>
          <p:nvPr/>
        </p:nvSpPr>
        <p:spPr bwMode="auto">
          <a:xfrm rot="16200000">
            <a:off x="-2416307" y="6493691"/>
            <a:ext cx="7633990" cy="830552"/>
          </a:xfrm>
          <a:prstGeom prst="roundRect">
            <a:avLst>
              <a:gd name="adj" fmla="val 50000"/>
            </a:avLst>
          </a:prstGeom>
          <a:solidFill>
            <a:srgbClr val="00B05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it-IT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EUREKA</a:t>
            </a:r>
            <a:endParaRPr kumimoji="0" lang="it-IT" sz="2800" i="0" u="none" strike="noStrike" normalizeH="0" baseline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137" name="Connettore 2 136"/>
          <p:cNvCxnSpPr/>
          <p:nvPr/>
        </p:nvCxnSpPr>
        <p:spPr bwMode="auto">
          <a:xfrm rot="10800000" flipV="1">
            <a:off x="1825260" y="3571852"/>
            <a:ext cx="19225052" cy="21002"/>
          </a:xfrm>
          <a:prstGeom prst="straightConnector1">
            <a:avLst/>
          </a:prstGeom>
          <a:solidFill>
            <a:srgbClr val="BBE0E3"/>
          </a:solidFill>
          <a:ln w="38100" cap="flat" cmpd="sng" algn="ctr">
            <a:solidFill>
              <a:srgbClr val="000000"/>
            </a:solidFill>
            <a:prstDash val="dash"/>
            <a:round/>
            <a:headEnd type="non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10" name="Gruppo 7"/>
          <p:cNvGrpSpPr/>
          <p:nvPr/>
        </p:nvGrpSpPr>
        <p:grpSpPr>
          <a:xfrm>
            <a:off x="1942088" y="7410802"/>
            <a:ext cx="3746248" cy="2898379"/>
            <a:chOff x="6520659" y="7716486"/>
            <a:chExt cx="3746248" cy="2898379"/>
          </a:xfrm>
        </p:grpSpPr>
        <p:sp>
          <p:nvSpPr>
            <p:cNvPr id="2" name="Rettangolo arrotondato 1"/>
            <p:cNvSpPr/>
            <p:nvPr/>
          </p:nvSpPr>
          <p:spPr bwMode="auto">
            <a:xfrm>
              <a:off x="6520659" y="8369392"/>
              <a:ext cx="3294062" cy="914400"/>
            </a:xfrm>
            <a:prstGeom prst="roundRect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it-IT" sz="28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BOOKING</a:t>
              </a:r>
              <a:endParaRPr kumimoji="0" lang="it-IT" sz="2800" i="0" u="none" strike="noStrike" normalizeH="0" baseline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3" name="Cilindro 2"/>
            <p:cNvSpPr/>
            <p:nvPr/>
          </p:nvSpPr>
          <p:spPr bwMode="auto">
            <a:xfrm>
              <a:off x="7710490" y="9765552"/>
              <a:ext cx="914400" cy="849313"/>
            </a:xfrm>
            <a:prstGeom prst="can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cxnSp>
          <p:nvCxnSpPr>
            <p:cNvPr id="6" name="Connettore 2 5"/>
            <p:cNvCxnSpPr>
              <a:stCxn id="2" idx="2"/>
              <a:endCxn id="3" idx="1"/>
            </p:cNvCxnSpPr>
            <p:nvPr/>
          </p:nvCxnSpPr>
          <p:spPr bwMode="auto">
            <a:xfrm>
              <a:off x="8167690" y="9283792"/>
              <a:ext cx="0" cy="481760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5" name="Connettore 2 54"/>
            <p:cNvCxnSpPr>
              <a:stCxn id="2" idx="0"/>
              <a:endCxn id="11" idx="4"/>
            </p:cNvCxnSpPr>
            <p:nvPr/>
          </p:nvCxnSpPr>
          <p:spPr bwMode="auto">
            <a:xfrm flipH="1" flipV="1">
              <a:off x="8167689" y="7977629"/>
              <a:ext cx="1" cy="391763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1" name="Ovale 10"/>
            <p:cNvSpPr/>
            <p:nvPr/>
          </p:nvSpPr>
          <p:spPr bwMode="auto">
            <a:xfrm flipH="1">
              <a:off x="8031958" y="7716486"/>
              <a:ext cx="271463" cy="261143"/>
            </a:xfrm>
            <a:prstGeom prst="ellipse">
              <a:avLst/>
            </a:prstGeom>
            <a:solidFill>
              <a:schemeClr val="tx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7" name="CasellaDiTesto 6"/>
            <p:cNvSpPr txBox="1"/>
            <p:nvPr/>
          </p:nvSpPr>
          <p:spPr>
            <a:xfrm>
              <a:off x="8303421" y="7771003"/>
              <a:ext cx="196348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2800" b="1" dirty="0" smtClean="0"/>
                <a:t>HTTP 7111</a:t>
              </a:r>
              <a:endParaRPr lang="it-IT" sz="2800" b="1" dirty="0"/>
            </a:p>
          </p:txBody>
        </p:sp>
      </p:grpSp>
      <p:grpSp>
        <p:nvGrpSpPr>
          <p:cNvPr id="12" name="Gruppo 40"/>
          <p:cNvGrpSpPr/>
          <p:nvPr/>
        </p:nvGrpSpPr>
        <p:grpSpPr>
          <a:xfrm>
            <a:off x="5556717" y="7378573"/>
            <a:ext cx="3779784" cy="2898379"/>
            <a:chOff x="6520659" y="7716486"/>
            <a:chExt cx="3779784" cy="2898379"/>
          </a:xfrm>
        </p:grpSpPr>
        <p:sp>
          <p:nvSpPr>
            <p:cNvPr id="42" name="Rettangolo arrotondato 41"/>
            <p:cNvSpPr/>
            <p:nvPr/>
          </p:nvSpPr>
          <p:spPr bwMode="auto">
            <a:xfrm>
              <a:off x="6520659" y="8369392"/>
              <a:ext cx="3294062" cy="914400"/>
            </a:xfrm>
            <a:prstGeom prst="roundRect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it-IT" sz="28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BOOKING</a:t>
              </a:r>
              <a:endParaRPr kumimoji="0" lang="it-IT" sz="2800" i="0" u="none" strike="noStrike" normalizeH="0" baseline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43" name="Cilindro 42"/>
            <p:cNvSpPr/>
            <p:nvPr/>
          </p:nvSpPr>
          <p:spPr bwMode="auto">
            <a:xfrm>
              <a:off x="7710490" y="9765552"/>
              <a:ext cx="914400" cy="849313"/>
            </a:xfrm>
            <a:prstGeom prst="can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cxnSp>
          <p:nvCxnSpPr>
            <p:cNvPr id="44" name="Connettore 2 43"/>
            <p:cNvCxnSpPr>
              <a:stCxn id="42" idx="2"/>
              <a:endCxn id="43" idx="1"/>
            </p:cNvCxnSpPr>
            <p:nvPr/>
          </p:nvCxnSpPr>
          <p:spPr bwMode="auto">
            <a:xfrm>
              <a:off x="8167690" y="9283792"/>
              <a:ext cx="0" cy="481760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5" name="Connettore 2 44"/>
            <p:cNvCxnSpPr>
              <a:stCxn id="42" idx="0"/>
              <a:endCxn id="46" idx="4"/>
            </p:cNvCxnSpPr>
            <p:nvPr/>
          </p:nvCxnSpPr>
          <p:spPr bwMode="auto">
            <a:xfrm flipH="1" flipV="1">
              <a:off x="8167689" y="7977629"/>
              <a:ext cx="1" cy="391763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46" name="Ovale 45"/>
            <p:cNvSpPr/>
            <p:nvPr/>
          </p:nvSpPr>
          <p:spPr bwMode="auto">
            <a:xfrm flipH="1">
              <a:off x="8031958" y="7716486"/>
              <a:ext cx="271463" cy="261143"/>
            </a:xfrm>
            <a:prstGeom prst="ellipse">
              <a:avLst/>
            </a:prstGeom>
            <a:solidFill>
              <a:schemeClr val="tx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47" name="CasellaDiTesto 46"/>
            <p:cNvSpPr txBox="1"/>
            <p:nvPr/>
          </p:nvSpPr>
          <p:spPr>
            <a:xfrm>
              <a:off x="8303421" y="7771003"/>
              <a:ext cx="199702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2800" b="1" dirty="0" smtClean="0"/>
                <a:t>HTTP 7113</a:t>
              </a:r>
              <a:endParaRPr lang="it-IT" sz="2800" b="1" dirty="0"/>
            </a:p>
          </p:txBody>
        </p:sp>
      </p:grpSp>
      <p:grpSp>
        <p:nvGrpSpPr>
          <p:cNvPr id="13" name="Gruppo 47"/>
          <p:cNvGrpSpPr/>
          <p:nvPr/>
        </p:nvGrpSpPr>
        <p:grpSpPr>
          <a:xfrm>
            <a:off x="9483380" y="7352314"/>
            <a:ext cx="3746248" cy="2898379"/>
            <a:chOff x="6520659" y="7716486"/>
            <a:chExt cx="3746248" cy="2898379"/>
          </a:xfrm>
        </p:grpSpPr>
        <p:sp>
          <p:nvSpPr>
            <p:cNvPr id="49" name="Rettangolo arrotondato 48"/>
            <p:cNvSpPr/>
            <p:nvPr/>
          </p:nvSpPr>
          <p:spPr bwMode="auto">
            <a:xfrm>
              <a:off x="6520659" y="8369392"/>
              <a:ext cx="3294062" cy="914400"/>
            </a:xfrm>
            <a:prstGeom prst="roundRect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it-IT" sz="28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BOOKING</a:t>
              </a:r>
              <a:endParaRPr kumimoji="0" lang="it-IT" sz="2800" i="0" u="none" strike="noStrike" normalizeH="0" baseline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50" name="Cilindro 49"/>
            <p:cNvSpPr/>
            <p:nvPr/>
          </p:nvSpPr>
          <p:spPr bwMode="auto">
            <a:xfrm>
              <a:off x="7710490" y="9765552"/>
              <a:ext cx="914400" cy="849313"/>
            </a:xfrm>
            <a:prstGeom prst="can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cxnSp>
          <p:nvCxnSpPr>
            <p:cNvPr id="51" name="Connettore 2 50"/>
            <p:cNvCxnSpPr>
              <a:stCxn id="49" idx="2"/>
              <a:endCxn id="50" idx="1"/>
            </p:cNvCxnSpPr>
            <p:nvPr/>
          </p:nvCxnSpPr>
          <p:spPr bwMode="auto">
            <a:xfrm>
              <a:off x="8167690" y="9283792"/>
              <a:ext cx="0" cy="481760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2" name="Connettore 2 51"/>
            <p:cNvCxnSpPr>
              <a:stCxn id="49" idx="0"/>
              <a:endCxn id="53" idx="4"/>
            </p:cNvCxnSpPr>
            <p:nvPr/>
          </p:nvCxnSpPr>
          <p:spPr bwMode="auto">
            <a:xfrm flipH="1" flipV="1">
              <a:off x="8167689" y="7977629"/>
              <a:ext cx="1" cy="391763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53" name="Ovale 52"/>
            <p:cNvSpPr/>
            <p:nvPr/>
          </p:nvSpPr>
          <p:spPr bwMode="auto">
            <a:xfrm flipH="1">
              <a:off x="8031958" y="7716486"/>
              <a:ext cx="271463" cy="261143"/>
            </a:xfrm>
            <a:prstGeom prst="ellipse">
              <a:avLst/>
            </a:prstGeom>
            <a:solidFill>
              <a:schemeClr val="tx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54" name="CasellaDiTesto 53"/>
            <p:cNvSpPr txBox="1"/>
            <p:nvPr/>
          </p:nvSpPr>
          <p:spPr>
            <a:xfrm>
              <a:off x="8303421" y="7771003"/>
              <a:ext cx="196348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2800" b="1" dirty="0" smtClean="0"/>
                <a:t>HTTP 7111</a:t>
              </a:r>
              <a:endParaRPr lang="it-IT" sz="2800" b="1" dirty="0"/>
            </a:p>
          </p:txBody>
        </p:sp>
      </p:grpSp>
      <p:cxnSp>
        <p:nvCxnSpPr>
          <p:cNvPr id="56" name="Connettore 2 55"/>
          <p:cNvCxnSpPr>
            <a:stCxn id="84" idx="2"/>
            <a:endCxn id="46" idx="7"/>
          </p:cNvCxnSpPr>
          <p:nvPr/>
        </p:nvCxnSpPr>
        <p:spPr bwMode="auto">
          <a:xfrm rot="16200000" flipH="1">
            <a:off x="4846750" y="5155795"/>
            <a:ext cx="1714736" cy="2807305"/>
          </a:xfrm>
          <a:prstGeom prst="straightConnector1">
            <a:avLst/>
          </a:prstGeom>
          <a:solidFill>
            <a:srgbClr val="BBE0E3"/>
          </a:solidFill>
          <a:ln w="508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8" name="Connettore 2 57"/>
          <p:cNvCxnSpPr>
            <a:stCxn id="84" idx="2"/>
            <a:endCxn id="53" idx="7"/>
          </p:cNvCxnSpPr>
          <p:nvPr/>
        </p:nvCxnSpPr>
        <p:spPr bwMode="auto">
          <a:xfrm rot="16200000" flipH="1">
            <a:off x="6823212" y="3179334"/>
            <a:ext cx="1688477" cy="6733968"/>
          </a:xfrm>
          <a:prstGeom prst="straightConnector1">
            <a:avLst/>
          </a:prstGeom>
          <a:solidFill>
            <a:srgbClr val="BBE0E3"/>
          </a:solidFill>
          <a:ln w="508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7" name="Titolo 1"/>
          <p:cNvSpPr>
            <a:spLocks noGrp="1"/>
          </p:cNvSpPr>
          <p:nvPr>
            <p:ph type="title"/>
          </p:nvPr>
        </p:nvSpPr>
        <p:spPr>
          <a:xfrm>
            <a:off x="617538" y="241300"/>
            <a:ext cx="23134637" cy="1358900"/>
          </a:xfrm>
        </p:spPr>
        <p:txBody>
          <a:bodyPr/>
          <a:lstStyle/>
          <a:p>
            <a:r>
              <a:rPr lang="it-IT" dirty="0" smtClean="0"/>
              <a:t>System </a:t>
            </a:r>
            <a:r>
              <a:rPr lang="it-IT" dirty="0" err="1" smtClean="0"/>
              <a:t>landscape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417025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25" name="Rettangolo 1"/>
          <p:cNvSpPr>
            <a:spLocks noChangeArrowheads="1"/>
          </p:cNvSpPr>
          <p:nvPr/>
        </p:nvSpPr>
        <p:spPr bwMode="auto">
          <a:xfrm>
            <a:off x="-6248305" y="1295137"/>
            <a:ext cx="2743285" cy="1219232"/>
          </a:xfrm>
          <a:prstGeom prst="rect">
            <a:avLst/>
          </a:prstGeom>
          <a:solidFill>
            <a:srgbClr val="00B0F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algn="ctr" eaLnBrk="1" hangingPunct="1"/>
            <a:r>
              <a:rPr lang="it-IT" sz="2400" dirty="0" smtClean="0"/>
              <a:t> BOOKING </a:t>
            </a:r>
            <a:endParaRPr lang="it-IT" sz="2400" dirty="0"/>
          </a:p>
        </p:txBody>
      </p:sp>
      <p:cxnSp>
        <p:nvCxnSpPr>
          <p:cNvPr id="4" name="Connettore 2 3"/>
          <p:cNvCxnSpPr>
            <a:stCxn id="12325" idx="2"/>
          </p:cNvCxnSpPr>
          <p:nvPr/>
        </p:nvCxnSpPr>
        <p:spPr bwMode="auto">
          <a:xfrm>
            <a:off x="-4876705" y="2514616"/>
            <a:ext cx="0" cy="9906000"/>
          </a:xfrm>
          <a:prstGeom prst="straightConnector1">
            <a:avLst/>
          </a:prstGeom>
          <a:solidFill>
            <a:srgbClr val="BBE0E3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19" name="Gruppo 18"/>
          <p:cNvGrpSpPr/>
          <p:nvPr/>
        </p:nvGrpSpPr>
        <p:grpSpPr>
          <a:xfrm>
            <a:off x="6520659" y="7716486"/>
            <a:ext cx="3294062" cy="2898379"/>
            <a:chOff x="19126200" y="3177638"/>
            <a:chExt cx="3294062" cy="2898379"/>
          </a:xfrm>
        </p:grpSpPr>
        <p:sp>
          <p:nvSpPr>
            <p:cNvPr id="2" name="Rettangolo arrotondato 1"/>
            <p:cNvSpPr/>
            <p:nvPr/>
          </p:nvSpPr>
          <p:spPr bwMode="auto">
            <a:xfrm>
              <a:off x="19126200" y="3830544"/>
              <a:ext cx="3294062" cy="914400"/>
            </a:xfrm>
            <a:prstGeom prst="roundRect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it-IT" sz="28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BOOKING</a:t>
              </a:r>
              <a:endParaRPr kumimoji="0" lang="it-IT" sz="2800" i="0" u="none" strike="noStrike" normalizeH="0" baseline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3" name="Cilindro 2"/>
            <p:cNvSpPr/>
            <p:nvPr/>
          </p:nvSpPr>
          <p:spPr bwMode="auto">
            <a:xfrm>
              <a:off x="20316031" y="5226704"/>
              <a:ext cx="914400" cy="849313"/>
            </a:xfrm>
            <a:prstGeom prst="can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cxnSp>
          <p:nvCxnSpPr>
            <p:cNvPr id="6" name="Connettore 2 5"/>
            <p:cNvCxnSpPr>
              <a:stCxn id="2" idx="2"/>
              <a:endCxn id="3" idx="1"/>
            </p:cNvCxnSpPr>
            <p:nvPr/>
          </p:nvCxnSpPr>
          <p:spPr bwMode="auto">
            <a:xfrm>
              <a:off x="20773231" y="4744944"/>
              <a:ext cx="0" cy="481760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5" name="Connettore 2 54"/>
            <p:cNvCxnSpPr>
              <a:stCxn id="2" idx="0"/>
              <a:endCxn id="11" idx="4"/>
            </p:cNvCxnSpPr>
            <p:nvPr/>
          </p:nvCxnSpPr>
          <p:spPr bwMode="auto">
            <a:xfrm flipH="1" flipV="1">
              <a:off x="20773230" y="3438781"/>
              <a:ext cx="1" cy="391763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1" name="Ovale 10"/>
            <p:cNvSpPr/>
            <p:nvPr/>
          </p:nvSpPr>
          <p:spPr bwMode="auto">
            <a:xfrm flipH="1">
              <a:off x="20637499" y="3177638"/>
              <a:ext cx="271463" cy="261143"/>
            </a:xfrm>
            <a:prstGeom prst="ellipse">
              <a:avLst/>
            </a:prstGeom>
            <a:solidFill>
              <a:schemeClr val="tx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</p:grpSp>
      <p:grpSp>
        <p:nvGrpSpPr>
          <p:cNvPr id="69" name="Gruppo 68"/>
          <p:cNvGrpSpPr/>
          <p:nvPr/>
        </p:nvGrpSpPr>
        <p:grpSpPr>
          <a:xfrm>
            <a:off x="10475914" y="7730575"/>
            <a:ext cx="3294062" cy="2898379"/>
            <a:chOff x="19126200" y="3177638"/>
            <a:chExt cx="3294062" cy="2898379"/>
          </a:xfrm>
        </p:grpSpPr>
        <p:sp>
          <p:nvSpPr>
            <p:cNvPr id="70" name="Rettangolo arrotondato 69"/>
            <p:cNvSpPr/>
            <p:nvPr/>
          </p:nvSpPr>
          <p:spPr bwMode="auto">
            <a:xfrm>
              <a:off x="19126200" y="3830544"/>
              <a:ext cx="3294062" cy="914400"/>
            </a:xfrm>
            <a:prstGeom prst="roundRect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it-IT" sz="28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MANAGEMENT</a:t>
              </a:r>
              <a:endParaRPr kumimoji="0" lang="it-IT" sz="2800" i="0" u="none" strike="noStrike" normalizeH="0" baseline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71" name="Cilindro 70"/>
            <p:cNvSpPr/>
            <p:nvPr/>
          </p:nvSpPr>
          <p:spPr bwMode="auto">
            <a:xfrm>
              <a:off x="20316031" y="5226704"/>
              <a:ext cx="914400" cy="849313"/>
            </a:xfrm>
            <a:prstGeom prst="can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cxnSp>
          <p:nvCxnSpPr>
            <p:cNvPr id="73" name="Connettore 2 72"/>
            <p:cNvCxnSpPr>
              <a:stCxn id="70" idx="2"/>
              <a:endCxn id="71" idx="1"/>
            </p:cNvCxnSpPr>
            <p:nvPr/>
          </p:nvCxnSpPr>
          <p:spPr bwMode="auto">
            <a:xfrm>
              <a:off x="20773231" y="4744944"/>
              <a:ext cx="0" cy="481760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74" name="Connettore 2 73"/>
            <p:cNvCxnSpPr>
              <a:stCxn id="70" idx="0"/>
              <a:endCxn id="75" idx="4"/>
            </p:cNvCxnSpPr>
            <p:nvPr/>
          </p:nvCxnSpPr>
          <p:spPr bwMode="auto">
            <a:xfrm flipH="1" flipV="1">
              <a:off x="20773230" y="3438781"/>
              <a:ext cx="1" cy="391763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75" name="Ovale 74"/>
            <p:cNvSpPr/>
            <p:nvPr/>
          </p:nvSpPr>
          <p:spPr bwMode="auto">
            <a:xfrm flipH="1">
              <a:off x="20637499" y="3177638"/>
              <a:ext cx="271463" cy="261143"/>
            </a:xfrm>
            <a:prstGeom prst="ellipse">
              <a:avLst/>
            </a:prstGeom>
            <a:solidFill>
              <a:schemeClr val="tx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</p:grpSp>
      <p:grpSp>
        <p:nvGrpSpPr>
          <p:cNvPr id="77" name="Gruppo 76"/>
          <p:cNvGrpSpPr/>
          <p:nvPr/>
        </p:nvGrpSpPr>
        <p:grpSpPr>
          <a:xfrm>
            <a:off x="14438314" y="7716486"/>
            <a:ext cx="3294062" cy="2898379"/>
            <a:chOff x="19126200" y="3177638"/>
            <a:chExt cx="3294062" cy="2898379"/>
          </a:xfrm>
        </p:grpSpPr>
        <p:sp>
          <p:nvSpPr>
            <p:cNvPr id="78" name="Rettangolo arrotondato 77"/>
            <p:cNvSpPr/>
            <p:nvPr/>
          </p:nvSpPr>
          <p:spPr bwMode="auto">
            <a:xfrm>
              <a:off x="19126200" y="3830544"/>
              <a:ext cx="3294062" cy="914400"/>
            </a:xfrm>
            <a:prstGeom prst="roundRect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it-IT" sz="28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MATERIALIZED VIEW</a:t>
              </a:r>
              <a:endParaRPr kumimoji="0" lang="it-IT" sz="2800" i="0" u="none" strike="noStrike" normalizeH="0" baseline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79" name="Cilindro 78"/>
            <p:cNvSpPr/>
            <p:nvPr/>
          </p:nvSpPr>
          <p:spPr bwMode="auto">
            <a:xfrm>
              <a:off x="20316031" y="5226704"/>
              <a:ext cx="914400" cy="849313"/>
            </a:xfrm>
            <a:prstGeom prst="can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cxnSp>
          <p:nvCxnSpPr>
            <p:cNvPr id="80" name="Connettore 2 79"/>
            <p:cNvCxnSpPr>
              <a:stCxn id="78" idx="2"/>
              <a:endCxn id="79" idx="1"/>
            </p:cNvCxnSpPr>
            <p:nvPr/>
          </p:nvCxnSpPr>
          <p:spPr bwMode="auto">
            <a:xfrm>
              <a:off x="20773231" y="4744944"/>
              <a:ext cx="0" cy="481760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81" name="Connettore 2 80"/>
            <p:cNvCxnSpPr>
              <a:stCxn id="78" idx="0"/>
              <a:endCxn id="82" idx="4"/>
            </p:cNvCxnSpPr>
            <p:nvPr/>
          </p:nvCxnSpPr>
          <p:spPr bwMode="auto">
            <a:xfrm flipH="1" flipV="1">
              <a:off x="20773230" y="3438781"/>
              <a:ext cx="1" cy="391763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82" name="Ovale 81"/>
            <p:cNvSpPr/>
            <p:nvPr/>
          </p:nvSpPr>
          <p:spPr bwMode="auto">
            <a:xfrm flipH="1">
              <a:off x="20637499" y="3177638"/>
              <a:ext cx="271463" cy="261143"/>
            </a:xfrm>
            <a:prstGeom prst="ellipse">
              <a:avLst/>
            </a:prstGeom>
            <a:solidFill>
              <a:schemeClr val="tx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</p:grpSp>
      <p:grpSp>
        <p:nvGrpSpPr>
          <p:cNvPr id="39" name="Gruppo 38"/>
          <p:cNvGrpSpPr/>
          <p:nvPr/>
        </p:nvGrpSpPr>
        <p:grpSpPr>
          <a:xfrm>
            <a:off x="8263666" y="6011115"/>
            <a:ext cx="7725702" cy="1743615"/>
            <a:chOff x="8263666" y="6011115"/>
            <a:chExt cx="7725702" cy="1743615"/>
          </a:xfrm>
        </p:grpSpPr>
        <p:cxnSp>
          <p:nvCxnSpPr>
            <p:cNvPr id="89" name="Connettore 2 88"/>
            <p:cNvCxnSpPr>
              <a:stCxn id="84" idx="2"/>
              <a:endCxn id="11" idx="1"/>
            </p:cNvCxnSpPr>
            <p:nvPr/>
          </p:nvCxnSpPr>
          <p:spPr bwMode="auto">
            <a:xfrm flipH="1">
              <a:off x="8263666" y="6011115"/>
              <a:ext cx="3850548" cy="1743615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91" name="Connettore 2 90"/>
            <p:cNvCxnSpPr>
              <a:stCxn id="84" idx="2"/>
              <a:endCxn id="75" idx="0"/>
            </p:cNvCxnSpPr>
            <p:nvPr/>
          </p:nvCxnSpPr>
          <p:spPr bwMode="auto">
            <a:xfrm>
              <a:off x="12114214" y="6011115"/>
              <a:ext cx="8730" cy="1719460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94" name="Connettore 2 93"/>
            <p:cNvCxnSpPr>
              <a:stCxn id="84" idx="2"/>
              <a:endCxn id="82" idx="7"/>
            </p:cNvCxnSpPr>
            <p:nvPr/>
          </p:nvCxnSpPr>
          <p:spPr bwMode="auto">
            <a:xfrm>
              <a:off x="12114214" y="6011115"/>
              <a:ext cx="3875154" cy="1743615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36" name="Gruppo 35"/>
          <p:cNvGrpSpPr/>
          <p:nvPr/>
        </p:nvGrpSpPr>
        <p:grpSpPr>
          <a:xfrm>
            <a:off x="9790114" y="3952325"/>
            <a:ext cx="6199254" cy="2058790"/>
            <a:chOff x="14935200" y="3122826"/>
            <a:chExt cx="6199254" cy="2058790"/>
          </a:xfrm>
        </p:grpSpPr>
        <p:sp>
          <p:nvSpPr>
            <p:cNvPr id="84" name="Rettangolo arrotondato 83"/>
            <p:cNvSpPr/>
            <p:nvPr/>
          </p:nvSpPr>
          <p:spPr bwMode="auto">
            <a:xfrm>
              <a:off x="14935200" y="3775732"/>
              <a:ext cx="4648200" cy="1405884"/>
            </a:xfrm>
            <a:prstGeom prst="roundRect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it-IT" sz="28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&lt;SERVICE CONSUMER&gt;</a:t>
              </a:r>
              <a:endParaRPr kumimoji="0" lang="it-IT" sz="2800" i="0" u="none" strike="noStrike" normalizeH="0" baseline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cxnSp>
          <p:nvCxnSpPr>
            <p:cNvPr id="87" name="Connettore 2 86"/>
            <p:cNvCxnSpPr>
              <a:stCxn id="84" idx="0"/>
              <a:endCxn id="88" idx="4"/>
            </p:cNvCxnSpPr>
            <p:nvPr/>
          </p:nvCxnSpPr>
          <p:spPr bwMode="auto">
            <a:xfrm flipH="1" flipV="1">
              <a:off x="17259299" y="3383969"/>
              <a:ext cx="1" cy="391763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88" name="Ovale 87"/>
            <p:cNvSpPr/>
            <p:nvPr/>
          </p:nvSpPr>
          <p:spPr bwMode="auto">
            <a:xfrm flipH="1">
              <a:off x="17123568" y="3122826"/>
              <a:ext cx="271463" cy="261143"/>
            </a:xfrm>
            <a:prstGeom prst="ellipse">
              <a:avLst/>
            </a:prstGeom>
            <a:solidFill>
              <a:schemeClr val="tx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97" name="Cilindro 96"/>
            <p:cNvSpPr/>
            <p:nvPr/>
          </p:nvSpPr>
          <p:spPr bwMode="auto">
            <a:xfrm>
              <a:off x="20220054" y="4063378"/>
              <a:ext cx="914400" cy="849313"/>
            </a:xfrm>
            <a:prstGeom prst="can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cxnSp>
          <p:nvCxnSpPr>
            <p:cNvPr id="98" name="Connettore 2 97"/>
            <p:cNvCxnSpPr>
              <a:stCxn id="84" idx="3"/>
              <a:endCxn id="97" idx="2"/>
            </p:cNvCxnSpPr>
            <p:nvPr/>
          </p:nvCxnSpPr>
          <p:spPr bwMode="auto">
            <a:xfrm>
              <a:off x="19583400" y="4478674"/>
              <a:ext cx="636654" cy="9361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12328" name="Fumetto 2 12327"/>
          <p:cNvSpPr/>
          <p:nvPr/>
        </p:nvSpPr>
        <p:spPr bwMode="auto">
          <a:xfrm>
            <a:off x="11153217" y="2478510"/>
            <a:ext cx="3294062" cy="919146"/>
          </a:xfrm>
          <a:prstGeom prst="wedgeRoundRectCallout">
            <a:avLst>
              <a:gd name="adj1" fmla="val -20833"/>
              <a:gd name="adj2" fmla="val 89809"/>
              <a:gd name="adj3" fmla="val 16667"/>
            </a:avLst>
          </a:prstGeom>
          <a:solidFill>
            <a:srgbClr val="FFC0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sz="4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http/</a:t>
            </a:r>
            <a:r>
              <a:rPr kumimoji="0" lang="it-IT" sz="4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rest</a:t>
            </a:r>
            <a:endParaRPr kumimoji="0" lang="it-IT" sz="4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30" name="Rettangolo arrotondato 129"/>
          <p:cNvSpPr/>
          <p:nvPr/>
        </p:nvSpPr>
        <p:spPr bwMode="auto">
          <a:xfrm>
            <a:off x="10746185" y="5249115"/>
            <a:ext cx="2736055" cy="632400"/>
          </a:xfrm>
          <a:prstGeom prst="roundRect">
            <a:avLst>
              <a:gd name="adj" fmla="val 50000"/>
            </a:avLst>
          </a:prstGeom>
          <a:solidFill>
            <a:srgbClr val="00B05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it-IT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RIBBON</a:t>
            </a:r>
            <a:endParaRPr kumimoji="0" lang="it-IT" sz="2800" i="0" u="none" strike="noStrike" normalizeH="0" baseline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grpSp>
        <p:nvGrpSpPr>
          <p:cNvPr id="40" name="Gruppo 39"/>
          <p:cNvGrpSpPr/>
          <p:nvPr/>
        </p:nvGrpSpPr>
        <p:grpSpPr>
          <a:xfrm>
            <a:off x="5563983" y="3397656"/>
            <a:ext cx="12657112" cy="7633990"/>
            <a:chOff x="5563983" y="3397656"/>
            <a:chExt cx="12657112" cy="7633990"/>
          </a:xfrm>
        </p:grpSpPr>
        <p:sp>
          <p:nvSpPr>
            <p:cNvPr id="131" name="Rettangolo arrotondato 130"/>
            <p:cNvSpPr/>
            <p:nvPr/>
          </p:nvSpPr>
          <p:spPr bwMode="auto">
            <a:xfrm rot="16200000">
              <a:off x="2162264" y="6799375"/>
              <a:ext cx="7633990" cy="830552"/>
            </a:xfrm>
            <a:prstGeom prst="roundRect">
              <a:avLst>
                <a:gd name="adj" fmla="val 50000"/>
              </a:avLst>
            </a:prstGeom>
            <a:solidFill>
              <a:srgbClr val="00B05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it-IT" sz="28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EUREKA</a:t>
              </a:r>
              <a:endParaRPr kumimoji="0" lang="it-IT" sz="2800" i="0" u="none" strike="noStrike" normalizeH="0" baseline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cxnSp>
          <p:nvCxnSpPr>
            <p:cNvPr id="132" name="Connettore 2 131"/>
            <p:cNvCxnSpPr/>
            <p:nvPr/>
          </p:nvCxnSpPr>
          <p:spPr bwMode="auto">
            <a:xfrm flipH="1">
              <a:off x="6394536" y="7174799"/>
              <a:ext cx="11817264" cy="0"/>
            </a:xfrm>
            <a:prstGeom prst="straightConnector1">
              <a:avLst/>
            </a:prstGeom>
            <a:solidFill>
              <a:srgbClr val="BBE0E3"/>
            </a:solidFill>
            <a:ln w="38100" cap="flat" cmpd="sng" algn="ctr">
              <a:solidFill>
                <a:srgbClr val="000000"/>
              </a:solidFill>
              <a:prstDash val="dash"/>
              <a:round/>
              <a:headEnd type="non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37" name="Connettore 2 136"/>
            <p:cNvCxnSpPr/>
            <p:nvPr/>
          </p:nvCxnSpPr>
          <p:spPr bwMode="auto">
            <a:xfrm flipH="1">
              <a:off x="6403831" y="3898538"/>
              <a:ext cx="11817264" cy="0"/>
            </a:xfrm>
            <a:prstGeom prst="straightConnector1">
              <a:avLst/>
            </a:prstGeom>
            <a:solidFill>
              <a:srgbClr val="BBE0E3"/>
            </a:solidFill>
            <a:ln w="38100" cap="flat" cmpd="sng" algn="ctr">
              <a:solidFill>
                <a:srgbClr val="000000"/>
              </a:solidFill>
              <a:prstDash val="dash"/>
              <a:round/>
              <a:headEnd type="non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38" name="Titolo 1"/>
          <p:cNvSpPr>
            <a:spLocks noGrp="1"/>
          </p:cNvSpPr>
          <p:nvPr>
            <p:ph type="title"/>
          </p:nvPr>
        </p:nvSpPr>
        <p:spPr>
          <a:xfrm>
            <a:off x="617538" y="241300"/>
            <a:ext cx="23134637" cy="1358900"/>
          </a:xfrm>
        </p:spPr>
        <p:txBody>
          <a:bodyPr/>
          <a:lstStyle/>
          <a:p>
            <a:r>
              <a:rPr lang="it-IT" dirty="0" smtClean="0"/>
              <a:t>System </a:t>
            </a:r>
            <a:r>
              <a:rPr lang="it-IT" dirty="0" err="1" smtClean="0"/>
              <a:t>landscape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201157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28" grpId="0" animBg="1"/>
      <p:bldP spid="130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" name="Connettore 2 131"/>
          <p:cNvCxnSpPr/>
          <p:nvPr/>
        </p:nvCxnSpPr>
        <p:spPr bwMode="auto">
          <a:xfrm rot="10800000" flipV="1">
            <a:off x="1815966" y="6857999"/>
            <a:ext cx="19305784" cy="11115"/>
          </a:xfrm>
          <a:prstGeom prst="straightConnector1">
            <a:avLst/>
          </a:prstGeom>
          <a:solidFill>
            <a:srgbClr val="BBE0E3"/>
          </a:solidFill>
          <a:ln w="38100" cap="flat" cmpd="sng" algn="ctr">
            <a:solidFill>
              <a:srgbClr val="000000"/>
            </a:solidFill>
            <a:prstDash val="dash"/>
            <a:round/>
            <a:headEnd type="non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2325" name="Rettangolo 1"/>
          <p:cNvSpPr>
            <a:spLocks noChangeArrowheads="1"/>
          </p:cNvSpPr>
          <p:nvPr/>
        </p:nvSpPr>
        <p:spPr bwMode="auto">
          <a:xfrm>
            <a:off x="-6248305" y="1295137"/>
            <a:ext cx="2743285" cy="1219232"/>
          </a:xfrm>
          <a:prstGeom prst="rect">
            <a:avLst/>
          </a:prstGeom>
          <a:solidFill>
            <a:srgbClr val="00B0F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algn="ctr" eaLnBrk="1" hangingPunct="1"/>
            <a:r>
              <a:rPr lang="it-IT" sz="2400" dirty="0" smtClean="0"/>
              <a:t> BOOKING </a:t>
            </a:r>
            <a:endParaRPr lang="it-IT" sz="2400" dirty="0"/>
          </a:p>
        </p:txBody>
      </p:sp>
      <p:cxnSp>
        <p:nvCxnSpPr>
          <p:cNvPr id="4" name="Connettore 2 3"/>
          <p:cNvCxnSpPr>
            <a:stCxn id="12325" idx="2"/>
          </p:cNvCxnSpPr>
          <p:nvPr/>
        </p:nvCxnSpPr>
        <p:spPr bwMode="auto">
          <a:xfrm>
            <a:off x="-4876705" y="2514616"/>
            <a:ext cx="0" cy="9906000"/>
          </a:xfrm>
          <a:prstGeom prst="straightConnector1">
            <a:avLst/>
          </a:prstGeom>
          <a:solidFill>
            <a:srgbClr val="BBE0E3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69" name="Gruppo 68"/>
          <p:cNvGrpSpPr/>
          <p:nvPr/>
        </p:nvGrpSpPr>
        <p:grpSpPr>
          <a:xfrm>
            <a:off x="13450378" y="7321215"/>
            <a:ext cx="3294062" cy="2898379"/>
            <a:chOff x="19126200" y="3177638"/>
            <a:chExt cx="3294062" cy="2898379"/>
          </a:xfrm>
        </p:grpSpPr>
        <p:sp>
          <p:nvSpPr>
            <p:cNvPr id="70" name="Rettangolo arrotondato 69"/>
            <p:cNvSpPr/>
            <p:nvPr/>
          </p:nvSpPr>
          <p:spPr bwMode="auto">
            <a:xfrm>
              <a:off x="19126200" y="3830544"/>
              <a:ext cx="3294062" cy="914400"/>
            </a:xfrm>
            <a:prstGeom prst="roundRect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it-IT" sz="28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MANAGEMENT</a:t>
              </a:r>
              <a:endParaRPr kumimoji="0" lang="it-IT" sz="2800" i="0" u="none" strike="noStrike" normalizeH="0" baseline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71" name="Cilindro 70"/>
            <p:cNvSpPr/>
            <p:nvPr/>
          </p:nvSpPr>
          <p:spPr bwMode="auto">
            <a:xfrm>
              <a:off x="20316031" y="5226704"/>
              <a:ext cx="914400" cy="849313"/>
            </a:xfrm>
            <a:prstGeom prst="can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cxnSp>
          <p:nvCxnSpPr>
            <p:cNvPr id="73" name="Connettore 2 72"/>
            <p:cNvCxnSpPr>
              <a:stCxn id="70" idx="2"/>
              <a:endCxn id="71" idx="1"/>
            </p:cNvCxnSpPr>
            <p:nvPr/>
          </p:nvCxnSpPr>
          <p:spPr bwMode="auto">
            <a:xfrm>
              <a:off x="20773231" y="4744944"/>
              <a:ext cx="0" cy="481760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74" name="Connettore 2 73"/>
            <p:cNvCxnSpPr>
              <a:stCxn id="70" idx="0"/>
              <a:endCxn id="75" idx="4"/>
            </p:cNvCxnSpPr>
            <p:nvPr/>
          </p:nvCxnSpPr>
          <p:spPr bwMode="auto">
            <a:xfrm flipH="1" flipV="1">
              <a:off x="20773230" y="3438781"/>
              <a:ext cx="1" cy="391763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75" name="Ovale 74"/>
            <p:cNvSpPr/>
            <p:nvPr/>
          </p:nvSpPr>
          <p:spPr bwMode="auto">
            <a:xfrm flipH="1">
              <a:off x="20637499" y="3177638"/>
              <a:ext cx="271463" cy="261143"/>
            </a:xfrm>
            <a:prstGeom prst="ellipse">
              <a:avLst/>
            </a:prstGeom>
            <a:solidFill>
              <a:schemeClr val="tx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</p:grpSp>
      <p:grpSp>
        <p:nvGrpSpPr>
          <p:cNvPr id="77" name="Gruppo 76"/>
          <p:cNvGrpSpPr/>
          <p:nvPr/>
        </p:nvGrpSpPr>
        <p:grpSpPr>
          <a:xfrm>
            <a:off x="17412778" y="7307126"/>
            <a:ext cx="3294062" cy="2898379"/>
            <a:chOff x="19126200" y="3177638"/>
            <a:chExt cx="3294062" cy="2898379"/>
          </a:xfrm>
        </p:grpSpPr>
        <p:sp>
          <p:nvSpPr>
            <p:cNvPr id="78" name="Rettangolo arrotondato 77"/>
            <p:cNvSpPr/>
            <p:nvPr/>
          </p:nvSpPr>
          <p:spPr bwMode="auto">
            <a:xfrm>
              <a:off x="19126200" y="3830544"/>
              <a:ext cx="3294062" cy="914400"/>
            </a:xfrm>
            <a:prstGeom prst="roundRect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it-IT" sz="28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MATERIALIZED VIEW</a:t>
              </a:r>
              <a:endParaRPr kumimoji="0" lang="it-IT" sz="2800" i="0" u="none" strike="noStrike" normalizeH="0" baseline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79" name="Cilindro 78"/>
            <p:cNvSpPr/>
            <p:nvPr/>
          </p:nvSpPr>
          <p:spPr bwMode="auto">
            <a:xfrm>
              <a:off x="20316031" y="5226704"/>
              <a:ext cx="914400" cy="849313"/>
            </a:xfrm>
            <a:prstGeom prst="can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cxnSp>
          <p:nvCxnSpPr>
            <p:cNvPr id="80" name="Connettore 2 79"/>
            <p:cNvCxnSpPr>
              <a:stCxn id="78" idx="2"/>
              <a:endCxn id="79" idx="1"/>
            </p:cNvCxnSpPr>
            <p:nvPr/>
          </p:nvCxnSpPr>
          <p:spPr bwMode="auto">
            <a:xfrm>
              <a:off x="20773231" y="4744944"/>
              <a:ext cx="0" cy="481760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81" name="Connettore 2 80"/>
            <p:cNvCxnSpPr>
              <a:stCxn id="78" idx="0"/>
              <a:endCxn id="82" idx="4"/>
            </p:cNvCxnSpPr>
            <p:nvPr/>
          </p:nvCxnSpPr>
          <p:spPr bwMode="auto">
            <a:xfrm flipH="1" flipV="1">
              <a:off x="20773230" y="3438781"/>
              <a:ext cx="1" cy="391763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82" name="Ovale 81"/>
            <p:cNvSpPr/>
            <p:nvPr/>
          </p:nvSpPr>
          <p:spPr bwMode="auto">
            <a:xfrm flipH="1">
              <a:off x="20637499" y="3177638"/>
              <a:ext cx="271463" cy="261143"/>
            </a:xfrm>
            <a:prstGeom prst="ellipse">
              <a:avLst/>
            </a:prstGeom>
            <a:solidFill>
              <a:schemeClr val="tx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</p:grpSp>
      <p:cxnSp>
        <p:nvCxnSpPr>
          <p:cNvPr id="89" name="Connettore 2 88"/>
          <p:cNvCxnSpPr>
            <a:stCxn id="84" idx="2"/>
            <a:endCxn id="11" idx="1"/>
          </p:cNvCxnSpPr>
          <p:nvPr/>
        </p:nvCxnSpPr>
        <p:spPr bwMode="auto">
          <a:xfrm flipH="1">
            <a:off x="3685095" y="5705431"/>
            <a:ext cx="3850548" cy="1743615"/>
          </a:xfrm>
          <a:prstGeom prst="straightConnector1">
            <a:avLst/>
          </a:prstGeom>
          <a:solidFill>
            <a:srgbClr val="BBE0E3"/>
          </a:solidFill>
          <a:ln w="508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1" name="Connettore 2 90"/>
          <p:cNvCxnSpPr>
            <a:stCxn id="84" idx="2"/>
            <a:endCxn id="75" idx="0"/>
          </p:cNvCxnSpPr>
          <p:nvPr/>
        </p:nvCxnSpPr>
        <p:spPr bwMode="auto">
          <a:xfrm>
            <a:off x="7535643" y="5705431"/>
            <a:ext cx="7561765" cy="1615784"/>
          </a:xfrm>
          <a:prstGeom prst="straightConnector1">
            <a:avLst/>
          </a:prstGeom>
          <a:solidFill>
            <a:srgbClr val="BBE0E3"/>
          </a:solidFill>
          <a:ln w="508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4" name="Connettore 2 93"/>
          <p:cNvCxnSpPr>
            <a:stCxn id="84" idx="2"/>
            <a:endCxn id="82" idx="7"/>
          </p:cNvCxnSpPr>
          <p:nvPr/>
        </p:nvCxnSpPr>
        <p:spPr bwMode="auto">
          <a:xfrm>
            <a:off x="7535643" y="5705431"/>
            <a:ext cx="11428189" cy="1639939"/>
          </a:xfrm>
          <a:prstGeom prst="straightConnector1">
            <a:avLst/>
          </a:prstGeom>
          <a:solidFill>
            <a:srgbClr val="BBE0E3"/>
          </a:solidFill>
          <a:ln w="508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36" name="Gruppo 35"/>
          <p:cNvGrpSpPr/>
          <p:nvPr/>
        </p:nvGrpSpPr>
        <p:grpSpPr>
          <a:xfrm>
            <a:off x="5211543" y="3646641"/>
            <a:ext cx="6199254" cy="2058790"/>
            <a:chOff x="14935200" y="3122826"/>
            <a:chExt cx="6199254" cy="2058790"/>
          </a:xfrm>
        </p:grpSpPr>
        <p:sp>
          <p:nvSpPr>
            <p:cNvPr id="84" name="Rettangolo arrotondato 83"/>
            <p:cNvSpPr/>
            <p:nvPr/>
          </p:nvSpPr>
          <p:spPr bwMode="auto">
            <a:xfrm>
              <a:off x="14935200" y="3775732"/>
              <a:ext cx="4648200" cy="1405884"/>
            </a:xfrm>
            <a:prstGeom prst="roundRect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it-IT" sz="28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&lt;SERVICE CONSUMER&gt;</a:t>
              </a:r>
              <a:endParaRPr kumimoji="0" lang="it-IT" sz="2800" i="0" u="none" strike="noStrike" normalizeH="0" baseline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cxnSp>
          <p:nvCxnSpPr>
            <p:cNvPr id="87" name="Connettore 2 86"/>
            <p:cNvCxnSpPr>
              <a:stCxn id="84" idx="0"/>
              <a:endCxn id="88" idx="4"/>
            </p:cNvCxnSpPr>
            <p:nvPr/>
          </p:nvCxnSpPr>
          <p:spPr bwMode="auto">
            <a:xfrm flipH="1" flipV="1">
              <a:off x="17259299" y="3383969"/>
              <a:ext cx="1" cy="391763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88" name="Ovale 87"/>
            <p:cNvSpPr/>
            <p:nvPr/>
          </p:nvSpPr>
          <p:spPr bwMode="auto">
            <a:xfrm flipH="1">
              <a:off x="17123568" y="3122826"/>
              <a:ext cx="271463" cy="261143"/>
            </a:xfrm>
            <a:prstGeom prst="ellipse">
              <a:avLst/>
            </a:prstGeom>
            <a:solidFill>
              <a:schemeClr val="tx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97" name="Cilindro 96"/>
            <p:cNvSpPr/>
            <p:nvPr/>
          </p:nvSpPr>
          <p:spPr bwMode="auto">
            <a:xfrm>
              <a:off x="20220054" y="4063378"/>
              <a:ext cx="914400" cy="849313"/>
            </a:xfrm>
            <a:prstGeom prst="can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cxnSp>
          <p:nvCxnSpPr>
            <p:cNvPr id="98" name="Connettore 2 97"/>
            <p:cNvCxnSpPr>
              <a:stCxn id="84" idx="3"/>
              <a:endCxn id="97" idx="2"/>
            </p:cNvCxnSpPr>
            <p:nvPr/>
          </p:nvCxnSpPr>
          <p:spPr bwMode="auto">
            <a:xfrm>
              <a:off x="19583400" y="4478674"/>
              <a:ext cx="636654" cy="9361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12328" name="Fumetto 2 12327"/>
          <p:cNvSpPr/>
          <p:nvPr/>
        </p:nvSpPr>
        <p:spPr bwMode="auto">
          <a:xfrm>
            <a:off x="6574646" y="2172826"/>
            <a:ext cx="3294062" cy="919146"/>
          </a:xfrm>
          <a:prstGeom prst="wedgeRoundRectCallout">
            <a:avLst>
              <a:gd name="adj1" fmla="val -20833"/>
              <a:gd name="adj2" fmla="val 89809"/>
              <a:gd name="adj3" fmla="val 16667"/>
            </a:avLst>
          </a:prstGeom>
          <a:solidFill>
            <a:srgbClr val="FFC0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sz="4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http/</a:t>
            </a:r>
            <a:r>
              <a:rPr kumimoji="0" lang="it-IT" sz="4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rest</a:t>
            </a:r>
            <a:endParaRPr kumimoji="0" lang="it-IT" sz="4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30" name="Rettangolo arrotondato 129"/>
          <p:cNvSpPr/>
          <p:nvPr/>
        </p:nvSpPr>
        <p:spPr bwMode="auto">
          <a:xfrm>
            <a:off x="6167614" y="4943431"/>
            <a:ext cx="2736055" cy="632400"/>
          </a:xfrm>
          <a:prstGeom prst="roundRect">
            <a:avLst>
              <a:gd name="adj" fmla="val 50000"/>
            </a:avLst>
          </a:prstGeom>
          <a:solidFill>
            <a:srgbClr val="00B05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it-IT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RIBBON</a:t>
            </a:r>
            <a:endParaRPr kumimoji="0" lang="it-IT" sz="2800" i="0" u="none" strike="noStrike" normalizeH="0" baseline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31" name="Rettangolo arrotondato 130"/>
          <p:cNvSpPr/>
          <p:nvPr/>
        </p:nvSpPr>
        <p:spPr bwMode="auto">
          <a:xfrm rot="16200000">
            <a:off x="-2416307" y="6493691"/>
            <a:ext cx="7633990" cy="830552"/>
          </a:xfrm>
          <a:prstGeom prst="roundRect">
            <a:avLst>
              <a:gd name="adj" fmla="val 50000"/>
            </a:avLst>
          </a:prstGeom>
          <a:solidFill>
            <a:srgbClr val="00B05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it-IT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EUREKA</a:t>
            </a:r>
            <a:endParaRPr kumimoji="0" lang="it-IT" sz="2800" i="0" u="none" strike="noStrike" normalizeH="0" baseline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137" name="Connettore 2 136"/>
          <p:cNvCxnSpPr/>
          <p:nvPr/>
        </p:nvCxnSpPr>
        <p:spPr bwMode="auto">
          <a:xfrm rot="10800000" flipV="1">
            <a:off x="1825260" y="3571852"/>
            <a:ext cx="19225052" cy="21002"/>
          </a:xfrm>
          <a:prstGeom prst="straightConnector1">
            <a:avLst/>
          </a:prstGeom>
          <a:solidFill>
            <a:srgbClr val="BBE0E3"/>
          </a:solidFill>
          <a:ln w="38100" cap="flat" cmpd="sng" algn="ctr">
            <a:solidFill>
              <a:srgbClr val="000000"/>
            </a:solidFill>
            <a:prstDash val="dash"/>
            <a:round/>
            <a:headEnd type="non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8" name="Gruppo 7"/>
          <p:cNvGrpSpPr/>
          <p:nvPr/>
        </p:nvGrpSpPr>
        <p:grpSpPr>
          <a:xfrm>
            <a:off x="1942088" y="7410802"/>
            <a:ext cx="3746248" cy="2898379"/>
            <a:chOff x="6520659" y="7716486"/>
            <a:chExt cx="3746248" cy="2898379"/>
          </a:xfrm>
        </p:grpSpPr>
        <p:sp>
          <p:nvSpPr>
            <p:cNvPr id="2" name="Rettangolo arrotondato 1"/>
            <p:cNvSpPr/>
            <p:nvPr/>
          </p:nvSpPr>
          <p:spPr bwMode="auto">
            <a:xfrm>
              <a:off x="6520659" y="8369392"/>
              <a:ext cx="3294062" cy="914400"/>
            </a:xfrm>
            <a:prstGeom prst="roundRect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it-IT" sz="28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BOOKING</a:t>
              </a:r>
              <a:endParaRPr kumimoji="0" lang="it-IT" sz="2800" i="0" u="none" strike="noStrike" normalizeH="0" baseline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3" name="Cilindro 2"/>
            <p:cNvSpPr/>
            <p:nvPr/>
          </p:nvSpPr>
          <p:spPr bwMode="auto">
            <a:xfrm>
              <a:off x="7710490" y="9765552"/>
              <a:ext cx="914400" cy="849313"/>
            </a:xfrm>
            <a:prstGeom prst="can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cxnSp>
          <p:nvCxnSpPr>
            <p:cNvPr id="6" name="Connettore 2 5"/>
            <p:cNvCxnSpPr>
              <a:stCxn id="2" idx="2"/>
              <a:endCxn id="3" idx="1"/>
            </p:cNvCxnSpPr>
            <p:nvPr/>
          </p:nvCxnSpPr>
          <p:spPr bwMode="auto">
            <a:xfrm>
              <a:off x="8167690" y="9283792"/>
              <a:ext cx="0" cy="481760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5" name="Connettore 2 54"/>
            <p:cNvCxnSpPr>
              <a:stCxn id="2" idx="0"/>
              <a:endCxn id="11" idx="4"/>
            </p:cNvCxnSpPr>
            <p:nvPr/>
          </p:nvCxnSpPr>
          <p:spPr bwMode="auto">
            <a:xfrm flipH="1" flipV="1">
              <a:off x="8167689" y="7977629"/>
              <a:ext cx="1" cy="391763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1" name="Ovale 10"/>
            <p:cNvSpPr/>
            <p:nvPr/>
          </p:nvSpPr>
          <p:spPr bwMode="auto">
            <a:xfrm flipH="1">
              <a:off x="8031958" y="7716486"/>
              <a:ext cx="271463" cy="261143"/>
            </a:xfrm>
            <a:prstGeom prst="ellipse">
              <a:avLst/>
            </a:prstGeom>
            <a:solidFill>
              <a:schemeClr val="tx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7" name="CasellaDiTesto 6"/>
            <p:cNvSpPr txBox="1"/>
            <p:nvPr/>
          </p:nvSpPr>
          <p:spPr>
            <a:xfrm>
              <a:off x="8303421" y="7771003"/>
              <a:ext cx="196348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2800" b="1" dirty="0" smtClean="0"/>
                <a:t>HTTP 7111</a:t>
              </a:r>
              <a:endParaRPr lang="it-IT" sz="2800" b="1" dirty="0"/>
            </a:p>
          </p:txBody>
        </p:sp>
      </p:grpSp>
      <p:grpSp>
        <p:nvGrpSpPr>
          <p:cNvPr id="41" name="Gruppo 40"/>
          <p:cNvGrpSpPr/>
          <p:nvPr/>
        </p:nvGrpSpPr>
        <p:grpSpPr>
          <a:xfrm>
            <a:off x="5556717" y="7378573"/>
            <a:ext cx="3779784" cy="2898379"/>
            <a:chOff x="6520659" y="7716486"/>
            <a:chExt cx="3779784" cy="2898379"/>
          </a:xfrm>
        </p:grpSpPr>
        <p:sp>
          <p:nvSpPr>
            <p:cNvPr id="42" name="Rettangolo arrotondato 41"/>
            <p:cNvSpPr/>
            <p:nvPr/>
          </p:nvSpPr>
          <p:spPr bwMode="auto">
            <a:xfrm>
              <a:off x="6520659" y="8369392"/>
              <a:ext cx="3294062" cy="914400"/>
            </a:xfrm>
            <a:prstGeom prst="roundRect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it-IT" sz="28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BOOKING</a:t>
              </a:r>
              <a:endParaRPr kumimoji="0" lang="it-IT" sz="2800" i="0" u="none" strike="noStrike" normalizeH="0" baseline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43" name="Cilindro 42"/>
            <p:cNvSpPr/>
            <p:nvPr/>
          </p:nvSpPr>
          <p:spPr bwMode="auto">
            <a:xfrm>
              <a:off x="7710490" y="9765552"/>
              <a:ext cx="914400" cy="849313"/>
            </a:xfrm>
            <a:prstGeom prst="can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cxnSp>
          <p:nvCxnSpPr>
            <p:cNvPr id="44" name="Connettore 2 43"/>
            <p:cNvCxnSpPr>
              <a:stCxn id="42" idx="2"/>
              <a:endCxn id="43" idx="1"/>
            </p:cNvCxnSpPr>
            <p:nvPr/>
          </p:nvCxnSpPr>
          <p:spPr bwMode="auto">
            <a:xfrm>
              <a:off x="8167690" y="9283792"/>
              <a:ext cx="0" cy="481760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5" name="Connettore 2 44"/>
            <p:cNvCxnSpPr>
              <a:stCxn id="42" idx="0"/>
              <a:endCxn id="46" idx="4"/>
            </p:cNvCxnSpPr>
            <p:nvPr/>
          </p:nvCxnSpPr>
          <p:spPr bwMode="auto">
            <a:xfrm flipH="1" flipV="1">
              <a:off x="8167689" y="7977629"/>
              <a:ext cx="1" cy="391763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46" name="Ovale 45"/>
            <p:cNvSpPr/>
            <p:nvPr/>
          </p:nvSpPr>
          <p:spPr bwMode="auto">
            <a:xfrm flipH="1">
              <a:off x="8031958" y="7716486"/>
              <a:ext cx="271463" cy="261143"/>
            </a:xfrm>
            <a:prstGeom prst="ellipse">
              <a:avLst/>
            </a:prstGeom>
            <a:solidFill>
              <a:schemeClr val="tx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47" name="CasellaDiTesto 46"/>
            <p:cNvSpPr txBox="1"/>
            <p:nvPr/>
          </p:nvSpPr>
          <p:spPr>
            <a:xfrm>
              <a:off x="8303421" y="7771003"/>
              <a:ext cx="199702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2800" b="1" dirty="0" smtClean="0"/>
                <a:t>HTTP 7113</a:t>
              </a:r>
              <a:endParaRPr lang="it-IT" sz="2800" b="1" dirty="0"/>
            </a:p>
          </p:txBody>
        </p:sp>
      </p:grpSp>
      <p:grpSp>
        <p:nvGrpSpPr>
          <p:cNvPr id="48" name="Gruppo 47"/>
          <p:cNvGrpSpPr/>
          <p:nvPr/>
        </p:nvGrpSpPr>
        <p:grpSpPr>
          <a:xfrm>
            <a:off x="9483380" y="7352314"/>
            <a:ext cx="3746248" cy="2898379"/>
            <a:chOff x="6520659" y="7716486"/>
            <a:chExt cx="3746248" cy="2898379"/>
          </a:xfrm>
        </p:grpSpPr>
        <p:sp>
          <p:nvSpPr>
            <p:cNvPr id="49" name="Rettangolo arrotondato 48"/>
            <p:cNvSpPr/>
            <p:nvPr/>
          </p:nvSpPr>
          <p:spPr bwMode="auto">
            <a:xfrm>
              <a:off x="6520659" y="8369392"/>
              <a:ext cx="3294062" cy="914400"/>
            </a:xfrm>
            <a:prstGeom prst="roundRect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it-IT" sz="28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BOOKING</a:t>
              </a:r>
              <a:endParaRPr kumimoji="0" lang="it-IT" sz="2800" i="0" u="none" strike="noStrike" normalizeH="0" baseline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50" name="Cilindro 49"/>
            <p:cNvSpPr/>
            <p:nvPr/>
          </p:nvSpPr>
          <p:spPr bwMode="auto">
            <a:xfrm>
              <a:off x="7710490" y="9765552"/>
              <a:ext cx="914400" cy="849313"/>
            </a:xfrm>
            <a:prstGeom prst="can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cxnSp>
          <p:nvCxnSpPr>
            <p:cNvPr id="51" name="Connettore 2 50"/>
            <p:cNvCxnSpPr>
              <a:stCxn id="49" idx="2"/>
              <a:endCxn id="50" idx="1"/>
            </p:cNvCxnSpPr>
            <p:nvPr/>
          </p:nvCxnSpPr>
          <p:spPr bwMode="auto">
            <a:xfrm>
              <a:off x="8167690" y="9283792"/>
              <a:ext cx="0" cy="481760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2" name="Connettore 2 51"/>
            <p:cNvCxnSpPr>
              <a:stCxn id="49" idx="0"/>
              <a:endCxn id="53" idx="4"/>
            </p:cNvCxnSpPr>
            <p:nvPr/>
          </p:nvCxnSpPr>
          <p:spPr bwMode="auto">
            <a:xfrm flipH="1" flipV="1">
              <a:off x="8167689" y="7977629"/>
              <a:ext cx="1" cy="391763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53" name="Ovale 52"/>
            <p:cNvSpPr/>
            <p:nvPr/>
          </p:nvSpPr>
          <p:spPr bwMode="auto">
            <a:xfrm flipH="1">
              <a:off x="8031958" y="7716486"/>
              <a:ext cx="271463" cy="261143"/>
            </a:xfrm>
            <a:prstGeom prst="ellipse">
              <a:avLst/>
            </a:prstGeom>
            <a:solidFill>
              <a:schemeClr val="tx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54" name="CasellaDiTesto 53"/>
            <p:cNvSpPr txBox="1"/>
            <p:nvPr/>
          </p:nvSpPr>
          <p:spPr>
            <a:xfrm>
              <a:off x="8303421" y="7771003"/>
              <a:ext cx="196348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2800" b="1" dirty="0" smtClean="0"/>
                <a:t>HTTP 7111</a:t>
              </a:r>
              <a:endParaRPr lang="it-IT" sz="2800" b="1" dirty="0"/>
            </a:p>
          </p:txBody>
        </p:sp>
      </p:grpSp>
      <p:cxnSp>
        <p:nvCxnSpPr>
          <p:cNvPr id="56" name="Connettore 2 55"/>
          <p:cNvCxnSpPr>
            <a:stCxn id="84" idx="2"/>
          </p:cNvCxnSpPr>
          <p:nvPr/>
        </p:nvCxnSpPr>
        <p:spPr bwMode="auto">
          <a:xfrm flipH="1">
            <a:off x="7203748" y="5705431"/>
            <a:ext cx="331895" cy="1646883"/>
          </a:xfrm>
          <a:prstGeom prst="straightConnector1">
            <a:avLst/>
          </a:prstGeom>
          <a:solidFill>
            <a:srgbClr val="BBE0E3"/>
          </a:solidFill>
          <a:ln w="508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8" name="Connettore 2 57"/>
          <p:cNvCxnSpPr>
            <a:stCxn id="84" idx="2"/>
            <a:endCxn id="53" idx="7"/>
          </p:cNvCxnSpPr>
          <p:nvPr/>
        </p:nvCxnSpPr>
        <p:spPr bwMode="auto">
          <a:xfrm>
            <a:off x="7535643" y="5705431"/>
            <a:ext cx="3498791" cy="1685127"/>
          </a:xfrm>
          <a:prstGeom prst="straightConnector1">
            <a:avLst/>
          </a:prstGeom>
          <a:solidFill>
            <a:srgbClr val="BBE0E3"/>
          </a:solidFill>
          <a:ln w="508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7" name="Titolo 1"/>
          <p:cNvSpPr>
            <a:spLocks noGrp="1"/>
          </p:cNvSpPr>
          <p:nvPr>
            <p:ph type="title"/>
          </p:nvPr>
        </p:nvSpPr>
        <p:spPr>
          <a:xfrm>
            <a:off x="617538" y="241300"/>
            <a:ext cx="23134637" cy="1358900"/>
          </a:xfrm>
        </p:spPr>
        <p:txBody>
          <a:bodyPr/>
          <a:lstStyle/>
          <a:p>
            <a:r>
              <a:rPr lang="it-IT" dirty="0" smtClean="0"/>
              <a:t>System </a:t>
            </a:r>
            <a:r>
              <a:rPr lang="it-IT" dirty="0" err="1" smtClean="0"/>
              <a:t>landscape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417025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Abstract</a:t>
            </a:r>
            <a:r>
              <a:rPr lang="it-IT" dirty="0" smtClean="0"/>
              <a:t>	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will be shown, step by step, the full lifecycle development process of a </a:t>
            </a:r>
            <a:r>
              <a:rPr lang="en-US" dirty="0" err="1"/>
              <a:t>microservice</a:t>
            </a:r>
            <a:r>
              <a:rPr lang="en-US" dirty="0"/>
              <a:t>. From architectural (database per service) and technological (Spring Boot) aspects to delivery related scenarios (development, Cloud or </a:t>
            </a:r>
            <a:r>
              <a:rPr lang="en-US" dirty="0" err="1"/>
              <a:t>dockerized</a:t>
            </a:r>
            <a:r>
              <a:rPr lang="en-US" dirty="0"/>
              <a:t> environments), in an ecosystem context where </a:t>
            </a:r>
            <a:r>
              <a:rPr lang="en-US" dirty="0" err="1"/>
              <a:t>microservices</a:t>
            </a:r>
            <a:r>
              <a:rPr lang="en-US" dirty="0"/>
              <a:t> are each other reliable and fault tolerant (Eureka service registry, Ribbon load balancing, Spring Cloud).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215639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Business </a:t>
            </a:r>
            <a:r>
              <a:rPr lang="it-IT" dirty="0" err="1" smtClean="0"/>
              <a:t>context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755537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dirty="0" err="1" smtClean="0"/>
              <a:t>Requirements</a:t>
            </a:r>
            <a:endParaRPr lang="it-IT" dirty="0" smtClean="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it-IT" dirty="0" err="1" smtClean="0"/>
              <a:t>Funtional</a:t>
            </a:r>
            <a:endParaRPr lang="it-IT" dirty="0" smtClean="0"/>
          </a:p>
          <a:p>
            <a:pPr eaLnBrk="1" hangingPunct="1"/>
            <a:endParaRPr lang="it-IT" dirty="0"/>
          </a:p>
          <a:p>
            <a:pPr eaLnBrk="1" hangingPunct="1"/>
            <a:r>
              <a:rPr lang="it-IT" dirty="0" smtClean="0"/>
              <a:t>Non-</a:t>
            </a:r>
            <a:r>
              <a:rPr lang="it-IT" dirty="0" err="1" smtClean="0"/>
              <a:t>Functional</a:t>
            </a:r>
            <a:r>
              <a:rPr lang="it-IT" dirty="0" smtClean="0"/>
              <a:t> </a:t>
            </a:r>
          </a:p>
          <a:p>
            <a:pPr lvl="1" eaLnBrk="1" hangingPunct="1"/>
            <a:r>
              <a:rPr lang="it-IT" sz="2800" b="1" dirty="0" smtClean="0"/>
              <a:t>Design</a:t>
            </a:r>
          </a:p>
          <a:p>
            <a:pPr lvl="2" eaLnBrk="1" hangingPunct="1"/>
            <a:r>
              <a:rPr lang="it-IT" sz="2800" dirty="0" smtClean="0"/>
              <a:t>Service </a:t>
            </a:r>
            <a:r>
              <a:rPr lang="it-IT" sz="2800" dirty="0" err="1" smtClean="0"/>
              <a:t>loosely</a:t>
            </a:r>
            <a:r>
              <a:rPr lang="it-IT" sz="2800" dirty="0" smtClean="0"/>
              <a:t> </a:t>
            </a:r>
            <a:r>
              <a:rPr lang="it-IT" sz="2800" dirty="0" err="1" smtClean="0"/>
              <a:t>coupled</a:t>
            </a:r>
            <a:endParaRPr lang="it-IT" sz="2800" dirty="0" smtClean="0"/>
          </a:p>
          <a:p>
            <a:pPr lvl="2" eaLnBrk="1" hangingPunct="1"/>
            <a:r>
              <a:rPr lang="it-IT" sz="2800" dirty="0" err="1" smtClean="0"/>
              <a:t>Indipendence</a:t>
            </a:r>
            <a:r>
              <a:rPr lang="it-IT" sz="2800" dirty="0" smtClean="0"/>
              <a:t> of </a:t>
            </a:r>
            <a:r>
              <a:rPr lang="it-IT" sz="2800" dirty="0" err="1" smtClean="0"/>
              <a:t>each</a:t>
            </a:r>
            <a:r>
              <a:rPr lang="it-IT" sz="2800" dirty="0" smtClean="0"/>
              <a:t> service </a:t>
            </a:r>
            <a:r>
              <a:rPr lang="it-IT" sz="2800" dirty="0" err="1" smtClean="0"/>
              <a:t>at</a:t>
            </a:r>
            <a:r>
              <a:rPr lang="it-IT" sz="2800" dirty="0" smtClean="0"/>
              <a:t> </a:t>
            </a:r>
            <a:r>
              <a:rPr lang="it-IT" sz="2800" dirty="0" err="1" smtClean="0"/>
              <a:t>develop</a:t>
            </a:r>
            <a:r>
              <a:rPr lang="it-IT" sz="2800" dirty="0" smtClean="0"/>
              <a:t>, deploy and scale out time</a:t>
            </a:r>
          </a:p>
          <a:p>
            <a:pPr lvl="1" eaLnBrk="1" hangingPunct="1"/>
            <a:r>
              <a:rPr lang="it-IT" sz="2800" b="1" dirty="0" err="1"/>
              <a:t>Technological</a:t>
            </a:r>
            <a:endParaRPr lang="it-IT" sz="2800" b="1" dirty="0"/>
          </a:p>
          <a:p>
            <a:pPr lvl="2" eaLnBrk="1" hangingPunct="1"/>
            <a:r>
              <a:rPr lang="it-IT" sz="2800" dirty="0" err="1" smtClean="0"/>
              <a:t>Flexible</a:t>
            </a:r>
            <a:r>
              <a:rPr lang="it-IT" sz="2800" dirty="0" smtClean="0"/>
              <a:t> deployment in </a:t>
            </a:r>
            <a:r>
              <a:rPr lang="it-IT" sz="2800" dirty="0" err="1" smtClean="0"/>
              <a:t>environemt</a:t>
            </a:r>
            <a:endParaRPr lang="it-IT" sz="2800" dirty="0" smtClean="0"/>
          </a:p>
          <a:p>
            <a:pPr lvl="3" eaLnBrk="1" hangingPunct="1"/>
            <a:r>
              <a:rPr lang="it-IT" sz="2800" dirty="0" smtClean="0"/>
              <a:t>Local  </a:t>
            </a:r>
          </a:p>
          <a:p>
            <a:pPr lvl="3" eaLnBrk="1" hangingPunct="1"/>
            <a:r>
              <a:rPr lang="it-IT" sz="2800" dirty="0" err="1" smtClean="0"/>
              <a:t>Containerizing</a:t>
            </a:r>
            <a:endParaRPr lang="it-IT" sz="2800" dirty="0" smtClean="0"/>
          </a:p>
          <a:p>
            <a:pPr lvl="3" eaLnBrk="1" hangingPunct="1"/>
            <a:r>
              <a:rPr lang="it-IT" sz="2800" dirty="0" err="1"/>
              <a:t>Cloud</a:t>
            </a:r>
            <a:r>
              <a:rPr lang="it-IT" sz="2800" dirty="0"/>
              <a:t> </a:t>
            </a:r>
            <a:r>
              <a:rPr lang="it-IT" sz="2800" dirty="0" err="1"/>
              <a:t>based</a:t>
            </a:r>
            <a:r>
              <a:rPr lang="it-IT" sz="2800" dirty="0"/>
              <a:t> </a:t>
            </a:r>
          </a:p>
          <a:p>
            <a:pPr lvl="2" eaLnBrk="1" hangingPunct="1"/>
            <a:r>
              <a:rPr lang="it-IT" sz="2800" dirty="0" err="1" smtClean="0"/>
              <a:t>Realize</a:t>
            </a:r>
            <a:r>
              <a:rPr lang="it-IT" sz="2800" dirty="0" smtClean="0"/>
              <a:t> data </a:t>
            </a:r>
            <a:r>
              <a:rPr lang="it-IT" sz="2800" dirty="0" err="1" smtClean="0"/>
              <a:t>consistency</a:t>
            </a:r>
            <a:r>
              <a:rPr lang="it-IT" sz="2800" dirty="0" smtClean="0"/>
              <a:t> with </a:t>
            </a:r>
            <a:r>
              <a:rPr lang="it-IT" sz="2800" dirty="0" err="1" smtClean="0"/>
              <a:t>asynchronous</a:t>
            </a:r>
            <a:r>
              <a:rPr lang="it-IT" sz="2800" dirty="0" smtClean="0"/>
              <a:t> non-</a:t>
            </a:r>
            <a:r>
              <a:rPr lang="it-IT" sz="2800" dirty="0" err="1" smtClean="0"/>
              <a:t>blocking</a:t>
            </a:r>
            <a:r>
              <a:rPr lang="it-IT" sz="2800" dirty="0" smtClean="0"/>
              <a:t> </a:t>
            </a:r>
            <a:r>
              <a:rPr lang="it-IT" sz="2800" dirty="0" err="1" smtClean="0"/>
              <a:t>operations</a:t>
            </a:r>
            <a:endParaRPr lang="it-IT" sz="2800" dirty="0" smtClean="0"/>
          </a:p>
          <a:p>
            <a:pPr lvl="2" eaLnBrk="1" hangingPunct="1"/>
            <a:r>
              <a:rPr lang="it-IT" sz="2800" dirty="0" err="1" smtClean="0"/>
              <a:t>Poliglot</a:t>
            </a:r>
            <a:r>
              <a:rPr lang="it-IT" sz="2800" dirty="0" smtClean="0"/>
              <a:t> </a:t>
            </a:r>
            <a:r>
              <a:rPr lang="it-IT" sz="2800" dirty="0" err="1" smtClean="0"/>
              <a:t>persistence</a:t>
            </a:r>
            <a:r>
              <a:rPr lang="it-IT" sz="2800" dirty="0" smtClean="0"/>
              <a:t> with </a:t>
            </a:r>
            <a:r>
              <a:rPr lang="it-IT" sz="2800" dirty="0" err="1" smtClean="0"/>
              <a:t>different</a:t>
            </a:r>
            <a:r>
              <a:rPr lang="it-IT" sz="2800" dirty="0" smtClean="0"/>
              <a:t> data </a:t>
            </a:r>
            <a:r>
              <a:rPr lang="it-IT" sz="2800" dirty="0" err="1" smtClean="0"/>
              <a:t>store</a:t>
            </a:r>
            <a:endParaRPr lang="it-IT" dirty="0" smtClean="0"/>
          </a:p>
          <a:p>
            <a:pPr lvl="1" eaLnBrk="1" hangingPunct="1"/>
            <a:r>
              <a:rPr lang="it-IT" sz="2800" b="1" dirty="0"/>
              <a:t>System	</a:t>
            </a:r>
          </a:p>
          <a:p>
            <a:pPr lvl="2" eaLnBrk="1" hangingPunct="1"/>
            <a:r>
              <a:rPr lang="it-IT" sz="2800" dirty="0"/>
              <a:t>Simple </a:t>
            </a:r>
            <a:r>
              <a:rPr lang="it-IT" sz="2800" dirty="0" err="1"/>
              <a:t>infrastructure</a:t>
            </a:r>
            <a:r>
              <a:rPr lang="it-IT" sz="2800" dirty="0"/>
              <a:t> scale-out (no stop </a:t>
            </a:r>
            <a:r>
              <a:rPr lang="it-IT" sz="2800" dirty="0" err="1"/>
              <a:t>services</a:t>
            </a:r>
            <a:r>
              <a:rPr lang="it-IT" sz="2800" dirty="0" smtClean="0"/>
              <a:t>)</a:t>
            </a:r>
          </a:p>
          <a:p>
            <a:pPr lvl="2" eaLnBrk="1" hangingPunct="1"/>
            <a:r>
              <a:rPr lang="it-IT" sz="2800" dirty="0" err="1" smtClean="0"/>
              <a:t>Flexible</a:t>
            </a:r>
            <a:r>
              <a:rPr lang="it-IT" sz="2800" dirty="0" smtClean="0"/>
              <a:t> </a:t>
            </a:r>
            <a:r>
              <a:rPr lang="it-IT" sz="2800" dirty="0" err="1" smtClean="0"/>
              <a:t>not</a:t>
            </a:r>
            <a:r>
              <a:rPr lang="it-IT" sz="2800" dirty="0" smtClean="0"/>
              <a:t> </a:t>
            </a:r>
            <a:r>
              <a:rPr lang="it-IT" sz="2800" dirty="0" err="1" smtClean="0"/>
              <a:t>coded</a:t>
            </a:r>
            <a:r>
              <a:rPr lang="it-IT" sz="2800" dirty="0" smtClean="0"/>
              <a:t> service </a:t>
            </a:r>
            <a:r>
              <a:rPr lang="it-IT" sz="2800" dirty="0" err="1" smtClean="0"/>
              <a:t>resolution</a:t>
            </a:r>
            <a:r>
              <a:rPr lang="it-IT" sz="2800" dirty="0" smtClean="0"/>
              <a:t> (service </a:t>
            </a:r>
            <a:r>
              <a:rPr lang="it-IT" sz="2800" dirty="0" err="1" smtClean="0"/>
              <a:t>discovery</a:t>
            </a:r>
            <a:r>
              <a:rPr lang="it-IT" sz="2800" dirty="0" smtClean="0"/>
              <a:t>) </a:t>
            </a:r>
            <a:endParaRPr lang="it-IT" sz="2800" dirty="0"/>
          </a:p>
          <a:p>
            <a:pPr lvl="2" eaLnBrk="1" hangingPunct="1"/>
            <a:r>
              <a:rPr lang="it-IT" sz="2800" dirty="0"/>
              <a:t>Client side </a:t>
            </a:r>
            <a:r>
              <a:rPr lang="it-IT" sz="2800" dirty="0" err="1"/>
              <a:t>Load</a:t>
            </a:r>
            <a:r>
              <a:rPr lang="it-IT" sz="2800" dirty="0"/>
              <a:t> </a:t>
            </a:r>
            <a:r>
              <a:rPr lang="it-IT" sz="2800" dirty="0" err="1"/>
              <a:t>Balancing</a:t>
            </a:r>
            <a:r>
              <a:rPr lang="it-IT" sz="2800" dirty="0"/>
              <a:t> (non </a:t>
            </a:r>
            <a:r>
              <a:rPr lang="it-IT" sz="2800" dirty="0" err="1"/>
              <a:t>load</a:t>
            </a:r>
            <a:r>
              <a:rPr lang="it-IT" sz="2800" dirty="0"/>
              <a:t> </a:t>
            </a:r>
            <a:r>
              <a:rPr lang="it-IT" sz="2800" dirty="0" err="1"/>
              <a:t>balancing</a:t>
            </a:r>
            <a:r>
              <a:rPr lang="it-IT" sz="2800" dirty="0"/>
              <a:t> configuration </a:t>
            </a:r>
            <a:r>
              <a:rPr lang="it-IT" sz="2800" dirty="0" err="1"/>
              <a:t>needs</a:t>
            </a:r>
            <a:r>
              <a:rPr lang="it-IT" sz="2800" dirty="0"/>
              <a:t>- </a:t>
            </a:r>
            <a:r>
              <a:rPr lang="it-IT" sz="2800" dirty="0" err="1"/>
              <a:t>simple</a:t>
            </a:r>
            <a:r>
              <a:rPr lang="it-IT" sz="2800" dirty="0"/>
              <a:t> </a:t>
            </a:r>
            <a:r>
              <a:rPr lang="it-IT" sz="2800" dirty="0" err="1"/>
              <a:t>add</a:t>
            </a:r>
            <a:r>
              <a:rPr lang="it-IT" sz="2800" dirty="0"/>
              <a:t> </a:t>
            </a:r>
            <a:r>
              <a:rPr lang="it-IT" sz="2800" dirty="0" err="1"/>
              <a:t>instance</a:t>
            </a:r>
            <a:r>
              <a:rPr lang="it-IT" sz="2800" dirty="0" smtClean="0"/>
              <a:t>)</a:t>
            </a:r>
            <a:endParaRPr lang="it-IT" sz="2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dirty="0" err="1" smtClean="0"/>
              <a:t>Requirements</a:t>
            </a:r>
            <a:endParaRPr lang="it-IT" dirty="0" smtClean="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/>
            <a:r>
              <a:rPr lang="it-IT" dirty="0" smtClean="0"/>
              <a:t>Project Management </a:t>
            </a:r>
            <a:r>
              <a:rPr lang="it-IT" dirty="0" err="1" smtClean="0"/>
              <a:t>related</a:t>
            </a:r>
            <a:endParaRPr lang="it-IT" dirty="0" smtClean="0"/>
          </a:p>
          <a:p>
            <a:pPr lvl="2" eaLnBrk="1" hangingPunct="1"/>
            <a:r>
              <a:rPr lang="it-IT" sz="2800" dirty="0" err="1" smtClean="0"/>
              <a:t>Deliver</a:t>
            </a:r>
            <a:r>
              <a:rPr lang="it-IT" sz="2800" dirty="0" smtClean="0"/>
              <a:t> software </a:t>
            </a:r>
            <a:r>
              <a:rPr lang="it-IT" sz="2800" dirty="0" err="1" smtClean="0"/>
              <a:t>faster</a:t>
            </a:r>
            <a:r>
              <a:rPr lang="it-IT" sz="2800" dirty="0" smtClean="0"/>
              <a:t> </a:t>
            </a:r>
          </a:p>
          <a:p>
            <a:pPr lvl="2" eaLnBrk="1" hangingPunct="1"/>
            <a:r>
              <a:rPr lang="it-IT" sz="2800" dirty="0" err="1" smtClean="0"/>
              <a:t>Eventually</a:t>
            </a:r>
            <a:r>
              <a:rPr lang="it-IT" sz="2800" dirty="0" smtClean="0"/>
              <a:t> </a:t>
            </a:r>
            <a:r>
              <a:rPr lang="it-IT" sz="2800" dirty="0" err="1" smtClean="0"/>
              <a:t>embrace</a:t>
            </a:r>
            <a:r>
              <a:rPr lang="it-IT" sz="2800" dirty="0" smtClean="0"/>
              <a:t> new </a:t>
            </a:r>
            <a:r>
              <a:rPr lang="it-IT" sz="2800" dirty="0" err="1" smtClean="0"/>
              <a:t>technology</a:t>
            </a:r>
            <a:r>
              <a:rPr lang="it-IT" sz="2800" dirty="0" smtClean="0"/>
              <a:t> </a:t>
            </a:r>
            <a:r>
              <a:rPr lang="it-IT" sz="2800" dirty="0" err="1" smtClean="0"/>
              <a:t>adopting</a:t>
            </a:r>
            <a:r>
              <a:rPr lang="it-IT" sz="2800" dirty="0" smtClean="0"/>
              <a:t> </a:t>
            </a:r>
            <a:r>
              <a:rPr lang="it-IT" sz="2800" dirty="0" err="1" smtClean="0"/>
              <a:t>them</a:t>
            </a:r>
            <a:r>
              <a:rPr lang="it-IT" sz="2800" dirty="0" smtClean="0"/>
              <a:t> </a:t>
            </a:r>
            <a:r>
              <a:rPr lang="it-IT" sz="2800" dirty="0" err="1" smtClean="0"/>
              <a:t>quickly</a:t>
            </a:r>
            <a:r>
              <a:rPr lang="it-IT" sz="2800" dirty="0"/>
              <a:t> </a:t>
            </a:r>
            <a:r>
              <a:rPr lang="it-IT" sz="2800" dirty="0" smtClean="0"/>
              <a:t>with the minimum impact to the </a:t>
            </a:r>
            <a:r>
              <a:rPr lang="it-IT" sz="2800" dirty="0" err="1" smtClean="0"/>
              <a:t>system</a:t>
            </a:r>
            <a:endParaRPr lang="it-IT" sz="2800" dirty="0" smtClean="0"/>
          </a:p>
          <a:p>
            <a:pPr lvl="2" eaLnBrk="1" hangingPunct="1"/>
            <a:r>
              <a:rPr lang="it-IT" sz="2800" dirty="0" smtClean="0"/>
              <a:t>Teams </a:t>
            </a:r>
            <a:r>
              <a:rPr lang="it-IT" sz="2800" dirty="0" err="1"/>
              <a:t>distributed</a:t>
            </a:r>
            <a:r>
              <a:rPr lang="it-IT" sz="2800" dirty="0"/>
              <a:t> </a:t>
            </a:r>
            <a:r>
              <a:rPr lang="it-IT" sz="2800" dirty="0" err="1" smtClean="0"/>
              <a:t>geographically</a:t>
            </a:r>
            <a:endParaRPr lang="it-IT" sz="2800" dirty="0" smtClean="0"/>
          </a:p>
          <a:p>
            <a:pPr lvl="2" eaLnBrk="1" hangingPunct="1"/>
            <a:r>
              <a:rPr lang="it-IT" sz="2800" dirty="0" smtClean="0"/>
              <a:t>Optimizing skill </a:t>
            </a:r>
            <a:r>
              <a:rPr lang="it-IT" sz="2800" dirty="0" err="1" smtClean="0"/>
              <a:t>distribution</a:t>
            </a:r>
            <a:r>
              <a:rPr lang="it-IT" sz="2800" dirty="0" smtClean="0"/>
              <a:t> (</a:t>
            </a:r>
            <a:r>
              <a:rPr lang="it-IT" sz="2800" dirty="0" err="1" smtClean="0"/>
              <a:t>avoid</a:t>
            </a:r>
            <a:r>
              <a:rPr lang="it-IT" sz="2800" dirty="0" smtClean="0"/>
              <a:t> </a:t>
            </a:r>
            <a:r>
              <a:rPr lang="it-IT" sz="2800" dirty="0" err="1" smtClean="0"/>
              <a:t>techical</a:t>
            </a:r>
            <a:r>
              <a:rPr lang="it-IT" sz="2800" dirty="0" smtClean="0"/>
              <a:t> skill </a:t>
            </a:r>
            <a:r>
              <a:rPr lang="it-IT" sz="2800" dirty="0" err="1" smtClean="0"/>
              <a:t>where</a:t>
            </a:r>
            <a:r>
              <a:rPr lang="it-IT" sz="2800" dirty="0" smtClean="0"/>
              <a:t> </a:t>
            </a:r>
            <a:r>
              <a:rPr lang="it-IT" sz="2800" dirty="0" err="1" smtClean="0"/>
              <a:t>it</a:t>
            </a:r>
            <a:r>
              <a:rPr lang="it-IT" sz="2800" dirty="0" smtClean="0"/>
              <a:t> </a:t>
            </a:r>
            <a:r>
              <a:rPr lang="it-IT" sz="2800" dirty="0" err="1" smtClean="0"/>
              <a:t>is</a:t>
            </a:r>
            <a:r>
              <a:rPr lang="it-IT" sz="2800" dirty="0" smtClean="0"/>
              <a:t> </a:t>
            </a:r>
            <a:r>
              <a:rPr lang="it-IT" sz="2800" dirty="0" err="1" smtClean="0"/>
              <a:t>not</a:t>
            </a:r>
            <a:r>
              <a:rPr lang="it-IT" sz="2800" dirty="0" smtClean="0"/>
              <a:t> </a:t>
            </a:r>
            <a:r>
              <a:rPr lang="it-IT" sz="2800" dirty="0" err="1" smtClean="0"/>
              <a:t>necessary</a:t>
            </a:r>
            <a:r>
              <a:rPr lang="it-IT" sz="2800" dirty="0" smtClean="0"/>
              <a:t> -QA)</a:t>
            </a:r>
          </a:p>
          <a:p>
            <a:pPr lvl="2" eaLnBrk="1" hangingPunct="1"/>
            <a:r>
              <a:rPr lang="it-IT" sz="2800" dirty="0" err="1" smtClean="0"/>
              <a:t>Each</a:t>
            </a:r>
            <a:r>
              <a:rPr lang="it-IT" sz="2800" dirty="0" smtClean="0"/>
              <a:t> team with </a:t>
            </a:r>
            <a:r>
              <a:rPr lang="it-IT" sz="2800" dirty="0" err="1" smtClean="0"/>
              <a:t>specific</a:t>
            </a:r>
            <a:r>
              <a:rPr lang="it-IT" sz="2800" dirty="0" smtClean="0"/>
              <a:t> </a:t>
            </a:r>
            <a:r>
              <a:rPr lang="it-IT" sz="2800" dirty="0" err="1" smtClean="0"/>
              <a:t>skills</a:t>
            </a:r>
            <a:r>
              <a:rPr lang="it-IT" sz="2800" dirty="0" smtClean="0"/>
              <a:t> </a:t>
            </a:r>
            <a:r>
              <a:rPr lang="it-IT" sz="2800" dirty="0" err="1" smtClean="0"/>
              <a:t>characterization</a:t>
            </a:r>
            <a:endParaRPr lang="it-IT" sz="2800" dirty="0"/>
          </a:p>
        </p:txBody>
      </p:sp>
    </p:spTree>
    <p:extLst>
      <p:ext uri="{BB962C8B-B14F-4D97-AF65-F5344CB8AC3E}">
        <p14:creationId xmlns:p14="http://schemas.microsoft.com/office/powerpoint/2010/main" val="31772575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dirty="0" err="1" smtClean="0"/>
              <a:t>Requirements</a:t>
            </a:r>
            <a:r>
              <a:rPr lang="it-IT" dirty="0" smtClean="0"/>
              <a:t> </a:t>
            </a:r>
            <a:r>
              <a:rPr lang="it-IT" dirty="0" err="1" smtClean="0"/>
              <a:t>fullfilment</a:t>
            </a:r>
            <a:r>
              <a:rPr lang="it-IT" dirty="0" smtClean="0"/>
              <a:t>: Design Pattern</a:t>
            </a: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MICROSERVICE: OVERVIEW</a:t>
            </a:r>
          </a:p>
          <a:p>
            <a:pPr lvl="1" eaLnBrk="1" hangingPunct="1"/>
            <a:r>
              <a:rPr lang="it-IT" sz="2800" dirty="0" smtClean="0"/>
              <a:t>How </a:t>
            </a:r>
            <a:r>
              <a:rPr lang="it-IT" sz="2800" dirty="0" err="1" smtClean="0"/>
              <a:t>all</a:t>
            </a:r>
            <a:r>
              <a:rPr lang="it-IT" sz="2800" dirty="0" smtClean="0"/>
              <a:t> </a:t>
            </a:r>
            <a:r>
              <a:rPr lang="it-IT" sz="2800" dirty="0" err="1" smtClean="0"/>
              <a:t>these</a:t>
            </a:r>
            <a:r>
              <a:rPr lang="it-IT" sz="2800" dirty="0" smtClean="0"/>
              <a:t> </a:t>
            </a:r>
            <a:r>
              <a:rPr lang="it-IT" sz="2800" dirty="0" err="1" smtClean="0"/>
              <a:t>requirements</a:t>
            </a:r>
            <a:r>
              <a:rPr lang="it-IT" sz="2800" dirty="0" smtClean="0"/>
              <a:t> </a:t>
            </a:r>
            <a:r>
              <a:rPr lang="it-IT" sz="2800" dirty="0" err="1" smtClean="0"/>
              <a:t>could</a:t>
            </a:r>
            <a:r>
              <a:rPr lang="it-IT" sz="2800" dirty="0" smtClean="0"/>
              <a:t> be </a:t>
            </a:r>
            <a:r>
              <a:rPr lang="it-IT" sz="2800" dirty="0" err="1" smtClean="0"/>
              <a:t>accomplished</a:t>
            </a:r>
            <a:r>
              <a:rPr lang="it-IT" sz="2800" dirty="0" smtClean="0"/>
              <a:t> </a:t>
            </a:r>
            <a:r>
              <a:rPr lang="it-IT" sz="2800" dirty="0" err="1" smtClean="0"/>
              <a:t>defining</a:t>
            </a:r>
            <a:r>
              <a:rPr lang="it-IT" sz="2800" dirty="0" smtClean="0"/>
              <a:t> the right </a:t>
            </a:r>
          </a:p>
          <a:p>
            <a:pPr marL="876300" lvl="2" indent="0" eaLnBrk="1" hangingPunct="1">
              <a:buNone/>
            </a:pPr>
            <a:r>
              <a:rPr lang="it-IT" sz="2800" dirty="0" smtClean="0"/>
              <a:t>Microservices </a:t>
            </a:r>
          </a:p>
          <a:p>
            <a:pPr marL="876300" lvl="2" indent="0" eaLnBrk="1" hangingPunct="1">
              <a:buNone/>
            </a:pPr>
            <a:r>
              <a:rPr lang="it-IT" sz="2800" dirty="0"/>
              <a:t>	</a:t>
            </a:r>
            <a:r>
              <a:rPr lang="it-IT" sz="2800" dirty="0" smtClean="0"/>
              <a:t>build a </a:t>
            </a:r>
            <a:r>
              <a:rPr lang="it-IT" sz="2800" dirty="0" err="1" smtClean="0"/>
              <a:t>system</a:t>
            </a:r>
            <a:r>
              <a:rPr lang="it-IT" sz="2800" dirty="0" smtClean="0"/>
              <a:t> </a:t>
            </a:r>
            <a:r>
              <a:rPr lang="it-IT" sz="2800" dirty="0" err="1" smtClean="0"/>
              <a:t>based</a:t>
            </a:r>
            <a:r>
              <a:rPr lang="it-IT" sz="2800" dirty="0" smtClean="0"/>
              <a:t> on microservices </a:t>
            </a:r>
            <a:r>
              <a:rPr lang="it-IT" sz="2800" dirty="0" err="1" smtClean="0"/>
              <a:t>architecture</a:t>
            </a:r>
            <a:r>
              <a:rPr lang="it-IT" sz="2800" dirty="0" smtClean="0"/>
              <a:t> </a:t>
            </a:r>
            <a:r>
              <a:rPr lang="it-IT" sz="2800" dirty="0" err="1" smtClean="0"/>
              <a:t>could</a:t>
            </a:r>
            <a:r>
              <a:rPr lang="it-IT" sz="2800" dirty="0" smtClean="0"/>
              <a:t> </a:t>
            </a:r>
            <a:r>
              <a:rPr lang="it-IT" sz="2800" dirty="0" err="1" smtClean="0"/>
              <a:t>lead</a:t>
            </a:r>
            <a:endParaRPr lang="it-IT" sz="2800" dirty="0" smtClean="0"/>
          </a:p>
          <a:p>
            <a:pPr marL="876300" lvl="2" indent="0" eaLnBrk="1" hangingPunct="1">
              <a:buNone/>
            </a:pPr>
            <a:r>
              <a:rPr lang="it-IT" sz="2800" dirty="0" smtClean="0"/>
              <a:t>Use of </a:t>
            </a:r>
            <a:r>
              <a:rPr lang="it-IT" sz="2800" dirty="0" err="1" smtClean="0"/>
              <a:t>different</a:t>
            </a:r>
            <a:r>
              <a:rPr lang="it-IT" sz="2800" dirty="0" smtClean="0"/>
              <a:t> </a:t>
            </a:r>
            <a:r>
              <a:rPr lang="it-IT" sz="2800" dirty="0" err="1" smtClean="0"/>
              <a:t>technology</a:t>
            </a:r>
            <a:r>
              <a:rPr lang="it-IT" sz="2800" dirty="0" smtClean="0"/>
              <a:t> inside </a:t>
            </a:r>
            <a:r>
              <a:rPr lang="it-IT" sz="2800" dirty="0" err="1" smtClean="0"/>
              <a:t>each</a:t>
            </a:r>
            <a:r>
              <a:rPr lang="it-IT" sz="2800" dirty="0" smtClean="0"/>
              <a:t> service i.e. database </a:t>
            </a:r>
            <a:r>
              <a:rPr lang="it-IT" sz="2800" dirty="0" err="1" smtClean="0"/>
              <a:t>engine</a:t>
            </a:r>
            <a:r>
              <a:rPr lang="it-IT" sz="2800" dirty="0" smtClean="0"/>
              <a:t> (neo4j; </a:t>
            </a:r>
            <a:r>
              <a:rPr lang="it-IT" sz="2800" dirty="0" err="1" smtClean="0"/>
              <a:t>relational</a:t>
            </a:r>
            <a:r>
              <a:rPr lang="it-IT" sz="2800" dirty="0" smtClean="0"/>
              <a:t>, no sql)</a:t>
            </a:r>
          </a:p>
          <a:p>
            <a:pPr marL="876300" lvl="2" indent="0" eaLnBrk="1" hangingPunct="1">
              <a:buNone/>
            </a:pPr>
            <a:r>
              <a:rPr lang="it-IT" sz="2800" dirty="0" err="1" smtClean="0"/>
              <a:t>If</a:t>
            </a:r>
            <a:r>
              <a:rPr lang="it-IT" sz="2800" dirty="0" smtClean="0"/>
              <a:t> </a:t>
            </a:r>
            <a:r>
              <a:rPr lang="it-IT" sz="2800" dirty="0" err="1" smtClean="0"/>
              <a:t>one</a:t>
            </a:r>
            <a:r>
              <a:rPr lang="it-IT" sz="2800" dirty="0" smtClean="0"/>
              <a:t> of the part of the </a:t>
            </a:r>
            <a:r>
              <a:rPr lang="it-IT" sz="2800" dirty="0" err="1" smtClean="0"/>
              <a:t>system</a:t>
            </a:r>
            <a:r>
              <a:rPr lang="it-IT" sz="2800" dirty="0" smtClean="0"/>
              <a:t> </a:t>
            </a:r>
            <a:r>
              <a:rPr lang="it-IT" sz="2800" dirty="0" err="1" smtClean="0"/>
              <a:t>need</a:t>
            </a:r>
            <a:r>
              <a:rPr lang="it-IT" sz="2800" dirty="0" smtClean="0"/>
              <a:t> to </a:t>
            </a:r>
            <a:r>
              <a:rPr lang="it-IT" sz="2800" dirty="0" err="1" smtClean="0"/>
              <a:t>improve</a:t>
            </a:r>
            <a:r>
              <a:rPr lang="it-IT" sz="2800" dirty="0" smtClean="0"/>
              <a:t> or scale up </a:t>
            </a:r>
            <a:r>
              <a:rPr lang="it-IT" sz="2800" dirty="0" err="1" smtClean="0"/>
              <a:t>we</a:t>
            </a:r>
            <a:r>
              <a:rPr lang="it-IT" sz="2800" dirty="0" smtClean="0"/>
              <a:t> can decide to use a </a:t>
            </a:r>
            <a:r>
              <a:rPr lang="it-IT" sz="2800" dirty="0" err="1" smtClean="0"/>
              <a:t>different</a:t>
            </a:r>
            <a:r>
              <a:rPr lang="it-IT" sz="2800" dirty="0" smtClean="0"/>
              <a:t> </a:t>
            </a:r>
            <a:r>
              <a:rPr lang="it-IT" sz="2800" dirty="0" err="1" smtClean="0"/>
              <a:t>technological</a:t>
            </a:r>
            <a:r>
              <a:rPr lang="it-IT" sz="2800" dirty="0" smtClean="0"/>
              <a:t> </a:t>
            </a:r>
            <a:r>
              <a:rPr lang="it-IT" sz="2800" dirty="0" err="1" smtClean="0"/>
              <a:t>stack</a:t>
            </a:r>
            <a:r>
              <a:rPr lang="it-IT" sz="2800" dirty="0" smtClean="0"/>
              <a:t> </a:t>
            </a:r>
            <a:r>
              <a:rPr lang="it-IT" sz="2800" dirty="0" err="1" smtClean="0"/>
              <a:t>without</a:t>
            </a:r>
            <a:r>
              <a:rPr lang="it-IT" sz="2800" dirty="0" smtClean="0"/>
              <a:t> </a:t>
            </a:r>
            <a:r>
              <a:rPr lang="it-IT" sz="2800" dirty="0" err="1" smtClean="0"/>
              <a:t>impacts</a:t>
            </a:r>
            <a:r>
              <a:rPr lang="it-IT" sz="2800" dirty="0" smtClean="0"/>
              <a:t> on the </a:t>
            </a:r>
            <a:r>
              <a:rPr lang="it-IT" sz="2800" dirty="0" err="1" smtClean="0"/>
              <a:t>system</a:t>
            </a:r>
            <a:endParaRPr lang="it-IT" sz="2800" dirty="0" smtClean="0"/>
          </a:p>
          <a:p>
            <a:pPr marL="876300" lvl="2" indent="0" eaLnBrk="1" hangingPunct="1">
              <a:buNone/>
            </a:pPr>
            <a:r>
              <a:rPr lang="it-IT" sz="2800" dirty="0" smtClean="0"/>
              <a:t>In a </a:t>
            </a:r>
            <a:r>
              <a:rPr lang="it-IT" sz="2800" dirty="0" err="1" smtClean="0"/>
              <a:t>context</a:t>
            </a:r>
            <a:r>
              <a:rPr lang="it-IT" sz="2800" dirty="0" smtClean="0"/>
              <a:t> of on-demand provisioning </a:t>
            </a:r>
            <a:r>
              <a:rPr lang="it-IT" sz="2800" dirty="0" err="1" smtClean="0"/>
              <a:t>system</a:t>
            </a:r>
            <a:r>
              <a:rPr lang="it-IT" sz="2800" dirty="0" smtClean="0"/>
              <a:t> (PWS) </a:t>
            </a:r>
            <a:r>
              <a:rPr lang="it-IT" sz="2800" dirty="0" err="1" smtClean="0"/>
              <a:t>it</a:t>
            </a:r>
            <a:r>
              <a:rPr lang="it-IT" sz="2800" dirty="0" smtClean="0"/>
              <a:t> </a:t>
            </a:r>
            <a:r>
              <a:rPr lang="it-IT" sz="2800" dirty="0" err="1" smtClean="0"/>
              <a:t>is</a:t>
            </a:r>
            <a:r>
              <a:rPr lang="it-IT" sz="2800" dirty="0" smtClean="0"/>
              <a:t> </a:t>
            </a:r>
            <a:r>
              <a:rPr lang="it-IT" sz="2800" dirty="0" err="1" smtClean="0"/>
              <a:t>possible</a:t>
            </a:r>
            <a:r>
              <a:rPr lang="it-IT" sz="2800" dirty="0" smtClean="0"/>
              <a:t> to </a:t>
            </a:r>
            <a:r>
              <a:rPr lang="it-IT" sz="2800" dirty="0" err="1" smtClean="0"/>
              <a:t>apply</a:t>
            </a:r>
            <a:r>
              <a:rPr lang="it-IT" sz="2800" dirty="0" smtClean="0"/>
              <a:t> </a:t>
            </a:r>
            <a:r>
              <a:rPr lang="it-IT" sz="2800" dirty="0" err="1" smtClean="0"/>
              <a:t>this</a:t>
            </a:r>
            <a:r>
              <a:rPr lang="it-IT" sz="2800" dirty="0" smtClean="0"/>
              <a:t> </a:t>
            </a:r>
            <a:r>
              <a:rPr lang="it-IT" sz="2800" dirty="0" err="1" smtClean="0"/>
              <a:t>scaling</a:t>
            </a:r>
            <a:r>
              <a:rPr lang="it-IT" sz="2800" dirty="0" smtClean="0"/>
              <a:t> </a:t>
            </a:r>
            <a:r>
              <a:rPr lang="it-IT" sz="2800" dirty="0" err="1" smtClean="0"/>
              <a:t>only</a:t>
            </a:r>
            <a:r>
              <a:rPr lang="it-IT" sz="2800" dirty="0" smtClean="0"/>
              <a:t> for </a:t>
            </a:r>
            <a:r>
              <a:rPr lang="it-IT" sz="2800" dirty="0" err="1" smtClean="0"/>
              <a:t>those</a:t>
            </a:r>
            <a:r>
              <a:rPr lang="it-IT" sz="2800" dirty="0" smtClean="0"/>
              <a:t> </a:t>
            </a:r>
            <a:r>
              <a:rPr lang="it-IT" sz="2800" dirty="0" err="1" smtClean="0"/>
              <a:t>services</a:t>
            </a:r>
            <a:r>
              <a:rPr lang="it-IT" sz="2800" dirty="0" smtClean="0"/>
              <a:t> </a:t>
            </a:r>
            <a:r>
              <a:rPr lang="it-IT" sz="2800" dirty="0" err="1" smtClean="0"/>
              <a:t>that</a:t>
            </a:r>
            <a:r>
              <a:rPr lang="it-IT" sz="2800" dirty="0" smtClean="0"/>
              <a:t> </a:t>
            </a:r>
            <a:r>
              <a:rPr lang="it-IT" sz="2800" dirty="0" err="1" smtClean="0"/>
              <a:t>need</a:t>
            </a:r>
            <a:r>
              <a:rPr lang="it-IT" sz="2800" dirty="0" smtClean="0"/>
              <a:t> </a:t>
            </a:r>
            <a:r>
              <a:rPr lang="it-IT" sz="2800" dirty="0" err="1" smtClean="0"/>
              <a:t>it</a:t>
            </a:r>
            <a:r>
              <a:rPr lang="it-IT" sz="2800" dirty="0" smtClean="0"/>
              <a:t> with a more </a:t>
            </a:r>
            <a:r>
              <a:rPr lang="it-IT" sz="2800" dirty="0" err="1" smtClean="0"/>
              <a:t>efficient</a:t>
            </a:r>
            <a:r>
              <a:rPr lang="it-IT" sz="2800" dirty="0" smtClean="0"/>
              <a:t> control of the </a:t>
            </a:r>
            <a:r>
              <a:rPr lang="it-IT" sz="2800" dirty="0" err="1" smtClean="0"/>
              <a:t>costs</a:t>
            </a:r>
            <a:r>
              <a:rPr lang="it-IT" sz="2800" dirty="0" smtClean="0"/>
              <a:t> </a:t>
            </a:r>
          </a:p>
          <a:p>
            <a:pPr marL="876300" lvl="2" indent="0" eaLnBrk="1" hangingPunct="1">
              <a:buNone/>
            </a:pPr>
            <a:r>
              <a:rPr lang="it-IT" sz="2800" dirty="0" smtClean="0"/>
              <a:t>In the </a:t>
            </a:r>
            <a:r>
              <a:rPr lang="it-IT" sz="2800" dirty="0" err="1" smtClean="0"/>
              <a:t>wors</a:t>
            </a:r>
            <a:r>
              <a:rPr lang="it-IT" sz="2800" dirty="0" smtClean="0"/>
              <a:t> of «</a:t>
            </a:r>
            <a:r>
              <a:rPr lang="it-IT" sz="2800" dirty="0" err="1" smtClean="0"/>
              <a:t>it’s</a:t>
            </a:r>
            <a:r>
              <a:rPr lang="it-IT" sz="2800" dirty="0" smtClean="0"/>
              <a:t> </a:t>
            </a:r>
            <a:r>
              <a:rPr lang="it-IT" sz="2800" dirty="0" err="1" smtClean="0"/>
              <a:t>not</a:t>
            </a:r>
            <a:r>
              <a:rPr lang="it-IT" sz="2800" dirty="0" smtClean="0"/>
              <a:t> </a:t>
            </a:r>
            <a:r>
              <a:rPr lang="it-IT" sz="2800" dirty="0" err="1" smtClean="0"/>
              <a:t>often</a:t>
            </a:r>
            <a:r>
              <a:rPr lang="it-IT" sz="2800" dirty="0" smtClean="0"/>
              <a:t> </a:t>
            </a:r>
            <a:r>
              <a:rPr lang="it-IT" sz="2800" dirty="0" err="1" smtClean="0"/>
              <a:t>thata</a:t>
            </a:r>
            <a:r>
              <a:rPr lang="it-IT" sz="2800" dirty="0" smtClean="0"/>
              <a:t> an </a:t>
            </a:r>
            <a:r>
              <a:rPr lang="it-IT" sz="2800" dirty="0" err="1" smtClean="0"/>
              <a:t>architectural</a:t>
            </a:r>
            <a:r>
              <a:rPr lang="it-IT" sz="2800" dirty="0" smtClean="0"/>
              <a:t> </a:t>
            </a:r>
            <a:r>
              <a:rPr lang="it-IT" sz="2800" dirty="0" err="1" smtClean="0"/>
              <a:t>approach</a:t>
            </a:r>
            <a:r>
              <a:rPr lang="it-IT" sz="2800" dirty="0" smtClean="0"/>
              <a:t> can be </a:t>
            </a:r>
            <a:r>
              <a:rPr lang="it-IT" sz="2800" dirty="0" err="1" smtClean="0"/>
              <a:t>closely</a:t>
            </a:r>
            <a:r>
              <a:rPr lang="it-IT" sz="2800" dirty="0" smtClean="0"/>
              <a:t> </a:t>
            </a:r>
            <a:r>
              <a:rPr lang="it-IT" sz="2800" dirty="0" err="1" smtClean="0"/>
              <a:t>correlated</a:t>
            </a:r>
            <a:r>
              <a:rPr lang="it-IT" sz="2800" dirty="0" smtClean="0"/>
              <a:t> to an </a:t>
            </a:r>
            <a:r>
              <a:rPr lang="it-IT" sz="2800" dirty="0" err="1" smtClean="0"/>
              <a:t>almost</a:t>
            </a:r>
            <a:r>
              <a:rPr lang="it-IT" sz="2800" dirty="0" smtClean="0"/>
              <a:t> immediate </a:t>
            </a:r>
            <a:r>
              <a:rPr lang="it-IT" sz="2800" dirty="0" err="1" smtClean="0"/>
              <a:t>cost</a:t>
            </a:r>
            <a:r>
              <a:rPr lang="it-IT" sz="2800" dirty="0" smtClean="0"/>
              <a:t> </a:t>
            </a:r>
            <a:r>
              <a:rPr lang="it-IT" sz="2800" dirty="0" err="1" smtClean="0"/>
              <a:t>saving</a:t>
            </a:r>
            <a:r>
              <a:rPr lang="it-IT" sz="2800" dirty="0" smtClean="0"/>
              <a:t>»</a:t>
            </a:r>
          </a:p>
          <a:p>
            <a:pPr marL="876300" lvl="2" indent="0" eaLnBrk="1" hangingPunct="1">
              <a:buNone/>
            </a:pPr>
            <a:r>
              <a:rPr lang="it-IT" sz="2800" dirty="0" err="1" smtClean="0"/>
              <a:t>Ease</a:t>
            </a:r>
            <a:r>
              <a:rPr lang="it-IT" sz="2800" dirty="0" smtClean="0"/>
              <a:t> of deployment vs </a:t>
            </a:r>
            <a:r>
              <a:rPr lang="it-IT" sz="2800" dirty="0" err="1" smtClean="0"/>
              <a:t>monolitic</a:t>
            </a:r>
            <a:r>
              <a:rPr lang="it-IT" sz="2800" dirty="0" smtClean="0"/>
              <a:t> </a:t>
            </a:r>
            <a:r>
              <a:rPr lang="it-IT" sz="2800" dirty="0" err="1" smtClean="0"/>
              <a:t>architecture</a:t>
            </a:r>
            <a:r>
              <a:rPr lang="it-IT" sz="2800" dirty="0" smtClean="0"/>
              <a:t> </a:t>
            </a:r>
            <a:r>
              <a:rPr lang="it-IT" sz="2800" dirty="0" err="1" smtClean="0"/>
              <a:t>that</a:t>
            </a:r>
            <a:r>
              <a:rPr lang="it-IT" sz="2800" dirty="0" smtClean="0"/>
              <a:t> </a:t>
            </a:r>
            <a:r>
              <a:rPr lang="it-IT" sz="2800" dirty="0" err="1" smtClean="0"/>
              <a:t>require</a:t>
            </a:r>
            <a:r>
              <a:rPr lang="it-IT" sz="2800" dirty="0" smtClean="0"/>
              <a:t> the </a:t>
            </a:r>
            <a:r>
              <a:rPr lang="it-IT" sz="2800" dirty="0" err="1" smtClean="0"/>
              <a:t>whole</a:t>
            </a:r>
            <a:r>
              <a:rPr lang="it-IT" sz="2800" dirty="0" smtClean="0"/>
              <a:t> </a:t>
            </a:r>
            <a:r>
              <a:rPr lang="it-IT" sz="2800" dirty="0" err="1" smtClean="0"/>
              <a:t>application</a:t>
            </a:r>
            <a:r>
              <a:rPr lang="it-IT" sz="2800" dirty="0" smtClean="0"/>
              <a:t> to be </a:t>
            </a:r>
            <a:r>
              <a:rPr lang="it-IT" sz="2800" dirty="0" err="1" smtClean="0"/>
              <a:t>deployed</a:t>
            </a:r>
            <a:r>
              <a:rPr lang="it-IT" sz="2800" dirty="0"/>
              <a:t> </a:t>
            </a:r>
            <a:r>
              <a:rPr lang="it-IT" sz="2800" dirty="0" smtClean="0"/>
              <a:t>in </a:t>
            </a:r>
            <a:r>
              <a:rPr lang="it-IT" sz="2800" dirty="0" err="1" smtClean="0"/>
              <a:t>order</a:t>
            </a:r>
            <a:r>
              <a:rPr lang="it-IT" sz="2800" dirty="0" smtClean="0"/>
              <a:t> to release </a:t>
            </a:r>
            <a:r>
              <a:rPr lang="it-IT" sz="2800" dirty="0" err="1" smtClean="0"/>
              <a:t>change</a:t>
            </a:r>
            <a:r>
              <a:rPr lang="it-IT" sz="2800" dirty="0" smtClean="0"/>
              <a:t> (</a:t>
            </a:r>
            <a:r>
              <a:rPr lang="it-IT" sz="2800" dirty="0" err="1" smtClean="0"/>
              <a:t>it</a:t>
            </a:r>
            <a:r>
              <a:rPr lang="it-IT" sz="2800" dirty="0" smtClean="0"/>
              <a:t> </a:t>
            </a:r>
            <a:r>
              <a:rPr lang="it-IT" sz="2800" dirty="0" err="1" smtClean="0"/>
              <a:t>doesn’t</a:t>
            </a:r>
            <a:r>
              <a:rPr lang="it-IT" sz="2800" dirty="0" smtClean="0"/>
              <a:t> </a:t>
            </a:r>
            <a:r>
              <a:rPr lang="it-IT" sz="2800" dirty="0" err="1" smtClean="0"/>
              <a:t>matter</a:t>
            </a:r>
            <a:r>
              <a:rPr lang="it-IT" sz="2800" dirty="0" smtClean="0"/>
              <a:t> </a:t>
            </a:r>
            <a:r>
              <a:rPr lang="it-IT" sz="2800" dirty="0" err="1" smtClean="0"/>
              <a:t>how</a:t>
            </a:r>
            <a:r>
              <a:rPr lang="it-IT" sz="2800" dirty="0" smtClean="0"/>
              <a:t> wide are the </a:t>
            </a:r>
            <a:r>
              <a:rPr lang="it-IT" sz="2800" dirty="0" err="1" smtClean="0"/>
              <a:t>changes</a:t>
            </a:r>
            <a:r>
              <a:rPr lang="it-IT" sz="2800" dirty="0" smtClean="0"/>
              <a:t>) scenario </a:t>
            </a:r>
            <a:r>
              <a:rPr lang="it-IT" sz="2800" dirty="0" err="1" smtClean="0"/>
              <a:t>that</a:t>
            </a:r>
            <a:r>
              <a:rPr lang="it-IT" sz="2800" dirty="0" smtClean="0"/>
              <a:t> </a:t>
            </a:r>
            <a:r>
              <a:rPr lang="it-IT" sz="2800" dirty="0" err="1" smtClean="0"/>
              <a:t>could</a:t>
            </a:r>
            <a:r>
              <a:rPr lang="it-IT" sz="2800" dirty="0" smtClean="0"/>
              <a:t> be large impact (time for </a:t>
            </a:r>
            <a:r>
              <a:rPr lang="it-IT" sz="2800" dirty="0" err="1" smtClean="0"/>
              <a:t>repuplish</a:t>
            </a:r>
            <a:r>
              <a:rPr lang="it-IT" sz="2800" dirty="0" smtClean="0"/>
              <a:t> a service)</a:t>
            </a:r>
            <a:r>
              <a:rPr lang="it-IT" sz="2800" dirty="0"/>
              <a:t> </a:t>
            </a:r>
            <a:r>
              <a:rPr lang="it-IT" sz="2800" dirty="0" smtClean="0"/>
              <a:t>and high </a:t>
            </a:r>
            <a:r>
              <a:rPr lang="it-IT" sz="2800" dirty="0" err="1" smtClean="0"/>
              <a:t>risk</a:t>
            </a:r>
            <a:r>
              <a:rPr lang="it-IT" sz="2800" dirty="0" smtClean="0"/>
              <a:t> </a:t>
            </a:r>
          </a:p>
          <a:p>
            <a:pPr marL="876300" lvl="2" indent="0" eaLnBrk="1" hangingPunct="1">
              <a:buNone/>
            </a:pPr>
            <a:r>
              <a:rPr lang="it-IT" sz="2800" dirty="0" smtClean="0"/>
              <a:t>Microservice </a:t>
            </a:r>
            <a:r>
              <a:rPr lang="it-IT" sz="2800" dirty="0" err="1" smtClean="0"/>
              <a:t>enable</a:t>
            </a:r>
            <a:r>
              <a:rPr lang="it-IT" sz="2800" dirty="0" smtClean="0"/>
              <a:t> </a:t>
            </a:r>
            <a:r>
              <a:rPr lang="it-IT" sz="2800" dirty="0" err="1" smtClean="0"/>
              <a:t>that</a:t>
            </a:r>
            <a:r>
              <a:rPr lang="it-IT" sz="2800" dirty="0" smtClean="0"/>
              <a:t> a </a:t>
            </a:r>
            <a:r>
              <a:rPr lang="it-IT" sz="2800" dirty="0" err="1" smtClean="0"/>
              <a:t>change</a:t>
            </a:r>
            <a:r>
              <a:rPr lang="it-IT" sz="2800" dirty="0" smtClean="0"/>
              <a:t> to a single service </a:t>
            </a:r>
            <a:r>
              <a:rPr lang="it-IT" sz="2800" dirty="0" err="1" smtClean="0"/>
              <a:t>colud</a:t>
            </a:r>
            <a:r>
              <a:rPr lang="it-IT" sz="2800" dirty="0" smtClean="0"/>
              <a:t> be </a:t>
            </a:r>
            <a:r>
              <a:rPr lang="it-IT" sz="2800" dirty="0" err="1" smtClean="0"/>
              <a:t>immediatly</a:t>
            </a:r>
            <a:r>
              <a:rPr lang="it-IT" sz="2800" dirty="0" smtClean="0"/>
              <a:t> </a:t>
            </a:r>
            <a:r>
              <a:rPr lang="it-IT" sz="2800" dirty="0" err="1" smtClean="0"/>
              <a:t>deployed</a:t>
            </a:r>
            <a:r>
              <a:rPr lang="it-IT" sz="2800" dirty="0" smtClean="0"/>
              <a:t> </a:t>
            </a:r>
            <a:r>
              <a:rPr lang="it-IT" sz="2800" dirty="0" err="1" smtClean="0"/>
              <a:t>isolated</a:t>
            </a:r>
            <a:r>
              <a:rPr lang="it-IT" sz="2800" dirty="0" smtClean="0"/>
              <a:t> from the </a:t>
            </a:r>
            <a:r>
              <a:rPr lang="it-IT" sz="2800" dirty="0" err="1" smtClean="0"/>
              <a:t>rest</a:t>
            </a:r>
            <a:r>
              <a:rPr lang="it-IT" sz="2800" dirty="0" smtClean="0"/>
              <a:t> of the </a:t>
            </a:r>
            <a:r>
              <a:rPr lang="it-IT" sz="2800" dirty="0" err="1" smtClean="0"/>
              <a:t>system</a:t>
            </a:r>
            <a:r>
              <a:rPr lang="it-IT" sz="2800" dirty="0" smtClean="0"/>
              <a:t> and fast </a:t>
            </a:r>
            <a:r>
              <a:rPr lang="it-IT" sz="2800" dirty="0" err="1" smtClean="0"/>
              <a:t>rollbacked</a:t>
            </a:r>
            <a:endParaRPr lang="it-IT" sz="2800" dirty="0"/>
          </a:p>
          <a:p>
            <a:pPr marL="876300" lvl="2" indent="0" eaLnBrk="1" hangingPunct="1">
              <a:buNone/>
            </a:pPr>
            <a:endParaRPr lang="it-IT" sz="2800" dirty="0" smtClean="0"/>
          </a:p>
          <a:p>
            <a:pPr marL="876300" lvl="2" indent="0" eaLnBrk="1" hangingPunct="1">
              <a:buNone/>
            </a:pPr>
            <a:endParaRPr lang="it-IT" sz="2800" dirty="0"/>
          </a:p>
          <a:p>
            <a:pPr marL="876300" lvl="2" indent="0" eaLnBrk="1" hangingPunct="1">
              <a:buNone/>
            </a:pPr>
            <a:r>
              <a:rPr lang="it-IT" sz="2800" dirty="0" err="1" smtClean="0"/>
              <a:t>It</a:t>
            </a:r>
            <a:r>
              <a:rPr lang="it-IT" sz="2800" dirty="0" smtClean="0"/>
              <a:t> </a:t>
            </a:r>
            <a:r>
              <a:rPr lang="it-IT" sz="2800" dirty="0" err="1" smtClean="0"/>
              <a:t>is</a:t>
            </a:r>
            <a:r>
              <a:rPr lang="it-IT" sz="2800" dirty="0" smtClean="0"/>
              <a:t> </a:t>
            </a:r>
            <a:r>
              <a:rPr lang="it-IT" sz="2800" dirty="0" err="1" smtClean="0"/>
              <a:t>not</a:t>
            </a:r>
            <a:r>
              <a:rPr lang="it-IT" sz="2800" dirty="0" smtClean="0"/>
              <a:t> a silver </a:t>
            </a:r>
            <a:r>
              <a:rPr lang="it-IT" sz="2800" dirty="0" err="1" smtClean="0"/>
              <a:t>bullet</a:t>
            </a:r>
            <a:r>
              <a:rPr lang="it-IT" sz="2800" dirty="0" smtClean="0"/>
              <a:t> or a free lunch</a:t>
            </a:r>
          </a:p>
          <a:p>
            <a:pPr marL="876300" lvl="2" indent="0" eaLnBrk="1" hangingPunct="1">
              <a:buNone/>
            </a:pPr>
            <a:r>
              <a:rPr lang="it-IT" sz="2800" dirty="0"/>
              <a:t>	</a:t>
            </a:r>
            <a:r>
              <a:rPr lang="it-IT" sz="2800" dirty="0" smtClean="0"/>
              <a:t>	gestione di </a:t>
            </a:r>
            <a:r>
              <a:rPr lang="it-IT" sz="2800" dirty="0" err="1" smtClean="0"/>
              <a:t>puù</a:t>
            </a:r>
            <a:r>
              <a:rPr lang="it-IT" sz="2800" dirty="0" smtClean="0"/>
              <a:t> sistemi middleware (overhead in management) </a:t>
            </a:r>
          </a:p>
          <a:p>
            <a:pPr marL="876300" lvl="2" indent="0" eaLnBrk="1" hangingPunct="1">
              <a:buNone/>
            </a:pPr>
            <a:r>
              <a:rPr lang="it-IT" sz="2800" dirty="0"/>
              <a:t>	</a:t>
            </a:r>
            <a:r>
              <a:rPr lang="it-IT" sz="2800" dirty="0" smtClean="0"/>
              <a:t>	gestione della transazionalità in modo applicativo (overhead in </a:t>
            </a:r>
            <a:r>
              <a:rPr lang="it-IT" sz="2800" dirty="0" err="1" smtClean="0"/>
              <a:t>coding</a:t>
            </a:r>
            <a:r>
              <a:rPr lang="it-IT" sz="2800" dirty="0" smtClean="0"/>
              <a:t> )</a:t>
            </a:r>
            <a:endParaRPr lang="it-IT" sz="2800" dirty="0"/>
          </a:p>
          <a:p>
            <a:pPr marL="876300" lvl="2" indent="0" eaLnBrk="1" hangingPunct="1">
              <a:buNone/>
            </a:pPr>
            <a:r>
              <a:rPr lang="it-IT" sz="2800" dirty="0" smtClean="0"/>
              <a:t> </a:t>
            </a:r>
          </a:p>
          <a:p>
            <a:pPr lvl="2" eaLnBrk="1" hangingPunct="1"/>
            <a:r>
              <a:rPr lang="it-IT" sz="2800" dirty="0" smtClean="0"/>
              <a:t> </a:t>
            </a:r>
            <a:endParaRPr lang="it-IT" sz="2800" dirty="0"/>
          </a:p>
        </p:txBody>
      </p:sp>
    </p:spTree>
    <p:extLst>
      <p:ext uri="{BB962C8B-B14F-4D97-AF65-F5344CB8AC3E}">
        <p14:creationId xmlns:p14="http://schemas.microsoft.com/office/powerpoint/2010/main" val="41589617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- Title Slide">
  <a:themeElements>
    <a:clrScheme name="Default - Title Slid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- Title Slide">
      <a:majorFont>
        <a:latin typeface="Arial"/>
        <a:ea typeface="ヒラギノ角ゴ ProN W6"/>
        <a:cs typeface="ヒラギノ角ゴ ProN W6"/>
      </a:majorFont>
      <a:minorFont>
        <a:latin typeface="Arial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BE0E3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1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BE0E3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1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Default - Title 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Default - Title and Content">
  <a:themeElements>
    <a:clrScheme name="Default - Title and Conten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- Title and Content">
      <a:majorFont>
        <a:latin typeface="Arial"/>
        <a:ea typeface="ヒラギノ角ゴ ProN W6"/>
        <a:cs typeface="ヒラギノ角ゴ ProN W6"/>
      </a:majorFont>
      <a:minorFont>
        <a:latin typeface="Arial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BE0E3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1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BE0E3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1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Default - Title and Conten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Default - 1_Title Slide">
  <a:themeElements>
    <a:clrScheme name="Default - 1_Title Slid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- 1_Title Slide">
      <a:majorFont>
        <a:latin typeface="Arial"/>
        <a:ea typeface="ヒラギノ角ゴ ProN W6"/>
        <a:cs typeface="ヒラギノ角ゴ ProN W6"/>
      </a:majorFont>
      <a:minorFont>
        <a:latin typeface="Arial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BE0E3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1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BE0E3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1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Default - 1_Title 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Default - 1_Title and Content">
  <a:themeElements>
    <a:clrScheme name="Default - 1_Title and Conten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- 1_Title and Content">
      <a:majorFont>
        <a:latin typeface="Arial"/>
        <a:ea typeface="ヒラギノ角ゴ ProN W6"/>
        <a:cs typeface="ヒラギノ角ゴ ProN W6"/>
      </a:majorFont>
      <a:minorFont>
        <a:latin typeface="Arial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BE0E3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1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BE0E3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1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Default - 1_Title and Conten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3468</TotalTime>
  <Pages>0</Pages>
  <Words>2382</Words>
  <Characters>0</Characters>
  <Application>Microsoft Office PowerPoint</Application>
  <PresentationFormat>Personalizzato</PresentationFormat>
  <Lines>0</Lines>
  <Paragraphs>516</Paragraphs>
  <Slides>48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4</vt:i4>
      </vt:variant>
      <vt:variant>
        <vt:lpstr>Titoli diapositive</vt:lpstr>
      </vt:variant>
      <vt:variant>
        <vt:i4>48</vt:i4>
      </vt:variant>
    </vt:vector>
  </HeadingPairs>
  <TitlesOfParts>
    <vt:vector size="52" baseType="lpstr">
      <vt:lpstr>Default - Title Slide</vt:lpstr>
      <vt:lpstr>Default - Title and Content</vt:lpstr>
      <vt:lpstr>Default - 1_Title Slide</vt:lpstr>
      <vt:lpstr>Default - 1_Title and Content</vt:lpstr>
      <vt:lpstr>Presentazione standard di PowerPoint</vt:lpstr>
      <vt:lpstr>Presentazione standard di PowerPoint</vt:lpstr>
      <vt:lpstr>Presentazione standard di PowerPoint</vt:lpstr>
      <vt:lpstr>Full lifecycle of a microservice: how to realize a fault-tolerant and reliable architecture and deliver it as a Docker container or in a Cloud environment</vt:lpstr>
      <vt:lpstr>Abstract </vt:lpstr>
      <vt:lpstr>Business context</vt:lpstr>
      <vt:lpstr>Requirements</vt:lpstr>
      <vt:lpstr>Requirements</vt:lpstr>
      <vt:lpstr>Requirements fullfilment: Design Pattern</vt:lpstr>
      <vt:lpstr>Pattern: Database per service /MICROSERVICE : IMPLEMENTING THE DATABASE PER SERVICE PATTERN</vt:lpstr>
      <vt:lpstr>Pattern: Database per service /MICROSERVICE : IMPLEMENTING THE DATABASE PER SERVICE PATTERN</vt:lpstr>
      <vt:lpstr>Presentazione standard di PowerPoint</vt:lpstr>
      <vt:lpstr>Pattern: Database per service /MICROSERVICE : IMPLEMENTING THE DATABASE PER SERVICE PATTERN</vt:lpstr>
      <vt:lpstr>Requirements fullfilment: Technology stack</vt:lpstr>
      <vt:lpstr>Technology stack</vt:lpstr>
      <vt:lpstr>Technology stack</vt:lpstr>
      <vt:lpstr>Requirements fullfilment: Lifecycle process</vt:lpstr>
      <vt:lpstr>Requirements fullfilment: Lifecycle process</vt:lpstr>
      <vt:lpstr>Lifecycle process</vt:lpstr>
      <vt:lpstr>DEVELOPMENT / UNIT TEST</vt:lpstr>
      <vt:lpstr>INTEGRATION TEST</vt:lpstr>
      <vt:lpstr>Docker</vt:lpstr>
      <vt:lpstr>Docker</vt:lpstr>
      <vt:lpstr>QUALITY ASSURANCE</vt:lpstr>
      <vt:lpstr>Docker Hub</vt:lpstr>
      <vt:lpstr>Docker Hub</vt:lpstr>
      <vt:lpstr>Jenkins@Openshift</vt:lpstr>
      <vt:lpstr>Presentazione standard di PowerPoint</vt:lpstr>
      <vt:lpstr>QUALITY ASSURANCE</vt:lpstr>
      <vt:lpstr>PRODUCTION</vt:lpstr>
      <vt:lpstr>Presentazione standard di PowerPoint</vt:lpstr>
      <vt:lpstr>Event driven architecture: transaction issues</vt:lpstr>
      <vt:lpstr>Event driven architecture: transaction issues</vt:lpstr>
      <vt:lpstr>Event driven architecture System landscape</vt:lpstr>
      <vt:lpstr>Apache Kafka</vt:lpstr>
      <vt:lpstr>Presentazione standard di PowerPoint</vt:lpstr>
      <vt:lpstr>Wiring Microservice: Discovery Service</vt:lpstr>
      <vt:lpstr>Wiring Microservice: Discovery Service</vt:lpstr>
      <vt:lpstr>Presentazione standard di PowerPoint</vt:lpstr>
      <vt:lpstr>Microservice: Load Balancing</vt:lpstr>
      <vt:lpstr>Load balancing: system landscape </vt:lpstr>
      <vt:lpstr>Presentazione standard di PowerPoint</vt:lpstr>
      <vt:lpstr>Presentazione standard di PowerPoint</vt:lpstr>
      <vt:lpstr>Presentazione standard di PowerPoint</vt:lpstr>
      <vt:lpstr>System landscape</vt:lpstr>
      <vt:lpstr>System landscape</vt:lpstr>
      <vt:lpstr>System landscape</vt:lpstr>
      <vt:lpstr>System landscape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FileNewTemplate</dc:title>
  <dc:subject/>
  <dc:creator>Diana</dc:creator>
  <cp:keywords/>
  <dc:description/>
  <cp:lastModifiedBy>3volv-04</cp:lastModifiedBy>
  <cp:revision>305</cp:revision>
  <dcterms:modified xsi:type="dcterms:W3CDTF">2016-09-11T10:05:35Z</dcterms:modified>
</cp:coreProperties>
</file>