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Libre Baskerville"/>
      <p:regular r:id="rId16"/>
    </p:embeddedFont>
    <p:embeddedFont>
      <p:font typeface="Libre Baskerville"/>
      <p:regular r:id="rId17"/>
    </p:embeddedFont>
    <p:embeddedFont>
      <p:font typeface="Libre Baskerville"/>
      <p:regular r:id="rId18"/>
    </p:embeddedFont>
    <p:embeddedFont>
      <p:font typeface="Libre Baskerville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  <p:embeddedFont>
      <p:font typeface="Open Sans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O objetivo deste slide é apresentar os ajustes que consideramos necessários nos Customer Jobs originais, para melhor refletir as realidades observadas nas entrevistas com os comerciantes.
• A maioria dos Customer Jobs originais está alinhada com os desafios e necessidades identificados nas entrevistas. No entanto, alguns aspetos devem ter maior destaque.
• Um desses aspetos é a necessidade de aumentar o fluxo de clientes, especialmente aqueles dispostos a pagar por produtos ou serviços especializados.
• Embora este não tenha sido mencionado de forma explícita pelos comerciantes entrevistados, isso pode ser justificado pela área de influência onde os seus estabelecimentos estão inseridos.
• Numa fase posterior, com a recolha de mais dados através de mais entrevistas, esperamos aprofundar este parâmetro e comprovar essa necessidade.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O objetivo deste slide é apresentar os ajustes que consideramos necessários nos Customer Jobs originais, para melhor refletir as realidades observadas nas entrevistas com os comerciantes.
• A maioria dos Customer Jobs originais está alinhada com os desafios e necessidades identificados nas entrevistas. No entanto, alguns aspetos devem ter maior destaque.
• Um desses aspetos é a necessidade de aumentar o fluxo de clientes, especialmente aqueles dispostos a pagar por produtos ou serviços especializados.
• Embora este não tenha sido mencionado de forma explícita pelos comerciantes entrevistados, isso pode ser justificado pela área de influência onde os seus estabelecimentos estão inseridos.
• Numa fase posterior, com a recolha de mais dados através de mais entrevistas, esperamos aprofundar este parâmetro e comprovar essa necessidade.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0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563166"/>
            <a:ext cx="1591747" cy="7958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6280" y="1589127"/>
            <a:ext cx="7711440" cy="982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UNIVERSIDADE DO MINHO</a:t>
            </a:r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ESCOLA DE ENGENHARIA</a:t>
            </a:r>
            <a:pPr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INOVAÇÃO DIGITAL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716280" y="2878336"/>
            <a:ext cx="7711440" cy="26474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6900"/>
              </a:lnSpc>
              <a:buNone/>
            </a:pPr>
            <a:r>
              <a:rPr lang="en-US" sz="55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Comercio Local:</a:t>
            </a:r>
            <a:pPr indent="0" marL="0">
              <a:lnSpc>
                <a:spcPts val="6900"/>
              </a:lnSpc>
              <a:buNone/>
            </a:pPr>
            <a:r>
              <a:rPr lang="en-US" sz="55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
</a:t>
            </a:r>
            <a:pPr indent="0" marL="0">
              <a:lnSpc>
                <a:spcPts val="6900"/>
              </a:lnSpc>
              <a:buNone/>
            </a:pPr>
            <a:r>
              <a:rPr lang="en-US" sz="55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Revisão após entrevistas</a:t>
            </a:r>
            <a:endParaRPr lang="en-US" sz="5550" dirty="0"/>
          </a:p>
        </p:txBody>
      </p:sp>
      <p:sp>
        <p:nvSpPr>
          <p:cNvPr id="6" name="Text 2"/>
          <p:cNvSpPr/>
          <p:nvPr/>
        </p:nvSpPr>
        <p:spPr>
          <a:xfrm>
            <a:off x="716280" y="5832753"/>
            <a:ext cx="7711440" cy="1833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indent="0" marL="0">
              <a:lnSpc>
                <a:spcPts val="2050"/>
              </a:lnSpc>
              <a:buNone/>
            </a:pPr>
            <a:r>
              <a:rPr lang="en-US" sz="125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 Raquel Costa Saraiva - A101455</a:t>
            </a:r>
            <a:pPr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indent="0" marL="0">
              <a:lnSpc>
                <a:spcPts val="2050"/>
              </a:lnSpc>
              <a:buNone/>
            </a:pPr>
            <a:r>
              <a:rPr lang="en-US" sz="125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André Filipe Basulo Esteves - PG57839</a:t>
            </a:r>
            <a:pPr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indent="0" marL="0">
              <a:lnSpc>
                <a:spcPts val="2050"/>
              </a:lnSpc>
              <a:buNone/>
            </a:pPr>
            <a:r>
              <a:rPr lang="en-US" sz="125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Bruna Alexandra Gama Alves - PG57824</a:t>
            </a:r>
            <a:pPr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indent="0" marL="0">
              <a:lnSpc>
                <a:spcPts val="2050"/>
              </a:lnSpc>
              <a:buNone/>
            </a:pPr>
            <a:r>
              <a:rPr lang="en-US" sz="125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José Duarte Lobo Alves - PG 55897</a:t>
            </a:r>
            <a:pPr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indent="0" marL="0">
              <a:lnSpc>
                <a:spcPts val="2050"/>
              </a:lnSpc>
              <a:buNone/>
            </a:pPr>
            <a:r>
              <a:rPr lang="en-US" sz="125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Livia Pérez Bettero – PG 52762</a:t>
            </a:r>
            <a:pPr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indent="0" marL="0">
              <a:lnSpc>
                <a:spcPts val="2050"/>
              </a:lnSpc>
              <a:buNone/>
            </a:pPr>
            <a:r>
              <a:rPr lang="en-US" sz="125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Tomás Alves Tavares Santa - PG 57618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1326"/>
            <a:ext cx="108667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Limitações da Amostra de Entrevistas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30266"/>
            <a:ext cx="13042821" cy="3620453"/>
          </a:xfrm>
          <a:prstGeom prst="roundRect">
            <a:avLst>
              <a:gd name="adj" fmla="val 940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5897523" y="2357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Amostra Reduzida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847499"/>
            <a:ext cx="1258919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natureza dos comércios locais que decidimos entrevistar acaba, de certa forma, por não coincidir com aquilo que havia sido delineado anteriormente. Consideramos que a amostra que reunimos, através das entrevistas realizadas, é reduzida, traduzindo uma homogeneidade que não permite a extração de dados fidedignos face à realidade do comércio local.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4435197"/>
            <a:ext cx="1258919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Tal acaba por ser prejudicial para o presente trabalho, dado que as entrevistas deveriam retratar a diversidade e a riqueza deste setor económico – algo que não se verificou, pois cingiu-se, na sua maioria, a estabelecimentos sem valor histórico e do setor da Restauração.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26606" y="6090880"/>
            <a:ext cx="41771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Revisão da Proposta de Valor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67853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partir da análise das entrevistas já transcritas, procedeu-se a uma revisão da proposta de valor inicial.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9" y="543282"/>
            <a:ext cx="4746069" cy="59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 Jobs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64369" y="1516023"/>
            <a:ext cx="13301663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maioria dos Customer Jobs originais encontra-se alinhada com os desafios e as necessidades que foram identificados nas entrevistas que foram realizadas. No entanto, consideramos que alguns aspetos devem ter maior relevo, de forma a melhor refletir as realidades observadas: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664369" y="2336721"/>
            <a:ext cx="133016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</a:t>
            </a:r>
            <a:pPr algn="ctr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Aumentar o fluxo de clientes, especialmente aqueles dispostos a pagar por produtos ou serviços especializados"</a:t>
            </a:r>
            <a:endParaRPr lang="en-US" sz="14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739" y="2853809"/>
            <a:ext cx="2863691" cy="28636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64369" y="5954792"/>
            <a:ext cx="6508433" cy="12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Os comerciantes entrevistados não mencionam, de forma explícita, o foco num público disposto a pagar mais por especialização, o que se justifica pela área de influência onde os seus estabelecimentos estão inseridos.</a:t>
            </a:r>
            <a:endParaRPr lang="en-US" sz="14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850" y="2853809"/>
            <a:ext cx="2863691" cy="28636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57480" y="5954792"/>
            <a:ext cx="6508552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Numa fase posterior, e após recolha de mais dados (mais entrevistas), este parâmetro será aprofundado, com a expectativa de se comprovar este cenário.</a:t>
            </a:r>
            <a:endParaRPr lang="en-US" sz="1450" dirty="0"/>
          </a:p>
        </p:txBody>
      </p:sp>
      <p:sp>
        <p:nvSpPr>
          <p:cNvPr id="9" name="Text 5"/>
          <p:cNvSpPr/>
          <p:nvPr/>
        </p:nvSpPr>
        <p:spPr>
          <a:xfrm>
            <a:off x="664369" y="7382708"/>
            <a:ext cx="133016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9130" y="755333"/>
            <a:ext cx="4708088" cy="588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7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 Jobs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59130" y="1720334"/>
            <a:ext cx="13312140" cy="904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Foi ainda possível compreender, perante a análise cuidada dos dados recolhidos, que para os comerciantes, o ponto crítico prende-se com a necessidade de aumentar o fluxo de clientes enquanto um todo, e não necessariamente a percentagem de clientes especializados que esteja disposto a pagar pela diferenciação associado ao tipo de serviço. Isso reflete a necessidade básica de aumentar o público antes de priorizar nichos específicos.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659130" y="2836188"/>
            <a:ext cx="13312140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</a:t>
            </a:r>
            <a:pPr algn="ctr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Simplicidade e acessibilidade das ferramentas digitais"</a:t>
            </a:r>
            <a:endParaRPr lang="en-US" sz="14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8922" y="3349347"/>
            <a:ext cx="1869519" cy="186951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59130" y="5454253"/>
            <a:ext cx="4249103" cy="904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que a publicidade seja eficiente, os próprios clientes devem estar dispostos à inovação tecnológica</a:t>
            </a:r>
            <a:endParaRPr lang="en-US" sz="14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40" y="3349347"/>
            <a:ext cx="1869519" cy="186951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190649" y="5454253"/>
            <a:ext cx="4249103" cy="1506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Potenciar o uso de ferramentas simples e intuitivas, que não tenham apenas como finalidade uma divulgação eficiente, mas para que mesma seja vista como acessível - Divulgar produtos e serviços de forma eficiente.</a:t>
            </a:r>
            <a:endParaRPr lang="en-US" sz="14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959" y="3349347"/>
            <a:ext cx="1869519" cy="186951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22168" y="5454253"/>
            <a:ext cx="4249103" cy="1506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Apostar numa inclusão de tarefas praticas e operacionais, como gestão de pagamentos, documentação digital e suporte técnico básico, para uma maior autonomia por parte dos próprios comerciantes.</a:t>
            </a:r>
            <a:endParaRPr lang="en-US" sz="1450" dirty="0"/>
          </a:p>
        </p:txBody>
      </p:sp>
      <p:sp>
        <p:nvSpPr>
          <p:cNvPr id="11" name="Text 6"/>
          <p:cNvSpPr/>
          <p:nvPr/>
        </p:nvSpPr>
        <p:spPr>
          <a:xfrm>
            <a:off x="659130" y="7172801"/>
            <a:ext cx="13312140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6875" y="563166"/>
            <a:ext cx="5120640" cy="640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Pains</a:t>
            </a:r>
            <a:endParaRPr lang="en-US" sz="4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875" y="1612821"/>
            <a:ext cx="4194096" cy="419409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16875" y="6062901"/>
            <a:ext cx="4194096" cy="6398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Dependência Crítica de Suporte Técnico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16875" y="6825615"/>
            <a:ext cx="4194096" cy="1310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Os comerciantes lutam com a falta de conhecimento técnico para resolver problemas básicos, ficando reféns do apoio externo.</a:t>
            </a:r>
            <a:endParaRPr lang="en-US" sz="16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52" y="1612821"/>
            <a:ext cx="4194096" cy="419409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558195" y="6062901"/>
            <a:ext cx="3513892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Sistemas Digitais Confusos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5218152" y="6505694"/>
            <a:ext cx="4194096" cy="982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Interfaces complexas e funcionalidades obscuras levam a erros e frustrações, dificultando a adoção da tecnologia.</a:t>
            </a:r>
            <a:endParaRPr lang="en-US" sz="16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429" y="1612821"/>
            <a:ext cx="4194096" cy="419409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9429" y="6062901"/>
            <a:ext cx="4194096" cy="6398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Documentos Digitais Desafiadores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9719429" y="6825615"/>
            <a:ext cx="4194096" cy="1310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Lidar com contratos, recibos e outros documentos digitais consome tempo e esforço, prejudicando a eficiência operacional.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19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Gains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5937" y="216431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58616" y="2958108"/>
            <a:ext cx="34214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Automatização Gradual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448526"/>
            <a:ext cx="63512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Enfatizar a progressiva automatização e gestão de processos simples, permitindo aos comerciantes entrar nessa nova área de forma gradual e informada.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368" y="216431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243298" y="2958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Confiança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3448526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Fortalecer a confiança dos comerciantes ao adotar soluções digitais.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37" y="521767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551748" y="6011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Conhecimento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501884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Capacitar os comerciantes com o conhecimento necessário para navegar com sucesso neste novo cenário.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368" y="5217676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43298" y="6011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Divulgação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85221" y="6501884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Amplificar a divulgação das oportunidades e benefícios da transformação digital.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8818"/>
            <a:ext cx="57723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Products &amp; Services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6775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jornada digital dos comerciantes locais começa com a construção de uma plataforma tecnológica com uma base intuitiva e fácil de usar, que os libera para se concentrarem no que realmente importa: seus negócios.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4871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adoção gradual de ferramentas de automatização, como para a gestão de estoque e processamento de transações, permite que os comerciantes se adaptem com confiança, conquistando o conhecimento necessário para navegar com sucesso neste novo cenário digital.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9257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Ao unir uma plataforma digital acessível e soluções automatizadas, os comerciantes locais ganham a força necessária se manterem competitivos e relevantes no mercado.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5373529"/>
            <a:ext cx="4347567" cy="90725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20604" y="6620947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5373529"/>
            <a:ext cx="4347567" cy="907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68171" y="6620947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5373529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738" y="6620947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1049" y="605790"/>
            <a:ext cx="7722037" cy="688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Revisão de Posicionamento</a:t>
            </a:r>
            <a:endParaRPr lang="en-US" sz="4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049" y="1872377"/>
            <a:ext cx="5666542" cy="49565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1049" y="7076718"/>
            <a:ext cx="5866567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182683" y="1701641"/>
            <a:ext cx="6684169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Concorrência Concentrada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Plataformas como Facebook Business e Google My Business ocupam o espaço de maior eficácia e abrangência, mas exigem certa familiaridade digital.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182683" y="3188375"/>
            <a:ext cx="6684169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Alternativas Acessíveis, mas Limitadas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Ferramentas como CustoJusto.pt e OLX são acessíveis, mas têm eficácia limitada na criação de uma presença digital consistente e personalizada.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182683" y="4796314"/>
            <a:ext cx="6684169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Diferenciais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182683" y="5346978"/>
            <a:ext cx="6684169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Foco na 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acessibilidade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 na 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inovação gradual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182683" y="5776436"/>
            <a:ext cx="6684169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Automatização de processos simples e gestão prática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182683" y="6205895"/>
            <a:ext cx="6684169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Interface intuitiva voltada para pequenos comerciantes sem experiência digital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4998" y="283488"/>
            <a:ext cx="3240286" cy="22682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59004"/>
            <a:ext cx="84655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Conclusão e Próximos Passos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50794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301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Mais Entrevistas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792153"/>
            <a:ext cx="30054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Realizar mais entrevistas para obter uma amostra mais diversificada e representativa do comércio local.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6" y="450794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301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Ferramentas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39446" y="5792153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Desenhar ferramentas digitais simples e intuitivas que atendam às necessidades específicas dos comerciantes locais.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4507944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301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Formação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85221" y="5792153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Mapear formações necessárias para aumentar a sua confiança e conhecimento no uso de ferramentas digitais.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0997" y="4507944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301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Feedback Contínuo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30997" y="5792153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Manter um diálogo constante com os comerciantes para ajustar e melhorar as soluções oferecidas.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2024-11-08T12:16:39Z</dcterms:created>
  <dcterms:modified xsi:type="dcterms:W3CDTF">2024-11-08T12:16:39Z</dcterms:modified>
</cp:coreProperties>
</file>