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1" r:id="rId6"/>
    <p:sldId id="260" r:id="rId7"/>
    <p:sldId id="259" r:id="rId8"/>
    <p:sldId id="266" r:id="rId9"/>
    <p:sldId id="268" r:id="rId10"/>
    <p:sldId id="267" r:id="rId11"/>
    <p:sldId id="262" r:id="rId12"/>
    <p:sldId id="264" r:id="rId13"/>
    <p:sldId id="263" r:id="rId14"/>
    <p:sldId id="26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HTML</a:t>
            </a:r>
            <a:r>
              <a:rPr lang="zh-CN" altLang="en-US"/>
              <a:t>概述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主讲人：董书华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HTML</a:t>
            </a:r>
            <a:r>
              <a:rPr lang="zh-CN" altLang="en-US"/>
              <a:t>语法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HTML</a:t>
            </a:r>
            <a:r>
              <a:rPr lang="zh-CN" altLang="en-US" dirty="0"/>
              <a:t>由一系列的元素（elements）所组成，这些元素可以用来封装你的内容 ，并担任不同的角色。比如：</a:t>
            </a:r>
            <a:r>
              <a:rPr lang="en-US" altLang="zh-CN" dirty="0"/>
              <a:t>&lt;div&gt;,&lt;span&gt;,&lt;nav&gt;……</a:t>
            </a:r>
            <a:endParaRPr lang="zh-CN" altLang="en-US" dirty="0"/>
          </a:p>
          <a:p>
            <a:r>
              <a:rPr lang="en-US" altLang="zh-CN" dirty="0"/>
              <a:t>HTML</a:t>
            </a:r>
            <a:r>
              <a:rPr lang="zh-CN" altLang="en-US" dirty="0"/>
              <a:t>语法，即编写</a:t>
            </a:r>
            <a:r>
              <a:rPr lang="en-US" altLang="zh-CN" dirty="0"/>
              <a:t>HTML</a:t>
            </a:r>
            <a:r>
              <a:rPr lang="zh-CN" altLang="en-US" dirty="0"/>
              <a:t>代码时遵守的标准。官方称为</a:t>
            </a:r>
            <a:r>
              <a:rPr lang="en-US" altLang="zh-CN" dirty="0"/>
              <a:t>web</a:t>
            </a:r>
            <a:r>
              <a:rPr lang="zh-CN" altLang="en-US" dirty="0"/>
              <a:t>标准，另参看</a:t>
            </a:r>
            <a:r>
              <a:rPr lang="en-US" altLang="zh-CN" dirty="0"/>
              <a:t>(3. web</a:t>
            </a:r>
            <a:r>
              <a:rPr lang="zh-CN" altLang="en-US" dirty="0"/>
              <a:t>标准</a:t>
            </a:r>
            <a:r>
              <a:rPr lang="en-US" altLang="zh-CN" dirty="0"/>
              <a:t>(</a:t>
            </a:r>
            <a:r>
              <a:rPr lang="zh-CN" altLang="en-US" dirty="0"/>
              <a:t>了解</a:t>
            </a:r>
            <a:r>
              <a:rPr lang="en-US" altLang="zh-CN" dirty="0"/>
              <a:t>).pptx)</a:t>
            </a:r>
            <a:r>
              <a:rPr lang="zh-CN" altLang="en-US" dirty="0"/>
              <a:t>。元素遵守如下的语法规则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</a:t>
            </a:r>
            <a:r>
              <a:rPr lang="zh-CN" altLang="en-US" dirty="0"/>
              <a:t>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HTML 元素以开始标签起始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HTML 元素以结束标签终止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元素的内容是开始标签与结束标签之间的内容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某些 HTML 元素具有空内容（empty content）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空元素在开始标签中进行关闭（以开始标签的结束而结束）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大多数 HTML 元素可拥有属性</a:t>
            </a:r>
            <a:endParaRPr lang="zh-CN" altLang="en-US" dirty="0">
              <a:sym typeface="+mn-ea"/>
            </a:endParaRPr>
          </a:p>
          <a:p>
            <a:r>
              <a:rPr lang="zh-CN" altLang="en-US" dirty="0"/>
              <a:t>元素的标签名称，属性等不区分大小写的。但建议小写（编码规范）。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HTML</a:t>
            </a:r>
            <a:r>
              <a:rPr lang="zh-CN" altLang="en-US"/>
              <a:t>语法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81100" y="1691005"/>
            <a:ext cx="7820025" cy="24288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10" y="4367530"/>
            <a:ext cx="9904730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HTML</a:t>
            </a:r>
            <a:r>
              <a:rPr lang="zh-CN" altLang="en-US"/>
              <a:t>规范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HTML</a:t>
            </a:r>
            <a:r>
              <a:rPr lang="zh-CN" altLang="en-US" dirty="0"/>
              <a:t>结构要完整</a:t>
            </a:r>
            <a:endParaRPr lang="zh-CN" altLang="en-US" dirty="0"/>
          </a:p>
          <a:p>
            <a:r>
              <a:rPr lang="zh-CN" dirty="0"/>
              <a:t>结构</a:t>
            </a:r>
            <a:r>
              <a:rPr lang="zh-CN" altLang="en-US" dirty="0"/>
              <a:t>（</a:t>
            </a:r>
            <a:r>
              <a:rPr lang="en-US" altLang="zh-CN" dirty="0"/>
              <a:t>html</a:t>
            </a:r>
            <a:r>
              <a:rPr lang="zh-CN" altLang="en-US" dirty="0"/>
              <a:t>）</a:t>
            </a:r>
            <a:r>
              <a:rPr lang="zh-CN" dirty="0"/>
              <a:t>，表现</a:t>
            </a:r>
            <a:r>
              <a:rPr lang="en-US" altLang="zh-CN" dirty="0"/>
              <a:t>(</a:t>
            </a:r>
            <a:r>
              <a:rPr lang="en-US" altLang="zh-CN" dirty="0" err="1"/>
              <a:t>css</a:t>
            </a:r>
            <a:r>
              <a:rPr lang="en-US" altLang="zh-CN" dirty="0"/>
              <a:t>)</a:t>
            </a:r>
            <a:r>
              <a:rPr lang="zh-CN" dirty="0"/>
              <a:t>，行为</a:t>
            </a:r>
            <a:r>
              <a:rPr lang="en-US" altLang="zh-CN" dirty="0"/>
              <a:t>(</a:t>
            </a:r>
            <a:r>
              <a:rPr lang="en-US" altLang="zh-CN" dirty="0" err="1"/>
              <a:t>javascript</a:t>
            </a:r>
            <a:r>
              <a:rPr lang="en-US" altLang="zh-CN" dirty="0"/>
              <a:t>)</a:t>
            </a:r>
            <a:r>
              <a:rPr lang="zh-CN" dirty="0"/>
              <a:t>三者要分离</a:t>
            </a:r>
            <a:endParaRPr lang="zh-CN" dirty="0"/>
          </a:p>
          <a:p>
            <a:r>
              <a:rPr lang="zh-CN" dirty="0"/>
              <a:t>语义化</a:t>
            </a:r>
            <a:endParaRPr lang="zh-CN" dirty="0"/>
          </a:p>
          <a:p>
            <a:r>
              <a:rPr lang="zh-CN" dirty="0"/>
              <a:t>编码要缩进，</a:t>
            </a:r>
            <a:r>
              <a:rPr lang="en-US" altLang="zh-CN" dirty="0"/>
              <a:t>HTML</a:t>
            </a:r>
            <a:r>
              <a:rPr lang="zh-CN" altLang="en-US" dirty="0"/>
              <a:t>标签建议使用</a:t>
            </a:r>
            <a:r>
              <a:rPr lang="zh-CN" dirty="0"/>
              <a:t>小写</a:t>
            </a:r>
            <a:endParaRPr lang="zh-CN" dirty="0"/>
          </a:p>
          <a:p>
            <a:r>
              <a:rPr lang="zh-CN" dirty="0"/>
              <a:t>适当注释</a:t>
            </a:r>
            <a:endParaRPr lang="zh-CN" dirty="0"/>
          </a:p>
          <a:p>
            <a:r>
              <a:rPr lang="en-US" altLang="zh-CN" dirty="0"/>
              <a:t>......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dirty="0"/>
              <a:t>参考：</a:t>
            </a:r>
            <a:endParaRPr lang="zh-CN" dirty="0"/>
          </a:p>
          <a:p>
            <a:pPr marL="0" indent="0">
              <a:buNone/>
            </a:pPr>
            <a:r>
              <a:rPr lang="zh-CN" dirty="0"/>
              <a:t>http://www.aseoe.com/special/webstart/normpage/html.html</a:t>
            </a:r>
            <a:endParaRPr lang="zh-CN" dirty="0"/>
          </a:p>
          <a:p>
            <a:pPr marL="0" indent="0">
              <a:buNone/>
            </a:pPr>
            <a:r>
              <a:rPr lang="zh-CN" dirty="0"/>
              <a:t>http://nec.netease.com</a:t>
            </a:r>
            <a:endParaRPr 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内容提纲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HTML</a:t>
            </a:r>
            <a:r>
              <a:rPr lang="zh-CN" altLang="en-US" dirty="0"/>
              <a:t>简介</a:t>
            </a:r>
            <a:endParaRPr lang="zh-CN" altLang="en-US" dirty="0"/>
          </a:p>
          <a:p>
            <a:r>
              <a:rPr lang="en-US" altLang="zh-CN" dirty="0"/>
              <a:t>HTML</a:t>
            </a:r>
            <a:r>
              <a:rPr lang="zh-CN" altLang="en-US" dirty="0"/>
              <a:t>由来</a:t>
            </a:r>
            <a:endParaRPr lang="zh-CN" altLang="en-US" dirty="0"/>
          </a:p>
          <a:p>
            <a:r>
              <a:rPr lang="en-US" altLang="zh-CN" dirty="0"/>
              <a:t>HTML</a:t>
            </a:r>
            <a:r>
              <a:rPr lang="zh-CN" altLang="en-US" dirty="0"/>
              <a:t>历史</a:t>
            </a:r>
            <a:endParaRPr lang="en-US" altLang="zh-CN" dirty="0"/>
          </a:p>
          <a:p>
            <a:r>
              <a:rPr lang="en-US" altLang="zh-CN" dirty="0"/>
              <a:t>HTML</a:t>
            </a:r>
            <a:r>
              <a:rPr lang="zh-CN" altLang="en-US" dirty="0"/>
              <a:t>文档</a:t>
            </a:r>
            <a:endParaRPr lang="zh-CN" altLang="en-US" dirty="0"/>
          </a:p>
          <a:p>
            <a:r>
              <a:rPr lang="en-US" altLang="zh-CN" dirty="0"/>
              <a:t>HTML</a:t>
            </a:r>
            <a:r>
              <a:rPr lang="zh-CN" altLang="en-US" dirty="0"/>
              <a:t>语法</a:t>
            </a:r>
            <a:endParaRPr lang="zh-CN" altLang="en-US" dirty="0"/>
          </a:p>
          <a:p>
            <a:r>
              <a:rPr lang="en-US" altLang="zh-CN" dirty="0"/>
              <a:t>HTML</a:t>
            </a:r>
            <a:r>
              <a:rPr lang="zh-CN" altLang="en-US" dirty="0"/>
              <a:t>规范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HTML</a:t>
            </a:r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超文本标记语言（HyperText Markup Language），</a:t>
            </a:r>
            <a:r>
              <a:rPr lang="zh-CN" altLang="en-US" dirty="0">
                <a:solidFill>
                  <a:srgbClr val="FF0000"/>
                </a:solidFill>
              </a:rPr>
              <a:t>标准通用标记语言</a:t>
            </a:r>
            <a:r>
              <a:rPr lang="zh-CN" altLang="en-US" dirty="0"/>
              <a:t>下的一个应用。</a:t>
            </a:r>
            <a:endParaRPr lang="zh-CN" altLang="en-US" dirty="0"/>
          </a:p>
          <a:p>
            <a:r>
              <a:rPr lang="en-US" altLang="zh-CN" dirty="0"/>
              <a:t>HTML5</a:t>
            </a:r>
            <a:r>
              <a:rPr lang="zh-CN" altLang="en-US" dirty="0"/>
              <a:t>是</a:t>
            </a:r>
            <a:r>
              <a:rPr lang="en-US" altLang="zh-CN" dirty="0"/>
              <a:t>HTML</a:t>
            </a:r>
            <a:r>
              <a:rPr lang="zh-CN" altLang="en-US" dirty="0"/>
              <a:t>的第五次重大修改，是下一代的</a:t>
            </a:r>
            <a:r>
              <a:rPr lang="en-US" altLang="zh-CN" dirty="0"/>
              <a:t>HTML</a:t>
            </a:r>
            <a:r>
              <a:rPr lang="zh-CN" altLang="en-US" dirty="0"/>
              <a:t>的总称，广义上讲</a:t>
            </a:r>
            <a:r>
              <a:rPr lang="en-US" altLang="zh-CN" dirty="0"/>
              <a:t>HTML5</a:t>
            </a:r>
            <a:r>
              <a:rPr lang="zh-CN" altLang="en-US" dirty="0"/>
              <a:t>实际指的是包括HTML、CSS和JavaScript在内的一套技术组合。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8015" y="3773805"/>
            <a:ext cx="4390390" cy="27139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HTML</a:t>
            </a:r>
            <a:r>
              <a:rPr lang="zh-CN" altLang="en-US">
                <a:sym typeface="+mn-ea"/>
              </a:rPr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“超文本”就是指页面内可以包含图片、链接，甚至音乐、程序等非文字元素。</a:t>
            </a:r>
            <a:endParaRPr lang="zh-CN" altLang="en-US"/>
          </a:p>
          <a:p>
            <a:r>
              <a:rPr lang="zh-CN" altLang="en-US"/>
              <a:t>超文本标记语言的结构包括“头”部分（英语：Head）、和“主体”部分（英语：Body），其中“头”部提供关于网页的信息，“主体”部分提供网页的具体内容。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HTML</a:t>
            </a:r>
            <a:r>
              <a:rPr lang="zh-CN" altLang="en-US"/>
              <a:t>由来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万维网上的一个超媒体文档称之为一个页面（外语：page）。作为一个组织或者个人在万维网上放置开始点的页面称为主页（外语：Homepage，命名：</a:t>
            </a:r>
            <a:r>
              <a:rPr lang="en-US" altLang="zh-CN" dirty="0"/>
              <a:t>index.html</a:t>
            </a:r>
            <a:r>
              <a:rPr lang="zh-CN" altLang="en-US" dirty="0"/>
              <a:t>或</a:t>
            </a:r>
            <a:r>
              <a:rPr lang="en-US" altLang="zh-CN" dirty="0"/>
              <a:t>default.html</a:t>
            </a:r>
            <a:r>
              <a:rPr lang="zh-CN" altLang="en-US" dirty="0"/>
              <a:t>）或首页，主页中通常包括有指向其他相关页面或其他节点的指针（超级链接），所谓超级链接，就是一种统一资源定位器（Uniform Resource Locator，外语缩写：URL）指针，通过激活（点击）它，可使浏览器方便地获取新的网页。这也是HTML获得广泛应用的最重要的原因之一。在逻辑上将视为一个整体的一系列页面的有机集合称为网站（Website或Site）。超级文本标记语言（英文缩写：HTML）是为“网页创建和其它可在网页浏览器中看到的信息”设计的一种标记语言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HTML</a:t>
            </a:r>
            <a:r>
              <a:rPr lang="zh-CN" altLang="en-US"/>
              <a:t>历史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超文本标记语言（第一版）——在1993年6月作为互联网工程工作小组（IETF）工作草案发布（并非标准）：</a:t>
            </a:r>
            <a:endParaRPr lang="zh-CN" altLang="en-US" dirty="0"/>
          </a:p>
          <a:p>
            <a:r>
              <a:rPr lang="zh-CN" altLang="en-US" dirty="0"/>
              <a:t>HTML 2.0——1995年11月作为RFC 1866发布，在RFC 2854于2000年6月发布之后被宣布已经过时</a:t>
            </a:r>
            <a:endParaRPr lang="zh-CN" altLang="en-US" dirty="0"/>
          </a:p>
          <a:p>
            <a:r>
              <a:rPr lang="zh-CN" altLang="en-US" dirty="0"/>
              <a:t>HTML 3.2——1997年1月14日，W3C推荐标准</a:t>
            </a:r>
            <a:endParaRPr lang="zh-CN" altLang="en-US" dirty="0"/>
          </a:p>
          <a:p>
            <a:r>
              <a:rPr lang="zh-CN" altLang="en-US" dirty="0"/>
              <a:t>HTML 4.0——1997年12月18日，W3C推荐标准</a:t>
            </a:r>
            <a:endParaRPr lang="zh-CN" altLang="en-US" dirty="0"/>
          </a:p>
          <a:p>
            <a:r>
              <a:rPr lang="zh-CN" altLang="en-US" dirty="0"/>
              <a:t>HTML 4.01（微小改进）——1999年12月24日，W3C推荐标准</a:t>
            </a:r>
            <a:endParaRPr lang="zh-CN" altLang="en-US" dirty="0"/>
          </a:p>
          <a:p>
            <a:r>
              <a:rPr lang="zh-CN" altLang="en-US" dirty="0"/>
              <a:t>HTML 5——2014年10月28日，W3C推荐标准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</a:t>
            </a:r>
            <a:r>
              <a:rPr lang="zh-CN" altLang="en-US" dirty="0"/>
              <a:t>文档结构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  <a:r>
              <a:rPr lang="en-US" altLang="zh-CN" dirty="0"/>
              <a:t>HTML</a:t>
            </a:r>
            <a:r>
              <a:rPr lang="zh-CN" altLang="en-US" dirty="0"/>
              <a:t>文档，俗称网页（</a:t>
            </a:r>
            <a:r>
              <a:rPr lang="en-US" altLang="zh-CN" dirty="0"/>
              <a:t>web page</a:t>
            </a:r>
            <a:r>
              <a:rPr lang="zh-CN" altLang="en-US" dirty="0"/>
              <a:t>），以</a:t>
            </a:r>
            <a:r>
              <a:rPr lang="en-US" altLang="zh-CN" dirty="0"/>
              <a:t>.html</a:t>
            </a:r>
            <a:r>
              <a:rPr lang="zh-CN" altLang="en-US" dirty="0"/>
              <a:t>或</a:t>
            </a:r>
            <a:r>
              <a:rPr lang="en-US" altLang="zh-CN" dirty="0"/>
              <a:t>.htm</a:t>
            </a:r>
            <a:r>
              <a:rPr lang="zh-CN" altLang="en-US" dirty="0"/>
              <a:t>后缀名结尾。</a:t>
            </a:r>
            <a:r>
              <a:rPr lang="en-US" altLang="zh-CN" dirty="0"/>
              <a:t>&lt;html&gt;</a:t>
            </a:r>
            <a:r>
              <a:rPr lang="zh-CN" altLang="en-US" dirty="0"/>
              <a:t>是文档的根元素，</a:t>
            </a:r>
            <a:r>
              <a:rPr lang="en-US" altLang="zh-CN" dirty="0"/>
              <a:t>&lt;head&gt;</a:t>
            </a:r>
            <a:r>
              <a:rPr lang="zh-CN" altLang="en-US" dirty="0"/>
              <a:t>是文档的头部，</a:t>
            </a:r>
            <a:r>
              <a:rPr lang="en-US" altLang="zh-CN" dirty="0"/>
              <a:t>&lt;body&gt;</a:t>
            </a:r>
            <a:r>
              <a:rPr lang="zh-CN" altLang="en-US" dirty="0"/>
              <a:t>是文档的主体。通过在文档中嵌入各种元素（标签）形成完整的</a:t>
            </a:r>
            <a:r>
              <a:rPr lang="en-US" altLang="zh-CN" dirty="0"/>
              <a:t>DOM</a:t>
            </a:r>
            <a:r>
              <a:rPr lang="zh-CN" altLang="en-US" dirty="0"/>
              <a:t>树结构。</a:t>
            </a:r>
            <a:endParaRPr lang="en-US" altLang="zh-CN" dirty="0"/>
          </a:p>
          <a:p>
            <a:r>
              <a:rPr lang="en-US" altLang="zh-CN" dirty="0"/>
              <a:t>DOM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r>
              <a:rPr lang="en-US" altLang="zh-CN" dirty="0">
                <a:sym typeface="Wingdings" panose="05000000000000000000" pitchFamily="2" charset="2"/>
              </a:rPr>
              <a:t>Document  Object  Model</a:t>
            </a:r>
            <a:r>
              <a:rPr lang="zh-CN" altLang="en-US" dirty="0">
                <a:sym typeface="Wingdings" panose="05000000000000000000" pitchFamily="2" charset="2"/>
              </a:rPr>
              <a:t>文档对象模型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DOM</a:t>
            </a:r>
            <a:r>
              <a:rPr lang="zh-CN" altLang="en-US" dirty="0">
                <a:sym typeface="Wingdings" panose="05000000000000000000" pitchFamily="2" charset="2"/>
              </a:rPr>
              <a:t>树结构图如下：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</a:t>
            </a:r>
            <a:r>
              <a:rPr lang="zh-CN" altLang="en-US" dirty="0"/>
              <a:t>文档结构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587499"/>
            <a:ext cx="9429750" cy="49053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</a:t>
            </a:r>
            <a:r>
              <a:rPr lang="zh-CN" altLang="en-US" dirty="0"/>
              <a:t>文档结构</a:t>
            </a:r>
            <a:endParaRPr lang="zh-CN" altLang="en-US" dirty="0"/>
          </a:p>
        </p:txBody>
      </p:sp>
      <p:pic>
        <p:nvPicPr>
          <p:cNvPr id="1026" name="Picture 2" descr="https://ss1.bdstatic.com/70cFvXSh_Q1YnxGkpoWK1HF6hhy/it/u=2695395352,29905161&amp;fm=26&amp;gp=0.jpg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49" y="1738313"/>
            <a:ext cx="7938707" cy="370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1523</Words>
  <Application>WPS 演示</Application>
  <PresentationFormat>宽屏</PresentationFormat>
  <Paragraphs>80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HTML概述</vt:lpstr>
      <vt:lpstr>内容提纲</vt:lpstr>
      <vt:lpstr>HTML简介</vt:lpstr>
      <vt:lpstr>HTML简介</vt:lpstr>
      <vt:lpstr>HTML由来</vt:lpstr>
      <vt:lpstr>HTML历史</vt:lpstr>
      <vt:lpstr>HTML文档结构</vt:lpstr>
      <vt:lpstr>HTML文档结构</vt:lpstr>
      <vt:lpstr>HTML文档结构</vt:lpstr>
      <vt:lpstr>HTML语法</vt:lpstr>
      <vt:lpstr>HTML语法</vt:lpstr>
      <vt:lpstr>HTML语法</vt:lpstr>
      <vt:lpstr>HTML规范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HTML概述</dc:title>
  <dc:creator/>
  <cp:lastModifiedBy>Steven Tung</cp:lastModifiedBy>
  <cp:revision>70</cp:revision>
  <dcterms:created xsi:type="dcterms:W3CDTF">2015-05-05T08:02:00Z</dcterms:created>
  <dcterms:modified xsi:type="dcterms:W3CDTF">2020-07-06T08:51:46Z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