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11249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E67E8-1610-4D43-912B-A719DE105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D1276B-4486-48F6-9A59-CE3B2AA54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M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871FF-F744-48EF-85BC-0BF2062C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D1DB55-5DBF-4E4A-80F4-1BCF9748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DE1FB-41B7-4FE0-938F-13878E0D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87778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0297-6009-4C24-A1E0-50AFA3CE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E91B9-DF53-448B-8B57-0F209BA1C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301EB-6D89-4FEE-B793-DEB81EA7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E67C6-3BD1-4D42-8020-B2ABB875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72D75-18FD-4527-8CC0-3DB855CA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8248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2DB382-481C-4A3C-A070-E554BB89B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38830-BBD5-4572-9898-2D52C7B3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594B4-FCE1-4F83-A33D-4C0DF9B3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C1F21-BCB7-4A04-9448-29FC8CC3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A7F9B-4DF5-4ADB-8B67-678A7162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1218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ADBE3-E8AB-4DCA-8BFE-1E9CBC40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7DACD-DD3B-40E8-B253-D0C3CB49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5E7C8-0604-42B2-A7E7-65041BE7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4D745-AF96-4C7C-B270-2B81840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F43E0-5DE6-48F8-B8A5-955F7F15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8905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4269A-113C-4AD6-B3E5-2CFA327D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8ABD7E-6046-4C8A-A1BA-BDA823B12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26BAE-6DF0-4CEA-B176-9979E07E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BE376-61E3-4F2A-B908-60F3FDB1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CF5D48-5F98-4FCF-81A8-C08B96D1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99478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99B5-AB6B-4053-A622-A8F2A364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B6743-B943-4431-9770-D841A4BA5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D97B2-1229-4501-AB7E-33CF93B8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B6BB9A-C552-47A6-AD3E-A0B3FCCB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AA3363-F6FC-4C40-B3A0-504241B7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85C76-0714-4DB6-9BC2-A5461D6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74027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CEF0-A52B-485E-A040-D310FA2B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81B589-E945-4C23-A5C2-F387DD27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E7A8F4-CF29-438E-8BC0-C55F2D2D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B7C85-94F4-4DE5-A180-849943B2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160068-AE62-42A5-8D90-1401E78FC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3C4613-C79A-4B0C-A587-63F08914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9D37A3-1793-485A-AB6B-9D3C20D6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9B35FB-7542-4F5C-9863-1F32AB8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6156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4427-B0DD-4655-8A75-A824DD15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B65760-803B-492B-BB11-B5606B97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B05000-B175-4293-9CFF-0B80AE07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C5B136-5C52-41CB-A2AE-039706AA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3562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0E5B01-01C6-4607-B707-B0C59272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EC0C8F-20F6-444D-9F15-6AD4D1A3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DF2930-F415-4233-82B0-773BA0E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30648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FF74D-9C47-42BB-ACAA-CC44AFA2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DFF9D-05EE-4D6E-B147-D7327998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B1B09-FFD6-4E7C-8B4E-2CEA1CF0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6EB649-F006-47A5-9439-1641399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945251-DB13-4D88-9F68-09C61469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BB260-7A34-4DEF-957F-8CF7EE4D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6251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B7171-A1D5-498E-B6C2-13B1AB11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9D7BCD-5017-4D73-B2DE-1B50AE816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M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224969-E38C-4C81-A5AE-A85CE631E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D8F1DC-C888-4B5C-AF7D-72D0483F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F5192B-4FBA-45B8-BA15-02A5CB9D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0117B8-38A3-487C-B29A-A8ED9960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9526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C3B2AD-7416-4ECA-9991-294F4D28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M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344CDD-E566-4D76-85D9-818A5166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M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16D1A-CD9A-4438-B4F4-FD5E7B1F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E76F-A224-48EF-83A4-A0C15DBF7454}" type="datetimeFigureOut">
              <a:rPr lang="en-UM" smtClean="0"/>
              <a:t>7/20/2021</a:t>
            </a:fld>
            <a:endParaRPr lang="en-UM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661456-D940-4DA3-A907-6FC377E97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M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554D5-F8AA-4FCE-8EBB-BD0F8A86A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A77F-D270-4E84-AA67-9C5981FEE065}" type="slidenum">
              <a:rPr lang="en-UM" smtClean="0"/>
              <a:t>‹nº›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8679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BC8EB1-B918-4C5B-9603-6D2CC45F8CCB}"/>
              </a:ext>
            </a:extLst>
          </p:cNvPr>
          <p:cNvSpPr txBox="1"/>
          <p:nvPr/>
        </p:nvSpPr>
        <p:spPr>
          <a:xfrm>
            <a:off x="690880" y="2828835"/>
            <a:ext cx="7632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rgbClr val="112497"/>
                </a:solidFill>
              </a:rPr>
              <a:t>Case Mercado Livre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F77CB3-85CF-4576-B32C-2C9CC1DFD7C5}"/>
              </a:ext>
            </a:extLst>
          </p:cNvPr>
          <p:cNvSpPr txBox="1"/>
          <p:nvPr/>
        </p:nvSpPr>
        <p:spPr>
          <a:xfrm>
            <a:off x="690880" y="4241671"/>
            <a:ext cx="368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112497"/>
                </a:solidFill>
              </a:rPr>
              <a:t>Leandro B. Ferlin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76CB37-A1E3-41BA-BDB8-47AA2D11586A}"/>
              </a:ext>
            </a:extLst>
          </p:cNvPr>
          <p:cNvSpPr txBox="1"/>
          <p:nvPr/>
        </p:nvSpPr>
        <p:spPr>
          <a:xfrm>
            <a:off x="10942320" y="6385431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112497"/>
                </a:solidFill>
              </a:rPr>
              <a:t>Jul. 2021</a:t>
            </a:r>
          </a:p>
        </p:txBody>
      </p:sp>
    </p:spTree>
    <p:extLst>
      <p:ext uri="{BB962C8B-B14F-4D97-AF65-F5344CB8AC3E}">
        <p14:creationId xmlns:p14="http://schemas.microsoft.com/office/powerpoint/2010/main" val="211564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C1BB2BF-C00E-4384-8E18-BD9F7609A817}"/>
              </a:ext>
            </a:extLst>
          </p:cNvPr>
          <p:cNvGrpSpPr/>
          <p:nvPr/>
        </p:nvGrpSpPr>
        <p:grpSpPr>
          <a:xfrm>
            <a:off x="10392000" y="5057998"/>
            <a:ext cx="3600000" cy="3600000"/>
            <a:chOff x="10392000" y="5057998"/>
            <a:chExt cx="3600000" cy="3600000"/>
          </a:xfrm>
        </p:grpSpPr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C7677271-F108-42C5-92E7-64904BD6A415}"/>
                </a:ext>
              </a:extLst>
            </p:cNvPr>
            <p:cNvSpPr/>
            <p:nvPr/>
          </p:nvSpPr>
          <p:spPr>
            <a:xfrm rot="16200000">
              <a:off x="10752000" y="5418000"/>
              <a:ext cx="2880000" cy="288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4" name="Arco 3">
              <a:extLst>
                <a:ext uri="{FF2B5EF4-FFF2-40B4-BE49-F238E27FC236}">
                  <a16:creationId xmlns:a16="http://schemas.microsoft.com/office/drawing/2014/main" id="{447CC449-C592-4C1E-8A72-6DA844EFA9CE}"/>
                </a:ext>
              </a:extLst>
            </p:cNvPr>
            <p:cNvSpPr/>
            <p:nvPr/>
          </p:nvSpPr>
          <p:spPr>
            <a:xfrm rot="16200000">
              <a:off x="10392000" y="5057998"/>
              <a:ext cx="3600000" cy="360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29550A69-6195-45DC-B2B7-A9BF1556FE56}"/>
                </a:ext>
              </a:extLst>
            </p:cNvPr>
            <p:cNvSpPr/>
            <p:nvPr/>
          </p:nvSpPr>
          <p:spPr>
            <a:xfrm rot="16200000">
              <a:off x="10572000" y="5237999"/>
              <a:ext cx="3240000" cy="3240000"/>
            </a:xfrm>
            <a:prstGeom prst="arc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809164-5213-47BA-822A-02B87C813617}"/>
              </a:ext>
            </a:extLst>
          </p:cNvPr>
          <p:cNvSpPr txBox="1"/>
          <p:nvPr/>
        </p:nvSpPr>
        <p:spPr>
          <a:xfrm>
            <a:off x="162560" y="0"/>
            <a:ext cx="2646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112497"/>
                </a:solidFill>
              </a:rPr>
              <a:t>Objetivo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999DFA-6D9C-4162-857A-25DD6C28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2958"/>
            <a:ext cx="5440388" cy="3240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FB8551-56E2-40B1-9C82-927AB51FEA39}"/>
              </a:ext>
            </a:extLst>
          </p:cNvPr>
          <p:cNvSpPr txBox="1"/>
          <p:nvPr/>
        </p:nvSpPr>
        <p:spPr>
          <a:xfrm>
            <a:off x="482863" y="1392958"/>
            <a:ext cx="4815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rgbClr val="112497"/>
                </a:solidFill>
              </a:rPr>
              <a:t>O principal desafio é entender a relação das variáveis e encontrar um modelo que explique a o total de itens vendidos (‘</a:t>
            </a:r>
            <a:r>
              <a:rPr lang="pt-BR" sz="3600" dirty="0" err="1">
                <a:solidFill>
                  <a:srgbClr val="112497"/>
                </a:solidFill>
              </a:rPr>
              <a:t>sold_quantity</a:t>
            </a:r>
            <a:r>
              <a:rPr lang="pt-BR" sz="3600" dirty="0">
                <a:solidFill>
                  <a:srgbClr val="112497"/>
                </a:solidFill>
              </a:rPr>
              <a:t>’).</a:t>
            </a:r>
          </a:p>
        </p:txBody>
      </p:sp>
    </p:spTree>
    <p:extLst>
      <p:ext uri="{BB962C8B-B14F-4D97-AF65-F5344CB8AC3E}">
        <p14:creationId xmlns:p14="http://schemas.microsoft.com/office/powerpoint/2010/main" val="309767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C1BB2BF-C00E-4384-8E18-BD9F7609A817}"/>
              </a:ext>
            </a:extLst>
          </p:cNvPr>
          <p:cNvGrpSpPr/>
          <p:nvPr/>
        </p:nvGrpSpPr>
        <p:grpSpPr>
          <a:xfrm>
            <a:off x="10392000" y="5057998"/>
            <a:ext cx="3600000" cy="3600000"/>
            <a:chOff x="10392000" y="5057998"/>
            <a:chExt cx="3600000" cy="3600000"/>
          </a:xfrm>
        </p:grpSpPr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C7677271-F108-42C5-92E7-64904BD6A415}"/>
                </a:ext>
              </a:extLst>
            </p:cNvPr>
            <p:cNvSpPr/>
            <p:nvPr/>
          </p:nvSpPr>
          <p:spPr>
            <a:xfrm rot="16200000">
              <a:off x="10752000" y="5418000"/>
              <a:ext cx="2880000" cy="288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4" name="Arco 3">
              <a:extLst>
                <a:ext uri="{FF2B5EF4-FFF2-40B4-BE49-F238E27FC236}">
                  <a16:creationId xmlns:a16="http://schemas.microsoft.com/office/drawing/2014/main" id="{447CC449-C592-4C1E-8A72-6DA844EFA9CE}"/>
                </a:ext>
              </a:extLst>
            </p:cNvPr>
            <p:cNvSpPr/>
            <p:nvPr/>
          </p:nvSpPr>
          <p:spPr>
            <a:xfrm rot="16200000">
              <a:off x="10392000" y="5057998"/>
              <a:ext cx="3600000" cy="360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29550A69-6195-45DC-B2B7-A9BF1556FE56}"/>
                </a:ext>
              </a:extLst>
            </p:cNvPr>
            <p:cNvSpPr/>
            <p:nvPr/>
          </p:nvSpPr>
          <p:spPr>
            <a:xfrm rot="16200000">
              <a:off x="10572000" y="5237999"/>
              <a:ext cx="3240000" cy="3240000"/>
            </a:xfrm>
            <a:prstGeom prst="arc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809164-5213-47BA-822A-02B87C813617}"/>
              </a:ext>
            </a:extLst>
          </p:cNvPr>
          <p:cNvSpPr txBox="1"/>
          <p:nvPr/>
        </p:nvSpPr>
        <p:spPr>
          <a:xfrm>
            <a:off x="162560" y="0"/>
            <a:ext cx="3995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112497"/>
                </a:solidFill>
              </a:rPr>
              <a:t>Explorando...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62A291-83EF-490E-BF99-ECF63F34BA27}"/>
              </a:ext>
            </a:extLst>
          </p:cNvPr>
          <p:cNvSpPr txBox="1"/>
          <p:nvPr/>
        </p:nvSpPr>
        <p:spPr>
          <a:xfrm>
            <a:off x="6396163" y="1149118"/>
            <a:ext cx="39958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2497"/>
                </a:solidFill>
              </a:rPr>
              <a:t>Foi utilizada a base pública de busca por ‘TV 4k’ no site AR.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A base apresenta um número reduzido de ocorrências e não apresenta dados temporais.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Novas variáveis relativas de desconto foram acrescentadas, além da transformação do campo de Estado Federativo em colunas </a:t>
            </a:r>
            <a:r>
              <a:rPr lang="pt-BR" sz="2400" dirty="0" err="1">
                <a:solidFill>
                  <a:srgbClr val="112497"/>
                </a:solidFill>
              </a:rPr>
              <a:t>dummies</a:t>
            </a:r>
            <a:r>
              <a:rPr lang="pt-BR" sz="2400" dirty="0">
                <a:solidFill>
                  <a:srgbClr val="112497"/>
                </a:solidFill>
              </a:rPr>
              <a:t>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DD276AE-B68D-40C8-9FD4-4C82A4DC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83" y="1575276"/>
            <a:ext cx="4141356" cy="3707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61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C1BB2BF-C00E-4384-8E18-BD9F7609A817}"/>
              </a:ext>
            </a:extLst>
          </p:cNvPr>
          <p:cNvGrpSpPr/>
          <p:nvPr/>
        </p:nvGrpSpPr>
        <p:grpSpPr>
          <a:xfrm>
            <a:off x="10392000" y="5057998"/>
            <a:ext cx="3600000" cy="3600000"/>
            <a:chOff x="10392000" y="5057998"/>
            <a:chExt cx="3600000" cy="3600000"/>
          </a:xfrm>
        </p:grpSpPr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C7677271-F108-42C5-92E7-64904BD6A415}"/>
                </a:ext>
              </a:extLst>
            </p:cNvPr>
            <p:cNvSpPr/>
            <p:nvPr/>
          </p:nvSpPr>
          <p:spPr>
            <a:xfrm rot="16200000">
              <a:off x="10752000" y="5418000"/>
              <a:ext cx="2880000" cy="288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4" name="Arco 3">
              <a:extLst>
                <a:ext uri="{FF2B5EF4-FFF2-40B4-BE49-F238E27FC236}">
                  <a16:creationId xmlns:a16="http://schemas.microsoft.com/office/drawing/2014/main" id="{447CC449-C592-4C1E-8A72-6DA844EFA9CE}"/>
                </a:ext>
              </a:extLst>
            </p:cNvPr>
            <p:cNvSpPr/>
            <p:nvPr/>
          </p:nvSpPr>
          <p:spPr>
            <a:xfrm rot="16200000">
              <a:off x="10392000" y="5057998"/>
              <a:ext cx="3600000" cy="360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29550A69-6195-45DC-B2B7-A9BF1556FE56}"/>
                </a:ext>
              </a:extLst>
            </p:cNvPr>
            <p:cNvSpPr/>
            <p:nvPr/>
          </p:nvSpPr>
          <p:spPr>
            <a:xfrm rot="16200000">
              <a:off x="10572000" y="5237999"/>
              <a:ext cx="3240000" cy="3240000"/>
            </a:xfrm>
            <a:prstGeom prst="arc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809164-5213-47BA-822A-02B87C813617}"/>
              </a:ext>
            </a:extLst>
          </p:cNvPr>
          <p:cNvSpPr txBox="1"/>
          <p:nvPr/>
        </p:nvSpPr>
        <p:spPr>
          <a:xfrm>
            <a:off x="162560" y="0"/>
            <a:ext cx="647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112497"/>
                </a:solidFill>
              </a:rPr>
              <a:t>Análises Preliminares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6A1EEC-CCBF-4B4E-BDF8-E0C422D07B3E}"/>
              </a:ext>
            </a:extLst>
          </p:cNvPr>
          <p:cNvSpPr txBox="1"/>
          <p:nvPr/>
        </p:nvSpPr>
        <p:spPr>
          <a:xfrm>
            <a:off x="940243" y="1225686"/>
            <a:ext cx="100731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2497"/>
                </a:solidFill>
              </a:rPr>
              <a:t>O range de valores para a variável alvo é de [0 a 1408], porém a aplicação de descontos acontece em apenas 25% da base.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Os vendedores com melhor reputação são os que tem melhor desempenho de venda e consequentemente o maior estoque de um item. Cuidado nesse ponto para não interpretar que quanto maior o estoque, mais irá vender.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Reputação do vendedor e aplicação de desconto tem baixa correlação. Uma das </a:t>
            </a:r>
            <a:r>
              <a:rPr lang="pt-BR" sz="2400" dirty="0" err="1">
                <a:solidFill>
                  <a:srgbClr val="112497"/>
                </a:solidFill>
              </a:rPr>
              <a:t>hipoteses</a:t>
            </a:r>
            <a:r>
              <a:rPr lang="pt-BR" sz="2400" dirty="0">
                <a:solidFill>
                  <a:srgbClr val="112497"/>
                </a:solidFill>
              </a:rPr>
              <a:t>: quanto melhor a reputação, menor a necessidade de oferecer descontos. (Segurança de compra)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C1BB2BF-C00E-4384-8E18-BD9F7609A817}"/>
              </a:ext>
            </a:extLst>
          </p:cNvPr>
          <p:cNvGrpSpPr/>
          <p:nvPr/>
        </p:nvGrpSpPr>
        <p:grpSpPr>
          <a:xfrm>
            <a:off x="10392000" y="5057998"/>
            <a:ext cx="3600000" cy="3600000"/>
            <a:chOff x="10392000" y="5057998"/>
            <a:chExt cx="3600000" cy="3600000"/>
          </a:xfrm>
        </p:grpSpPr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C7677271-F108-42C5-92E7-64904BD6A415}"/>
                </a:ext>
              </a:extLst>
            </p:cNvPr>
            <p:cNvSpPr/>
            <p:nvPr/>
          </p:nvSpPr>
          <p:spPr>
            <a:xfrm rot="16200000">
              <a:off x="10752000" y="5418000"/>
              <a:ext cx="2880000" cy="288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4" name="Arco 3">
              <a:extLst>
                <a:ext uri="{FF2B5EF4-FFF2-40B4-BE49-F238E27FC236}">
                  <a16:creationId xmlns:a16="http://schemas.microsoft.com/office/drawing/2014/main" id="{447CC449-C592-4C1E-8A72-6DA844EFA9CE}"/>
                </a:ext>
              </a:extLst>
            </p:cNvPr>
            <p:cNvSpPr/>
            <p:nvPr/>
          </p:nvSpPr>
          <p:spPr>
            <a:xfrm rot="16200000">
              <a:off x="10392000" y="5057998"/>
              <a:ext cx="3600000" cy="360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29550A69-6195-45DC-B2B7-A9BF1556FE56}"/>
                </a:ext>
              </a:extLst>
            </p:cNvPr>
            <p:cNvSpPr/>
            <p:nvPr/>
          </p:nvSpPr>
          <p:spPr>
            <a:xfrm rot="16200000">
              <a:off x="10572000" y="5237999"/>
              <a:ext cx="3240000" cy="3240000"/>
            </a:xfrm>
            <a:prstGeom prst="arc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809164-5213-47BA-822A-02B87C813617}"/>
              </a:ext>
            </a:extLst>
          </p:cNvPr>
          <p:cNvSpPr txBox="1"/>
          <p:nvPr/>
        </p:nvSpPr>
        <p:spPr>
          <a:xfrm>
            <a:off x="162560" y="0"/>
            <a:ext cx="242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112497"/>
                </a:solidFill>
              </a:rPr>
              <a:t>Modelo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994CF7-9829-492C-AC07-994AB1C319DC}"/>
              </a:ext>
            </a:extLst>
          </p:cNvPr>
          <p:cNvSpPr txBox="1"/>
          <p:nvPr/>
        </p:nvSpPr>
        <p:spPr>
          <a:xfrm>
            <a:off x="940243" y="1225686"/>
            <a:ext cx="10073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2497"/>
                </a:solidFill>
              </a:rPr>
              <a:t>O modelo escolhido usa o Método do Mínimos Quadrados, buscando encontrar uma linearidade entre alvo e independentes.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Ao fim, as variáveis consideradas foram as que relacionam a quantidade disponível para venda, a reputação total por transações e o valor absoluto de desconto aplicado.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Com isso, se tem um modelo explica ~65% da variância da quantidade vendida dos itens. O erro residual mostra que ainda há espaço para melhorias.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2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C1BB2BF-C00E-4384-8E18-BD9F7609A817}"/>
              </a:ext>
            </a:extLst>
          </p:cNvPr>
          <p:cNvGrpSpPr/>
          <p:nvPr/>
        </p:nvGrpSpPr>
        <p:grpSpPr>
          <a:xfrm>
            <a:off x="10392000" y="5057998"/>
            <a:ext cx="3600000" cy="3600000"/>
            <a:chOff x="10392000" y="5057998"/>
            <a:chExt cx="3600000" cy="3600000"/>
          </a:xfrm>
        </p:grpSpPr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C7677271-F108-42C5-92E7-64904BD6A415}"/>
                </a:ext>
              </a:extLst>
            </p:cNvPr>
            <p:cNvSpPr/>
            <p:nvPr/>
          </p:nvSpPr>
          <p:spPr>
            <a:xfrm rot="16200000">
              <a:off x="10752000" y="5418000"/>
              <a:ext cx="2880000" cy="288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4" name="Arco 3">
              <a:extLst>
                <a:ext uri="{FF2B5EF4-FFF2-40B4-BE49-F238E27FC236}">
                  <a16:creationId xmlns:a16="http://schemas.microsoft.com/office/drawing/2014/main" id="{447CC449-C592-4C1E-8A72-6DA844EFA9CE}"/>
                </a:ext>
              </a:extLst>
            </p:cNvPr>
            <p:cNvSpPr/>
            <p:nvPr/>
          </p:nvSpPr>
          <p:spPr>
            <a:xfrm rot="16200000">
              <a:off x="10392000" y="5057998"/>
              <a:ext cx="3600000" cy="360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29550A69-6195-45DC-B2B7-A9BF1556FE56}"/>
                </a:ext>
              </a:extLst>
            </p:cNvPr>
            <p:cNvSpPr/>
            <p:nvPr/>
          </p:nvSpPr>
          <p:spPr>
            <a:xfrm rot="16200000">
              <a:off x="10572000" y="5237999"/>
              <a:ext cx="3240000" cy="3240000"/>
            </a:xfrm>
            <a:prstGeom prst="arc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809164-5213-47BA-822A-02B87C813617}"/>
              </a:ext>
            </a:extLst>
          </p:cNvPr>
          <p:cNvSpPr txBox="1"/>
          <p:nvPr/>
        </p:nvSpPr>
        <p:spPr>
          <a:xfrm>
            <a:off x="162560" y="0"/>
            <a:ext cx="5905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112497"/>
                </a:solidFill>
              </a:rPr>
              <a:t>Impacto de Negócio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904708-EC81-47DF-8990-B5E7FDBE9056}"/>
              </a:ext>
            </a:extLst>
          </p:cNvPr>
          <p:cNvSpPr txBox="1"/>
          <p:nvPr/>
        </p:nvSpPr>
        <p:spPr>
          <a:xfrm>
            <a:off x="496640" y="1370403"/>
            <a:ext cx="5003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2497"/>
                </a:solidFill>
              </a:rPr>
              <a:t>A quantidade vendida tem influência em KPIs relativos de receita, como Margem, </a:t>
            </a:r>
            <a:r>
              <a:rPr lang="pt-BR" sz="2400" dirty="0" err="1">
                <a:solidFill>
                  <a:srgbClr val="112497"/>
                </a:solidFill>
              </a:rPr>
              <a:t>Yield</a:t>
            </a:r>
            <a:r>
              <a:rPr lang="pt-BR" sz="2400" dirty="0">
                <a:solidFill>
                  <a:srgbClr val="112497"/>
                </a:solidFill>
              </a:rPr>
              <a:t> e custos acompanhados no P&amp;L.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O entendimento dessa variável é básico para rentabilizar a cadeia toda de operações.</a:t>
            </a:r>
          </a:p>
        </p:txBody>
      </p:sp>
      <p:pic>
        <p:nvPicPr>
          <p:cNvPr id="2050" name="Picture 2" descr="Business Impact Analysis: What to Know [2021] | Hyperproof">
            <a:extLst>
              <a:ext uri="{FF2B5EF4-FFF2-40B4-BE49-F238E27FC236}">
                <a16:creationId xmlns:a16="http://schemas.microsoft.com/office/drawing/2014/main" id="{47C45325-E28B-49BA-88B1-A56A6B80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2" y="2687144"/>
            <a:ext cx="5140578" cy="2847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9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C1BB2BF-C00E-4384-8E18-BD9F7609A817}"/>
              </a:ext>
            </a:extLst>
          </p:cNvPr>
          <p:cNvGrpSpPr/>
          <p:nvPr/>
        </p:nvGrpSpPr>
        <p:grpSpPr>
          <a:xfrm>
            <a:off x="10392000" y="5057998"/>
            <a:ext cx="3600000" cy="3600000"/>
            <a:chOff x="10392000" y="5057998"/>
            <a:chExt cx="3600000" cy="3600000"/>
          </a:xfrm>
        </p:grpSpPr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C7677271-F108-42C5-92E7-64904BD6A415}"/>
                </a:ext>
              </a:extLst>
            </p:cNvPr>
            <p:cNvSpPr/>
            <p:nvPr/>
          </p:nvSpPr>
          <p:spPr>
            <a:xfrm rot="16200000">
              <a:off x="10752000" y="5418000"/>
              <a:ext cx="2880000" cy="288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4" name="Arco 3">
              <a:extLst>
                <a:ext uri="{FF2B5EF4-FFF2-40B4-BE49-F238E27FC236}">
                  <a16:creationId xmlns:a16="http://schemas.microsoft.com/office/drawing/2014/main" id="{447CC449-C592-4C1E-8A72-6DA844EFA9CE}"/>
                </a:ext>
              </a:extLst>
            </p:cNvPr>
            <p:cNvSpPr/>
            <p:nvPr/>
          </p:nvSpPr>
          <p:spPr>
            <a:xfrm rot="16200000">
              <a:off x="10392000" y="5057998"/>
              <a:ext cx="3600000" cy="3600000"/>
            </a:xfrm>
            <a:prstGeom prst="arc">
              <a:avLst/>
            </a:prstGeom>
            <a:ln w="57150">
              <a:solidFill>
                <a:srgbClr val="FCF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29550A69-6195-45DC-B2B7-A9BF1556FE56}"/>
                </a:ext>
              </a:extLst>
            </p:cNvPr>
            <p:cNvSpPr/>
            <p:nvPr/>
          </p:nvSpPr>
          <p:spPr>
            <a:xfrm rot="16200000">
              <a:off x="10572000" y="5237999"/>
              <a:ext cx="3240000" cy="3240000"/>
            </a:xfrm>
            <a:prstGeom prst="arc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809164-5213-47BA-822A-02B87C813617}"/>
              </a:ext>
            </a:extLst>
          </p:cNvPr>
          <p:cNvSpPr txBox="1"/>
          <p:nvPr/>
        </p:nvSpPr>
        <p:spPr>
          <a:xfrm>
            <a:off x="162560" y="0"/>
            <a:ext cx="491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112497"/>
                </a:solidFill>
              </a:rPr>
              <a:t>Próximos passos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D7105E-59A2-42F9-B336-AAC207AF2780}"/>
              </a:ext>
            </a:extLst>
          </p:cNvPr>
          <p:cNvSpPr txBox="1"/>
          <p:nvPr/>
        </p:nvSpPr>
        <p:spPr>
          <a:xfrm>
            <a:off x="940243" y="1225686"/>
            <a:ext cx="100731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112497"/>
                </a:solidFill>
              </a:rPr>
              <a:t>Verificar se a normalização (</a:t>
            </a:r>
            <a:r>
              <a:rPr lang="pt-BR" sz="2400" dirty="0" err="1">
                <a:solidFill>
                  <a:srgbClr val="112497"/>
                </a:solidFill>
              </a:rPr>
              <a:t>scale</a:t>
            </a:r>
            <a:r>
              <a:rPr lang="pt-BR" sz="2400" dirty="0">
                <a:solidFill>
                  <a:srgbClr val="112497"/>
                </a:solidFill>
              </a:rPr>
              <a:t>) da variável alvo pode otimizar o modelo.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Buscar outros atributos internos de bases distintas e entender se há algo que possa ajudar na predição.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Considerar eventos externos (players, macroeconomia, competitividade de preço, produtos substitutos, etc.).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r>
              <a:rPr lang="pt-BR" sz="2400" dirty="0">
                <a:solidFill>
                  <a:srgbClr val="112497"/>
                </a:solidFill>
              </a:rPr>
              <a:t>Testar outros modelos, como </a:t>
            </a:r>
            <a:r>
              <a:rPr lang="pt-BR" sz="2400" dirty="0" err="1">
                <a:solidFill>
                  <a:srgbClr val="112497"/>
                </a:solidFill>
              </a:rPr>
              <a:t>Regressor</a:t>
            </a:r>
            <a:r>
              <a:rPr lang="pt-BR" sz="2400" dirty="0">
                <a:solidFill>
                  <a:srgbClr val="112497"/>
                </a:solidFill>
              </a:rPr>
              <a:t> de </a:t>
            </a:r>
            <a:r>
              <a:rPr lang="pt-BR" sz="2400" dirty="0" err="1">
                <a:solidFill>
                  <a:srgbClr val="112497"/>
                </a:solidFill>
              </a:rPr>
              <a:t>Random</a:t>
            </a:r>
            <a:r>
              <a:rPr lang="pt-BR" sz="2400" dirty="0">
                <a:solidFill>
                  <a:srgbClr val="112497"/>
                </a:solidFill>
              </a:rPr>
              <a:t> </a:t>
            </a:r>
            <a:r>
              <a:rPr lang="pt-BR" sz="2400" dirty="0" err="1">
                <a:solidFill>
                  <a:srgbClr val="112497"/>
                </a:solidFill>
              </a:rPr>
              <a:t>Forrest</a:t>
            </a:r>
            <a:r>
              <a:rPr lang="pt-BR" sz="2400" dirty="0">
                <a:solidFill>
                  <a:srgbClr val="112497"/>
                </a:solidFill>
              </a:rPr>
              <a:t>, para fins comparativos.</a:t>
            </a: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  <a:p>
            <a:pPr algn="just"/>
            <a:endParaRPr lang="pt-BR" sz="2400" dirty="0">
              <a:solidFill>
                <a:srgbClr val="1124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3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BC8EB1-B918-4C5B-9603-6D2CC45F8CCB}"/>
              </a:ext>
            </a:extLst>
          </p:cNvPr>
          <p:cNvSpPr txBox="1"/>
          <p:nvPr/>
        </p:nvSpPr>
        <p:spPr>
          <a:xfrm>
            <a:off x="690880" y="2828835"/>
            <a:ext cx="2947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rgbClr val="112497"/>
                </a:solidFill>
              </a:rPr>
              <a:t>Debate</a:t>
            </a:r>
          </a:p>
        </p:txBody>
      </p:sp>
    </p:spTree>
    <p:extLst>
      <p:ext uri="{BB962C8B-B14F-4D97-AF65-F5344CB8AC3E}">
        <p14:creationId xmlns:p14="http://schemas.microsoft.com/office/powerpoint/2010/main" val="141664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375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Biasi Ferlin</dc:creator>
  <cp:lastModifiedBy>Leandro Biasi Ferlin</cp:lastModifiedBy>
  <cp:revision>16</cp:revision>
  <dcterms:created xsi:type="dcterms:W3CDTF">2021-07-20T14:04:34Z</dcterms:created>
  <dcterms:modified xsi:type="dcterms:W3CDTF">2021-07-20T23:41:24Z</dcterms:modified>
</cp:coreProperties>
</file>