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94" r:id="rId4"/>
    <p:sldId id="307" r:id="rId5"/>
    <p:sldId id="308" r:id="rId6"/>
    <p:sldId id="278" r:id="rId7"/>
    <p:sldId id="262" r:id="rId8"/>
    <p:sldId id="263" r:id="rId9"/>
    <p:sldId id="298" r:id="rId10"/>
    <p:sldId id="299" r:id="rId11"/>
    <p:sldId id="301" r:id="rId12"/>
    <p:sldId id="302" r:id="rId13"/>
    <p:sldId id="303" r:id="rId14"/>
    <p:sldId id="300" r:id="rId15"/>
    <p:sldId id="281" r:id="rId16"/>
    <p:sldId id="304" r:id="rId17"/>
    <p:sldId id="305" r:id="rId18"/>
    <p:sldId id="306" r:id="rId1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2CE3-3A84-48F7-A4CA-5DA693A4A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15841-6AE9-4C03-AE0D-E9B18FC94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38162-7FE6-4ADE-9B80-BDBFB87C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5D01-5A9D-424C-B6B6-AA4066509BD3}" type="datetimeFigureOut">
              <a:rPr lang="es-CL" smtClean="0"/>
              <a:t>25-07-2019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D08DB-86A0-4469-A331-338D6BBC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D2695-2DDD-42D8-8F78-BB7572AE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B001-3EB9-4AF0-8474-17501CF44EF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715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8648-54B3-4D5B-A8A2-8B64795E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725C4-0EB7-4A1A-8F71-DC52565BC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DC7C9-0B59-427C-82A1-81455CD41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5D01-5A9D-424C-B6B6-AA4066509BD3}" type="datetimeFigureOut">
              <a:rPr lang="es-CL" smtClean="0"/>
              <a:t>25-07-2019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0AC8A-3296-42AA-BB46-FF9CF899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7EA8B-786D-4B6E-9EE9-38613C80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B001-3EB9-4AF0-8474-17501CF44EF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115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BF16B-6FFE-4D72-A429-DC41740DB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D4694-8742-45CD-9116-B0D36A277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58389-0C49-4C3F-BEB6-3B44A27E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5D01-5A9D-424C-B6B6-AA4066509BD3}" type="datetimeFigureOut">
              <a:rPr lang="es-CL" smtClean="0"/>
              <a:t>25-07-2019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97233-BA36-4E89-B553-0A851D26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AEC2D-8D15-4F99-8858-0DF3F300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B001-3EB9-4AF0-8474-17501CF44EF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7324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79048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324600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53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ver_large typ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048000" y="381000"/>
            <a:ext cx="0" cy="60960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190" y="6284866"/>
            <a:ext cx="475810" cy="192134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429000" y="342900"/>
            <a:ext cx="8382000" cy="4800600"/>
          </a:xfrm>
        </p:spPr>
        <p:txBody>
          <a:bodyPr>
            <a:noAutofit/>
          </a:bodyPr>
          <a:lstStyle>
            <a:lvl1pPr>
              <a:defRPr sz="4500" b="1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6050280"/>
            <a:ext cx="1775853" cy="7071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475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223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3302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9144000" y="1714500"/>
            <a:ext cx="2667000" cy="43815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2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B0F8-34DE-4C44-92A3-258CDE34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B2D68-B669-4B06-B797-B4EB944AD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8BC10-A754-4F19-92C5-FF97FA37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5D01-5A9D-424C-B6B6-AA4066509BD3}" type="datetimeFigureOut">
              <a:rPr lang="es-CL" smtClean="0"/>
              <a:t>25-07-2019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6BC94-0331-4CAB-9C68-9702DF8F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48FC8-4202-47B2-BFF7-7599F33A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B001-3EB9-4AF0-8474-17501CF44EF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392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7A11-2D40-4B0A-86E8-424F8588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B524A-755B-478E-A1CE-C67582FE7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8B0D-37A0-46A1-88A7-35DAEB16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5D01-5A9D-424C-B6B6-AA4066509BD3}" type="datetimeFigureOut">
              <a:rPr lang="es-CL" smtClean="0"/>
              <a:t>25-07-2019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95EC0-4527-4642-81F5-549D9F4A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1EC8E-835F-4944-A846-803918F1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B001-3EB9-4AF0-8474-17501CF44EF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448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08EF-EC7D-4AE9-81C9-72D3F16C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DD13E-C02C-4908-B09F-B26D486DF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EC0CB-558C-4695-A2C4-E2C71DD46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7B3C0-C4EA-4E8C-B40D-8FA84366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5D01-5A9D-424C-B6B6-AA4066509BD3}" type="datetimeFigureOut">
              <a:rPr lang="es-CL" smtClean="0"/>
              <a:t>25-07-2019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CEAD9-9B15-4767-BC77-0FCFC5DF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29680-79F0-4C32-9D97-025A50C1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B001-3EB9-4AF0-8474-17501CF44EF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085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3B4C-73D8-4904-A7C2-B3113F64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C07B3-78EE-4B6B-BC1F-3CC5B6ABB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DE721-A546-4FD8-99BA-6D4F09691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919C6-E32F-4319-8A8C-B5D6E0391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2D223-182E-4035-BF09-12D882DD8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364F6-DEE0-4337-8E4F-4DDB573E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5D01-5A9D-424C-B6B6-AA4066509BD3}" type="datetimeFigureOut">
              <a:rPr lang="es-CL" smtClean="0"/>
              <a:t>25-07-2019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2E04A-B8A8-46BB-B0D2-5ADCDE63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F4C8F-0EF3-4675-A451-F0C21DF5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B001-3EB9-4AF0-8474-17501CF44EF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77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508C-BE02-43B5-8BFC-1322772F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611C8-E14D-4769-A9B4-EAE2434A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5D01-5A9D-424C-B6B6-AA4066509BD3}" type="datetimeFigureOut">
              <a:rPr lang="es-CL" smtClean="0"/>
              <a:t>25-07-2019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5E5FE-949D-48AA-95E0-1232E259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80B41-1AEC-4066-9DC9-DC3EE8EC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B001-3EB9-4AF0-8474-17501CF44EF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97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4088F-542C-4F04-A0C6-6B595F4DC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5D01-5A9D-424C-B6B6-AA4066509BD3}" type="datetimeFigureOut">
              <a:rPr lang="es-CL" smtClean="0"/>
              <a:t>25-07-2019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85BD3-96B7-4F7B-A05A-7CA32F6B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3074A-0946-4C7C-A9C2-9A417646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B001-3EB9-4AF0-8474-17501CF44EF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968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1E10-A3F2-41A4-AC41-906D7526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3513E-6BC5-4281-8921-C2FB59525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96042-C4FE-4510-BE55-465CB480B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29F32-CA98-47F8-AE3E-2F57C851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5D01-5A9D-424C-B6B6-AA4066509BD3}" type="datetimeFigureOut">
              <a:rPr lang="es-CL" smtClean="0"/>
              <a:t>25-07-2019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90AFE-AD09-4A08-A91A-579CD93F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37A4F-88E3-4AFD-9D6B-89F59EBE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B001-3EB9-4AF0-8474-17501CF44EF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67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9D52-5228-45E5-B06D-266A9037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F8ABC-E8E3-4CDE-AA94-5AA19ED5E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00F93-99A9-42F8-9B80-1250892F6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457E6-2C6F-419C-A62C-1216485E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5D01-5A9D-424C-B6B6-AA4066509BD3}" type="datetimeFigureOut">
              <a:rPr lang="es-CL" smtClean="0"/>
              <a:t>25-07-2019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5BE31-FB08-4D8E-92AA-A3265B0B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7B0EF-86A9-4DF2-8DDF-2A6B6757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B001-3EB9-4AF0-8474-17501CF44EF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100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7E5A8-768C-4C55-947A-2A301D31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0DFF4-CA02-4B59-92F5-1BCC22FF4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B253E-545D-4945-8494-9D55FBF05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B5D01-5A9D-424C-B6B6-AA4066509BD3}" type="datetimeFigureOut">
              <a:rPr lang="es-CL" smtClean="0"/>
              <a:t>25-07-2019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D41F4-E939-424A-9921-5B4E2E5D1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A1435-F796-408A-833C-372F1150E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6B001-3EB9-4AF0-8474-17501CF44EF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120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37E777-4150-CF4C-B90D-19E6292F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342900"/>
            <a:ext cx="8382000" cy="4800600"/>
          </a:xfrm>
        </p:spPr>
        <p:txBody>
          <a:bodyPr/>
          <a:lstStyle/>
          <a:p>
            <a:r>
              <a:rPr lang="es-CL" dirty="0"/>
              <a:t>Capacitación JEE</a:t>
            </a:r>
            <a:br>
              <a:rPr lang="es-CL" dirty="0"/>
            </a:br>
            <a:r>
              <a:rPr lang="es-CL" sz="2400" dirty="0"/>
              <a:t>Julio 2019</a:t>
            </a:r>
            <a:br>
              <a:rPr lang="es-CL" dirty="0"/>
            </a:br>
            <a:br>
              <a:rPr lang="es-CL" dirty="0"/>
            </a:br>
            <a:br>
              <a:rPr lang="es-CL" dirty="0"/>
            </a:br>
            <a:br>
              <a:rPr lang="es-CL" dirty="0"/>
            </a:br>
            <a:endParaRPr lang="es-C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0C21FA-99EF-4EC7-BA43-AE679679AD69}"/>
              </a:ext>
            </a:extLst>
          </p:cNvPr>
          <p:cNvSpPr txBox="1"/>
          <p:nvPr/>
        </p:nvSpPr>
        <p:spPr>
          <a:xfrm>
            <a:off x="5542280" y="3105834"/>
            <a:ext cx="415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DESARROLLO WEB</a:t>
            </a:r>
          </a:p>
          <a:p>
            <a:r>
              <a:rPr lang="es-CL" dirty="0"/>
              <a:t>SESION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3E2CF-F020-401F-ABF8-1C33FA268150}"/>
              </a:ext>
            </a:extLst>
          </p:cNvPr>
          <p:cNvSpPr txBox="1"/>
          <p:nvPr/>
        </p:nvSpPr>
        <p:spPr>
          <a:xfrm>
            <a:off x="8890000" y="5143500"/>
            <a:ext cx="2392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Bastián Gutiérrez</a:t>
            </a:r>
          </a:p>
          <a:p>
            <a:endParaRPr lang="es-CL" sz="2400" b="1" dirty="0"/>
          </a:p>
        </p:txBody>
      </p:sp>
    </p:spTree>
    <p:extLst>
      <p:ext uri="{BB962C8B-B14F-4D97-AF65-F5344CB8AC3E}">
        <p14:creationId xmlns:p14="http://schemas.microsoft.com/office/powerpoint/2010/main" val="1489959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B1BC6E-E1A3-A943-9336-84A9627C57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88D7696-A270-EE45-BFD9-CEB76C5F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Desarrollo web con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0CE38F-FD4D-4AA9-8A93-4A659C223226}"/>
              </a:ext>
            </a:extLst>
          </p:cNvPr>
          <p:cNvSpPr txBox="1"/>
          <p:nvPr/>
        </p:nvSpPr>
        <p:spPr>
          <a:xfrm>
            <a:off x="3124200" y="1810464"/>
            <a:ext cx="978448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400" dirty="0" err="1"/>
              <a:t>import</a:t>
            </a:r>
            <a:r>
              <a:rPr lang="es-CL" sz="1400" dirty="0"/>
              <a:t> java.io.*;</a:t>
            </a:r>
          </a:p>
          <a:p>
            <a:pPr algn="just"/>
            <a:r>
              <a:rPr lang="es-CL" sz="1400" dirty="0" err="1"/>
              <a:t>import</a:t>
            </a:r>
            <a:r>
              <a:rPr lang="es-CL" sz="1400" dirty="0"/>
              <a:t> </a:t>
            </a:r>
            <a:r>
              <a:rPr lang="es-CL" sz="1400" dirty="0" err="1"/>
              <a:t>javax.servlet</a:t>
            </a:r>
            <a:r>
              <a:rPr lang="es-CL" sz="1400" dirty="0"/>
              <a:t>.*;</a:t>
            </a:r>
          </a:p>
          <a:p>
            <a:pPr algn="just"/>
            <a:r>
              <a:rPr lang="es-CL" sz="1400" dirty="0" err="1"/>
              <a:t>import</a:t>
            </a:r>
            <a:r>
              <a:rPr lang="es-CL" sz="1400" dirty="0"/>
              <a:t> </a:t>
            </a:r>
            <a:r>
              <a:rPr lang="es-CL" sz="1400" dirty="0" err="1"/>
              <a:t>javax.servlet.http</a:t>
            </a:r>
            <a:r>
              <a:rPr lang="es-CL" sz="1400" dirty="0"/>
              <a:t>.*;</a:t>
            </a:r>
          </a:p>
          <a:p>
            <a:pPr algn="just"/>
            <a:endParaRPr lang="es-CL" sz="1400" dirty="0"/>
          </a:p>
          <a:p>
            <a:pPr algn="just"/>
            <a:r>
              <a:rPr lang="es-CL" sz="1400" dirty="0" err="1"/>
              <a:t>public</a:t>
            </a:r>
            <a:r>
              <a:rPr lang="es-CL" sz="1400" dirty="0"/>
              <a:t> </a:t>
            </a:r>
            <a:r>
              <a:rPr lang="es-CL" sz="1400" dirty="0" err="1"/>
              <a:t>class</a:t>
            </a:r>
            <a:r>
              <a:rPr lang="es-CL" sz="1400" dirty="0"/>
              <a:t> </a:t>
            </a:r>
            <a:r>
              <a:rPr lang="es-CL" sz="1400" dirty="0" err="1"/>
              <a:t>ParamServlet</a:t>
            </a:r>
            <a:r>
              <a:rPr lang="es-CL" sz="1400" dirty="0"/>
              <a:t> </a:t>
            </a:r>
            <a:r>
              <a:rPr lang="es-CL" sz="1400" dirty="0" err="1"/>
              <a:t>extends</a:t>
            </a:r>
            <a:r>
              <a:rPr lang="es-CL" sz="1400" dirty="0"/>
              <a:t> </a:t>
            </a:r>
            <a:r>
              <a:rPr lang="es-CL" sz="1400" dirty="0" err="1"/>
              <a:t>HttpServlet</a:t>
            </a:r>
            <a:r>
              <a:rPr lang="es-CL" sz="1400" dirty="0"/>
              <a:t> {</a:t>
            </a:r>
          </a:p>
          <a:p>
            <a:pPr algn="just"/>
            <a:endParaRPr lang="es-CL" sz="1400" dirty="0"/>
          </a:p>
          <a:p>
            <a:pPr algn="just"/>
            <a:r>
              <a:rPr lang="es-CL" sz="1400" dirty="0"/>
              <a:t>	</a:t>
            </a:r>
            <a:r>
              <a:rPr lang="es-CL" sz="1400" dirty="0" err="1"/>
              <a:t>private</a:t>
            </a:r>
            <a:r>
              <a:rPr lang="es-CL" sz="1400" dirty="0"/>
              <a:t> </a:t>
            </a:r>
            <a:r>
              <a:rPr lang="es-CL" sz="1400" dirty="0" err="1"/>
              <a:t>static</a:t>
            </a:r>
            <a:r>
              <a:rPr lang="es-CL" sz="1400" dirty="0"/>
              <a:t> final </a:t>
            </a:r>
            <a:r>
              <a:rPr lang="es-CL" sz="1400" dirty="0" err="1"/>
              <a:t>long</a:t>
            </a:r>
            <a:r>
              <a:rPr lang="es-CL" sz="1400" dirty="0"/>
              <a:t> </a:t>
            </a:r>
            <a:r>
              <a:rPr lang="es-CL" sz="1400" dirty="0" err="1"/>
              <a:t>serialVersionUID</a:t>
            </a:r>
            <a:r>
              <a:rPr lang="es-CL" sz="1400" dirty="0"/>
              <a:t> = 1L;</a:t>
            </a:r>
          </a:p>
          <a:p>
            <a:pPr algn="just"/>
            <a:endParaRPr lang="es-CL" sz="1400" dirty="0"/>
          </a:p>
          <a:p>
            <a:pPr algn="just"/>
            <a:r>
              <a:rPr lang="es-CL" sz="1400" dirty="0"/>
              <a:t>	</a:t>
            </a:r>
            <a:r>
              <a:rPr lang="es-CL" sz="1400" dirty="0" err="1"/>
              <a:t>public</a:t>
            </a:r>
            <a:r>
              <a:rPr lang="es-CL" sz="1400" dirty="0"/>
              <a:t> </a:t>
            </a:r>
            <a:r>
              <a:rPr lang="es-CL" sz="1400" dirty="0" err="1"/>
              <a:t>void</a:t>
            </a:r>
            <a:r>
              <a:rPr lang="es-CL" sz="1400" dirty="0"/>
              <a:t> </a:t>
            </a:r>
            <a:r>
              <a:rPr lang="es-CL" sz="1400" dirty="0" err="1"/>
              <a:t>doGet</a:t>
            </a:r>
            <a:r>
              <a:rPr lang="es-CL" sz="1400" dirty="0"/>
              <a:t>(</a:t>
            </a:r>
            <a:r>
              <a:rPr lang="es-CL" sz="1400" dirty="0" err="1"/>
              <a:t>HttpServletRequest</a:t>
            </a:r>
            <a:r>
              <a:rPr lang="es-CL" sz="1400" dirty="0"/>
              <a:t> </a:t>
            </a:r>
            <a:r>
              <a:rPr lang="es-CL" sz="1400" dirty="0" err="1"/>
              <a:t>req</a:t>
            </a:r>
            <a:r>
              <a:rPr lang="es-CL" sz="1400" dirty="0"/>
              <a:t>, </a:t>
            </a:r>
            <a:r>
              <a:rPr lang="es-CL" sz="1400" dirty="0" err="1"/>
              <a:t>HttpServletResponse</a:t>
            </a:r>
            <a:r>
              <a:rPr lang="es-CL" sz="1400" dirty="0"/>
              <a:t> res) </a:t>
            </a:r>
            <a:r>
              <a:rPr lang="es-CL" sz="1400" dirty="0" err="1"/>
              <a:t>throws</a:t>
            </a:r>
            <a:r>
              <a:rPr lang="es-CL" sz="1400" dirty="0"/>
              <a:t> </a:t>
            </a:r>
            <a:r>
              <a:rPr lang="es-CL" sz="1400" dirty="0" err="1"/>
              <a:t>ServletException</a:t>
            </a:r>
            <a:r>
              <a:rPr lang="es-CL" sz="1400" dirty="0"/>
              <a:t>, </a:t>
            </a:r>
            <a:r>
              <a:rPr lang="es-CL" sz="1400" dirty="0" err="1"/>
              <a:t>IOException</a:t>
            </a:r>
            <a:r>
              <a:rPr lang="es-CL" sz="1400" dirty="0"/>
              <a:t> {</a:t>
            </a:r>
          </a:p>
          <a:p>
            <a:pPr algn="just"/>
            <a:r>
              <a:rPr lang="es-CL" sz="1400" dirty="0"/>
              <a:t>		// Obtenemos un objeto </a:t>
            </a:r>
            <a:r>
              <a:rPr lang="es-CL" sz="1400" dirty="0" err="1"/>
              <a:t>Print</a:t>
            </a:r>
            <a:r>
              <a:rPr lang="es-CL" sz="1400" dirty="0"/>
              <a:t> </a:t>
            </a:r>
            <a:r>
              <a:rPr lang="es-CL" sz="1400" dirty="0" err="1"/>
              <a:t>Writer</a:t>
            </a:r>
            <a:r>
              <a:rPr lang="es-CL" sz="1400" dirty="0"/>
              <a:t> para enviar respuesta</a:t>
            </a:r>
          </a:p>
          <a:p>
            <a:pPr algn="just"/>
            <a:r>
              <a:rPr lang="es-CL" sz="1400" dirty="0"/>
              <a:t>		</a:t>
            </a:r>
            <a:r>
              <a:rPr lang="es-CL" sz="1400" dirty="0" err="1"/>
              <a:t>res.setContentType</a:t>
            </a:r>
            <a:r>
              <a:rPr lang="es-CL" sz="1400" dirty="0"/>
              <a:t>("</a:t>
            </a:r>
            <a:r>
              <a:rPr lang="es-CL" sz="1400" dirty="0" err="1"/>
              <a:t>text</a:t>
            </a:r>
            <a:r>
              <a:rPr lang="es-CL" sz="1400" dirty="0"/>
              <a:t>/</a:t>
            </a:r>
            <a:r>
              <a:rPr lang="es-CL" sz="1400" dirty="0" err="1"/>
              <a:t>html</a:t>
            </a:r>
            <a:r>
              <a:rPr lang="es-CL" sz="1400" dirty="0"/>
              <a:t>");</a:t>
            </a:r>
          </a:p>
          <a:p>
            <a:pPr algn="just"/>
            <a:r>
              <a:rPr lang="es-CL" sz="1400" dirty="0"/>
              <a:t>		</a:t>
            </a:r>
            <a:r>
              <a:rPr lang="es-CL" sz="1400" dirty="0" err="1"/>
              <a:t>PrintWriter</a:t>
            </a:r>
            <a:r>
              <a:rPr lang="es-CL" sz="1400" dirty="0"/>
              <a:t> </a:t>
            </a:r>
            <a:r>
              <a:rPr lang="es-CL" sz="1400" dirty="0" err="1"/>
              <a:t>pw</a:t>
            </a:r>
            <a:r>
              <a:rPr lang="es-CL" sz="1400" dirty="0"/>
              <a:t> = </a:t>
            </a:r>
            <a:r>
              <a:rPr lang="es-CL" sz="1400" dirty="0" err="1"/>
              <a:t>res.getWriter</a:t>
            </a:r>
            <a:r>
              <a:rPr lang="es-CL" sz="1400" dirty="0"/>
              <a:t>();</a:t>
            </a:r>
          </a:p>
          <a:p>
            <a:pPr lvl="4" algn="just"/>
            <a:r>
              <a:rPr lang="es-CL" sz="1400" dirty="0" err="1"/>
              <a:t>pw.println</a:t>
            </a:r>
            <a:r>
              <a:rPr lang="es-CL" sz="1400" dirty="0"/>
              <a:t>("&lt;</a:t>
            </a:r>
            <a:r>
              <a:rPr lang="es-CL" sz="1400" dirty="0" err="1"/>
              <a:t>html</a:t>
            </a:r>
            <a:r>
              <a:rPr lang="es-CL" sz="1400" dirty="0"/>
              <a:t>&gt;\n &lt;head&gt;\n  ");</a:t>
            </a:r>
          </a:p>
          <a:p>
            <a:pPr lvl="4" algn="just"/>
            <a:r>
              <a:rPr lang="es-CL" sz="1400" dirty="0" err="1"/>
              <a:t>pw.println</a:t>
            </a:r>
            <a:r>
              <a:rPr lang="es-CL" sz="1400" dirty="0"/>
              <a:t>("    &lt;</a:t>
            </a:r>
            <a:r>
              <a:rPr lang="es-CL" sz="1400" dirty="0" err="1"/>
              <a:t>title</a:t>
            </a:r>
            <a:r>
              <a:rPr lang="es-CL" sz="1400" dirty="0"/>
              <a:t>&gt;Hola Mundo&lt;/</a:t>
            </a:r>
            <a:r>
              <a:rPr lang="es-CL" sz="1400" dirty="0" err="1"/>
              <a:t>title</a:t>
            </a:r>
            <a:r>
              <a:rPr lang="es-CL" sz="1400" dirty="0"/>
              <a:t>&gt;\n ");</a:t>
            </a:r>
          </a:p>
          <a:p>
            <a:pPr lvl="4" algn="just"/>
            <a:r>
              <a:rPr lang="es-CL" sz="1400" dirty="0" err="1"/>
              <a:t>pw.println</a:t>
            </a:r>
            <a:r>
              <a:rPr lang="es-CL" sz="1400" dirty="0"/>
              <a:t>("  &lt;/head&gt;\n ");</a:t>
            </a:r>
          </a:p>
          <a:p>
            <a:pPr lvl="4" algn="just"/>
            <a:r>
              <a:rPr lang="es-CL" sz="1400" dirty="0" err="1"/>
              <a:t>pw.println</a:t>
            </a:r>
            <a:r>
              <a:rPr lang="es-CL" sz="1400" dirty="0"/>
              <a:t>("  &lt;</a:t>
            </a:r>
            <a:r>
              <a:rPr lang="es-CL" sz="1400" dirty="0" err="1"/>
              <a:t>body</a:t>
            </a:r>
            <a:r>
              <a:rPr lang="es-CL" sz="1400" dirty="0"/>
              <a:t>&gt;\n    &lt;p&gt;Hola, esto es una página JSP.&lt;/p&gt;\n ");</a:t>
            </a:r>
          </a:p>
          <a:p>
            <a:pPr lvl="4" algn="just"/>
            <a:r>
              <a:rPr lang="es-CL" sz="1400" dirty="0" err="1"/>
              <a:t>pw.println</a:t>
            </a:r>
            <a:r>
              <a:rPr lang="es-CL" sz="1400" dirty="0"/>
              <a:t>("    &lt;p&gt;La hora del servidor es ");</a:t>
            </a:r>
          </a:p>
          <a:p>
            <a:pPr lvl="4" algn="just"/>
            <a:r>
              <a:rPr lang="es-CL" sz="1400" dirty="0" err="1"/>
              <a:t>pw.println</a:t>
            </a:r>
            <a:r>
              <a:rPr lang="es-CL" sz="1400" dirty="0"/>
              <a:t>( new Date() );</a:t>
            </a:r>
          </a:p>
          <a:p>
            <a:pPr lvl="4" algn="just"/>
            <a:r>
              <a:rPr lang="es-CL" sz="1400" dirty="0" err="1"/>
              <a:t>pw.println</a:t>
            </a:r>
            <a:r>
              <a:rPr lang="es-CL" sz="1400" dirty="0"/>
              <a:t>("&lt;/p&gt;\n   &lt;/</a:t>
            </a:r>
            <a:r>
              <a:rPr lang="es-CL" sz="1400" dirty="0" err="1"/>
              <a:t>body</a:t>
            </a:r>
            <a:r>
              <a:rPr lang="es-CL" sz="1400" dirty="0"/>
              <a:t>&gt;\n");</a:t>
            </a:r>
          </a:p>
          <a:p>
            <a:pPr lvl="4" algn="just"/>
            <a:r>
              <a:rPr lang="es-CL" sz="1400" dirty="0" err="1"/>
              <a:t>pw.println</a:t>
            </a:r>
            <a:r>
              <a:rPr lang="es-CL" sz="1400" dirty="0"/>
              <a:t>("&lt;/</a:t>
            </a:r>
            <a:r>
              <a:rPr lang="es-CL" sz="1400" dirty="0" err="1"/>
              <a:t>html</a:t>
            </a:r>
            <a:r>
              <a:rPr lang="es-CL" sz="1400" dirty="0"/>
              <a:t>&gt;\n");</a:t>
            </a:r>
          </a:p>
          <a:p>
            <a:pPr algn="just"/>
            <a:r>
              <a:rPr lang="es-CL" sz="1400" dirty="0"/>
              <a:t>		</a:t>
            </a:r>
            <a:r>
              <a:rPr lang="es-CL" sz="1400" dirty="0" err="1"/>
              <a:t>pw.close</a:t>
            </a:r>
            <a:r>
              <a:rPr lang="es-CL" sz="1400" dirty="0"/>
              <a:t>();</a:t>
            </a:r>
          </a:p>
          <a:p>
            <a:pPr algn="just"/>
            <a:r>
              <a:rPr lang="es-CL" sz="1400" dirty="0"/>
              <a:t>	}</a:t>
            </a:r>
          </a:p>
          <a:p>
            <a:pPr algn="just"/>
            <a:r>
              <a:rPr lang="es-CL" sz="1400" dirty="0"/>
              <a:t>}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DE2885-7D3E-48A0-A35F-5C4B9CC58D4D}"/>
              </a:ext>
            </a:extLst>
          </p:cNvPr>
          <p:cNvSpPr/>
          <p:nvPr/>
        </p:nvSpPr>
        <p:spPr>
          <a:xfrm>
            <a:off x="491386" y="1810464"/>
            <a:ext cx="5938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/>
              <a:t>Ejemplo Servlet</a:t>
            </a:r>
          </a:p>
        </p:txBody>
      </p:sp>
    </p:spTree>
    <p:extLst>
      <p:ext uri="{BB962C8B-B14F-4D97-AF65-F5344CB8AC3E}">
        <p14:creationId xmlns:p14="http://schemas.microsoft.com/office/powerpoint/2010/main" val="286394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B1BC6E-E1A3-A943-9336-84A9627C57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88D7696-A270-EE45-BFD9-CEB76C5F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JSP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0CE38F-FD4D-4AA9-8A93-4A659C223226}"/>
              </a:ext>
            </a:extLst>
          </p:cNvPr>
          <p:cNvSpPr txBox="1"/>
          <p:nvPr/>
        </p:nvSpPr>
        <p:spPr>
          <a:xfrm>
            <a:off x="1203760" y="1743373"/>
            <a:ext cx="9784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CL" sz="2400" dirty="0"/>
          </a:p>
          <a:p>
            <a:pPr algn="just"/>
            <a:r>
              <a:rPr lang="es-CL" sz="2400" dirty="0"/>
              <a:t>&lt;%@ page </a:t>
            </a:r>
            <a:r>
              <a:rPr lang="es-CL" sz="2400" dirty="0" err="1"/>
              <a:t>language</a:t>
            </a:r>
            <a:r>
              <a:rPr lang="es-CL" sz="2400" dirty="0"/>
              <a:t>='java' </a:t>
            </a:r>
            <a:r>
              <a:rPr lang="es-CL" sz="2400" dirty="0" err="1"/>
              <a:t>contentType</a:t>
            </a:r>
            <a:r>
              <a:rPr lang="es-CL" sz="2400" dirty="0"/>
              <a:t>='</a:t>
            </a:r>
            <a:r>
              <a:rPr lang="es-CL" sz="2400" dirty="0" err="1"/>
              <a:t>text</a:t>
            </a:r>
            <a:r>
              <a:rPr lang="es-CL" sz="2400" dirty="0"/>
              <a:t>/</a:t>
            </a:r>
            <a:r>
              <a:rPr lang="es-CL" sz="2400" dirty="0" err="1"/>
              <a:t>html;charset</a:t>
            </a:r>
            <a:r>
              <a:rPr lang="es-CL" sz="2400" dirty="0"/>
              <a:t>=iso-8859-1'%&gt;</a:t>
            </a:r>
          </a:p>
          <a:p>
            <a:pPr algn="just"/>
            <a:r>
              <a:rPr lang="es-CL" sz="2400" dirty="0"/>
              <a:t>&lt;%@ page </a:t>
            </a:r>
            <a:r>
              <a:rPr lang="es-CL" sz="2400" dirty="0" err="1"/>
              <a:t>import</a:t>
            </a:r>
            <a:r>
              <a:rPr lang="es-CL" sz="2400" dirty="0"/>
              <a:t>='</a:t>
            </a:r>
            <a:r>
              <a:rPr lang="es-CL" sz="2400" dirty="0" err="1"/>
              <a:t>java.util.Date</a:t>
            </a:r>
            <a:r>
              <a:rPr lang="es-CL" sz="2400" dirty="0"/>
              <a:t>' %&gt;</a:t>
            </a:r>
          </a:p>
          <a:p>
            <a:pPr algn="just"/>
            <a:r>
              <a:rPr lang="es-CL" sz="2400" dirty="0"/>
              <a:t>&lt;</a:t>
            </a:r>
            <a:r>
              <a:rPr lang="es-CL" sz="2400" dirty="0" err="1"/>
              <a:t>html</a:t>
            </a:r>
            <a:r>
              <a:rPr lang="es-CL" sz="2400" dirty="0"/>
              <a:t>&gt;</a:t>
            </a:r>
          </a:p>
          <a:p>
            <a:pPr algn="just"/>
            <a:r>
              <a:rPr lang="es-CL" sz="2400" dirty="0"/>
              <a:t>    &lt;head&gt;</a:t>
            </a:r>
          </a:p>
          <a:p>
            <a:pPr algn="just"/>
            <a:r>
              <a:rPr lang="es-CL" sz="2400" dirty="0"/>
              <a:t>        &lt;</a:t>
            </a:r>
            <a:r>
              <a:rPr lang="es-CL" sz="2400" dirty="0" err="1"/>
              <a:t>title</a:t>
            </a:r>
            <a:r>
              <a:rPr lang="es-CL" sz="2400" dirty="0"/>
              <a:t>&gt;Hola Mundo&lt;/</a:t>
            </a:r>
            <a:r>
              <a:rPr lang="es-CL" sz="2400" dirty="0" err="1"/>
              <a:t>title</a:t>
            </a:r>
            <a:r>
              <a:rPr lang="es-CL" sz="2400" dirty="0"/>
              <a:t>&gt;</a:t>
            </a:r>
          </a:p>
          <a:p>
            <a:pPr algn="just"/>
            <a:r>
              <a:rPr lang="es-CL" sz="2400" dirty="0"/>
              <a:t>    &lt;/head&gt;</a:t>
            </a:r>
          </a:p>
          <a:p>
            <a:pPr algn="just"/>
            <a:r>
              <a:rPr lang="es-CL" sz="2400" dirty="0"/>
              <a:t>    &lt;</a:t>
            </a:r>
            <a:r>
              <a:rPr lang="es-CL" sz="2400" dirty="0" err="1"/>
              <a:t>body</a:t>
            </a:r>
            <a:r>
              <a:rPr lang="es-CL" sz="2400" dirty="0"/>
              <a:t>&gt;</a:t>
            </a:r>
          </a:p>
          <a:p>
            <a:pPr algn="just"/>
            <a:r>
              <a:rPr lang="es-CL" sz="2400" dirty="0"/>
              <a:t>        &lt;p&gt;Hola, esto es una página JSP.&lt;/p&gt;</a:t>
            </a:r>
          </a:p>
          <a:p>
            <a:pPr algn="just"/>
            <a:r>
              <a:rPr lang="es-CL" sz="2400" dirty="0"/>
              <a:t>        &lt;p&gt;La hora del servidor es &lt;%= new Date() %&gt;&lt;/p&gt;</a:t>
            </a:r>
          </a:p>
          <a:p>
            <a:pPr algn="just"/>
            <a:r>
              <a:rPr lang="es-CL" sz="2400" dirty="0"/>
              <a:t>    &lt;/</a:t>
            </a:r>
            <a:r>
              <a:rPr lang="es-CL" sz="2400" dirty="0" err="1"/>
              <a:t>body</a:t>
            </a:r>
            <a:r>
              <a:rPr lang="es-CL" sz="2400" dirty="0"/>
              <a:t>&gt;</a:t>
            </a:r>
          </a:p>
          <a:p>
            <a:pPr algn="just"/>
            <a:r>
              <a:rPr lang="es-CL" sz="2400" dirty="0"/>
              <a:t>&lt;/</a:t>
            </a:r>
            <a:r>
              <a:rPr lang="es-CL" sz="2400" dirty="0" err="1"/>
              <a:t>html</a:t>
            </a:r>
            <a:r>
              <a:rPr lang="es-CL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19820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B1BC6E-E1A3-A943-9336-84A9627C57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88D7696-A270-EE45-BFD9-CEB76C5F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Scriptlets JSP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0CE38F-FD4D-4AA9-8A93-4A659C223226}"/>
              </a:ext>
            </a:extLst>
          </p:cNvPr>
          <p:cNvSpPr txBox="1"/>
          <p:nvPr/>
        </p:nvSpPr>
        <p:spPr>
          <a:xfrm>
            <a:off x="1203760" y="1743373"/>
            <a:ext cx="97844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&lt;table&gt;</a:t>
            </a:r>
          </a:p>
          <a:p>
            <a:pPr algn="just"/>
            <a:r>
              <a:rPr lang="es-CL" dirty="0"/>
              <a:t>  &lt;</a:t>
            </a:r>
            <a:r>
              <a:rPr lang="es-CL" dirty="0" err="1"/>
              <a:t>tr</a:t>
            </a:r>
            <a:r>
              <a:rPr lang="es-CL" dirty="0"/>
              <a:t>&gt;&lt;</a:t>
            </a:r>
            <a:r>
              <a:rPr lang="es-CL" dirty="0" err="1"/>
              <a:t>th</a:t>
            </a:r>
            <a:r>
              <a:rPr lang="es-CL" dirty="0"/>
              <a:t>&gt;</a:t>
            </a:r>
            <a:r>
              <a:rPr lang="es-CL" dirty="0" err="1"/>
              <a:t>Product</a:t>
            </a:r>
            <a:r>
              <a:rPr lang="es-CL" dirty="0"/>
              <a:t>&lt;/</a:t>
            </a:r>
            <a:r>
              <a:rPr lang="es-CL" dirty="0" err="1"/>
              <a:t>th</a:t>
            </a:r>
            <a:r>
              <a:rPr lang="es-CL" dirty="0"/>
              <a:t>&gt;&lt;</a:t>
            </a:r>
            <a:r>
              <a:rPr lang="es-CL" dirty="0" err="1"/>
              <a:t>th</a:t>
            </a:r>
            <a:r>
              <a:rPr lang="es-CL" dirty="0"/>
              <a:t>&gt;Price&lt;/</a:t>
            </a:r>
            <a:r>
              <a:rPr lang="es-CL" dirty="0" err="1"/>
              <a:t>th</a:t>
            </a:r>
            <a:r>
              <a:rPr lang="es-CL" dirty="0"/>
              <a:t>&gt;&lt;/</a:t>
            </a:r>
            <a:r>
              <a:rPr lang="es-CL" dirty="0" err="1"/>
              <a:t>tr</a:t>
            </a:r>
            <a:r>
              <a:rPr lang="es-CL" dirty="0"/>
              <a:t>&gt;</a:t>
            </a:r>
          </a:p>
          <a:p>
            <a:pPr algn="just"/>
            <a:r>
              <a:rPr lang="es-CL" dirty="0"/>
              <a:t>&lt;%</a:t>
            </a:r>
          </a:p>
          <a:p>
            <a:pPr algn="just"/>
            <a:r>
              <a:rPr lang="es-CL" dirty="0"/>
              <a:t>  </a:t>
            </a:r>
            <a:r>
              <a:rPr lang="es-CL" dirty="0" err="1"/>
              <a:t>for</a:t>
            </a:r>
            <a:r>
              <a:rPr lang="es-CL" dirty="0"/>
              <a:t> (</a:t>
            </a:r>
            <a:r>
              <a:rPr lang="es-CL" dirty="0" err="1"/>
              <a:t>int</a:t>
            </a:r>
            <a:r>
              <a:rPr lang="es-CL" dirty="0"/>
              <a:t> i=0; i&lt;</a:t>
            </a:r>
            <a:r>
              <a:rPr lang="es-CL" dirty="0" err="1"/>
              <a:t>catalog.length</a:t>
            </a:r>
            <a:r>
              <a:rPr lang="es-CL" dirty="0"/>
              <a:t>; i++ ) {</a:t>
            </a:r>
          </a:p>
          <a:p>
            <a:pPr algn="just"/>
            <a:r>
              <a:rPr lang="es-CL" dirty="0"/>
              <a:t>    </a:t>
            </a:r>
            <a:r>
              <a:rPr lang="es-CL" dirty="0" err="1"/>
              <a:t>ProductInfoBean</a:t>
            </a:r>
            <a:r>
              <a:rPr lang="es-CL" dirty="0"/>
              <a:t> </a:t>
            </a:r>
            <a:r>
              <a:rPr lang="es-CL" dirty="0" err="1"/>
              <a:t>product</a:t>
            </a:r>
            <a:r>
              <a:rPr lang="es-CL" dirty="0"/>
              <a:t> = </a:t>
            </a:r>
            <a:r>
              <a:rPr lang="es-CL" dirty="0" err="1"/>
              <a:t>catalog</a:t>
            </a:r>
            <a:r>
              <a:rPr lang="es-CL" dirty="0"/>
              <a:t>[i];</a:t>
            </a:r>
          </a:p>
          <a:p>
            <a:pPr algn="just"/>
            <a:r>
              <a:rPr lang="es-CL" dirty="0"/>
              <a:t>%&gt;</a:t>
            </a:r>
          </a:p>
          <a:p>
            <a:pPr algn="just"/>
            <a:r>
              <a:rPr lang="es-CL" dirty="0"/>
              <a:t>  &lt;</a:t>
            </a:r>
            <a:r>
              <a:rPr lang="es-CL" dirty="0" err="1"/>
              <a:t>tr</a:t>
            </a:r>
            <a:r>
              <a:rPr lang="es-CL" dirty="0"/>
              <a:t>&gt;</a:t>
            </a:r>
          </a:p>
          <a:p>
            <a:pPr algn="just"/>
            <a:r>
              <a:rPr lang="es-CL" dirty="0"/>
              <a:t>    &lt;</a:t>
            </a:r>
            <a:r>
              <a:rPr lang="es-CL" dirty="0" err="1"/>
              <a:t>td</a:t>
            </a:r>
            <a:r>
              <a:rPr lang="es-CL" dirty="0"/>
              <a:t>&gt;</a:t>
            </a:r>
          </a:p>
          <a:p>
            <a:pPr algn="just"/>
            <a:r>
              <a:rPr lang="es-CL" dirty="0"/>
              <a:t>      &lt;a </a:t>
            </a:r>
            <a:r>
              <a:rPr lang="es-CL" dirty="0" err="1"/>
              <a:t>href</a:t>
            </a:r>
            <a:r>
              <a:rPr lang="es-CL" dirty="0"/>
              <a:t>='&lt;%= </a:t>
            </a:r>
            <a:r>
              <a:rPr lang="es-CL" dirty="0" err="1"/>
              <a:t>response.encodeURL</a:t>
            </a:r>
            <a:r>
              <a:rPr lang="es-CL" dirty="0"/>
              <a:t>("</a:t>
            </a:r>
            <a:r>
              <a:rPr lang="es-CL" dirty="0" err="1"/>
              <a:t>view?id</a:t>
            </a:r>
            <a:r>
              <a:rPr lang="es-CL" dirty="0"/>
              <a:t>=" </a:t>
            </a:r>
          </a:p>
          <a:p>
            <a:pPr algn="just"/>
            <a:r>
              <a:rPr lang="es-CL" dirty="0"/>
              <a:t>                   + </a:t>
            </a:r>
            <a:r>
              <a:rPr lang="es-CL" dirty="0" err="1"/>
              <a:t>product.getId</a:t>
            </a:r>
            <a:r>
              <a:rPr lang="es-CL" dirty="0"/>
              <a:t>()) %&gt;'&gt;</a:t>
            </a:r>
          </a:p>
          <a:p>
            <a:pPr algn="just"/>
            <a:r>
              <a:rPr lang="es-CL" dirty="0"/>
              <a:t>        &lt;%= </a:t>
            </a:r>
            <a:r>
              <a:rPr lang="es-CL" dirty="0" err="1"/>
              <a:t>product.getShortName</a:t>
            </a:r>
            <a:r>
              <a:rPr lang="es-CL" dirty="0"/>
              <a:t>() %&gt;</a:t>
            </a:r>
          </a:p>
          <a:p>
            <a:pPr algn="just"/>
            <a:r>
              <a:rPr lang="es-CL" dirty="0"/>
              <a:t>      &lt;/a&gt;</a:t>
            </a:r>
          </a:p>
          <a:p>
            <a:pPr algn="just"/>
            <a:r>
              <a:rPr lang="es-CL" dirty="0"/>
              <a:t>    &lt;/</a:t>
            </a:r>
            <a:r>
              <a:rPr lang="es-CL" dirty="0" err="1"/>
              <a:t>td</a:t>
            </a:r>
            <a:r>
              <a:rPr lang="es-CL" dirty="0"/>
              <a:t>&gt;</a:t>
            </a:r>
          </a:p>
          <a:p>
            <a:pPr algn="just"/>
            <a:r>
              <a:rPr lang="es-CL" dirty="0"/>
              <a:t>    &lt;</a:t>
            </a:r>
            <a:r>
              <a:rPr lang="es-CL" dirty="0" err="1"/>
              <a:t>td</a:t>
            </a:r>
            <a:r>
              <a:rPr lang="es-CL" dirty="0"/>
              <a:t>&gt;&lt;%= </a:t>
            </a:r>
            <a:r>
              <a:rPr lang="es-CL" dirty="0" err="1"/>
              <a:t>product.getPrice</a:t>
            </a:r>
            <a:r>
              <a:rPr lang="es-CL" dirty="0"/>
              <a:t>() %&gt; Euros&lt;/</a:t>
            </a:r>
            <a:r>
              <a:rPr lang="es-CL" dirty="0" err="1"/>
              <a:t>td</a:t>
            </a:r>
            <a:r>
              <a:rPr lang="es-CL" dirty="0"/>
              <a:t>&gt;</a:t>
            </a:r>
          </a:p>
          <a:p>
            <a:pPr algn="just"/>
            <a:r>
              <a:rPr lang="es-CL" dirty="0"/>
              <a:t>  &lt;/</a:t>
            </a:r>
            <a:r>
              <a:rPr lang="es-CL" dirty="0" err="1"/>
              <a:t>tr</a:t>
            </a:r>
            <a:r>
              <a:rPr lang="es-CL" dirty="0"/>
              <a:t>&gt;</a:t>
            </a:r>
          </a:p>
          <a:p>
            <a:pPr algn="just"/>
            <a:r>
              <a:rPr lang="es-CL" dirty="0"/>
              <a:t>&lt;% } %&gt;</a:t>
            </a:r>
          </a:p>
          <a:p>
            <a:pPr algn="just"/>
            <a:r>
              <a:rPr lang="es-CL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549615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B1BC6E-E1A3-A943-9336-84A9627C57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88D7696-A270-EE45-BFD9-CEB76C5F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Servlet + JSP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0CE38F-FD4D-4AA9-8A93-4A659C223226}"/>
              </a:ext>
            </a:extLst>
          </p:cNvPr>
          <p:cNvSpPr txBox="1"/>
          <p:nvPr/>
        </p:nvSpPr>
        <p:spPr>
          <a:xfrm>
            <a:off x="1414669" y="2041547"/>
            <a:ext cx="93626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import</a:t>
            </a:r>
            <a:r>
              <a:rPr lang="es-CL" dirty="0"/>
              <a:t> java.io.*;</a:t>
            </a:r>
          </a:p>
          <a:p>
            <a:r>
              <a:rPr lang="es-CL" dirty="0" err="1"/>
              <a:t>import</a:t>
            </a:r>
            <a:r>
              <a:rPr lang="es-CL" dirty="0"/>
              <a:t> </a:t>
            </a:r>
            <a:r>
              <a:rPr lang="es-CL" dirty="0" err="1"/>
              <a:t>javax.servlet</a:t>
            </a:r>
            <a:r>
              <a:rPr lang="es-CL" dirty="0"/>
              <a:t>.*;</a:t>
            </a:r>
          </a:p>
          <a:p>
            <a:r>
              <a:rPr lang="es-CL" dirty="0" err="1"/>
              <a:t>import</a:t>
            </a:r>
            <a:r>
              <a:rPr lang="es-CL" dirty="0"/>
              <a:t> </a:t>
            </a:r>
            <a:r>
              <a:rPr lang="es-CL" dirty="0" err="1"/>
              <a:t>javax.servlet.http</a:t>
            </a:r>
            <a:r>
              <a:rPr lang="es-CL" dirty="0"/>
              <a:t>.*;</a:t>
            </a:r>
          </a:p>
          <a:p>
            <a:endParaRPr lang="es-CL" dirty="0"/>
          </a:p>
          <a:p>
            <a:r>
              <a:rPr lang="es-CL" dirty="0" err="1"/>
              <a:t>public</a:t>
            </a:r>
            <a:r>
              <a:rPr lang="es-CL" dirty="0"/>
              <a:t> </a:t>
            </a:r>
            <a:r>
              <a:rPr lang="es-CL" dirty="0" err="1"/>
              <a:t>class</a:t>
            </a:r>
            <a:r>
              <a:rPr lang="es-CL" dirty="0"/>
              <a:t> </a:t>
            </a:r>
            <a:r>
              <a:rPr lang="es-CL" dirty="0" err="1"/>
              <a:t>ParamServlet</a:t>
            </a:r>
            <a:r>
              <a:rPr lang="es-CL" dirty="0"/>
              <a:t> </a:t>
            </a:r>
            <a:r>
              <a:rPr lang="es-CL" dirty="0" err="1"/>
              <a:t>extends</a:t>
            </a:r>
            <a:r>
              <a:rPr lang="es-CL" dirty="0"/>
              <a:t> </a:t>
            </a:r>
            <a:r>
              <a:rPr lang="es-CL" dirty="0" err="1"/>
              <a:t>HttpServlet</a:t>
            </a:r>
            <a:r>
              <a:rPr lang="es-CL" dirty="0"/>
              <a:t> {</a:t>
            </a:r>
          </a:p>
          <a:p>
            <a:endParaRPr lang="es-CL" dirty="0"/>
          </a:p>
          <a:p>
            <a:r>
              <a:rPr lang="es-CL" dirty="0"/>
              <a:t>	</a:t>
            </a:r>
            <a:r>
              <a:rPr lang="es-CL" dirty="0" err="1"/>
              <a:t>private</a:t>
            </a:r>
            <a:r>
              <a:rPr lang="es-CL" dirty="0"/>
              <a:t> </a:t>
            </a:r>
            <a:r>
              <a:rPr lang="es-CL" dirty="0" err="1"/>
              <a:t>static</a:t>
            </a:r>
            <a:r>
              <a:rPr lang="es-CL" dirty="0"/>
              <a:t> final </a:t>
            </a:r>
            <a:r>
              <a:rPr lang="es-CL" dirty="0" err="1"/>
              <a:t>long</a:t>
            </a:r>
            <a:r>
              <a:rPr lang="es-CL" dirty="0"/>
              <a:t> </a:t>
            </a:r>
            <a:r>
              <a:rPr lang="es-CL" dirty="0" err="1"/>
              <a:t>serialVersionUID</a:t>
            </a:r>
            <a:r>
              <a:rPr lang="es-CL" dirty="0"/>
              <a:t> = 1L;</a:t>
            </a:r>
          </a:p>
          <a:p>
            <a:endParaRPr lang="es-CL" dirty="0"/>
          </a:p>
          <a:p>
            <a:r>
              <a:rPr lang="es-CL" dirty="0"/>
              <a:t>	</a:t>
            </a:r>
            <a:r>
              <a:rPr lang="es-CL" dirty="0" err="1"/>
              <a:t>public</a:t>
            </a:r>
            <a:r>
              <a:rPr lang="es-CL" dirty="0"/>
              <a:t> </a:t>
            </a:r>
            <a:r>
              <a:rPr lang="es-CL" dirty="0" err="1"/>
              <a:t>void</a:t>
            </a:r>
            <a:r>
              <a:rPr lang="es-CL" dirty="0"/>
              <a:t> </a:t>
            </a:r>
            <a:r>
              <a:rPr lang="es-CL" dirty="0" err="1"/>
              <a:t>doGet</a:t>
            </a:r>
            <a:r>
              <a:rPr lang="es-CL" dirty="0"/>
              <a:t>(</a:t>
            </a:r>
            <a:r>
              <a:rPr lang="es-CL" dirty="0" err="1"/>
              <a:t>HttpServletRequest</a:t>
            </a:r>
            <a:r>
              <a:rPr lang="es-CL" dirty="0"/>
              <a:t> </a:t>
            </a:r>
            <a:r>
              <a:rPr lang="es-CL" dirty="0" err="1"/>
              <a:t>req</a:t>
            </a:r>
            <a:r>
              <a:rPr lang="es-CL" dirty="0"/>
              <a:t>, </a:t>
            </a:r>
            <a:r>
              <a:rPr lang="es-CL" dirty="0" err="1"/>
              <a:t>HttpServletResponse</a:t>
            </a:r>
            <a:r>
              <a:rPr lang="es-CL" dirty="0"/>
              <a:t> res) </a:t>
            </a:r>
            <a:r>
              <a:rPr lang="es-CL" dirty="0" err="1"/>
              <a:t>throws</a:t>
            </a:r>
            <a:r>
              <a:rPr lang="es-CL" dirty="0"/>
              <a:t>                    		      </a:t>
            </a:r>
            <a:r>
              <a:rPr lang="es-CL" dirty="0" err="1"/>
              <a:t>ServletException</a:t>
            </a:r>
            <a:r>
              <a:rPr lang="es-CL" dirty="0"/>
              <a:t>, </a:t>
            </a:r>
            <a:r>
              <a:rPr lang="es-CL" dirty="0" err="1"/>
              <a:t>IOException</a:t>
            </a:r>
            <a:r>
              <a:rPr lang="es-CL" dirty="0"/>
              <a:t> {</a:t>
            </a:r>
          </a:p>
          <a:p>
            <a:r>
              <a:rPr lang="es-CL" dirty="0"/>
              <a:t>		</a:t>
            </a:r>
          </a:p>
          <a:p>
            <a:r>
              <a:rPr lang="es-CL" dirty="0"/>
              <a:t>		</a:t>
            </a:r>
            <a:r>
              <a:rPr lang="en-US" dirty="0" err="1"/>
              <a:t>res.sendRedirect</a:t>
            </a:r>
            <a:r>
              <a:rPr lang="en-US" dirty="0"/>
              <a:t>("/your/new/</a:t>
            </a:r>
            <a:r>
              <a:rPr lang="en-US" dirty="0" err="1"/>
              <a:t>location.jsp</a:t>
            </a:r>
            <a:r>
              <a:rPr lang="en-US" dirty="0"/>
              <a:t>")</a:t>
            </a:r>
            <a:r>
              <a:rPr lang="es-CL" dirty="0"/>
              <a:t>		</a:t>
            </a:r>
          </a:p>
          <a:p>
            <a:endParaRPr lang="es-CL" dirty="0"/>
          </a:p>
          <a:p>
            <a:r>
              <a:rPr lang="es-CL" dirty="0"/>
              <a:t>	}</a:t>
            </a:r>
          </a:p>
          <a:p>
            <a:endParaRPr lang="es-CL" dirty="0"/>
          </a:p>
          <a:p>
            <a:r>
              <a:rPr lang="es-CL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49861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4C1613-ACA5-4FE3-9BE6-4B030909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325" y="3429000"/>
            <a:ext cx="9123349" cy="952500"/>
          </a:xfrm>
        </p:spPr>
        <p:txBody>
          <a:bodyPr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SERVIDORES DE APLICACIONES</a:t>
            </a:r>
          </a:p>
        </p:txBody>
      </p:sp>
    </p:spTree>
    <p:extLst>
      <p:ext uri="{BB962C8B-B14F-4D97-AF65-F5344CB8AC3E}">
        <p14:creationId xmlns:p14="http://schemas.microsoft.com/office/powerpoint/2010/main" val="3680885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6DA243-B909-4377-91D3-F344897158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1200" b="1" dirty="0"/>
              <a:t>Capacitación JEE / Julio 2019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50DBB-9DB5-44AA-A624-8DFD3C1D9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62085"/>
            <a:ext cx="11134034" cy="1329690"/>
          </a:xfrm>
        </p:spPr>
        <p:txBody>
          <a:bodyPr/>
          <a:lstStyle/>
          <a:p>
            <a:pPr marL="0" indent="0" algn="just">
              <a:buNone/>
            </a:pPr>
            <a:r>
              <a:rPr lang="es-CL" sz="2400" dirty="0"/>
              <a:t>Para poder ejecutar una aplicación web es necesario tener un servidor donde esta se instale y pueda correr. Es aquí donde aparecen los servidores de aplicaciones.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7E93BE-BEF9-4259-8E13-BF2CAA6EC4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039535" y="5085854"/>
            <a:ext cx="2667000" cy="751564"/>
          </a:xfrm>
        </p:spPr>
        <p:txBody>
          <a:bodyPr/>
          <a:lstStyle/>
          <a:p>
            <a:pPr marL="0" indent="0" algn="ctr">
              <a:buNone/>
            </a:pPr>
            <a:r>
              <a:rPr lang="es-CL" sz="2400" dirty="0" err="1"/>
              <a:t>Weblogic</a:t>
            </a:r>
            <a:endParaRPr lang="es-CL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37769-F3F0-4DC4-AEC5-81AB7F2EFE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232128" y="5085854"/>
            <a:ext cx="2667000" cy="751564"/>
          </a:xfrm>
        </p:spPr>
        <p:txBody>
          <a:bodyPr/>
          <a:lstStyle/>
          <a:p>
            <a:pPr marL="0" indent="0" algn="ctr">
              <a:buNone/>
            </a:pPr>
            <a:r>
              <a:rPr lang="es-CL" sz="2400" dirty="0"/>
              <a:t>WebSphere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FC65D6-D5EA-4C5F-989B-D509F2796A2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37393" y="5085854"/>
            <a:ext cx="2667000" cy="751564"/>
          </a:xfrm>
        </p:spPr>
        <p:txBody>
          <a:bodyPr/>
          <a:lstStyle/>
          <a:p>
            <a:pPr marL="0" indent="0" algn="ctr">
              <a:buNone/>
            </a:pPr>
            <a:r>
              <a:rPr lang="es-CL" sz="2400" dirty="0"/>
              <a:t>Tomcat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6130771-8BE4-4828-9BFE-83B74D66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s-CL" dirty="0"/>
              <a:t>Servidores de aplicaciones</a:t>
            </a:r>
          </a:p>
        </p:txBody>
      </p:sp>
      <p:pic>
        <p:nvPicPr>
          <p:cNvPr id="3076" name="Picture 4" descr="Image result for weblogic logo">
            <a:extLst>
              <a:ext uri="{FF2B5EF4-FFF2-40B4-BE49-F238E27FC236}">
                <a16:creationId xmlns:a16="http://schemas.microsoft.com/office/drawing/2014/main" id="{D56FF212-F16C-479C-B87E-E17E212291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55" b="27417"/>
          <a:stretch/>
        </p:blipFill>
        <p:spPr bwMode="auto">
          <a:xfrm>
            <a:off x="5367774" y="4021206"/>
            <a:ext cx="2010522" cy="88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tomcat logo">
            <a:extLst>
              <a:ext uri="{FF2B5EF4-FFF2-40B4-BE49-F238E27FC236}">
                <a16:creationId xmlns:a16="http://schemas.microsoft.com/office/drawing/2014/main" id="{1AFD4182-9148-4744-97E9-CEE92F336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935" y="3849130"/>
            <a:ext cx="1591917" cy="106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lated image">
            <a:extLst>
              <a:ext uri="{FF2B5EF4-FFF2-40B4-BE49-F238E27FC236}">
                <a16:creationId xmlns:a16="http://schemas.microsoft.com/office/drawing/2014/main" id="{509666F9-0F1E-4D3D-9941-6FCEDCE45E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6" t="33768" r="11933" b="31884"/>
          <a:stretch/>
        </p:blipFill>
        <p:spPr bwMode="auto">
          <a:xfrm>
            <a:off x="2560120" y="4004526"/>
            <a:ext cx="2010522" cy="90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72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4C1613-ACA5-4FE3-9BE6-4B030909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325" y="3429000"/>
            <a:ext cx="9123349" cy="952500"/>
          </a:xfrm>
        </p:spPr>
        <p:txBody>
          <a:bodyPr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048835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48ED1F6-90F1-451E-A724-2B5CAA48ACAA}"/>
              </a:ext>
            </a:extLst>
          </p:cNvPr>
          <p:cNvSpPr/>
          <p:nvPr/>
        </p:nvSpPr>
        <p:spPr>
          <a:xfrm>
            <a:off x="2281287" y="2831659"/>
            <a:ext cx="3814713" cy="175919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6DA243-B909-4377-91D3-F344897158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1200" b="1" dirty="0"/>
              <a:t>Capacitación JEE / Julio 2019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50DBB-9DB5-44AA-A624-8DFD3C1D9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312" y="1754694"/>
            <a:ext cx="9809375" cy="1346725"/>
          </a:xfrm>
        </p:spPr>
        <p:txBody>
          <a:bodyPr/>
          <a:lstStyle/>
          <a:p>
            <a:pPr marL="0" indent="0" algn="just">
              <a:buNone/>
            </a:pPr>
            <a:r>
              <a:rPr lang="es-CL" sz="2000" dirty="0"/>
              <a:t>Un </a:t>
            </a:r>
            <a:r>
              <a:rPr lang="es-CL" sz="2000" dirty="0" err="1"/>
              <a:t>framework</a:t>
            </a:r>
            <a:r>
              <a:rPr lang="es-CL" sz="2000" dirty="0"/>
              <a:t> como su nombre lo indica, es un marco de trabajo cuyo propósito consiste en simplificar conceptos, prácticas y criterios para una problemática específica.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6130771-8BE4-4828-9BFE-83B74D66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s-CL" dirty="0" err="1"/>
              <a:t>Frameworks</a:t>
            </a:r>
            <a:r>
              <a:rPr lang="es-CL" dirty="0"/>
              <a:t> y </a:t>
            </a:r>
            <a:r>
              <a:rPr lang="es-CL" dirty="0" err="1"/>
              <a:t>librerias</a:t>
            </a:r>
            <a:endParaRPr lang="es-CL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1B572D3-EAF1-4F44-A9C1-1EB306537D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4833"/>
          <a:stretch/>
        </p:blipFill>
        <p:spPr>
          <a:xfrm>
            <a:off x="2633104" y="2941753"/>
            <a:ext cx="975978" cy="1107997"/>
          </a:xfrm>
          <a:prstGeom prst="rect">
            <a:avLst/>
          </a:prstGeom>
        </p:spPr>
      </p:pic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D43FC94C-463D-405A-9D3C-157283435530}"/>
              </a:ext>
            </a:extLst>
          </p:cNvPr>
          <p:cNvSpPr txBox="1">
            <a:spLocks/>
          </p:cNvSpPr>
          <p:nvPr/>
        </p:nvSpPr>
        <p:spPr>
          <a:xfrm>
            <a:off x="2541784" y="4064640"/>
            <a:ext cx="1208656" cy="609770"/>
          </a:xfrm>
          <a:prstGeom prst="rect">
            <a:avLst/>
          </a:prstGeom>
        </p:spPr>
        <p:txBody>
          <a:bodyPr vert="horz" lIns="0" tIns="22860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L" sz="2000" b="1" dirty="0"/>
              <a:t>Struts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A7FC84D-D5EC-4D30-AFFF-B8E4DDE56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037" y="2979079"/>
            <a:ext cx="1051438" cy="1070671"/>
          </a:xfrm>
          <a:prstGeom prst="rect">
            <a:avLst/>
          </a:prstGeom>
        </p:spPr>
      </p:pic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CC333736-6DA6-407C-9763-B1E0D28D7327}"/>
              </a:ext>
            </a:extLst>
          </p:cNvPr>
          <p:cNvSpPr txBox="1">
            <a:spLocks/>
          </p:cNvSpPr>
          <p:nvPr/>
        </p:nvSpPr>
        <p:spPr>
          <a:xfrm>
            <a:off x="4611237" y="3999667"/>
            <a:ext cx="1208656" cy="751564"/>
          </a:xfrm>
          <a:prstGeom prst="rect">
            <a:avLst/>
          </a:prstGeom>
        </p:spPr>
        <p:txBody>
          <a:bodyPr vert="horz" lIns="0" tIns="22860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L" sz="2000" b="1" dirty="0"/>
              <a:t>Spring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214900AA-AE20-4E2A-9FA6-92224AEF45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1" r="14129" b="23221"/>
          <a:stretch/>
        </p:blipFill>
        <p:spPr bwMode="auto">
          <a:xfrm>
            <a:off x="7177499" y="2982503"/>
            <a:ext cx="1051438" cy="112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B1D35902-4783-41D2-9C63-92947C3F5A9E}"/>
              </a:ext>
            </a:extLst>
          </p:cNvPr>
          <p:cNvSpPr txBox="1">
            <a:spLocks/>
          </p:cNvSpPr>
          <p:nvPr/>
        </p:nvSpPr>
        <p:spPr>
          <a:xfrm>
            <a:off x="6996845" y="3877308"/>
            <a:ext cx="1488990" cy="751564"/>
          </a:xfrm>
          <a:prstGeom prst="rect">
            <a:avLst/>
          </a:prstGeom>
        </p:spPr>
        <p:txBody>
          <a:bodyPr vert="horz" lIns="0" tIns="22860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L" sz="2000" b="1" dirty="0" err="1"/>
              <a:t>Hibernate</a:t>
            </a:r>
            <a:endParaRPr lang="es-CL" sz="2000" b="1" dirty="0"/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75151E48-1A7A-49CC-B08A-E66B4A485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8" t="15658" r="29365" b="46338"/>
          <a:stretch/>
        </p:blipFill>
        <p:spPr bwMode="auto">
          <a:xfrm>
            <a:off x="8767047" y="2962571"/>
            <a:ext cx="1245899" cy="93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5CB9E045-4C93-499C-8AE2-BCD96B6CC5CB}"/>
              </a:ext>
            </a:extLst>
          </p:cNvPr>
          <p:cNvSpPr txBox="1">
            <a:spLocks/>
          </p:cNvSpPr>
          <p:nvPr/>
        </p:nvSpPr>
        <p:spPr>
          <a:xfrm>
            <a:off x="8551384" y="3861577"/>
            <a:ext cx="1488990" cy="751564"/>
          </a:xfrm>
          <a:prstGeom prst="rect">
            <a:avLst/>
          </a:prstGeom>
        </p:spPr>
        <p:txBody>
          <a:bodyPr vert="horz" lIns="0" tIns="22860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L" sz="2000" b="1" dirty="0" err="1"/>
              <a:t>mybatis</a:t>
            </a:r>
            <a:endParaRPr lang="es-CL" sz="2000" b="1" dirty="0"/>
          </a:p>
        </p:txBody>
      </p:sp>
      <p:pic>
        <p:nvPicPr>
          <p:cNvPr id="1032" name="Picture 8" descr="Image result for thymeleaf logo">
            <a:extLst>
              <a:ext uri="{FF2B5EF4-FFF2-40B4-BE49-F238E27FC236}">
                <a16:creationId xmlns:a16="http://schemas.microsoft.com/office/drawing/2014/main" id="{CC527FEB-C414-4DE7-A61B-A34C59F17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840" y="4941726"/>
            <a:ext cx="876344" cy="8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2FF607BA-8B71-4A58-AE98-9C8CA66F91C7}"/>
              </a:ext>
            </a:extLst>
          </p:cNvPr>
          <p:cNvSpPr txBox="1">
            <a:spLocks/>
          </p:cNvSpPr>
          <p:nvPr/>
        </p:nvSpPr>
        <p:spPr>
          <a:xfrm>
            <a:off x="2599797" y="5813121"/>
            <a:ext cx="1300431" cy="609770"/>
          </a:xfrm>
          <a:prstGeom prst="rect">
            <a:avLst/>
          </a:prstGeom>
        </p:spPr>
        <p:txBody>
          <a:bodyPr vert="horz" lIns="0" tIns="22860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L" sz="2000" b="1" dirty="0" err="1"/>
              <a:t>Thymeleaf</a:t>
            </a:r>
            <a:endParaRPr lang="es-CL" sz="2000" b="1" dirty="0"/>
          </a:p>
        </p:txBody>
      </p:sp>
      <p:pic>
        <p:nvPicPr>
          <p:cNvPr id="1034" name="Picture 10" descr="Image result for GWT logo">
            <a:extLst>
              <a:ext uri="{FF2B5EF4-FFF2-40B4-BE49-F238E27FC236}">
                <a16:creationId xmlns:a16="http://schemas.microsoft.com/office/drawing/2014/main" id="{4C71BC2C-D411-4255-A0AD-83A15BEC0D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37"/>
          <a:stretch/>
        </p:blipFill>
        <p:spPr bwMode="auto">
          <a:xfrm>
            <a:off x="4459633" y="4960020"/>
            <a:ext cx="1272850" cy="86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1FE79D13-FA0D-4E20-A07E-66AC013E8D3F}"/>
              </a:ext>
            </a:extLst>
          </p:cNvPr>
          <p:cNvSpPr txBox="1">
            <a:spLocks/>
          </p:cNvSpPr>
          <p:nvPr/>
        </p:nvSpPr>
        <p:spPr>
          <a:xfrm>
            <a:off x="4432052" y="5782613"/>
            <a:ext cx="1300431" cy="609770"/>
          </a:xfrm>
          <a:prstGeom prst="rect">
            <a:avLst/>
          </a:prstGeom>
        </p:spPr>
        <p:txBody>
          <a:bodyPr vert="horz" lIns="0" tIns="22860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L" sz="2400" b="1" dirty="0"/>
              <a:t>GWT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4E6071C-3DDB-462A-BCC3-9013E62947F9}"/>
              </a:ext>
            </a:extLst>
          </p:cNvPr>
          <p:cNvSpPr/>
          <p:nvPr/>
        </p:nvSpPr>
        <p:spPr>
          <a:xfrm>
            <a:off x="2289791" y="4757249"/>
            <a:ext cx="3814713" cy="175919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8807268-30C3-455F-B8B9-E3060EF6FD67}"/>
              </a:ext>
            </a:extLst>
          </p:cNvPr>
          <p:cNvSpPr/>
          <p:nvPr/>
        </p:nvSpPr>
        <p:spPr>
          <a:xfrm>
            <a:off x="6534640" y="2833740"/>
            <a:ext cx="3814713" cy="175919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205636F-DD51-415F-80B3-6CF0DE4C722E}"/>
              </a:ext>
            </a:extLst>
          </p:cNvPr>
          <p:cNvSpPr/>
          <p:nvPr/>
        </p:nvSpPr>
        <p:spPr>
          <a:xfrm>
            <a:off x="6534640" y="4748065"/>
            <a:ext cx="3814713" cy="17591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38" name="Picture 14" descr="Image result for junit logo">
            <a:extLst>
              <a:ext uri="{FF2B5EF4-FFF2-40B4-BE49-F238E27FC236}">
                <a16:creationId xmlns:a16="http://schemas.microsoft.com/office/drawing/2014/main" id="{8F31A2AD-AF10-4663-950D-DA72566EC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076" y="5004061"/>
            <a:ext cx="1392615" cy="42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pache fop logo">
            <a:extLst>
              <a:ext uri="{FF2B5EF4-FFF2-40B4-BE49-F238E27FC236}">
                <a16:creationId xmlns:a16="http://schemas.microsoft.com/office/drawing/2014/main" id="{5540971E-EC40-4959-981C-AC8933EC6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885" y="5782613"/>
            <a:ext cx="908549" cy="46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lated image">
            <a:extLst>
              <a:ext uri="{FF2B5EF4-FFF2-40B4-BE49-F238E27FC236}">
                <a16:creationId xmlns:a16="http://schemas.microsoft.com/office/drawing/2014/main" id="{045FD509-A40F-49CE-9EAF-CAEC2BC66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16" y="5742310"/>
            <a:ext cx="1412250" cy="5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duke java">
            <a:extLst>
              <a:ext uri="{FF2B5EF4-FFF2-40B4-BE49-F238E27FC236}">
                <a16:creationId xmlns:a16="http://schemas.microsoft.com/office/drawing/2014/main" id="{985033F9-A9E3-44B9-87B1-BD23BBFCB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1" t="22222" r="44975" b="21249"/>
          <a:stretch/>
        </p:blipFill>
        <p:spPr bwMode="auto">
          <a:xfrm>
            <a:off x="389970" y="5676149"/>
            <a:ext cx="1350696" cy="118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368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B1BC6E-E1A3-A943-9336-84A9627C57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88D7696-A270-EE45-BFD9-CEB76C5F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1BC92D-67A3-41A4-804B-24506DEAA305}"/>
              </a:ext>
            </a:extLst>
          </p:cNvPr>
          <p:cNvSpPr txBox="1"/>
          <p:nvPr/>
        </p:nvSpPr>
        <p:spPr>
          <a:xfrm>
            <a:off x="1518192" y="2176479"/>
            <a:ext cx="8698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La comunidad de Huérfanos 786, necesita verificar si las personas que ingresan al edificio son residentes o visitas.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Para ello, se requiere una base de datos que contenga todos los residentes del edificio, segregados por departamento.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Además para verificar la información, se requiere una </a:t>
            </a:r>
            <a:r>
              <a:rPr lang="es-ES"/>
              <a:t>interfaz gráfica </a:t>
            </a:r>
            <a:r>
              <a:rPr lang="es-ES" dirty="0"/>
              <a:t>donde el usuario (conserje) ingrese el RUT de la persona e informe si es residente o visita.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7144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B1BC6E-E1A3-A943-9336-84A9627C57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88D7696-A270-EE45-BFD9-CEB76C5F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Agenda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0CE38F-FD4D-4AA9-8A93-4A659C223226}"/>
              </a:ext>
            </a:extLst>
          </p:cNvPr>
          <p:cNvSpPr txBox="1"/>
          <p:nvPr/>
        </p:nvSpPr>
        <p:spPr>
          <a:xfrm>
            <a:off x="1681480" y="2486004"/>
            <a:ext cx="8829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L" sz="2400" dirty="0" err="1"/>
              <a:t>Webservices</a:t>
            </a:r>
            <a:r>
              <a:rPr lang="es-CL" sz="2400" dirty="0"/>
              <a:t> y Microservicios</a:t>
            </a:r>
          </a:p>
          <a:p>
            <a:pPr marL="342900" indent="-342900">
              <a:buFont typeface="+mj-lt"/>
              <a:buAutoNum type="arabicPeriod"/>
            </a:pPr>
            <a:endParaRPr lang="es-CL" sz="2400" dirty="0"/>
          </a:p>
          <a:p>
            <a:pPr marL="342900" indent="-342900">
              <a:buFont typeface="+mj-lt"/>
              <a:buAutoNum type="arabicPeriod"/>
            </a:pPr>
            <a:r>
              <a:rPr lang="es-CL" sz="2400" dirty="0"/>
              <a:t>Desarrollo web con java</a:t>
            </a:r>
          </a:p>
          <a:p>
            <a:pPr marL="342900" indent="-342900">
              <a:buFont typeface="+mj-lt"/>
              <a:buAutoNum type="arabicPeriod"/>
            </a:pPr>
            <a:endParaRPr lang="es-CL" sz="2400" dirty="0"/>
          </a:p>
          <a:p>
            <a:pPr marL="342900" indent="-342900">
              <a:buFont typeface="+mj-lt"/>
              <a:buAutoNum type="arabicPeriod"/>
            </a:pPr>
            <a:r>
              <a:rPr lang="es-CL" sz="2400" dirty="0"/>
              <a:t>Servidores de aplicaciones</a:t>
            </a:r>
          </a:p>
          <a:p>
            <a:pPr marL="342900" indent="-342900">
              <a:buFont typeface="+mj-lt"/>
              <a:buAutoNum type="arabicPeriod"/>
            </a:pPr>
            <a:endParaRPr lang="es-CL" sz="2400" dirty="0"/>
          </a:p>
          <a:p>
            <a:pPr marL="342900" indent="-342900">
              <a:buFont typeface="+mj-lt"/>
              <a:buAutoNum type="arabicPeriod"/>
            </a:pPr>
            <a:r>
              <a:rPr lang="es-CL" sz="2400" dirty="0" err="1"/>
              <a:t>Frameworks</a:t>
            </a:r>
            <a:r>
              <a:rPr lang="es-CL" sz="2400" dirty="0"/>
              <a:t> y librerías</a:t>
            </a:r>
          </a:p>
          <a:p>
            <a:pPr marL="342900" indent="-342900">
              <a:buFont typeface="+mj-lt"/>
              <a:buAutoNum type="arabicPeriod"/>
            </a:pPr>
            <a:endParaRPr lang="es-CL" sz="2400" dirty="0"/>
          </a:p>
          <a:p>
            <a:pPr marL="342900" indent="-342900">
              <a:buFont typeface="+mj-lt"/>
              <a:buAutoNum type="arabicPeriod"/>
            </a:pP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94037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B1BC6E-E1A3-A943-9336-84A9627C57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88D7696-A270-EE45-BFD9-CEB76C5F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Webservices</a:t>
            </a:r>
            <a:r>
              <a:rPr lang="es-CL" dirty="0"/>
              <a:t> y Micro servicios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1BC92D-67A3-41A4-804B-24506DEAA305}"/>
              </a:ext>
            </a:extLst>
          </p:cNvPr>
          <p:cNvSpPr txBox="1"/>
          <p:nvPr/>
        </p:nvSpPr>
        <p:spPr>
          <a:xfrm>
            <a:off x="1573483" y="2620148"/>
            <a:ext cx="9045033" cy="3174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s-CL" dirty="0">
                <a:latin typeface="IBM Plex Sans" charset="0"/>
                <a:ea typeface="IBM Plex Sans" charset="0"/>
                <a:cs typeface="IBM Plex Sans" charset="0"/>
              </a:rPr>
              <a:t>Tecnología que sirve para intercambiar datos entre aplicaciones</a:t>
            </a:r>
          </a:p>
          <a:p>
            <a:pPr>
              <a:lnSpc>
                <a:spcPct val="105000"/>
              </a:lnSpc>
              <a:spcBef>
                <a:spcPts val="1000"/>
              </a:spcBef>
            </a:pPr>
            <a:endParaRPr lang="es-CL" dirty="0">
              <a:latin typeface="IBM Plex Sans" charset="0"/>
              <a:ea typeface="IBM Plex Sans" charset="0"/>
              <a:cs typeface="IBM Plex Sans" charset="0"/>
            </a:endParaRPr>
          </a:p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s-CL" dirty="0">
                <a:latin typeface="IBM Plex Sans" charset="0"/>
                <a:ea typeface="IBM Plex Sans" charset="0"/>
                <a:cs typeface="IBM Plex Sans" charset="0"/>
              </a:rPr>
              <a:t>En un comienzo todos se realizaban bajo protocolo SOAP respondiendo XML</a:t>
            </a:r>
          </a:p>
          <a:p>
            <a:pPr>
              <a:lnSpc>
                <a:spcPct val="105000"/>
              </a:lnSpc>
              <a:spcBef>
                <a:spcPts val="1000"/>
              </a:spcBef>
            </a:pPr>
            <a:endParaRPr lang="es-CL" dirty="0">
              <a:latin typeface="IBM Plex Sans" charset="0"/>
              <a:ea typeface="IBM Plex Sans" charset="0"/>
              <a:cs typeface="IBM Plex Sans" charset="0"/>
            </a:endParaRPr>
          </a:p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s-CL" dirty="0">
                <a:latin typeface="IBM Plex Sans" charset="0"/>
                <a:ea typeface="IBM Plex Sans" charset="0"/>
                <a:cs typeface="IBM Plex Sans" charset="0"/>
              </a:rPr>
              <a:t>Con el paso del tiempo aparecieron los servicios REST, los cuales utilizan HTTP y pueden responder mediante XML o JSON.</a:t>
            </a:r>
          </a:p>
          <a:p>
            <a:pPr>
              <a:lnSpc>
                <a:spcPct val="105000"/>
              </a:lnSpc>
              <a:spcBef>
                <a:spcPts val="1000"/>
              </a:spcBef>
            </a:pPr>
            <a:endParaRPr lang="es-CL" dirty="0">
              <a:latin typeface="IBM Plex Sans" charset="0"/>
              <a:ea typeface="IBM Plex Sans" charset="0"/>
              <a:cs typeface="IBM Plex Sans" charset="0"/>
            </a:endParaRPr>
          </a:p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s-CL" dirty="0">
                <a:latin typeface="IBM Plex Sans" charset="0"/>
                <a:ea typeface="IBM Plex Sans" charset="0"/>
                <a:cs typeface="IBM Plex Sans" charset="0"/>
              </a:rPr>
              <a:t>En java se pueden construir servicios web bajo cualquiera de estas dos tecnologías.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75B695-C7CA-4E45-95F2-DCD4508C15B2}"/>
              </a:ext>
            </a:extLst>
          </p:cNvPr>
          <p:cNvSpPr/>
          <p:nvPr/>
        </p:nvSpPr>
        <p:spPr>
          <a:xfrm>
            <a:off x="491386" y="1810464"/>
            <a:ext cx="5938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 err="1"/>
              <a:t>Webservices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25835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B1BC6E-E1A3-A943-9336-84A9627C57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88D7696-A270-EE45-BFD9-CEB76C5F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Webservices</a:t>
            </a:r>
            <a:r>
              <a:rPr lang="es-CL" dirty="0"/>
              <a:t> y Microservicios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E85D95D5-93BA-4829-89AA-403C0AB40018}"/>
              </a:ext>
            </a:extLst>
          </p:cNvPr>
          <p:cNvSpPr txBox="1"/>
          <p:nvPr/>
        </p:nvSpPr>
        <p:spPr>
          <a:xfrm>
            <a:off x="1174712" y="2503328"/>
            <a:ext cx="9842575" cy="3857715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  <a:spcBef>
                <a:spcPts val="1000"/>
              </a:spcBef>
            </a:pPr>
            <a:r>
              <a:rPr lang="es-CL" sz="2000" dirty="0">
                <a:latin typeface="IBM Plex Sans" charset="0"/>
                <a:ea typeface="IBM Plex Sans" charset="0"/>
                <a:cs typeface="IBM Plex Sans" charset="0"/>
              </a:rPr>
              <a:t>Los microservicios son una arquitectura y un enfoque sobre la escritura de software en el cual las aplicaciones se dividen en componentes, cada uno ejecutándose de forma autónoma y comunicándose entre si, mediante sus </a:t>
            </a:r>
            <a:r>
              <a:rPr lang="es-CL" sz="2000" dirty="0" err="1">
                <a:latin typeface="IBM Plex Sans" charset="0"/>
                <a:ea typeface="IBM Plex Sans" charset="0"/>
                <a:cs typeface="IBM Plex Sans" charset="0"/>
              </a:rPr>
              <a:t>APIs</a:t>
            </a:r>
            <a:r>
              <a:rPr lang="es-CL" sz="2000" dirty="0">
                <a:latin typeface="IBM Plex Sans" charset="0"/>
                <a:ea typeface="IBM Plex Sans" charset="0"/>
                <a:cs typeface="IBM Plex Sans" charset="0"/>
              </a:rPr>
              <a:t> (servicios web bajo </a:t>
            </a:r>
            <a:r>
              <a:rPr lang="es-CL" sz="2000" dirty="0" err="1">
                <a:latin typeface="IBM Plex Sans" charset="0"/>
                <a:ea typeface="IBM Plex Sans" charset="0"/>
                <a:cs typeface="IBM Plex Sans" charset="0"/>
              </a:rPr>
              <a:t>rest</a:t>
            </a:r>
            <a:r>
              <a:rPr lang="es-CL" sz="2000" dirty="0">
                <a:latin typeface="IBM Plex Sans" charset="0"/>
                <a:ea typeface="IBM Plex Sans" charset="0"/>
                <a:cs typeface="IBM Plex Sans" charset="0"/>
              </a:rPr>
              <a:t>)</a:t>
            </a:r>
          </a:p>
          <a:p>
            <a:pPr algn="just">
              <a:lnSpc>
                <a:spcPct val="105000"/>
              </a:lnSpc>
              <a:spcBef>
                <a:spcPts val="1000"/>
              </a:spcBef>
            </a:pPr>
            <a:r>
              <a:rPr lang="es-CL" sz="2000" dirty="0">
                <a:latin typeface="IBM Plex Sans" charset="0"/>
                <a:ea typeface="IBM Plex Sans" charset="0"/>
                <a:cs typeface="IBM Plex Sans" charset="0"/>
              </a:rPr>
              <a:t>Normalmente un microservicio corresponde a solo una área de negocio de la aplicación, incluso dentro de un área podrían haber muchos microservicios.</a:t>
            </a:r>
          </a:p>
          <a:p>
            <a:pPr algn="just">
              <a:lnSpc>
                <a:spcPct val="105000"/>
              </a:lnSpc>
              <a:spcBef>
                <a:spcPts val="1000"/>
              </a:spcBef>
            </a:pPr>
            <a:r>
              <a:rPr lang="es-CL" sz="2000" dirty="0">
                <a:latin typeface="IBM Plex Sans" charset="0"/>
                <a:ea typeface="IBM Plex Sans" charset="0"/>
                <a:cs typeface="IBM Plex Sans" charset="0"/>
              </a:rPr>
              <a:t>Un microservicio debe ser independiente y su instalación no debe afectar ningún otro componente de la aplicación.</a:t>
            </a:r>
          </a:p>
          <a:p>
            <a:pPr algn="just">
              <a:lnSpc>
                <a:spcPct val="105000"/>
              </a:lnSpc>
              <a:spcBef>
                <a:spcPts val="1000"/>
              </a:spcBef>
            </a:pPr>
            <a:r>
              <a:rPr lang="es-CL" sz="2000" dirty="0">
                <a:latin typeface="IBM Plex Sans" charset="0"/>
                <a:ea typeface="IBM Plex Sans" charset="0"/>
                <a:cs typeface="IBM Plex Sans" charset="0"/>
              </a:rPr>
              <a:t>Como cada uno es independiente, pueden ser escritos en cualquier lenguaje de programación.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F93D27-23B9-4D48-8D34-254680FC1EDB}"/>
              </a:ext>
            </a:extLst>
          </p:cNvPr>
          <p:cNvSpPr/>
          <p:nvPr/>
        </p:nvSpPr>
        <p:spPr>
          <a:xfrm>
            <a:off x="491386" y="1810464"/>
            <a:ext cx="5938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/>
              <a:t>Micro servicios</a:t>
            </a:r>
          </a:p>
        </p:txBody>
      </p:sp>
    </p:spTree>
    <p:extLst>
      <p:ext uri="{BB962C8B-B14F-4D97-AF65-F5344CB8AC3E}">
        <p14:creationId xmlns:p14="http://schemas.microsoft.com/office/powerpoint/2010/main" val="351099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B1BC6E-E1A3-A943-9336-84A9627C57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88D7696-A270-EE45-BFD9-CEB76C5F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Webservices</a:t>
            </a:r>
            <a:r>
              <a:rPr lang="es-CL" dirty="0"/>
              <a:t> y Microservicios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F93D27-23B9-4D48-8D34-254680FC1EDB}"/>
              </a:ext>
            </a:extLst>
          </p:cNvPr>
          <p:cNvSpPr/>
          <p:nvPr/>
        </p:nvSpPr>
        <p:spPr>
          <a:xfrm>
            <a:off x="491386" y="1810464"/>
            <a:ext cx="5938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/>
              <a:t>Micro servicios</a:t>
            </a:r>
          </a:p>
        </p:txBody>
      </p:sp>
      <p:pic>
        <p:nvPicPr>
          <p:cNvPr id="6" name="Picture 5" descr="http://www.javiergarzas.com/wp-content/uploads/2015/06/microservices.png">
            <a:extLst>
              <a:ext uri="{FF2B5EF4-FFF2-40B4-BE49-F238E27FC236}">
                <a16:creationId xmlns:a16="http://schemas.microsoft.com/office/drawing/2014/main" id="{AA1B8436-A99E-4DC3-8241-DB223C9B9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302" y="2474732"/>
            <a:ext cx="3495039" cy="405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monolithic">
            <a:extLst>
              <a:ext uri="{FF2B5EF4-FFF2-40B4-BE49-F238E27FC236}">
                <a16:creationId xmlns:a16="http://schemas.microsoft.com/office/drawing/2014/main" id="{BF3803DF-5A91-4617-A141-F556CAC75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659" y="2650591"/>
            <a:ext cx="3495038" cy="387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02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4C1613-ACA5-4FE3-9BE6-4B030909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460" y="3429000"/>
            <a:ext cx="6863080" cy="952500"/>
          </a:xfrm>
        </p:spPr>
        <p:txBody>
          <a:bodyPr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DESARROLLO WEB CON JAVA</a:t>
            </a:r>
          </a:p>
        </p:txBody>
      </p:sp>
    </p:spTree>
    <p:extLst>
      <p:ext uri="{BB962C8B-B14F-4D97-AF65-F5344CB8AC3E}">
        <p14:creationId xmlns:p14="http://schemas.microsoft.com/office/powerpoint/2010/main" val="380156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B1BC6E-E1A3-A943-9336-84A9627C57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88D7696-A270-EE45-BFD9-CEB76C5F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Desarrollo web con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0CE38F-FD4D-4AA9-8A93-4A659C223226}"/>
              </a:ext>
            </a:extLst>
          </p:cNvPr>
          <p:cNvSpPr txBox="1"/>
          <p:nvPr/>
        </p:nvSpPr>
        <p:spPr>
          <a:xfrm>
            <a:off x="1203760" y="1743373"/>
            <a:ext cx="97844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400" dirty="0"/>
              <a:t>Con JEE se incorporan los desarrollos web en el lenguaje java. Mediante esta tecnología se puede comenzar a desarrollar </a:t>
            </a:r>
            <a:r>
              <a:rPr lang="es-CL" sz="2400" dirty="0" err="1"/>
              <a:t>Servlets</a:t>
            </a:r>
            <a:r>
              <a:rPr lang="es-CL" sz="2400" dirty="0"/>
              <a:t>, Applets, Web </a:t>
            </a:r>
            <a:r>
              <a:rPr lang="es-CL" sz="2400" dirty="0" err="1"/>
              <a:t>Services</a:t>
            </a:r>
            <a:r>
              <a:rPr lang="es-CL" sz="2400" dirty="0"/>
              <a:t>, aplicaciones web, etc.</a:t>
            </a:r>
          </a:p>
          <a:p>
            <a:pPr algn="just"/>
            <a:endParaRPr lang="es-CL" sz="2400" dirty="0"/>
          </a:p>
          <a:p>
            <a:pPr algn="just"/>
            <a:r>
              <a:rPr lang="es-CL" sz="2400" dirty="0"/>
              <a:t>En un comienzo gracias a la incorporación de los </a:t>
            </a:r>
            <a:r>
              <a:rPr lang="es-CL" sz="2400" dirty="0" err="1"/>
              <a:t>JSPs</a:t>
            </a:r>
            <a:r>
              <a:rPr lang="es-CL" sz="2400" dirty="0"/>
              <a:t>, se logro la comunicación entre </a:t>
            </a:r>
            <a:r>
              <a:rPr lang="es-CL" sz="2400" dirty="0" err="1"/>
              <a:t>HTMLs</a:t>
            </a:r>
            <a:r>
              <a:rPr lang="es-CL" sz="2400" dirty="0"/>
              <a:t> estáticos y </a:t>
            </a:r>
            <a:r>
              <a:rPr lang="es-CL" sz="2400" dirty="0" err="1"/>
              <a:t>servlets</a:t>
            </a:r>
            <a:r>
              <a:rPr lang="es-CL" sz="2400" dirty="0"/>
              <a:t> java.</a:t>
            </a:r>
          </a:p>
          <a:p>
            <a:pPr algn="just"/>
            <a:endParaRPr lang="es-CL" sz="2400" dirty="0"/>
          </a:p>
          <a:p>
            <a:pPr algn="just"/>
            <a:r>
              <a:rPr lang="es-CL" sz="2400" dirty="0"/>
              <a:t>Componentes: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Componentes de Aplicación Cliente: Navegador y páginas </a:t>
            </a:r>
            <a:r>
              <a:rPr lang="es-ES" sz="2400" dirty="0" err="1"/>
              <a:t>jsp</a:t>
            </a:r>
            <a:r>
              <a:rPr lang="es-ES" sz="2400" dirty="0"/>
              <a:t> renderizadas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Componentes JavaBeans Enterprise: clases de negocio (</a:t>
            </a:r>
            <a:r>
              <a:rPr lang="es-ES" sz="2400" dirty="0" err="1"/>
              <a:t>EJBs</a:t>
            </a:r>
            <a:r>
              <a:rPr lang="es-ES" sz="2400" dirty="0"/>
              <a:t>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Componentes </a:t>
            </a:r>
            <a:r>
              <a:rPr lang="es-ES" sz="2400" dirty="0" err="1"/>
              <a:t>Servlets</a:t>
            </a:r>
            <a:r>
              <a:rPr lang="es-ES" sz="2400" dirty="0"/>
              <a:t> y </a:t>
            </a:r>
            <a:r>
              <a:rPr lang="es-ES" sz="2400" dirty="0" err="1"/>
              <a:t>JavaServer</a:t>
            </a:r>
            <a:r>
              <a:rPr lang="es-ES" sz="2400" dirty="0"/>
              <a:t> Pages (también llamados componentes Web): clases </a:t>
            </a:r>
            <a:r>
              <a:rPr lang="es-ES" sz="2400" dirty="0" err="1"/>
              <a:t>controlodoras</a:t>
            </a:r>
            <a:r>
              <a:rPr lang="es-ES" sz="2400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 Applets: pequeñas aplicaciones que se ejecutan en el cliente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53242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B1BC6E-E1A3-A943-9336-84A9627C57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88D7696-A270-EE45-BFD9-CEB76C5F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Desarrollo web con java</a:t>
            </a:r>
          </a:p>
        </p:txBody>
      </p:sp>
      <p:pic>
        <p:nvPicPr>
          <p:cNvPr id="1026" name="Picture 2" descr="http://parasitovirtual.files.wordpress.com/2010/12/capas.jpg?w=595">
            <a:extLst>
              <a:ext uri="{FF2B5EF4-FFF2-40B4-BE49-F238E27FC236}">
                <a16:creationId xmlns:a16="http://schemas.microsoft.com/office/drawing/2014/main" id="{D7A03757-9E48-4C1A-B779-9D075C7B3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304" y="1861101"/>
            <a:ext cx="6941965" cy="47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3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B1BC6E-E1A3-A943-9336-84A9627C57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88D7696-A270-EE45-BFD9-CEB76C5F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Desarrollo web con java</a:t>
            </a:r>
          </a:p>
        </p:txBody>
      </p:sp>
      <p:pic>
        <p:nvPicPr>
          <p:cNvPr id="2050" name="Picture 2" descr="http://4.bp.blogspot.com/-MsQgmVBA1PY/URsziEbA5YI/AAAAAAAACg4/8FsV3nYJxQ4/s1600/contenedores.gif">
            <a:extLst>
              <a:ext uri="{FF2B5EF4-FFF2-40B4-BE49-F238E27FC236}">
                <a16:creationId xmlns:a16="http://schemas.microsoft.com/office/drawing/2014/main" id="{E592056C-5652-4427-84AE-75CF5B474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41" y="2163948"/>
            <a:ext cx="6673918" cy="447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54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791</Words>
  <Application>Microsoft Office PowerPoint</Application>
  <PresentationFormat>Widescreen</PresentationFormat>
  <Paragraphs>149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IBM Plex Sans</vt:lpstr>
      <vt:lpstr>Office Theme</vt:lpstr>
      <vt:lpstr>Capacitación JEE Julio 2019    </vt:lpstr>
      <vt:lpstr>Agenda</vt:lpstr>
      <vt:lpstr>Webservices y Micro servicios</vt:lpstr>
      <vt:lpstr>Webservices y Microservicios</vt:lpstr>
      <vt:lpstr>Webservices y Microservicios</vt:lpstr>
      <vt:lpstr>DESARROLLO WEB CON JAVA</vt:lpstr>
      <vt:lpstr>Desarrollo web con java</vt:lpstr>
      <vt:lpstr>Desarrollo web con java</vt:lpstr>
      <vt:lpstr>Desarrollo web con java</vt:lpstr>
      <vt:lpstr>Desarrollo web con java</vt:lpstr>
      <vt:lpstr>Ejemplo JSP</vt:lpstr>
      <vt:lpstr>Ejemplo Scriptlets JSP</vt:lpstr>
      <vt:lpstr>Ejemplo Servlet + JSP</vt:lpstr>
      <vt:lpstr>SERVIDORES DE APLICACIONES</vt:lpstr>
      <vt:lpstr>Servidores de aplicaciones</vt:lpstr>
      <vt:lpstr>FRAMEWORKS</vt:lpstr>
      <vt:lpstr>Frameworks y librerias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Capacitación JEE Abril 2019</dc:title>
  <dc:creator>LUIS BASTIAN GUTIERREZ GUTIERREZ</dc:creator>
  <cp:lastModifiedBy>LUIS BASTIAN GUTIERREZ GUTIERREZ</cp:lastModifiedBy>
  <cp:revision>77</cp:revision>
  <dcterms:created xsi:type="dcterms:W3CDTF">2019-04-23T16:11:05Z</dcterms:created>
  <dcterms:modified xsi:type="dcterms:W3CDTF">2019-07-25T13:52:35Z</dcterms:modified>
</cp:coreProperties>
</file>