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78" r:id="rId4"/>
    <p:sldId id="262" r:id="rId5"/>
    <p:sldId id="263" r:id="rId6"/>
    <p:sldId id="264" r:id="rId7"/>
    <p:sldId id="279" r:id="rId8"/>
    <p:sldId id="280" r:id="rId9"/>
    <p:sldId id="281" r:id="rId10"/>
    <p:sldId id="282" r:id="rId11"/>
    <p:sldId id="283" r:id="rId12"/>
    <p:sldId id="284" r:id="rId13"/>
    <p:sldId id="285" r:id="rId14"/>
    <p:sldId id="286" r:id="rId15"/>
    <p:sldId id="287" r:id="rId16"/>
    <p:sldId id="295" r:id="rId17"/>
    <p:sldId id="289" r:id="rId18"/>
    <p:sldId id="288" r:id="rId19"/>
    <p:sldId id="296" r:id="rId20"/>
    <p:sldId id="297" r:id="rId21"/>
    <p:sldId id="290" r:id="rId22"/>
    <p:sldId id="291" r:id="rId23"/>
    <p:sldId id="292" r:id="rId24"/>
    <p:sldId id="294" r:id="rId2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p:scale>
          <a:sx n="64" d="100"/>
          <a:sy n="64" d="100"/>
        </p:scale>
        <p:origin x="6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2CE3-3A84-48F7-A4CA-5DA693A4A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L"/>
          </a:p>
        </p:txBody>
      </p:sp>
      <p:sp>
        <p:nvSpPr>
          <p:cNvPr id="3" name="Subtitle 2">
            <a:extLst>
              <a:ext uri="{FF2B5EF4-FFF2-40B4-BE49-F238E27FC236}">
                <a16:creationId xmlns:a16="http://schemas.microsoft.com/office/drawing/2014/main" id="{67F15841-6AE9-4C03-AE0D-E9B18FC94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L"/>
          </a:p>
        </p:txBody>
      </p:sp>
      <p:sp>
        <p:nvSpPr>
          <p:cNvPr id="4" name="Date Placeholder 3">
            <a:extLst>
              <a:ext uri="{FF2B5EF4-FFF2-40B4-BE49-F238E27FC236}">
                <a16:creationId xmlns:a16="http://schemas.microsoft.com/office/drawing/2014/main" id="{70A38162-7FE6-4ADE-9B80-BDBFB87CC9A0}"/>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5" name="Footer Placeholder 4">
            <a:extLst>
              <a:ext uri="{FF2B5EF4-FFF2-40B4-BE49-F238E27FC236}">
                <a16:creationId xmlns:a16="http://schemas.microsoft.com/office/drawing/2014/main" id="{963D08DB-86A0-4469-A331-338D6BBC3FAB}"/>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C65D2695-2DDD-42D8-8F78-BB7572AEF535}"/>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69715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8648-54B3-4D5B-A8A2-8B64795E0ADD}"/>
              </a:ext>
            </a:extLst>
          </p:cNvPr>
          <p:cNvSpPr>
            <a:spLocks noGrp="1"/>
          </p:cNvSpPr>
          <p:nvPr>
            <p:ph type="title"/>
          </p:nvPr>
        </p:nvSpPr>
        <p:spPr/>
        <p:txBody>
          <a:bodyPr/>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3EB725C4-0EB7-4A1A-8F71-DC52565BCE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0ACDC7C9-0B59-427C-82A1-81455CD41263}"/>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5" name="Footer Placeholder 4">
            <a:extLst>
              <a:ext uri="{FF2B5EF4-FFF2-40B4-BE49-F238E27FC236}">
                <a16:creationId xmlns:a16="http://schemas.microsoft.com/office/drawing/2014/main" id="{C3E0AC8A-3296-42AA-BB46-FF9CF89961CC}"/>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42F7EA8B-786D-4B6E-9EE9-38613C80BAA1}"/>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344115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BF16B-6FFE-4D72-A429-DC41740DB2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28CD4694-8742-45CD-9116-B0D36A277C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59458389-0C49-4C3F-BEB6-3B44A27EFBAA}"/>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5" name="Footer Placeholder 4">
            <a:extLst>
              <a:ext uri="{FF2B5EF4-FFF2-40B4-BE49-F238E27FC236}">
                <a16:creationId xmlns:a16="http://schemas.microsoft.com/office/drawing/2014/main" id="{ADE97233-BA36-4E89-B553-0A851D26CA81}"/>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105AEC2D-8D15-4F99-8858-0DF3F300CEF7}"/>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66732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0"/>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800" b="0" i="0" dirty="0">
              <a:latin typeface="IBM Plex Sans" charset="0"/>
              <a:ea typeface="IBM Plex Sans" charset="0"/>
              <a:cs typeface="IBM Plex Sans"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latin typeface="IBM Plex Sans" charset="0"/>
                <a:ea typeface="IBM Plex Sans" charset="0"/>
                <a:cs typeface="IBM Plex Sans" charset="0"/>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s-ES"/>
              <a:t>Editar los estilos de texto del patrón
Segundo nivel
Tercer nivel
Cuarto nivel
Quinto nivel</a:t>
            </a:r>
            <a:endParaRPr lang="en-US" dirty="0"/>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latin typeface="IBM Plex Sans" charset="0"/>
                <a:ea typeface="IBM Plex Sans" charset="0"/>
                <a:cs typeface="IBM Plex Sans" charset="0"/>
              </a:defRPr>
            </a:lvl1pPr>
          </a:lstStyle>
          <a:p>
            <a:pPr lvl="0"/>
            <a:r>
              <a:rPr lang="en-US" dirty="0"/>
              <a:t>Source: Edit source here</a:t>
            </a:r>
          </a:p>
        </p:txBody>
      </p:sp>
      <p:sp>
        <p:nvSpPr>
          <p:cNvPr id="15" name="Content Placeholder 2"/>
          <p:cNvSpPr>
            <a:spLocks noGrp="1"/>
          </p:cNvSpPr>
          <p:nvPr>
            <p:ph idx="1"/>
          </p:nvPr>
        </p:nvSpPr>
        <p:spPr>
          <a:xfrm>
            <a:off x="379048" y="1714500"/>
            <a:ext cx="5486400" cy="4381500"/>
          </a:xfrm>
        </p:spPr>
        <p:txBody>
          <a:bodyPr lIns="0" rIns="0">
            <a:noAutofit/>
          </a:bodyPr>
          <a:lstStyle>
            <a:lvl1pPr>
              <a:defRPr>
                <a:solidFill>
                  <a:schemeClr val="tx1"/>
                </a:solidFill>
                <a:latin typeface="IBM Plex Sans" charset="0"/>
                <a:ea typeface="IBM Plex Sans" charset="0"/>
                <a:cs typeface="IBM Plex Sans"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Editar los estilos de texto del patrón
Segundo nivel
Tercer nivel
Cuarto nivel
Quinto nivel</a:t>
            </a:r>
            <a:endParaRPr lang="en-US" dirty="0"/>
          </a:p>
        </p:txBody>
      </p:sp>
      <p:sp>
        <p:nvSpPr>
          <p:cNvPr id="16" name="Content Placeholder 2"/>
          <p:cNvSpPr>
            <a:spLocks noGrp="1"/>
          </p:cNvSpPr>
          <p:nvPr>
            <p:ph idx="13"/>
          </p:nvPr>
        </p:nvSpPr>
        <p:spPr>
          <a:xfrm>
            <a:off x="6324600" y="1714500"/>
            <a:ext cx="5486400" cy="4381500"/>
          </a:xfrm>
        </p:spPr>
        <p:txBody>
          <a:bodyPr lIns="0" rIns="0">
            <a:noAutofit/>
          </a:bodyPr>
          <a:lstStyle>
            <a:lvl1pPr>
              <a:defRPr>
                <a:solidFill>
                  <a:schemeClr val="tx1"/>
                </a:solidFill>
                <a:latin typeface="IBM Plex Sans" charset="0"/>
                <a:ea typeface="IBM Plex Sans" charset="0"/>
                <a:cs typeface="IBM Plex Sans"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Editar los estilos de texto del patrón
Segundo nivel
Tercer nivel
Cuarto nivel
Quinto nivel</a:t>
            </a:r>
            <a:endParaRPr lang="en-US" dirty="0"/>
          </a:p>
        </p:txBody>
      </p:sp>
      <p:sp>
        <p:nvSpPr>
          <p:cNvPr id="8" name="Title 1"/>
          <p:cNvSpPr>
            <a:spLocks noGrp="1"/>
          </p:cNvSpPr>
          <p:nvPr>
            <p:ph type="title"/>
          </p:nvPr>
        </p:nvSpPr>
        <p:spPr>
          <a:xfrm>
            <a:off x="381000" y="571500"/>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3821753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over_large type">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3048000" y="381000"/>
            <a:ext cx="0" cy="6096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5190" y="6284866"/>
            <a:ext cx="475810" cy="192134"/>
          </a:xfrm>
          <a:prstGeom prst="rect">
            <a:avLst/>
          </a:prstGeom>
        </p:spPr>
      </p:pic>
      <p:sp>
        <p:nvSpPr>
          <p:cNvPr id="11" name="Title 10"/>
          <p:cNvSpPr>
            <a:spLocks noGrp="1"/>
          </p:cNvSpPr>
          <p:nvPr>
            <p:ph type="title"/>
          </p:nvPr>
        </p:nvSpPr>
        <p:spPr>
          <a:xfrm>
            <a:off x="3429000" y="342900"/>
            <a:ext cx="8382000" cy="4800600"/>
          </a:xfrm>
        </p:spPr>
        <p:txBody>
          <a:bodyPr>
            <a:noAutofit/>
          </a:bodyPr>
          <a:lstStyle>
            <a:lvl1pPr>
              <a:defRPr sz="4500" b="1">
                <a:solidFill>
                  <a:schemeClr val="tx1"/>
                </a:solidFill>
              </a:defRPr>
            </a:lvl1pPr>
          </a:lstStyle>
          <a:p>
            <a:r>
              <a:rPr lang="es-ES"/>
              <a:t>Haga clic para modificar el estilo de título del patrón</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147060" y="6050280"/>
            <a:ext cx="1775853" cy="707135"/>
          </a:xfrm>
          <a:prstGeom prst="rect">
            <a:avLst/>
          </a:prstGeom>
          <a:ln>
            <a:noFill/>
          </a:ln>
        </p:spPr>
      </p:pic>
    </p:spTree>
    <p:extLst>
      <p:ext uri="{BB962C8B-B14F-4D97-AF65-F5344CB8AC3E}">
        <p14:creationId xmlns:p14="http://schemas.microsoft.com/office/powerpoint/2010/main" val="422475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B0F8-34DE-4C44-92A3-258CDE342832}"/>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952B2D68-B669-4B06-B797-B4EB944AD2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D168BC10-A754-4F19-92C5-FF97FA372952}"/>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5" name="Footer Placeholder 4">
            <a:extLst>
              <a:ext uri="{FF2B5EF4-FFF2-40B4-BE49-F238E27FC236}">
                <a16:creationId xmlns:a16="http://schemas.microsoft.com/office/drawing/2014/main" id="{D876BC94-0331-4CAB-9C68-9702DF8F0779}"/>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E2B48FC8-4202-47B2-BFF7-7599F33A17AE}"/>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313392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7A11-2D40-4B0A-86E8-424F8588E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L"/>
          </a:p>
        </p:txBody>
      </p:sp>
      <p:sp>
        <p:nvSpPr>
          <p:cNvPr id="3" name="Text Placeholder 2">
            <a:extLst>
              <a:ext uri="{FF2B5EF4-FFF2-40B4-BE49-F238E27FC236}">
                <a16:creationId xmlns:a16="http://schemas.microsoft.com/office/drawing/2014/main" id="{0CAB524A-755B-478E-A1CE-C67582FE7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AE8B0D-37A0-46A1-88A7-35DAEB1658F5}"/>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5" name="Footer Placeholder 4">
            <a:extLst>
              <a:ext uri="{FF2B5EF4-FFF2-40B4-BE49-F238E27FC236}">
                <a16:creationId xmlns:a16="http://schemas.microsoft.com/office/drawing/2014/main" id="{6E795EC0-4527-4642-81F5-549D9F4A0E18}"/>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3831EC8E-835F-4944-A846-803918F18602}"/>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169448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108EF-EC7D-4AE9-81C9-72D3F16C811B}"/>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292DD13E-C02C-4908-B09F-B26D486DF1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FEFEC0CB-558C-4695-A2C4-E2C71DD46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4407B3C0-C4EA-4E8C-B40D-8FA8436676B3}"/>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6" name="Footer Placeholder 5">
            <a:extLst>
              <a:ext uri="{FF2B5EF4-FFF2-40B4-BE49-F238E27FC236}">
                <a16:creationId xmlns:a16="http://schemas.microsoft.com/office/drawing/2014/main" id="{B2FCEAD9-9B15-4767-BC77-0FCFC5DFB6D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AC29680-79F0-4C32-9D97-025A50C1991D}"/>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38508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3B4C-73D8-4904-A7C2-B3113F6409BA}"/>
              </a:ext>
            </a:extLst>
          </p:cNvPr>
          <p:cNvSpPr>
            <a:spLocks noGrp="1"/>
          </p:cNvSpPr>
          <p:nvPr>
            <p:ph type="title"/>
          </p:nvPr>
        </p:nvSpPr>
        <p:spPr>
          <a:xfrm>
            <a:off x="839788" y="365125"/>
            <a:ext cx="10515600" cy="1325563"/>
          </a:xfrm>
        </p:spPr>
        <p:txBody>
          <a:bodyPr/>
          <a:lstStyle/>
          <a:p>
            <a:r>
              <a:rPr lang="en-US"/>
              <a:t>Click to edit Master title style</a:t>
            </a:r>
            <a:endParaRPr lang="es-CL"/>
          </a:p>
        </p:txBody>
      </p:sp>
      <p:sp>
        <p:nvSpPr>
          <p:cNvPr id="3" name="Text Placeholder 2">
            <a:extLst>
              <a:ext uri="{FF2B5EF4-FFF2-40B4-BE49-F238E27FC236}">
                <a16:creationId xmlns:a16="http://schemas.microsoft.com/office/drawing/2014/main" id="{55BC07B3-78EE-4B6B-BC1F-3CC5B6ABBD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DDE721-A546-4FD8-99BA-6D4F09691B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a:extLst>
              <a:ext uri="{FF2B5EF4-FFF2-40B4-BE49-F238E27FC236}">
                <a16:creationId xmlns:a16="http://schemas.microsoft.com/office/drawing/2014/main" id="{5C6919C6-E32F-4319-8A8C-B5D6E0391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C2D223-182E-4035-BF09-12D882DD8C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Date Placeholder 6">
            <a:extLst>
              <a:ext uri="{FF2B5EF4-FFF2-40B4-BE49-F238E27FC236}">
                <a16:creationId xmlns:a16="http://schemas.microsoft.com/office/drawing/2014/main" id="{5FA364F6-DEE0-4337-8E4F-4DDB573E6474}"/>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8" name="Footer Placeholder 7">
            <a:extLst>
              <a:ext uri="{FF2B5EF4-FFF2-40B4-BE49-F238E27FC236}">
                <a16:creationId xmlns:a16="http://schemas.microsoft.com/office/drawing/2014/main" id="{7A42E04A-B8A8-46BB-B0D2-5ADCDE63B4AA}"/>
              </a:ext>
            </a:extLst>
          </p:cNvPr>
          <p:cNvSpPr>
            <a:spLocks noGrp="1"/>
          </p:cNvSpPr>
          <p:nvPr>
            <p:ph type="ftr" sz="quarter" idx="11"/>
          </p:nvPr>
        </p:nvSpPr>
        <p:spPr/>
        <p:txBody>
          <a:bodyPr/>
          <a:lstStyle/>
          <a:p>
            <a:endParaRPr lang="es-CL"/>
          </a:p>
        </p:txBody>
      </p:sp>
      <p:sp>
        <p:nvSpPr>
          <p:cNvPr id="9" name="Slide Number Placeholder 8">
            <a:extLst>
              <a:ext uri="{FF2B5EF4-FFF2-40B4-BE49-F238E27FC236}">
                <a16:creationId xmlns:a16="http://schemas.microsoft.com/office/drawing/2014/main" id="{AFDF4C8F-0EF3-4675-A451-F0C21DF5DAD8}"/>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8277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508C-BE02-43B5-8BFC-1322772F97B0}"/>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B17611C8-E14D-4769-A9B4-EAE2434A03A7}"/>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4" name="Footer Placeholder 3">
            <a:extLst>
              <a:ext uri="{FF2B5EF4-FFF2-40B4-BE49-F238E27FC236}">
                <a16:creationId xmlns:a16="http://schemas.microsoft.com/office/drawing/2014/main" id="{9A65E5FE-949D-48AA-95E0-1232E2596714}"/>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B4E80B41-1AEC-4066-9DC9-DC3EE8EC719E}"/>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13497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4088F-542C-4F04-A0C6-6B595F4DC2C8}"/>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3" name="Footer Placeholder 2">
            <a:extLst>
              <a:ext uri="{FF2B5EF4-FFF2-40B4-BE49-F238E27FC236}">
                <a16:creationId xmlns:a16="http://schemas.microsoft.com/office/drawing/2014/main" id="{F7085BD3-96B7-4F7B-A05A-7CA32F6B08AA}"/>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F163074A-0946-4C7C-A9C2-9A4176462546}"/>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1239687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1E10-A3F2-41A4-AC41-906D7526A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8E23513E-6BC5-4281-8921-C2FB59525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D9996042-C4FE-4510-BE55-465CB480B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929F32-CA98-47F8-AE3E-2F57C851CB1E}"/>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6" name="Footer Placeholder 5">
            <a:extLst>
              <a:ext uri="{FF2B5EF4-FFF2-40B4-BE49-F238E27FC236}">
                <a16:creationId xmlns:a16="http://schemas.microsoft.com/office/drawing/2014/main" id="{98C90AFE-AD09-4A08-A91A-579CD93FA42B}"/>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5D237A4F-88E3-4AFD-9D6B-89F59EBEBF3B}"/>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23867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9D52-5228-45E5-B06D-266A9037F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Picture Placeholder 2">
            <a:extLst>
              <a:ext uri="{FF2B5EF4-FFF2-40B4-BE49-F238E27FC236}">
                <a16:creationId xmlns:a16="http://schemas.microsoft.com/office/drawing/2014/main" id="{D29F8ABC-E8E3-4CDE-AA94-5AA19ED5E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Text Placeholder 3">
            <a:extLst>
              <a:ext uri="{FF2B5EF4-FFF2-40B4-BE49-F238E27FC236}">
                <a16:creationId xmlns:a16="http://schemas.microsoft.com/office/drawing/2014/main" id="{04B00F93-99A9-42F8-9B80-1250892F6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0457E6-2C6F-419C-A62C-1216485E4D0A}"/>
              </a:ext>
            </a:extLst>
          </p:cNvPr>
          <p:cNvSpPr>
            <a:spLocks noGrp="1"/>
          </p:cNvSpPr>
          <p:nvPr>
            <p:ph type="dt" sz="half" idx="10"/>
          </p:nvPr>
        </p:nvSpPr>
        <p:spPr/>
        <p:txBody>
          <a:bodyPr/>
          <a:lstStyle/>
          <a:p>
            <a:fld id="{9B3B5D01-5A9D-424C-B6B6-AA4066509BD3}" type="datetimeFigureOut">
              <a:rPr lang="es-CL" smtClean="0"/>
              <a:t>20-07-2019</a:t>
            </a:fld>
            <a:endParaRPr lang="es-CL"/>
          </a:p>
        </p:txBody>
      </p:sp>
      <p:sp>
        <p:nvSpPr>
          <p:cNvPr id="6" name="Footer Placeholder 5">
            <a:extLst>
              <a:ext uri="{FF2B5EF4-FFF2-40B4-BE49-F238E27FC236}">
                <a16:creationId xmlns:a16="http://schemas.microsoft.com/office/drawing/2014/main" id="{93A5BE31-FB08-4D8E-92AA-A3265B0B5C0C}"/>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C207B0EF-86A9-4DF2-8DDF-2A6B67574664}"/>
              </a:ext>
            </a:extLst>
          </p:cNvPr>
          <p:cNvSpPr>
            <a:spLocks noGrp="1"/>
          </p:cNvSpPr>
          <p:nvPr>
            <p:ph type="sldNum" sz="quarter" idx="12"/>
          </p:nvPr>
        </p:nvSpPr>
        <p:spPr/>
        <p:txBody>
          <a:bodyPr/>
          <a:lstStyle/>
          <a:p>
            <a:fld id="{B136B001-3EB9-4AF0-8474-17501CF44EF5}" type="slidenum">
              <a:rPr lang="es-CL" smtClean="0"/>
              <a:t>‹#›</a:t>
            </a:fld>
            <a:endParaRPr lang="es-CL"/>
          </a:p>
        </p:txBody>
      </p:sp>
    </p:spTree>
    <p:extLst>
      <p:ext uri="{BB962C8B-B14F-4D97-AF65-F5344CB8AC3E}">
        <p14:creationId xmlns:p14="http://schemas.microsoft.com/office/powerpoint/2010/main" val="141100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7E5A8-768C-4C55-947A-2A301D31D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L"/>
          </a:p>
        </p:txBody>
      </p:sp>
      <p:sp>
        <p:nvSpPr>
          <p:cNvPr id="3" name="Text Placeholder 2">
            <a:extLst>
              <a:ext uri="{FF2B5EF4-FFF2-40B4-BE49-F238E27FC236}">
                <a16:creationId xmlns:a16="http://schemas.microsoft.com/office/drawing/2014/main" id="{6240DFF4-CA02-4B59-92F5-1BCC22FF4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2AAB253E-545D-4945-8494-9D55FBF05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B5D01-5A9D-424C-B6B6-AA4066509BD3}" type="datetimeFigureOut">
              <a:rPr lang="es-CL" smtClean="0"/>
              <a:t>20-07-2019</a:t>
            </a:fld>
            <a:endParaRPr lang="es-CL"/>
          </a:p>
        </p:txBody>
      </p:sp>
      <p:sp>
        <p:nvSpPr>
          <p:cNvPr id="5" name="Footer Placeholder 4">
            <a:extLst>
              <a:ext uri="{FF2B5EF4-FFF2-40B4-BE49-F238E27FC236}">
                <a16:creationId xmlns:a16="http://schemas.microsoft.com/office/drawing/2014/main" id="{6C7D41F4-E939-424A-9921-5B4E2E5D1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F03A1435-F796-408A-833C-372F1150EA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6B001-3EB9-4AF0-8474-17501CF44EF5}" type="slidenum">
              <a:rPr lang="es-CL" smtClean="0"/>
              <a:t>‹#›</a:t>
            </a:fld>
            <a:endParaRPr lang="es-CL"/>
          </a:p>
        </p:txBody>
      </p:sp>
    </p:spTree>
    <p:extLst>
      <p:ext uri="{BB962C8B-B14F-4D97-AF65-F5344CB8AC3E}">
        <p14:creationId xmlns:p14="http://schemas.microsoft.com/office/powerpoint/2010/main" val="222120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37E777-4150-CF4C-B90D-19E6292F568E}"/>
              </a:ext>
            </a:extLst>
          </p:cNvPr>
          <p:cNvSpPr>
            <a:spLocks noGrp="1"/>
          </p:cNvSpPr>
          <p:nvPr>
            <p:ph type="title"/>
          </p:nvPr>
        </p:nvSpPr>
        <p:spPr>
          <a:xfrm>
            <a:off x="3429000" y="342900"/>
            <a:ext cx="8382000" cy="4800600"/>
          </a:xfrm>
        </p:spPr>
        <p:txBody>
          <a:bodyPr/>
          <a:lstStyle/>
          <a:p>
            <a:r>
              <a:rPr lang="es-CL" dirty="0"/>
              <a:t>Capacitación JEE</a:t>
            </a:r>
            <a:br>
              <a:rPr lang="es-CL" dirty="0"/>
            </a:br>
            <a:r>
              <a:rPr lang="es-CL" sz="2400" dirty="0"/>
              <a:t>Julio 2019</a:t>
            </a:r>
            <a:br>
              <a:rPr lang="es-CL" dirty="0"/>
            </a:br>
            <a:br>
              <a:rPr lang="es-CL" dirty="0"/>
            </a:br>
            <a:br>
              <a:rPr lang="es-CL" dirty="0"/>
            </a:br>
            <a:br>
              <a:rPr lang="es-CL" dirty="0"/>
            </a:br>
            <a:endParaRPr lang="es-CL" dirty="0"/>
          </a:p>
        </p:txBody>
      </p:sp>
      <p:sp>
        <p:nvSpPr>
          <p:cNvPr id="2" name="TextBox 1">
            <a:extLst>
              <a:ext uri="{FF2B5EF4-FFF2-40B4-BE49-F238E27FC236}">
                <a16:creationId xmlns:a16="http://schemas.microsoft.com/office/drawing/2014/main" id="{FD0C21FA-99EF-4EC7-BA43-AE679679AD69}"/>
              </a:ext>
            </a:extLst>
          </p:cNvPr>
          <p:cNvSpPr txBox="1"/>
          <p:nvPr/>
        </p:nvSpPr>
        <p:spPr>
          <a:xfrm>
            <a:off x="5542280" y="3105834"/>
            <a:ext cx="4155440" cy="923330"/>
          </a:xfrm>
          <a:prstGeom prst="rect">
            <a:avLst/>
          </a:prstGeom>
          <a:noFill/>
        </p:spPr>
        <p:txBody>
          <a:bodyPr wrap="square" rtlCol="0">
            <a:spAutoFit/>
          </a:bodyPr>
          <a:lstStyle/>
          <a:p>
            <a:r>
              <a:rPr lang="es-CL" sz="3600" dirty="0"/>
              <a:t>CONCEPTOS BASICOS</a:t>
            </a:r>
          </a:p>
          <a:p>
            <a:r>
              <a:rPr lang="es-CL" dirty="0"/>
              <a:t>SESION 3</a:t>
            </a:r>
          </a:p>
        </p:txBody>
      </p:sp>
      <p:sp>
        <p:nvSpPr>
          <p:cNvPr id="5" name="TextBox 4">
            <a:extLst>
              <a:ext uri="{FF2B5EF4-FFF2-40B4-BE49-F238E27FC236}">
                <a16:creationId xmlns:a16="http://schemas.microsoft.com/office/drawing/2014/main" id="{4B43E2CF-F020-401F-ABF8-1C33FA268150}"/>
              </a:ext>
            </a:extLst>
          </p:cNvPr>
          <p:cNvSpPr txBox="1"/>
          <p:nvPr/>
        </p:nvSpPr>
        <p:spPr>
          <a:xfrm>
            <a:off x="8890000" y="5143500"/>
            <a:ext cx="2392680" cy="830997"/>
          </a:xfrm>
          <a:prstGeom prst="rect">
            <a:avLst/>
          </a:prstGeom>
          <a:noFill/>
        </p:spPr>
        <p:txBody>
          <a:bodyPr wrap="square" rtlCol="0">
            <a:spAutoFit/>
          </a:bodyPr>
          <a:lstStyle/>
          <a:p>
            <a:r>
              <a:rPr lang="es-CL" sz="2400" b="1" dirty="0"/>
              <a:t>Bastián Gutiérrez</a:t>
            </a:r>
          </a:p>
          <a:p>
            <a:endParaRPr lang="es-CL" sz="2400" b="1" dirty="0"/>
          </a:p>
        </p:txBody>
      </p:sp>
    </p:spTree>
    <p:extLst>
      <p:ext uri="{BB962C8B-B14F-4D97-AF65-F5344CB8AC3E}">
        <p14:creationId xmlns:p14="http://schemas.microsoft.com/office/powerpoint/2010/main" val="148995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Collections</a:t>
            </a:r>
            <a:r>
              <a:rPr lang="es-CL" dirty="0"/>
              <a:t> y </a:t>
            </a:r>
            <a:r>
              <a:rPr lang="es-CL" dirty="0" err="1"/>
              <a:t>Generics</a:t>
            </a:r>
            <a:endParaRPr lang="es-CL" dirty="0"/>
          </a:p>
        </p:txBody>
      </p:sp>
      <p:sp>
        <p:nvSpPr>
          <p:cNvPr id="10" name="TextBox 9">
            <a:extLst>
              <a:ext uri="{FF2B5EF4-FFF2-40B4-BE49-F238E27FC236}">
                <a16:creationId xmlns:a16="http://schemas.microsoft.com/office/drawing/2014/main" id="{921BC92D-67A3-41A4-804B-24506DEAA305}"/>
              </a:ext>
            </a:extLst>
          </p:cNvPr>
          <p:cNvSpPr txBox="1"/>
          <p:nvPr/>
        </p:nvSpPr>
        <p:spPr>
          <a:xfrm>
            <a:off x="362392" y="2684249"/>
            <a:ext cx="6274714" cy="923330"/>
          </a:xfrm>
          <a:prstGeom prst="rect">
            <a:avLst/>
          </a:prstGeom>
          <a:noFill/>
        </p:spPr>
        <p:txBody>
          <a:bodyPr wrap="square" rtlCol="0">
            <a:spAutoFit/>
          </a:bodyPr>
          <a:lstStyle/>
          <a:p>
            <a:pPr algn="just"/>
            <a:r>
              <a:rPr lang="es-CL" dirty="0"/>
              <a:t>Las colecciones permiten organizar un conjunto de datos en una forma especifica, donde dependiendo el caso de uso, es la que corresponde implementar para una mejor performance</a:t>
            </a:r>
          </a:p>
        </p:txBody>
      </p:sp>
      <p:sp>
        <p:nvSpPr>
          <p:cNvPr id="13" name="Rectangle 12">
            <a:extLst>
              <a:ext uri="{FF2B5EF4-FFF2-40B4-BE49-F238E27FC236}">
                <a16:creationId xmlns:a16="http://schemas.microsoft.com/office/drawing/2014/main" id="{DB777704-B740-417A-8D16-4996358B40E6}"/>
              </a:ext>
            </a:extLst>
          </p:cNvPr>
          <p:cNvSpPr/>
          <p:nvPr/>
        </p:nvSpPr>
        <p:spPr>
          <a:xfrm>
            <a:off x="491386" y="1927853"/>
            <a:ext cx="5938752" cy="954107"/>
          </a:xfrm>
          <a:prstGeom prst="rect">
            <a:avLst/>
          </a:prstGeom>
        </p:spPr>
        <p:txBody>
          <a:bodyPr wrap="square">
            <a:spAutoFit/>
          </a:bodyPr>
          <a:lstStyle/>
          <a:p>
            <a:r>
              <a:rPr lang="es-CL" sz="2800" dirty="0"/>
              <a:t>Colecciones</a:t>
            </a:r>
          </a:p>
          <a:p>
            <a:endParaRPr lang="es-CL" sz="2800" dirty="0"/>
          </a:p>
        </p:txBody>
      </p:sp>
      <p:sp>
        <p:nvSpPr>
          <p:cNvPr id="16" name="TextBox 15">
            <a:extLst>
              <a:ext uri="{FF2B5EF4-FFF2-40B4-BE49-F238E27FC236}">
                <a16:creationId xmlns:a16="http://schemas.microsoft.com/office/drawing/2014/main" id="{4645122B-C91D-4E78-A621-ADEC4806AF87}"/>
              </a:ext>
            </a:extLst>
          </p:cNvPr>
          <p:cNvSpPr txBox="1"/>
          <p:nvPr/>
        </p:nvSpPr>
        <p:spPr>
          <a:xfrm>
            <a:off x="381000" y="4181272"/>
            <a:ext cx="3789114" cy="369332"/>
          </a:xfrm>
          <a:prstGeom prst="rect">
            <a:avLst/>
          </a:prstGeom>
          <a:noFill/>
        </p:spPr>
        <p:txBody>
          <a:bodyPr wrap="square" rtlCol="0">
            <a:spAutoFit/>
          </a:bodyPr>
          <a:lstStyle/>
          <a:p>
            <a:r>
              <a:rPr lang="es-CL" b="1" dirty="0"/>
              <a:t>¿Qué puedo hacer con una colección?</a:t>
            </a:r>
          </a:p>
        </p:txBody>
      </p:sp>
      <p:sp>
        <p:nvSpPr>
          <p:cNvPr id="17" name="TextBox 16">
            <a:extLst>
              <a:ext uri="{FF2B5EF4-FFF2-40B4-BE49-F238E27FC236}">
                <a16:creationId xmlns:a16="http://schemas.microsoft.com/office/drawing/2014/main" id="{C8AC2D96-D493-4E08-A00A-0BC2E516F6D1}"/>
              </a:ext>
            </a:extLst>
          </p:cNvPr>
          <p:cNvSpPr txBox="1"/>
          <p:nvPr/>
        </p:nvSpPr>
        <p:spPr>
          <a:xfrm>
            <a:off x="381000" y="4693374"/>
            <a:ext cx="6274714" cy="1477328"/>
          </a:xfrm>
          <a:prstGeom prst="rect">
            <a:avLst/>
          </a:prstGeom>
          <a:noFill/>
        </p:spPr>
        <p:txBody>
          <a:bodyPr wrap="square" rtlCol="0">
            <a:spAutoFit/>
          </a:bodyPr>
          <a:lstStyle/>
          <a:p>
            <a:pPr marL="800100" lvl="1" indent="-342900" algn="just">
              <a:buFont typeface="+mj-lt"/>
              <a:buAutoNum type="arabicPeriod"/>
            </a:pPr>
            <a:r>
              <a:rPr lang="es-CL" dirty="0"/>
              <a:t>Agregar objetos a la colección</a:t>
            </a:r>
          </a:p>
          <a:p>
            <a:pPr marL="800100" lvl="1" indent="-342900" algn="just">
              <a:buFont typeface="+mj-lt"/>
              <a:buAutoNum type="arabicPeriod"/>
            </a:pPr>
            <a:r>
              <a:rPr lang="es-CL" dirty="0"/>
              <a:t>Remover elementos de la colección</a:t>
            </a:r>
          </a:p>
          <a:p>
            <a:pPr marL="800100" lvl="1" indent="-342900" algn="just">
              <a:buFont typeface="+mj-lt"/>
              <a:buAutoNum type="arabicPeriod"/>
            </a:pPr>
            <a:r>
              <a:rPr lang="es-CL" dirty="0"/>
              <a:t>Buscar si un objeto está en la colección</a:t>
            </a:r>
          </a:p>
          <a:p>
            <a:pPr marL="800100" lvl="1" indent="-342900" algn="just">
              <a:buFont typeface="+mj-lt"/>
              <a:buAutoNum type="arabicPeriod"/>
            </a:pPr>
            <a:r>
              <a:rPr lang="es-CL" dirty="0"/>
              <a:t>Recuperar objetos de la colección</a:t>
            </a:r>
          </a:p>
          <a:p>
            <a:pPr marL="800100" lvl="1" indent="-342900" algn="just">
              <a:buFont typeface="+mj-lt"/>
              <a:buAutoNum type="arabicPeriod"/>
            </a:pPr>
            <a:r>
              <a:rPr lang="es-CL" dirty="0"/>
              <a:t>Iterar la colección objeto por objeto</a:t>
            </a:r>
          </a:p>
        </p:txBody>
      </p:sp>
      <p:sp>
        <p:nvSpPr>
          <p:cNvPr id="11" name="TextBox 10">
            <a:extLst>
              <a:ext uri="{FF2B5EF4-FFF2-40B4-BE49-F238E27FC236}">
                <a16:creationId xmlns:a16="http://schemas.microsoft.com/office/drawing/2014/main" id="{9EFE9B60-665D-41B3-A564-D8366BC34FF5}"/>
              </a:ext>
            </a:extLst>
          </p:cNvPr>
          <p:cNvSpPr txBox="1"/>
          <p:nvPr/>
        </p:nvSpPr>
        <p:spPr>
          <a:xfrm>
            <a:off x="6096000" y="4181272"/>
            <a:ext cx="2892458" cy="369332"/>
          </a:xfrm>
          <a:prstGeom prst="rect">
            <a:avLst/>
          </a:prstGeom>
          <a:noFill/>
        </p:spPr>
        <p:txBody>
          <a:bodyPr wrap="square" rtlCol="0">
            <a:spAutoFit/>
          </a:bodyPr>
          <a:lstStyle/>
          <a:p>
            <a:r>
              <a:rPr lang="es-CL" b="1" dirty="0"/>
              <a:t>¿Qué sabores encontramos?</a:t>
            </a:r>
          </a:p>
        </p:txBody>
      </p:sp>
      <p:sp>
        <p:nvSpPr>
          <p:cNvPr id="12" name="TextBox 11">
            <a:extLst>
              <a:ext uri="{FF2B5EF4-FFF2-40B4-BE49-F238E27FC236}">
                <a16:creationId xmlns:a16="http://schemas.microsoft.com/office/drawing/2014/main" id="{BDA3E902-BDD6-4175-8BB4-581CE6669AAF}"/>
              </a:ext>
            </a:extLst>
          </p:cNvPr>
          <p:cNvSpPr txBox="1"/>
          <p:nvPr/>
        </p:nvSpPr>
        <p:spPr>
          <a:xfrm>
            <a:off x="6430138" y="4594827"/>
            <a:ext cx="5057669" cy="1477328"/>
          </a:xfrm>
          <a:prstGeom prst="rect">
            <a:avLst/>
          </a:prstGeom>
          <a:noFill/>
        </p:spPr>
        <p:txBody>
          <a:bodyPr wrap="square" rtlCol="0">
            <a:spAutoFit/>
          </a:bodyPr>
          <a:lstStyle/>
          <a:p>
            <a:pPr marL="800100" lvl="1" indent="-342900" algn="just">
              <a:buFont typeface="+mj-lt"/>
              <a:buAutoNum type="arabicPeriod"/>
            </a:pPr>
            <a:r>
              <a:rPr lang="es-CL" dirty="0" err="1"/>
              <a:t>List</a:t>
            </a:r>
            <a:r>
              <a:rPr lang="es-CL" dirty="0"/>
              <a:t> (Lista de objetos)</a:t>
            </a:r>
          </a:p>
          <a:p>
            <a:pPr marL="800100" lvl="1" indent="-342900" algn="just">
              <a:buFont typeface="+mj-lt"/>
              <a:buAutoNum type="arabicPeriod"/>
            </a:pPr>
            <a:r>
              <a:rPr lang="es-CL" dirty="0"/>
              <a:t>Sets (Objetos únicos)</a:t>
            </a:r>
          </a:p>
          <a:p>
            <a:pPr marL="800100" lvl="1" indent="-342900" algn="just">
              <a:buFont typeface="+mj-lt"/>
              <a:buAutoNum type="arabicPeriod"/>
            </a:pPr>
            <a:r>
              <a:rPr lang="es-CL" dirty="0" err="1"/>
              <a:t>Maps</a:t>
            </a:r>
            <a:r>
              <a:rPr lang="es-CL" dirty="0"/>
              <a:t> (Objetos con un ID único)</a:t>
            </a:r>
          </a:p>
          <a:p>
            <a:pPr marL="800100" lvl="1" indent="-342900" algn="just">
              <a:buFont typeface="+mj-lt"/>
              <a:buAutoNum type="arabicPeriod"/>
            </a:pPr>
            <a:r>
              <a:rPr lang="es-CL" dirty="0" err="1"/>
              <a:t>Queues</a:t>
            </a:r>
            <a:r>
              <a:rPr lang="es-CL" dirty="0"/>
              <a:t> (Objetos ordenados según el orden que se van a procesar)</a:t>
            </a:r>
          </a:p>
        </p:txBody>
      </p:sp>
    </p:spTree>
    <p:extLst>
      <p:ext uri="{BB962C8B-B14F-4D97-AF65-F5344CB8AC3E}">
        <p14:creationId xmlns:p14="http://schemas.microsoft.com/office/powerpoint/2010/main" val="134743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Collections</a:t>
            </a:r>
            <a:r>
              <a:rPr lang="es-CL" dirty="0"/>
              <a:t> y </a:t>
            </a:r>
            <a:r>
              <a:rPr lang="es-CL" dirty="0" err="1"/>
              <a:t>Generics</a:t>
            </a:r>
            <a:endParaRPr lang="es-CL" dirty="0"/>
          </a:p>
        </p:txBody>
      </p:sp>
      <p:sp>
        <p:nvSpPr>
          <p:cNvPr id="13" name="Rectangle 12">
            <a:extLst>
              <a:ext uri="{FF2B5EF4-FFF2-40B4-BE49-F238E27FC236}">
                <a16:creationId xmlns:a16="http://schemas.microsoft.com/office/drawing/2014/main" id="{DB777704-B740-417A-8D16-4996358B40E6}"/>
              </a:ext>
            </a:extLst>
          </p:cNvPr>
          <p:cNvSpPr/>
          <p:nvPr/>
        </p:nvSpPr>
        <p:spPr>
          <a:xfrm>
            <a:off x="491386" y="1927853"/>
            <a:ext cx="5938752" cy="523220"/>
          </a:xfrm>
          <a:prstGeom prst="rect">
            <a:avLst/>
          </a:prstGeom>
        </p:spPr>
        <p:txBody>
          <a:bodyPr wrap="square">
            <a:spAutoFit/>
          </a:bodyPr>
          <a:lstStyle/>
          <a:p>
            <a:r>
              <a:rPr lang="es-CL" sz="2800" dirty="0"/>
              <a:t>Colecciones en forma gráfica</a:t>
            </a:r>
          </a:p>
        </p:txBody>
      </p:sp>
      <p:pic>
        <p:nvPicPr>
          <p:cNvPr id="2" name="Picture 1">
            <a:extLst>
              <a:ext uri="{FF2B5EF4-FFF2-40B4-BE49-F238E27FC236}">
                <a16:creationId xmlns:a16="http://schemas.microsoft.com/office/drawing/2014/main" id="{D96CF7B0-1C1F-4FFD-8D5D-83CCDECB9C15}"/>
              </a:ext>
            </a:extLst>
          </p:cNvPr>
          <p:cNvPicPr>
            <a:picLocks noChangeAspect="1"/>
          </p:cNvPicPr>
          <p:nvPr/>
        </p:nvPicPr>
        <p:blipFill rotWithShape="1">
          <a:blip r:embed="rId2"/>
          <a:srcRect l="35000" t="31724" r="28621" b="57453"/>
          <a:stretch/>
        </p:blipFill>
        <p:spPr>
          <a:xfrm>
            <a:off x="2898023" y="3053564"/>
            <a:ext cx="5938753" cy="993833"/>
          </a:xfrm>
          <a:prstGeom prst="rect">
            <a:avLst/>
          </a:prstGeom>
        </p:spPr>
      </p:pic>
      <p:sp>
        <p:nvSpPr>
          <p:cNvPr id="14" name="Rectangle 13">
            <a:extLst>
              <a:ext uri="{FF2B5EF4-FFF2-40B4-BE49-F238E27FC236}">
                <a16:creationId xmlns:a16="http://schemas.microsoft.com/office/drawing/2014/main" id="{F5DF384D-FC16-4697-AE96-7D52CA06540A}"/>
              </a:ext>
            </a:extLst>
          </p:cNvPr>
          <p:cNvSpPr/>
          <p:nvPr/>
        </p:nvSpPr>
        <p:spPr>
          <a:xfrm>
            <a:off x="5490304" y="2681905"/>
            <a:ext cx="754190" cy="400110"/>
          </a:xfrm>
          <a:prstGeom prst="rect">
            <a:avLst/>
          </a:prstGeom>
        </p:spPr>
        <p:txBody>
          <a:bodyPr wrap="square">
            <a:spAutoFit/>
          </a:bodyPr>
          <a:lstStyle/>
          <a:p>
            <a:r>
              <a:rPr lang="es-CL" sz="2000" dirty="0" err="1"/>
              <a:t>Lists</a:t>
            </a:r>
            <a:endParaRPr lang="es-CL" sz="2000" dirty="0"/>
          </a:p>
        </p:txBody>
      </p:sp>
      <p:pic>
        <p:nvPicPr>
          <p:cNvPr id="3" name="Picture 2">
            <a:extLst>
              <a:ext uri="{FF2B5EF4-FFF2-40B4-BE49-F238E27FC236}">
                <a16:creationId xmlns:a16="http://schemas.microsoft.com/office/drawing/2014/main" id="{65D0C63D-90FB-4F2B-8FF7-F9EE9620DDC0}"/>
              </a:ext>
            </a:extLst>
          </p:cNvPr>
          <p:cNvPicPr>
            <a:picLocks noChangeAspect="1"/>
          </p:cNvPicPr>
          <p:nvPr/>
        </p:nvPicPr>
        <p:blipFill rotWithShape="1">
          <a:blip r:embed="rId3"/>
          <a:srcRect l="40438" t="46133" r="32346" b="35790"/>
          <a:stretch/>
        </p:blipFill>
        <p:spPr>
          <a:xfrm>
            <a:off x="100384" y="4777774"/>
            <a:ext cx="5251511" cy="1962011"/>
          </a:xfrm>
          <a:prstGeom prst="rect">
            <a:avLst/>
          </a:prstGeom>
        </p:spPr>
      </p:pic>
      <p:sp>
        <p:nvSpPr>
          <p:cNvPr id="15" name="Rectangle 14">
            <a:extLst>
              <a:ext uri="{FF2B5EF4-FFF2-40B4-BE49-F238E27FC236}">
                <a16:creationId xmlns:a16="http://schemas.microsoft.com/office/drawing/2014/main" id="{304287F7-2C95-44E8-9CE0-74659C90AC21}"/>
              </a:ext>
            </a:extLst>
          </p:cNvPr>
          <p:cNvSpPr/>
          <p:nvPr/>
        </p:nvSpPr>
        <p:spPr>
          <a:xfrm>
            <a:off x="381000" y="4406115"/>
            <a:ext cx="864118" cy="400110"/>
          </a:xfrm>
          <a:prstGeom prst="rect">
            <a:avLst/>
          </a:prstGeom>
        </p:spPr>
        <p:txBody>
          <a:bodyPr wrap="square">
            <a:spAutoFit/>
          </a:bodyPr>
          <a:lstStyle/>
          <a:p>
            <a:r>
              <a:rPr lang="es-CL" sz="2000" dirty="0"/>
              <a:t>Sets</a:t>
            </a:r>
          </a:p>
        </p:txBody>
      </p:sp>
      <p:pic>
        <p:nvPicPr>
          <p:cNvPr id="6" name="Picture 5">
            <a:extLst>
              <a:ext uri="{FF2B5EF4-FFF2-40B4-BE49-F238E27FC236}">
                <a16:creationId xmlns:a16="http://schemas.microsoft.com/office/drawing/2014/main" id="{8CDF9B97-E2D1-4FC9-99D1-1BC7F2EB3A2C}"/>
              </a:ext>
            </a:extLst>
          </p:cNvPr>
          <p:cNvPicPr>
            <a:picLocks noChangeAspect="1"/>
          </p:cNvPicPr>
          <p:nvPr/>
        </p:nvPicPr>
        <p:blipFill rotWithShape="1">
          <a:blip r:embed="rId4"/>
          <a:srcRect l="35410" t="56612" r="28996" b="33333"/>
          <a:stretch/>
        </p:blipFill>
        <p:spPr>
          <a:xfrm>
            <a:off x="6097086" y="4887346"/>
            <a:ext cx="5994530" cy="952499"/>
          </a:xfrm>
          <a:prstGeom prst="rect">
            <a:avLst/>
          </a:prstGeom>
        </p:spPr>
      </p:pic>
      <p:sp>
        <p:nvSpPr>
          <p:cNvPr id="18" name="Rectangle 17">
            <a:extLst>
              <a:ext uri="{FF2B5EF4-FFF2-40B4-BE49-F238E27FC236}">
                <a16:creationId xmlns:a16="http://schemas.microsoft.com/office/drawing/2014/main" id="{D0022761-51EB-4B0B-A842-95D8C76C8588}"/>
              </a:ext>
            </a:extLst>
          </p:cNvPr>
          <p:cNvSpPr/>
          <p:nvPr/>
        </p:nvSpPr>
        <p:spPr>
          <a:xfrm>
            <a:off x="10335322" y="4377664"/>
            <a:ext cx="864118" cy="400110"/>
          </a:xfrm>
          <a:prstGeom prst="rect">
            <a:avLst/>
          </a:prstGeom>
        </p:spPr>
        <p:txBody>
          <a:bodyPr wrap="square">
            <a:spAutoFit/>
          </a:bodyPr>
          <a:lstStyle/>
          <a:p>
            <a:r>
              <a:rPr lang="es-CL" sz="2000" dirty="0" err="1"/>
              <a:t>Maps</a:t>
            </a:r>
            <a:endParaRPr lang="es-CL" sz="2000" dirty="0"/>
          </a:p>
        </p:txBody>
      </p:sp>
    </p:spTree>
    <p:extLst>
      <p:ext uri="{BB962C8B-B14F-4D97-AF65-F5344CB8AC3E}">
        <p14:creationId xmlns:p14="http://schemas.microsoft.com/office/powerpoint/2010/main" val="65009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Collections</a:t>
            </a:r>
            <a:r>
              <a:rPr lang="es-CL" dirty="0"/>
              <a:t> y </a:t>
            </a:r>
            <a:r>
              <a:rPr lang="es-CL" dirty="0" err="1"/>
              <a:t>Generics</a:t>
            </a:r>
            <a:endParaRPr lang="es-CL" dirty="0"/>
          </a:p>
        </p:txBody>
      </p:sp>
      <p:sp>
        <p:nvSpPr>
          <p:cNvPr id="10" name="TextBox 9">
            <a:extLst>
              <a:ext uri="{FF2B5EF4-FFF2-40B4-BE49-F238E27FC236}">
                <a16:creationId xmlns:a16="http://schemas.microsoft.com/office/drawing/2014/main" id="{921BC92D-67A3-41A4-804B-24506DEAA305}"/>
              </a:ext>
            </a:extLst>
          </p:cNvPr>
          <p:cNvSpPr txBox="1"/>
          <p:nvPr/>
        </p:nvSpPr>
        <p:spPr>
          <a:xfrm>
            <a:off x="491385" y="2494679"/>
            <a:ext cx="10983219" cy="1754326"/>
          </a:xfrm>
          <a:prstGeom prst="rect">
            <a:avLst/>
          </a:prstGeom>
          <a:noFill/>
        </p:spPr>
        <p:txBody>
          <a:bodyPr wrap="square" rtlCol="0">
            <a:spAutoFit/>
          </a:bodyPr>
          <a:lstStyle/>
          <a:p>
            <a:pPr algn="just"/>
            <a:r>
              <a:rPr lang="es-CL" dirty="0"/>
              <a:t>Cuando una colección es de tipo ordenada, significa que se itera de una forma especifica (no aleatoria).  Como ejemplo tenemos un </a:t>
            </a:r>
            <a:r>
              <a:rPr lang="es-CL" dirty="0" err="1"/>
              <a:t>ArrayList</a:t>
            </a:r>
            <a:r>
              <a:rPr lang="es-CL" dirty="0"/>
              <a:t>, que </a:t>
            </a:r>
            <a:r>
              <a:rPr lang="es-ES" dirty="0"/>
              <a:t>mantiene el orden establecido por la posición del índice de los elementos al igual que un Arreglo. Otro ejemplo es </a:t>
            </a:r>
            <a:r>
              <a:rPr lang="es-ES" dirty="0" err="1"/>
              <a:t>LinkedHashSet</a:t>
            </a:r>
            <a:r>
              <a:rPr lang="es-ES" dirty="0"/>
              <a:t>, que mantiene el orden establecido por la inserción, por lo que el último elemento insertado es el último elemento en el </a:t>
            </a:r>
            <a:r>
              <a:rPr lang="es-ES" dirty="0" err="1"/>
              <a:t>LinkedHashSet</a:t>
            </a:r>
            <a:r>
              <a:rPr lang="es-ES" dirty="0"/>
              <a:t>. Finalmente, hay algunas colecciones que mantienen un orden conocido como el orden natural de los elementos, y esas colecciones no solo se ordenan, sino que también se clasifican</a:t>
            </a:r>
            <a:endParaRPr lang="es-CL" dirty="0"/>
          </a:p>
        </p:txBody>
      </p:sp>
      <p:sp>
        <p:nvSpPr>
          <p:cNvPr id="13" name="Rectangle 12">
            <a:extLst>
              <a:ext uri="{FF2B5EF4-FFF2-40B4-BE49-F238E27FC236}">
                <a16:creationId xmlns:a16="http://schemas.microsoft.com/office/drawing/2014/main" id="{DB777704-B740-417A-8D16-4996358B40E6}"/>
              </a:ext>
            </a:extLst>
          </p:cNvPr>
          <p:cNvSpPr/>
          <p:nvPr/>
        </p:nvSpPr>
        <p:spPr>
          <a:xfrm>
            <a:off x="491386" y="1927853"/>
            <a:ext cx="5938752" cy="523220"/>
          </a:xfrm>
          <a:prstGeom prst="rect">
            <a:avLst/>
          </a:prstGeom>
        </p:spPr>
        <p:txBody>
          <a:bodyPr wrap="square">
            <a:spAutoFit/>
          </a:bodyPr>
          <a:lstStyle/>
          <a:p>
            <a:r>
              <a:rPr lang="es-CL" sz="2800" dirty="0"/>
              <a:t>Colecciones ordenadas (</a:t>
            </a:r>
            <a:r>
              <a:rPr lang="es-CL" sz="2800" i="1" dirty="0" err="1"/>
              <a:t>Ordered</a:t>
            </a:r>
            <a:r>
              <a:rPr lang="es-CL" sz="2800" dirty="0"/>
              <a:t>)</a:t>
            </a:r>
          </a:p>
        </p:txBody>
      </p:sp>
      <p:sp>
        <p:nvSpPr>
          <p:cNvPr id="14" name="Rectangle 13">
            <a:extLst>
              <a:ext uri="{FF2B5EF4-FFF2-40B4-BE49-F238E27FC236}">
                <a16:creationId xmlns:a16="http://schemas.microsoft.com/office/drawing/2014/main" id="{29D48DAB-94D4-480C-9468-F995DEA7C91A}"/>
              </a:ext>
            </a:extLst>
          </p:cNvPr>
          <p:cNvSpPr/>
          <p:nvPr/>
        </p:nvSpPr>
        <p:spPr>
          <a:xfrm>
            <a:off x="491385" y="4292611"/>
            <a:ext cx="7236409" cy="523220"/>
          </a:xfrm>
          <a:prstGeom prst="rect">
            <a:avLst/>
          </a:prstGeom>
        </p:spPr>
        <p:txBody>
          <a:bodyPr wrap="square">
            <a:spAutoFit/>
          </a:bodyPr>
          <a:lstStyle/>
          <a:p>
            <a:r>
              <a:rPr lang="es-CL" sz="2800" dirty="0"/>
              <a:t>Colecciones ordenadas y clasificadas (</a:t>
            </a:r>
            <a:r>
              <a:rPr lang="es-CL" sz="2800" i="1" dirty="0" err="1"/>
              <a:t>Sorted</a:t>
            </a:r>
            <a:r>
              <a:rPr lang="es-CL" sz="2800" dirty="0"/>
              <a:t>)</a:t>
            </a:r>
          </a:p>
        </p:txBody>
      </p:sp>
      <p:sp>
        <p:nvSpPr>
          <p:cNvPr id="2" name="Rectangle 1">
            <a:extLst>
              <a:ext uri="{FF2B5EF4-FFF2-40B4-BE49-F238E27FC236}">
                <a16:creationId xmlns:a16="http://schemas.microsoft.com/office/drawing/2014/main" id="{7DCC9D39-FCE1-4E40-BB93-B6EB879CFC22}"/>
              </a:ext>
            </a:extLst>
          </p:cNvPr>
          <p:cNvSpPr/>
          <p:nvPr/>
        </p:nvSpPr>
        <p:spPr>
          <a:xfrm>
            <a:off x="491384" y="4859437"/>
            <a:ext cx="10983219" cy="1754326"/>
          </a:xfrm>
          <a:prstGeom prst="rect">
            <a:avLst/>
          </a:prstGeom>
        </p:spPr>
        <p:txBody>
          <a:bodyPr wrap="square">
            <a:spAutoFit/>
          </a:bodyPr>
          <a:lstStyle/>
          <a:p>
            <a:r>
              <a:rPr lang="es-CL" dirty="0"/>
              <a:t>El orden en la colección clasificada se determina de acuerdo con alguna regla o reglas, conocidas como orden de clasificación. </a:t>
            </a:r>
            <a:r>
              <a:rPr lang="es-ES" dirty="0"/>
              <a:t>Un orden de clasificación no tiene nada que ver con cuándo se agregó un objeto a la colección, o cuándo fue la última vez que se accedió, o en qué "posición" se agregó. La clasificación se realiza en función de las propiedades de los propios objetos. Por otra parte el orden de clasificación mas utilizado es el orden natural, que corresponde al orden alfabético o numérico. Sin embargo existen objetos que no es posible ordenarlos de forma natural y para ello es necesario implementar la </a:t>
            </a:r>
            <a:r>
              <a:rPr lang="es-ES" b="1" dirty="0"/>
              <a:t>interfaz Comparable </a:t>
            </a:r>
            <a:r>
              <a:rPr lang="es-ES" dirty="0"/>
              <a:t>o la</a:t>
            </a:r>
            <a:r>
              <a:rPr lang="es-ES" b="1" dirty="0"/>
              <a:t> interfaz </a:t>
            </a:r>
            <a:r>
              <a:rPr lang="es-ES" b="1" dirty="0" err="1"/>
              <a:t>Comparator</a:t>
            </a:r>
            <a:endParaRPr lang="es-CL" b="1" dirty="0"/>
          </a:p>
        </p:txBody>
      </p:sp>
    </p:spTree>
    <p:extLst>
      <p:ext uri="{BB962C8B-B14F-4D97-AF65-F5344CB8AC3E}">
        <p14:creationId xmlns:p14="http://schemas.microsoft.com/office/powerpoint/2010/main" val="162360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Collections</a:t>
            </a:r>
            <a:r>
              <a:rPr lang="es-CL" dirty="0"/>
              <a:t> y </a:t>
            </a:r>
            <a:r>
              <a:rPr lang="es-CL" dirty="0" err="1"/>
              <a:t>Generics</a:t>
            </a:r>
            <a:endParaRPr lang="es-CL" dirty="0"/>
          </a:p>
        </p:txBody>
      </p:sp>
      <p:sp>
        <p:nvSpPr>
          <p:cNvPr id="13" name="Rectangle 12">
            <a:extLst>
              <a:ext uri="{FF2B5EF4-FFF2-40B4-BE49-F238E27FC236}">
                <a16:creationId xmlns:a16="http://schemas.microsoft.com/office/drawing/2014/main" id="{DB777704-B740-417A-8D16-4996358B40E6}"/>
              </a:ext>
            </a:extLst>
          </p:cNvPr>
          <p:cNvSpPr/>
          <p:nvPr/>
        </p:nvSpPr>
        <p:spPr>
          <a:xfrm>
            <a:off x="491386" y="1927853"/>
            <a:ext cx="8173112" cy="523220"/>
          </a:xfrm>
          <a:prstGeom prst="rect">
            <a:avLst/>
          </a:prstGeom>
        </p:spPr>
        <p:txBody>
          <a:bodyPr wrap="square">
            <a:spAutoFit/>
          </a:bodyPr>
          <a:lstStyle/>
          <a:p>
            <a:r>
              <a:rPr lang="es-CL" sz="2800" dirty="0"/>
              <a:t>Implementación de colecciones según su interface</a:t>
            </a:r>
          </a:p>
        </p:txBody>
      </p:sp>
      <p:pic>
        <p:nvPicPr>
          <p:cNvPr id="7" name="Picture 6">
            <a:extLst>
              <a:ext uri="{FF2B5EF4-FFF2-40B4-BE49-F238E27FC236}">
                <a16:creationId xmlns:a16="http://schemas.microsoft.com/office/drawing/2014/main" id="{4BE4498E-6DDE-4AEB-8A3B-A85A4C61AA39}"/>
              </a:ext>
            </a:extLst>
          </p:cNvPr>
          <p:cNvPicPr>
            <a:picLocks noChangeAspect="1"/>
          </p:cNvPicPr>
          <p:nvPr/>
        </p:nvPicPr>
        <p:blipFill rotWithShape="1">
          <a:blip r:embed="rId2"/>
          <a:srcRect l="26341" t="30570" r="27561" b="21788"/>
          <a:stretch/>
        </p:blipFill>
        <p:spPr>
          <a:xfrm>
            <a:off x="2518317" y="2477253"/>
            <a:ext cx="7155365" cy="4159767"/>
          </a:xfrm>
          <a:prstGeom prst="rect">
            <a:avLst/>
          </a:prstGeom>
        </p:spPr>
      </p:pic>
    </p:spTree>
    <p:extLst>
      <p:ext uri="{BB962C8B-B14F-4D97-AF65-F5344CB8AC3E}">
        <p14:creationId xmlns:p14="http://schemas.microsoft.com/office/powerpoint/2010/main" val="726272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Collections</a:t>
            </a:r>
            <a:r>
              <a:rPr lang="es-CL" dirty="0"/>
              <a:t> y </a:t>
            </a:r>
            <a:r>
              <a:rPr lang="es-CL" dirty="0" err="1"/>
              <a:t>Generics</a:t>
            </a:r>
            <a:endParaRPr lang="es-CL" dirty="0"/>
          </a:p>
        </p:txBody>
      </p:sp>
      <p:sp>
        <p:nvSpPr>
          <p:cNvPr id="13" name="Rectangle 12">
            <a:extLst>
              <a:ext uri="{FF2B5EF4-FFF2-40B4-BE49-F238E27FC236}">
                <a16:creationId xmlns:a16="http://schemas.microsoft.com/office/drawing/2014/main" id="{DB777704-B740-417A-8D16-4996358B40E6}"/>
              </a:ext>
            </a:extLst>
          </p:cNvPr>
          <p:cNvSpPr/>
          <p:nvPr/>
        </p:nvSpPr>
        <p:spPr>
          <a:xfrm>
            <a:off x="491386" y="1927853"/>
            <a:ext cx="8173112" cy="523220"/>
          </a:xfrm>
          <a:prstGeom prst="rect">
            <a:avLst/>
          </a:prstGeom>
        </p:spPr>
        <p:txBody>
          <a:bodyPr wrap="square">
            <a:spAutoFit/>
          </a:bodyPr>
          <a:lstStyle/>
          <a:p>
            <a:r>
              <a:rPr lang="es-CL" sz="2800" dirty="0"/>
              <a:t>Métodos según su interface</a:t>
            </a:r>
          </a:p>
        </p:txBody>
      </p:sp>
      <p:pic>
        <p:nvPicPr>
          <p:cNvPr id="2" name="Picture 1">
            <a:extLst>
              <a:ext uri="{FF2B5EF4-FFF2-40B4-BE49-F238E27FC236}">
                <a16:creationId xmlns:a16="http://schemas.microsoft.com/office/drawing/2014/main" id="{33AF2546-AE78-416E-9CF2-E757B4496275}"/>
              </a:ext>
            </a:extLst>
          </p:cNvPr>
          <p:cNvPicPr>
            <a:picLocks noChangeAspect="1"/>
          </p:cNvPicPr>
          <p:nvPr/>
        </p:nvPicPr>
        <p:blipFill rotWithShape="1">
          <a:blip r:embed="rId2"/>
          <a:srcRect l="25793" t="24000" r="27104" b="14960"/>
          <a:stretch/>
        </p:blipFill>
        <p:spPr>
          <a:xfrm>
            <a:off x="4985721" y="1826383"/>
            <a:ext cx="6714893" cy="4894701"/>
          </a:xfrm>
          <a:prstGeom prst="rect">
            <a:avLst/>
          </a:prstGeom>
        </p:spPr>
      </p:pic>
      <p:sp>
        <p:nvSpPr>
          <p:cNvPr id="3" name="TextBox 2">
            <a:extLst>
              <a:ext uri="{FF2B5EF4-FFF2-40B4-BE49-F238E27FC236}">
                <a16:creationId xmlns:a16="http://schemas.microsoft.com/office/drawing/2014/main" id="{22A3550C-8865-4946-845C-CA784D522F43}"/>
              </a:ext>
            </a:extLst>
          </p:cNvPr>
          <p:cNvSpPr txBox="1"/>
          <p:nvPr/>
        </p:nvSpPr>
        <p:spPr>
          <a:xfrm>
            <a:off x="780204" y="4273733"/>
            <a:ext cx="3657982" cy="1200329"/>
          </a:xfrm>
          <a:prstGeom prst="rect">
            <a:avLst/>
          </a:prstGeom>
          <a:solidFill>
            <a:srgbClr val="FFFF00"/>
          </a:solidFill>
        </p:spPr>
        <p:txBody>
          <a:bodyPr wrap="square" rtlCol="0">
            <a:spAutoFit/>
          </a:bodyPr>
          <a:lstStyle/>
          <a:p>
            <a:pPr algn="just"/>
            <a:r>
              <a:rPr lang="es-CL" dirty="0"/>
              <a:t>Nota: </a:t>
            </a:r>
            <a:r>
              <a:rPr lang="es-CL" dirty="0" err="1"/>
              <a:t>Recomiento</a:t>
            </a:r>
            <a:r>
              <a:rPr lang="es-CL" dirty="0"/>
              <a:t> que investiguen acerca de la clase </a:t>
            </a:r>
            <a:r>
              <a:rPr lang="es-CL" dirty="0" err="1"/>
              <a:t>Collections</a:t>
            </a:r>
            <a:r>
              <a:rPr lang="es-CL" dirty="0"/>
              <a:t>, interesante si queremos ordenar una lista o alguna colección.</a:t>
            </a:r>
          </a:p>
        </p:txBody>
      </p:sp>
    </p:spTree>
    <p:extLst>
      <p:ext uri="{BB962C8B-B14F-4D97-AF65-F5344CB8AC3E}">
        <p14:creationId xmlns:p14="http://schemas.microsoft.com/office/powerpoint/2010/main" val="238914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Collections</a:t>
            </a:r>
            <a:r>
              <a:rPr lang="es-CL" dirty="0"/>
              <a:t> y </a:t>
            </a:r>
            <a:r>
              <a:rPr lang="es-CL" dirty="0" err="1"/>
              <a:t>Generics</a:t>
            </a:r>
            <a:endParaRPr lang="es-CL" dirty="0"/>
          </a:p>
        </p:txBody>
      </p:sp>
      <p:sp>
        <p:nvSpPr>
          <p:cNvPr id="10" name="TextBox 9">
            <a:extLst>
              <a:ext uri="{FF2B5EF4-FFF2-40B4-BE49-F238E27FC236}">
                <a16:creationId xmlns:a16="http://schemas.microsoft.com/office/drawing/2014/main" id="{921BC92D-67A3-41A4-804B-24506DEAA305}"/>
              </a:ext>
            </a:extLst>
          </p:cNvPr>
          <p:cNvSpPr txBox="1"/>
          <p:nvPr/>
        </p:nvSpPr>
        <p:spPr>
          <a:xfrm>
            <a:off x="362392" y="2684249"/>
            <a:ext cx="6274714" cy="2862322"/>
          </a:xfrm>
          <a:prstGeom prst="rect">
            <a:avLst/>
          </a:prstGeom>
          <a:noFill/>
        </p:spPr>
        <p:txBody>
          <a:bodyPr wrap="square" rtlCol="0">
            <a:spAutoFit/>
          </a:bodyPr>
          <a:lstStyle/>
          <a:p>
            <a:pPr algn="just"/>
            <a:r>
              <a:rPr lang="es-CL" dirty="0"/>
              <a:t>Los </a:t>
            </a:r>
            <a:r>
              <a:rPr lang="es-CL" dirty="0" err="1"/>
              <a:t>Generic</a:t>
            </a:r>
            <a:r>
              <a:rPr lang="es-CL" dirty="0"/>
              <a:t> principalmente los vemos implementados por defecto en las colecciones, sin embargo, como desarrolladores también podemos implementar nuestras propias clases genéricas. Una clase Genérica implica que la lógica implementada puede ser acotada para cierto tipo de objetos.</a:t>
            </a:r>
          </a:p>
          <a:p>
            <a:pPr algn="just"/>
            <a:endParaRPr lang="es-CL" dirty="0"/>
          </a:p>
          <a:p>
            <a:pPr algn="just"/>
            <a:r>
              <a:rPr lang="es-CL" dirty="0"/>
              <a:t>Por ejemplo,  una lista por defecto no es genérica, y puede almacenar cualquier tipo de objetos (Ver ejemplo 1), en cambio, en el ejemplo 2 podemos ver la implementación de una lista genérica que solo permite objetos de tipo </a:t>
            </a:r>
            <a:r>
              <a:rPr lang="es-CL" dirty="0" err="1"/>
              <a:t>String</a:t>
            </a:r>
            <a:r>
              <a:rPr lang="es-CL" dirty="0"/>
              <a:t>.</a:t>
            </a:r>
          </a:p>
        </p:txBody>
      </p:sp>
      <p:sp>
        <p:nvSpPr>
          <p:cNvPr id="13" name="Rectangle 12">
            <a:extLst>
              <a:ext uri="{FF2B5EF4-FFF2-40B4-BE49-F238E27FC236}">
                <a16:creationId xmlns:a16="http://schemas.microsoft.com/office/drawing/2014/main" id="{DB777704-B740-417A-8D16-4996358B40E6}"/>
              </a:ext>
            </a:extLst>
          </p:cNvPr>
          <p:cNvSpPr/>
          <p:nvPr/>
        </p:nvSpPr>
        <p:spPr>
          <a:xfrm>
            <a:off x="491386" y="1927853"/>
            <a:ext cx="5938752" cy="954107"/>
          </a:xfrm>
          <a:prstGeom prst="rect">
            <a:avLst/>
          </a:prstGeom>
        </p:spPr>
        <p:txBody>
          <a:bodyPr wrap="square">
            <a:spAutoFit/>
          </a:bodyPr>
          <a:lstStyle/>
          <a:p>
            <a:r>
              <a:rPr lang="es-CL" sz="2800" dirty="0" err="1"/>
              <a:t>Generics</a:t>
            </a:r>
            <a:endParaRPr lang="es-CL" sz="2800" dirty="0"/>
          </a:p>
          <a:p>
            <a:endParaRPr lang="es-CL" sz="2800" dirty="0"/>
          </a:p>
        </p:txBody>
      </p:sp>
      <p:sp>
        <p:nvSpPr>
          <p:cNvPr id="2" name="Rectangle 1">
            <a:extLst>
              <a:ext uri="{FF2B5EF4-FFF2-40B4-BE49-F238E27FC236}">
                <a16:creationId xmlns:a16="http://schemas.microsoft.com/office/drawing/2014/main" id="{E504D2C6-90A0-48AB-A501-491379C4765F}"/>
              </a:ext>
            </a:extLst>
          </p:cNvPr>
          <p:cNvSpPr/>
          <p:nvPr/>
        </p:nvSpPr>
        <p:spPr>
          <a:xfrm>
            <a:off x="7274314" y="2404906"/>
            <a:ext cx="3809999" cy="1200329"/>
          </a:xfrm>
          <a:prstGeom prst="rect">
            <a:avLst/>
          </a:prstGeom>
        </p:spPr>
        <p:txBody>
          <a:bodyPr wrap="square">
            <a:spAutoFit/>
          </a:bodyPr>
          <a:lstStyle/>
          <a:p>
            <a:r>
              <a:rPr lang="en-US" dirty="0"/>
              <a:t>List </a:t>
            </a:r>
            <a:r>
              <a:rPr lang="en-US" dirty="0" err="1"/>
              <a:t>myList</a:t>
            </a:r>
            <a:r>
              <a:rPr lang="en-US" dirty="0"/>
              <a:t> = new </a:t>
            </a:r>
            <a:r>
              <a:rPr lang="en-US" dirty="0" err="1"/>
              <a:t>ArrayList</a:t>
            </a:r>
            <a:r>
              <a:rPr lang="en-US" dirty="0"/>
              <a:t>(); </a:t>
            </a:r>
          </a:p>
          <a:p>
            <a:r>
              <a:rPr lang="en-US" dirty="0" err="1"/>
              <a:t>myList.add</a:t>
            </a:r>
            <a:r>
              <a:rPr lang="en-US" dirty="0"/>
              <a:t>("Fred"); </a:t>
            </a:r>
          </a:p>
          <a:p>
            <a:r>
              <a:rPr lang="en-US" dirty="0" err="1"/>
              <a:t>myList.add</a:t>
            </a:r>
            <a:r>
              <a:rPr lang="en-US" dirty="0"/>
              <a:t>(new Dog()); </a:t>
            </a:r>
          </a:p>
          <a:p>
            <a:r>
              <a:rPr lang="en-US" dirty="0" err="1"/>
              <a:t>myList.add</a:t>
            </a:r>
            <a:r>
              <a:rPr lang="en-US" dirty="0"/>
              <a:t>(new Integer(42)); </a:t>
            </a:r>
            <a:endParaRPr lang="es-CL" dirty="0"/>
          </a:p>
        </p:txBody>
      </p:sp>
      <p:sp>
        <p:nvSpPr>
          <p:cNvPr id="3" name="Rectangle 2">
            <a:extLst>
              <a:ext uri="{FF2B5EF4-FFF2-40B4-BE49-F238E27FC236}">
                <a16:creationId xmlns:a16="http://schemas.microsoft.com/office/drawing/2014/main" id="{510E2EE8-F825-49BC-B53C-B5801D33CF38}"/>
              </a:ext>
            </a:extLst>
          </p:cNvPr>
          <p:cNvSpPr/>
          <p:nvPr/>
        </p:nvSpPr>
        <p:spPr>
          <a:xfrm>
            <a:off x="7274314" y="4230126"/>
            <a:ext cx="4657492" cy="923330"/>
          </a:xfrm>
          <a:prstGeom prst="rect">
            <a:avLst/>
          </a:prstGeom>
        </p:spPr>
        <p:txBody>
          <a:bodyPr wrap="square">
            <a:spAutoFit/>
          </a:bodyPr>
          <a:lstStyle/>
          <a:p>
            <a:r>
              <a:rPr lang="en-US" dirty="0"/>
              <a:t>List&lt;String&gt; </a:t>
            </a:r>
            <a:r>
              <a:rPr lang="en-US" dirty="0" err="1"/>
              <a:t>myList</a:t>
            </a:r>
            <a:r>
              <a:rPr lang="en-US" dirty="0"/>
              <a:t> = new </a:t>
            </a:r>
            <a:r>
              <a:rPr lang="en-US" dirty="0" err="1"/>
              <a:t>ArrayList</a:t>
            </a:r>
            <a:r>
              <a:rPr lang="en-US" dirty="0"/>
              <a:t>&lt;String&gt;(); </a:t>
            </a:r>
          </a:p>
          <a:p>
            <a:r>
              <a:rPr lang="en-US" dirty="0" err="1"/>
              <a:t>myList.add</a:t>
            </a:r>
            <a:r>
              <a:rPr lang="en-US" dirty="0"/>
              <a:t>("Fred");</a:t>
            </a:r>
          </a:p>
          <a:p>
            <a:r>
              <a:rPr lang="en-US" dirty="0" err="1"/>
              <a:t>myList.add</a:t>
            </a:r>
            <a:r>
              <a:rPr lang="en-US" dirty="0"/>
              <a:t>(new Dog());</a:t>
            </a:r>
            <a:endParaRPr lang="es-CL" dirty="0"/>
          </a:p>
        </p:txBody>
      </p:sp>
      <p:sp>
        <p:nvSpPr>
          <p:cNvPr id="6" name="TextBox 5">
            <a:extLst>
              <a:ext uri="{FF2B5EF4-FFF2-40B4-BE49-F238E27FC236}">
                <a16:creationId xmlns:a16="http://schemas.microsoft.com/office/drawing/2014/main" id="{738F9555-BF18-421C-8580-7A672A77BE1E}"/>
              </a:ext>
            </a:extLst>
          </p:cNvPr>
          <p:cNvSpPr txBox="1"/>
          <p:nvPr/>
        </p:nvSpPr>
        <p:spPr>
          <a:xfrm>
            <a:off x="7274314" y="5468512"/>
            <a:ext cx="4047893" cy="1200329"/>
          </a:xfrm>
          <a:prstGeom prst="rect">
            <a:avLst/>
          </a:prstGeom>
          <a:noFill/>
        </p:spPr>
        <p:txBody>
          <a:bodyPr wrap="square" rtlCol="0">
            <a:spAutoFit/>
          </a:bodyPr>
          <a:lstStyle/>
          <a:p>
            <a:pPr algn="just"/>
            <a:r>
              <a:rPr lang="es-CL" b="1" dirty="0">
                <a:solidFill>
                  <a:schemeClr val="bg1">
                    <a:lumMod val="65000"/>
                  </a:schemeClr>
                </a:solidFill>
              </a:rPr>
              <a:t>/* Si ejecuta el código en tu IDE podrás comprobar el error que se provoca al intentar agregar un objeto de tipo </a:t>
            </a:r>
            <a:r>
              <a:rPr lang="es-CL" b="1" dirty="0" err="1">
                <a:solidFill>
                  <a:schemeClr val="bg1">
                    <a:lumMod val="65000"/>
                  </a:schemeClr>
                </a:solidFill>
              </a:rPr>
              <a:t>Dog</a:t>
            </a:r>
            <a:r>
              <a:rPr lang="es-CL" b="1" dirty="0">
                <a:solidFill>
                  <a:schemeClr val="bg1">
                    <a:lumMod val="65000"/>
                  </a:schemeClr>
                </a:solidFill>
              </a:rPr>
              <a:t> en la Lista genérica */</a:t>
            </a:r>
          </a:p>
        </p:txBody>
      </p:sp>
      <p:sp>
        <p:nvSpPr>
          <p:cNvPr id="7" name="TextBox 6">
            <a:extLst>
              <a:ext uri="{FF2B5EF4-FFF2-40B4-BE49-F238E27FC236}">
                <a16:creationId xmlns:a16="http://schemas.microsoft.com/office/drawing/2014/main" id="{C43BB131-3574-4F08-B365-C0D986C47DE0}"/>
              </a:ext>
            </a:extLst>
          </p:cNvPr>
          <p:cNvSpPr txBox="1"/>
          <p:nvPr/>
        </p:nvSpPr>
        <p:spPr>
          <a:xfrm>
            <a:off x="7274314" y="1919458"/>
            <a:ext cx="2319454" cy="369332"/>
          </a:xfrm>
          <a:prstGeom prst="rect">
            <a:avLst/>
          </a:prstGeom>
          <a:noFill/>
        </p:spPr>
        <p:txBody>
          <a:bodyPr wrap="square" rtlCol="0">
            <a:spAutoFit/>
          </a:bodyPr>
          <a:lstStyle/>
          <a:p>
            <a:r>
              <a:rPr lang="es-CL" b="1" dirty="0"/>
              <a:t>Ejemplo 1</a:t>
            </a:r>
          </a:p>
        </p:txBody>
      </p:sp>
      <p:sp>
        <p:nvSpPr>
          <p:cNvPr id="14" name="TextBox 13">
            <a:extLst>
              <a:ext uri="{FF2B5EF4-FFF2-40B4-BE49-F238E27FC236}">
                <a16:creationId xmlns:a16="http://schemas.microsoft.com/office/drawing/2014/main" id="{BB1264F9-F17C-4558-B1B0-4FAC405E39CE}"/>
              </a:ext>
            </a:extLst>
          </p:cNvPr>
          <p:cNvSpPr txBox="1"/>
          <p:nvPr/>
        </p:nvSpPr>
        <p:spPr>
          <a:xfrm>
            <a:off x="7274314" y="3848826"/>
            <a:ext cx="2319454" cy="369332"/>
          </a:xfrm>
          <a:prstGeom prst="rect">
            <a:avLst/>
          </a:prstGeom>
          <a:noFill/>
        </p:spPr>
        <p:txBody>
          <a:bodyPr wrap="square" rtlCol="0">
            <a:spAutoFit/>
          </a:bodyPr>
          <a:lstStyle/>
          <a:p>
            <a:r>
              <a:rPr lang="es-CL" b="1" dirty="0"/>
              <a:t>Ejemplo 1</a:t>
            </a:r>
          </a:p>
        </p:txBody>
      </p:sp>
    </p:spTree>
    <p:extLst>
      <p:ext uri="{BB962C8B-B14F-4D97-AF65-F5344CB8AC3E}">
        <p14:creationId xmlns:p14="http://schemas.microsoft.com/office/powerpoint/2010/main" val="378500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4C1613-ACA5-4FE3-9BE6-4B030909423A}"/>
              </a:ext>
            </a:extLst>
          </p:cNvPr>
          <p:cNvSpPr>
            <a:spLocks noGrp="1"/>
          </p:cNvSpPr>
          <p:nvPr>
            <p:ph type="title"/>
          </p:nvPr>
        </p:nvSpPr>
        <p:spPr>
          <a:xfrm>
            <a:off x="2664460" y="3429000"/>
            <a:ext cx="6863080" cy="952500"/>
          </a:xfrm>
        </p:spPr>
        <p:txBody>
          <a:bodyPr/>
          <a:lstStyle/>
          <a:p>
            <a:pPr algn="ctr"/>
            <a:r>
              <a:rPr lang="es-CL" b="1" dirty="0">
                <a:solidFill>
                  <a:schemeClr val="tx1"/>
                </a:solidFill>
              </a:rPr>
              <a:t>CLASES INNER</a:t>
            </a:r>
          </a:p>
        </p:txBody>
      </p:sp>
    </p:spTree>
    <p:extLst>
      <p:ext uri="{BB962C8B-B14F-4D97-AF65-F5344CB8AC3E}">
        <p14:creationId xmlns:p14="http://schemas.microsoft.com/office/powerpoint/2010/main" val="86283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a:t>Clases </a:t>
            </a:r>
            <a:r>
              <a:rPr lang="es-CL" dirty="0" err="1"/>
              <a:t>Inner</a:t>
            </a:r>
            <a:endParaRPr lang="es-CL" dirty="0"/>
          </a:p>
        </p:txBody>
      </p:sp>
      <p:sp>
        <p:nvSpPr>
          <p:cNvPr id="10" name="TextBox 9">
            <a:extLst>
              <a:ext uri="{FF2B5EF4-FFF2-40B4-BE49-F238E27FC236}">
                <a16:creationId xmlns:a16="http://schemas.microsoft.com/office/drawing/2014/main" id="{921BC92D-67A3-41A4-804B-24506DEAA305}"/>
              </a:ext>
            </a:extLst>
          </p:cNvPr>
          <p:cNvSpPr txBox="1"/>
          <p:nvPr/>
        </p:nvSpPr>
        <p:spPr>
          <a:xfrm>
            <a:off x="708103" y="2025010"/>
            <a:ext cx="6274714" cy="2585323"/>
          </a:xfrm>
          <a:prstGeom prst="rect">
            <a:avLst/>
          </a:prstGeom>
          <a:noFill/>
        </p:spPr>
        <p:txBody>
          <a:bodyPr wrap="square" rtlCol="0">
            <a:spAutoFit/>
          </a:bodyPr>
          <a:lstStyle/>
          <a:p>
            <a:pPr algn="just"/>
            <a:r>
              <a:rPr lang="es-ES" dirty="0"/>
              <a:t>Una clase debe tener código solo para las cosas que debe hacer un objeto de ese tipo en particular; cualquier otro comportamiento debe ser parte de otra clase más adecuada para ese trabajo. Sin embargo, a veces, te encuentras diseñando una clase en la que descubres que necesitas un comportamiento que pertenece a una clase separada y especializada, pero que también necesita estar íntimamente ligado a la clase que estás diseñando. Los controladores de eventos son quizás el mejor ejemplo de esto.</a:t>
            </a:r>
            <a:endParaRPr lang="es-CL" dirty="0"/>
          </a:p>
        </p:txBody>
      </p:sp>
      <p:sp>
        <p:nvSpPr>
          <p:cNvPr id="2" name="Rectangle 1">
            <a:extLst>
              <a:ext uri="{FF2B5EF4-FFF2-40B4-BE49-F238E27FC236}">
                <a16:creationId xmlns:a16="http://schemas.microsoft.com/office/drawing/2014/main" id="{E504D2C6-90A0-48AB-A501-491379C4765F}"/>
              </a:ext>
            </a:extLst>
          </p:cNvPr>
          <p:cNvSpPr/>
          <p:nvPr/>
        </p:nvSpPr>
        <p:spPr>
          <a:xfrm>
            <a:off x="7731513" y="2404906"/>
            <a:ext cx="3809999" cy="1200329"/>
          </a:xfrm>
          <a:prstGeom prst="rect">
            <a:avLst/>
          </a:prstGeom>
        </p:spPr>
        <p:txBody>
          <a:bodyPr wrap="square">
            <a:spAutoFit/>
          </a:bodyPr>
          <a:lstStyle/>
          <a:p>
            <a:r>
              <a:rPr lang="es-CL" dirty="0" err="1"/>
              <a:t>class</a:t>
            </a:r>
            <a:r>
              <a:rPr lang="es-CL" dirty="0"/>
              <a:t> </a:t>
            </a:r>
            <a:r>
              <a:rPr lang="es-CL" dirty="0" err="1"/>
              <a:t>MyOuter</a:t>
            </a:r>
            <a:r>
              <a:rPr lang="es-CL" dirty="0"/>
              <a:t> { </a:t>
            </a:r>
          </a:p>
          <a:p>
            <a:r>
              <a:rPr lang="es-CL" dirty="0"/>
              <a:t>         </a:t>
            </a:r>
            <a:r>
              <a:rPr lang="es-CL" dirty="0" err="1"/>
              <a:t>class</a:t>
            </a:r>
            <a:r>
              <a:rPr lang="es-CL" dirty="0"/>
              <a:t> </a:t>
            </a:r>
            <a:r>
              <a:rPr lang="es-CL" dirty="0" err="1"/>
              <a:t>MyInner</a:t>
            </a:r>
            <a:r>
              <a:rPr lang="es-CL" dirty="0"/>
              <a:t> { </a:t>
            </a:r>
          </a:p>
          <a:p>
            <a:r>
              <a:rPr lang="es-CL" dirty="0"/>
              <a:t>         } </a:t>
            </a:r>
          </a:p>
          <a:p>
            <a:r>
              <a:rPr lang="es-CL" dirty="0"/>
              <a:t>}</a:t>
            </a:r>
          </a:p>
        </p:txBody>
      </p:sp>
      <p:sp>
        <p:nvSpPr>
          <p:cNvPr id="3" name="Rectangle 2">
            <a:extLst>
              <a:ext uri="{FF2B5EF4-FFF2-40B4-BE49-F238E27FC236}">
                <a16:creationId xmlns:a16="http://schemas.microsoft.com/office/drawing/2014/main" id="{510E2EE8-F825-49BC-B53C-B5801D33CF38}"/>
              </a:ext>
            </a:extLst>
          </p:cNvPr>
          <p:cNvSpPr/>
          <p:nvPr/>
        </p:nvSpPr>
        <p:spPr>
          <a:xfrm>
            <a:off x="7731513" y="4230126"/>
            <a:ext cx="4657492" cy="1754326"/>
          </a:xfrm>
          <a:prstGeom prst="rect">
            <a:avLst/>
          </a:prstGeom>
        </p:spPr>
        <p:txBody>
          <a:bodyPr wrap="square">
            <a:spAutoFit/>
          </a:bodyPr>
          <a:lstStyle/>
          <a:p>
            <a:r>
              <a:rPr lang="es-CL" dirty="0"/>
              <a:t>%</a:t>
            </a:r>
            <a:r>
              <a:rPr lang="es-CL" dirty="0" err="1"/>
              <a:t>javac</a:t>
            </a:r>
            <a:r>
              <a:rPr lang="es-CL" dirty="0"/>
              <a:t> MyOuter.java</a:t>
            </a:r>
          </a:p>
          <a:p>
            <a:endParaRPr lang="es-CL" dirty="0"/>
          </a:p>
          <a:p>
            <a:endParaRPr lang="es-CL" dirty="0"/>
          </a:p>
          <a:p>
            <a:endParaRPr lang="es-CL" dirty="0"/>
          </a:p>
          <a:p>
            <a:r>
              <a:rPr lang="es-CL" dirty="0" err="1"/>
              <a:t>MyOuter.class</a:t>
            </a:r>
            <a:r>
              <a:rPr lang="es-CL" dirty="0"/>
              <a:t> </a:t>
            </a:r>
          </a:p>
          <a:p>
            <a:r>
              <a:rPr lang="es-CL" dirty="0" err="1"/>
              <a:t>MyOuter$MyInner.class</a:t>
            </a:r>
            <a:endParaRPr lang="es-CL" dirty="0"/>
          </a:p>
        </p:txBody>
      </p:sp>
      <p:sp>
        <p:nvSpPr>
          <p:cNvPr id="7" name="TextBox 6">
            <a:extLst>
              <a:ext uri="{FF2B5EF4-FFF2-40B4-BE49-F238E27FC236}">
                <a16:creationId xmlns:a16="http://schemas.microsoft.com/office/drawing/2014/main" id="{C43BB131-3574-4F08-B365-C0D986C47DE0}"/>
              </a:ext>
            </a:extLst>
          </p:cNvPr>
          <p:cNvSpPr txBox="1"/>
          <p:nvPr/>
        </p:nvSpPr>
        <p:spPr>
          <a:xfrm>
            <a:off x="7731513" y="2025010"/>
            <a:ext cx="2319454" cy="369332"/>
          </a:xfrm>
          <a:prstGeom prst="rect">
            <a:avLst/>
          </a:prstGeom>
          <a:noFill/>
        </p:spPr>
        <p:txBody>
          <a:bodyPr wrap="square" rtlCol="0">
            <a:spAutoFit/>
          </a:bodyPr>
          <a:lstStyle/>
          <a:p>
            <a:r>
              <a:rPr lang="es-CL" b="1" dirty="0"/>
              <a:t>Sintaxis</a:t>
            </a:r>
          </a:p>
        </p:txBody>
      </p:sp>
      <p:sp>
        <p:nvSpPr>
          <p:cNvPr id="14" name="TextBox 13">
            <a:extLst>
              <a:ext uri="{FF2B5EF4-FFF2-40B4-BE49-F238E27FC236}">
                <a16:creationId xmlns:a16="http://schemas.microsoft.com/office/drawing/2014/main" id="{BB1264F9-F17C-4558-B1B0-4FAC405E39CE}"/>
              </a:ext>
            </a:extLst>
          </p:cNvPr>
          <p:cNvSpPr txBox="1"/>
          <p:nvPr/>
        </p:nvSpPr>
        <p:spPr>
          <a:xfrm>
            <a:off x="7740805" y="3792244"/>
            <a:ext cx="2319454" cy="369332"/>
          </a:xfrm>
          <a:prstGeom prst="rect">
            <a:avLst/>
          </a:prstGeom>
          <a:noFill/>
        </p:spPr>
        <p:txBody>
          <a:bodyPr wrap="square" rtlCol="0">
            <a:spAutoFit/>
          </a:bodyPr>
          <a:lstStyle/>
          <a:p>
            <a:r>
              <a:rPr lang="es-CL" b="1" dirty="0"/>
              <a:t>Compilación</a:t>
            </a:r>
          </a:p>
        </p:txBody>
      </p:sp>
      <p:sp>
        <p:nvSpPr>
          <p:cNvPr id="11" name="TextBox 10">
            <a:extLst>
              <a:ext uri="{FF2B5EF4-FFF2-40B4-BE49-F238E27FC236}">
                <a16:creationId xmlns:a16="http://schemas.microsoft.com/office/drawing/2014/main" id="{D22822AB-9DDD-4AA0-997E-67C7303C7667}"/>
              </a:ext>
            </a:extLst>
          </p:cNvPr>
          <p:cNvSpPr txBox="1"/>
          <p:nvPr/>
        </p:nvSpPr>
        <p:spPr>
          <a:xfrm>
            <a:off x="7731513" y="4922623"/>
            <a:ext cx="3564671" cy="369332"/>
          </a:xfrm>
          <a:prstGeom prst="rect">
            <a:avLst/>
          </a:prstGeom>
          <a:noFill/>
        </p:spPr>
        <p:txBody>
          <a:bodyPr wrap="square" rtlCol="0">
            <a:spAutoFit/>
          </a:bodyPr>
          <a:lstStyle/>
          <a:p>
            <a:r>
              <a:rPr lang="es-CL" b="1" dirty="0"/>
              <a:t>Resultado tras la compilación</a:t>
            </a:r>
          </a:p>
        </p:txBody>
      </p:sp>
    </p:spTree>
    <p:extLst>
      <p:ext uri="{BB962C8B-B14F-4D97-AF65-F5344CB8AC3E}">
        <p14:creationId xmlns:p14="http://schemas.microsoft.com/office/powerpoint/2010/main" val="3602010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4C1613-ACA5-4FE3-9BE6-4B030909423A}"/>
              </a:ext>
            </a:extLst>
          </p:cNvPr>
          <p:cNvSpPr>
            <a:spLocks noGrp="1"/>
          </p:cNvSpPr>
          <p:nvPr>
            <p:ph type="title"/>
          </p:nvPr>
        </p:nvSpPr>
        <p:spPr>
          <a:xfrm>
            <a:off x="2664460" y="3429000"/>
            <a:ext cx="6863080" cy="952500"/>
          </a:xfrm>
        </p:spPr>
        <p:txBody>
          <a:bodyPr/>
          <a:lstStyle/>
          <a:p>
            <a:pPr algn="ctr"/>
            <a:r>
              <a:rPr lang="es-CL" b="1" dirty="0">
                <a:solidFill>
                  <a:schemeClr val="tx1"/>
                </a:solidFill>
              </a:rPr>
              <a:t>ANNOTATIONS</a:t>
            </a:r>
          </a:p>
        </p:txBody>
      </p:sp>
    </p:spTree>
    <p:extLst>
      <p:ext uri="{BB962C8B-B14F-4D97-AF65-F5344CB8AC3E}">
        <p14:creationId xmlns:p14="http://schemas.microsoft.com/office/powerpoint/2010/main" val="3189796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a:xfrm>
            <a:off x="381000" y="571500"/>
            <a:ext cx="11430000" cy="952500"/>
          </a:xfrm>
        </p:spPr>
        <p:txBody>
          <a:bodyPr/>
          <a:lstStyle/>
          <a:p>
            <a:r>
              <a:rPr lang="es-CL" dirty="0" err="1"/>
              <a:t>Annotations</a:t>
            </a:r>
            <a:endParaRPr lang="es-CL" dirty="0"/>
          </a:p>
        </p:txBody>
      </p:sp>
      <p:sp>
        <p:nvSpPr>
          <p:cNvPr id="10" name="TextBox 9">
            <a:extLst>
              <a:ext uri="{FF2B5EF4-FFF2-40B4-BE49-F238E27FC236}">
                <a16:creationId xmlns:a16="http://schemas.microsoft.com/office/drawing/2014/main" id="{921BC92D-67A3-41A4-804B-24506DEAA305}"/>
              </a:ext>
            </a:extLst>
          </p:cNvPr>
          <p:cNvSpPr txBox="1"/>
          <p:nvPr/>
        </p:nvSpPr>
        <p:spPr>
          <a:xfrm>
            <a:off x="708103" y="2025010"/>
            <a:ext cx="6274714" cy="2152897"/>
          </a:xfrm>
          <a:prstGeom prst="rect">
            <a:avLst/>
          </a:prstGeom>
          <a:noFill/>
        </p:spPr>
        <p:txBody>
          <a:bodyPr wrap="square" rtlCol="0">
            <a:spAutoFit/>
          </a:bodyPr>
          <a:lstStyle/>
          <a:p>
            <a:pPr>
              <a:lnSpc>
                <a:spcPct val="105000"/>
              </a:lnSpc>
              <a:spcBef>
                <a:spcPts val="1000"/>
              </a:spcBef>
            </a:pPr>
            <a:r>
              <a:rPr lang="es-CL" sz="2000" dirty="0">
                <a:latin typeface="IBM Plex Sans" panose="020B0503050203000203" pitchFamily="34" charset="0"/>
                <a:ea typeface="IBM Plex Sans" charset="0"/>
                <a:cs typeface="IBM Plex Sans" charset="0"/>
              </a:rPr>
              <a:t>Una anotación </a:t>
            </a:r>
            <a:r>
              <a:rPr lang="es-ES" dirty="0">
                <a:latin typeface="IBM Plex Sans" panose="020B0503050203000203" pitchFamily="34" charset="0"/>
              </a:rPr>
              <a:t>es una forma de añadir metadatos al código fuente en tiempo de ejecución/compilación.</a:t>
            </a:r>
          </a:p>
          <a:p>
            <a:r>
              <a:rPr lang="es-ES" dirty="0">
                <a:latin typeface="IBM Plex Sans" panose="020B0503050203000203" pitchFamily="34" charset="0"/>
              </a:rPr>
              <a:t>Las anotaciones pueden aplicarse tanto a clases como a propiedades, métodos...</a:t>
            </a:r>
          </a:p>
          <a:p>
            <a:r>
              <a:rPr lang="es-ES" dirty="0">
                <a:latin typeface="IBM Plex Sans" panose="020B0503050203000203" pitchFamily="34" charset="0"/>
              </a:rPr>
              <a:t>Una anotación es una forma de configurar y declarar comportamientos que ahorra gran cantidad de código</a:t>
            </a:r>
            <a:r>
              <a:rPr lang="es-ES" sz="2000" dirty="0">
                <a:latin typeface="IBM Plex Sans" panose="020B0503050203000203" pitchFamily="34" charset="0"/>
              </a:rPr>
              <a:t>.</a:t>
            </a:r>
          </a:p>
          <a:p>
            <a:endParaRPr lang="es-CL" sz="2000" dirty="0">
              <a:latin typeface="IBM Plex Sans" charset="0"/>
              <a:ea typeface="IBM Plex Sans" charset="0"/>
              <a:cs typeface="IBM Plex Sans" charset="0"/>
            </a:endParaRPr>
          </a:p>
        </p:txBody>
      </p:sp>
      <p:sp>
        <p:nvSpPr>
          <p:cNvPr id="7" name="TextBox 6">
            <a:extLst>
              <a:ext uri="{FF2B5EF4-FFF2-40B4-BE49-F238E27FC236}">
                <a16:creationId xmlns:a16="http://schemas.microsoft.com/office/drawing/2014/main" id="{C43BB131-3574-4F08-B365-C0D986C47DE0}"/>
              </a:ext>
            </a:extLst>
          </p:cNvPr>
          <p:cNvSpPr txBox="1"/>
          <p:nvPr/>
        </p:nvSpPr>
        <p:spPr>
          <a:xfrm>
            <a:off x="7381865" y="2032377"/>
            <a:ext cx="2319454" cy="369332"/>
          </a:xfrm>
          <a:prstGeom prst="rect">
            <a:avLst/>
          </a:prstGeom>
          <a:noFill/>
        </p:spPr>
        <p:txBody>
          <a:bodyPr wrap="square" rtlCol="0">
            <a:spAutoFit/>
          </a:bodyPr>
          <a:lstStyle/>
          <a:p>
            <a:r>
              <a:rPr lang="es-CL" b="1" dirty="0"/>
              <a:t>Sintaxis</a:t>
            </a:r>
          </a:p>
        </p:txBody>
      </p:sp>
      <p:sp>
        <p:nvSpPr>
          <p:cNvPr id="9" name="Rectangle 3">
            <a:extLst>
              <a:ext uri="{FF2B5EF4-FFF2-40B4-BE49-F238E27FC236}">
                <a16:creationId xmlns:a16="http://schemas.microsoft.com/office/drawing/2014/main" id="{356AF354-ABC6-4970-A7E3-2E7DEDCD6A41}"/>
              </a:ext>
            </a:extLst>
          </p:cNvPr>
          <p:cNvSpPr>
            <a:spLocks noChangeArrowheads="1"/>
          </p:cNvSpPr>
          <p:nvPr/>
        </p:nvSpPr>
        <p:spPr bwMode="auto">
          <a:xfrm>
            <a:off x="7381865" y="2401709"/>
            <a:ext cx="442913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err="1">
                <a:ln>
                  <a:noFill/>
                </a:ln>
                <a:solidFill>
                  <a:schemeClr val="tx1"/>
                </a:solidFill>
                <a:effectLst/>
                <a:latin typeface="Arial Unicode MS"/>
              </a:rPr>
              <a:t>import</a:t>
            </a:r>
            <a:r>
              <a:rPr kumimoji="0" lang="es-CL" altLang="es-CL" sz="1400" b="0" i="0" u="none" strike="noStrike" cap="none" normalizeH="0" baseline="0" dirty="0">
                <a:ln>
                  <a:noFill/>
                </a:ln>
                <a:solidFill>
                  <a:schemeClr val="tx1"/>
                </a:solidFill>
                <a:effectLst/>
                <a:latin typeface="Arial Unicode MS"/>
              </a:rPr>
              <a:t> </a:t>
            </a:r>
            <a:r>
              <a:rPr kumimoji="0" lang="es-CL" altLang="es-CL" sz="1400" b="0" i="0" u="none" strike="noStrike" cap="none" normalizeH="0" baseline="0" dirty="0" err="1">
                <a:ln>
                  <a:noFill/>
                </a:ln>
                <a:solidFill>
                  <a:schemeClr val="tx1"/>
                </a:solidFill>
                <a:effectLst/>
                <a:latin typeface="Arial Unicode MS"/>
              </a:rPr>
              <a:t>java.lang.annotation.ElementType</a:t>
            </a:r>
            <a:r>
              <a:rPr kumimoji="0" lang="es-CL" altLang="es-CL" sz="14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err="1">
                <a:ln>
                  <a:noFill/>
                </a:ln>
                <a:solidFill>
                  <a:schemeClr val="tx1"/>
                </a:solidFill>
                <a:effectLst/>
                <a:latin typeface="Arial Unicode MS"/>
              </a:rPr>
              <a:t>import</a:t>
            </a:r>
            <a:r>
              <a:rPr kumimoji="0" lang="es-CL" altLang="es-CL" sz="1400" b="0" i="0" u="none" strike="noStrike" cap="none" normalizeH="0" baseline="0" dirty="0">
                <a:ln>
                  <a:noFill/>
                </a:ln>
                <a:solidFill>
                  <a:schemeClr val="tx1"/>
                </a:solidFill>
                <a:effectLst/>
                <a:latin typeface="Arial Unicode MS"/>
              </a:rPr>
              <a:t> </a:t>
            </a:r>
            <a:r>
              <a:rPr kumimoji="0" lang="es-CL" altLang="es-CL" sz="1400" b="0" i="0" u="none" strike="noStrike" cap="none" normalizeH="0" baseline="0" dirty="0" err="1">
                <a:ln>
                  <a:noFill/>
                </a:ln>
                <a:solidFill>
                  <a:schemeClr val="tx1"/>
                </a:solidFill>
                <a:effectLst/>
                <a:latin typeface="Arial Unicode MS"/>
              </a:rPr>
              <a:t>java.lang.annotation.Retention</a:t>
            </a:r>
            <a:r>
              <a:rPr kumimoji="0" lang="es-CL" altLang="es-CL" sz="14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err="1">
                <a:ln>
                  <a:noFill/>
                </a:ln>
                <a:solidFill>
                  <a:schemeClr val="tx1"/>
                </a:solidFill>
                <a:effectLst/>
                <a:latin typeface="Arial Unicode MS"/>
              </a:rPr>
              <a:t>import</a:t>
            </a:r>
            <a:r>
              <a:rPr kumimoji="0" lang="es-CL" altLang="es-CL" sz="1400" b="0" i="0" u="none" strike="noStrike" cap="none" normalizeH="0" baseline="0" dirty="0">
                <a:ln>
                  <a:noFill/>
                </a:ln>
                <a:solidFill>
                  <a:schemeClr val="tx1"/>
                </a:solidFill>
                <a:effectLst/>
                <a:latin typeface="Arial Unicode MS"/>
              </a:rPr>
              <a:t> </a:t>
            </a:r>
            <a:r>
              <a:rPr kumimoji="0" lang="es-CL" altLang="es-CL" sz="1400" b="0" i="0" u="none" strike="noStrike" cap="none" normalizeH="0" baseline="0" dirty="0" err="1">
                <a:ln>
                  <a:noFill/>
                </a:ln>
                <a:solidFill>
                  <a:schemeClr val="tx1"/>
                </a:solidFill>
                <a:effectLst/>
                <a:latin typeface="Arial Unicode MS"/>
              </a:rPr>
              <a:t>java.lang.annotation.RetentionPolicy</a:t>
            </a:r>
            <a:r>
              <a:rPr kumimoji="0" lang="es-CL" altLang="es-CL" sz="1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err="1">
                <a:ln>
                  <a:noFill/>
                </a:ln>
                <a:solidFill>
                  <a:schemeClr val="tx1"/>
                </a:solidFill>
                <a:effectLst/>
                <a:latin typeface="Arial Unicode MS"/>
              </a:rPr>
              <a:t>import</a:t>
            </a:r>
            <a:r>
              <a:rPr kumimoji="0" lang="es-CL" altLang="es-CL" sz="1400" b="0" i="0" u="none" strike="noStrike" cap="none" normalizeH="0" baseline="0" dirty="0">
                <a:ln>
                  <a:noFill/>
                </a:ln>
                <a:solidFill>
                  <a:schemeClr val="tx1"/>
                </a:solidFill>
                <a:effectLst/>
                <a:latin typeface="Arial Unicode MS"/>
              </a:rPr>
              <a:t> </a:t>
            </a:r>
            <a:r>
              <a:rPr kumimoji="0" lang="es-CL" altLang="es-CL" sz="1400" b="0" i="0" u="none" strike="noStrike" cap="none" normalizeH="0" baseline="0" dirty="0" err="1">
                <a:ln>
                  <a:noFill/>
                </a:ln>
                <a:solidFill>
                  <a:schemeClr val="tx1"/>
                </a:solidFill>
                <a:effectLst/>
                <a:latin typeface="Arial Unicode MS"/>
              </a:rPr>
              <a:t>java.lang.annotation.Target</a:t>
            </a:r>
            <a:r>
              <a:rPr kumimoji="0" lang="es-CL" altLang="es-CL" sz="1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CL" altLang="es-CL" sz="1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chemeClr val="tx1"/>
                </a:solidFill>
                <a:effectLst/>
                <a:latin typeface="Arial Unicode MS"/>
              </a:rPr>
              <a:t>@Target({</a:t>
            </a:r>
            <a:r>
              <a:rPr kumimoji="0" lang="es-CL" altLang="es-CL" sz="1400" b="0" i="0" u="none" strike="noStrike" cap="none" normalizeH="0" baseline="0" dirty="0" err="1">
                <a:ln>
                  <a:noFill/>
                </a:ln>
                <a:solidFill>
                  <a:schemeClr val="tx1"/>
                </a:solidFill>
                <a:effectLst/>
                <a:latin typeface="Arial Unicode MS"/>
              </a:rPr>
              <a:t>ElementType.FIELD</a:t>
            </a:r>
            <a:r>
              <a:rPr kumimoji="0" lang="es-CL" altLang="es-CL" sz="1400" b="0" i="0" u="none" strike="noStrike" cap="none" normalizeH="0" baseline="0" dirty="0">
                <a:ln>
                  <a:noFill/>
                </a:ln>
                <a:solidFill>
                  <a:schemeClr val="tx1"/>
                </a:solidFill>
                <a:effectLst/>
                <a:latin typeface="Arial Unicode MS"/>
              </a:rPr>
              <a:t>, </a:t>
            </a:r>
            <a:r>
              <a:rPr kumimoji="0" lang="es-CL" altLang="es-CL" sz="1400" b="0" i="0" u="none" strike="noStrike" cap="none" normalizeH="0" baseline="0" dirty="0" err="1">
                <a:ln>
                  <a:noFill/>
                </a:ln>
                <a:solidFill>
                  <a:schemeClr val="tx1"/>
                </a:solidFill>
                <a:effectLst/>
                <a:latin typeface="Arial Unicode MS"/>
              </a:rPr>
              <a:t>ElementType.TYPE</a:t>
            </a:r>
            <a:r>
              <a:rPr kumimoji="0" lang="es-CL" altLang="es-CL" sz="1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chemeClr val="tx1"/>
                </a:solidFill>
                <a:effectLst/>
                <a:latin typeface="Arial Unicode MS"/>
              </a:rPr>
              <a:t>@</a:t>
            </a:r>
            <a:r>
              <a:rPr kumimoji="0" lang="es-CL" altLang="es-CL" sz="1400" b="0" i="0" u="none" strike="noStrike" cap="none" normalizeH="0" baseline="0" dirty="0" err="1">
                <a:ln>
                  <a:noFill/>
                </a:ln>
                <a:solidFill>
                  <a:schemeClr val="tx1"/>
                </a:solidFill>
                <a:effectLst/>
                <a:latin typeface="Arial Unicode MS"/>
              </a:rPr>
              <a:t>Retention</a:t>
            </a:r>
            <a:r>
              <a:rPr kumimoji="0" lang="es-CL" altLang="es-CL" sz="1400" b="0" i="0" u="none" strike="noStrike" cap="none" normalizeH="0" baseline="0" dirty="0">
                <a:ln>
                  <a:noFill/>
                </a:ln>
                <a:solidFill>
                  <a:schemeClr val="tx1"/>
                </a:solidFill>
                <a:effectLst/>
                <a:latin typeface="Arial Unicode MS"/>
              </a:rPr>
              <a:t>(</a:t>
            </a:r>
            <a:r>
              <a:rPr kumimoji="0" lang="es-CL" altLang="es-CL" sz="1400" b="0" i="0" u="none" strike="noStrike" cap="none" normalizeH="0" baseline="0" dirty="0" err="1">
                <a:ln>
                  <a:noFill/>
                </a:ln>
                <a:solidFill>
                  <a:schemeClr val="tx1"/>
                </a:solidFill>
                <a:effectLst/>
                <a:latin typeface="Arial Unicode MS"/>
              </a:rPr>
              <a:t>RetentionPolicy.RUNTIME</a:t>
            </a:r>
            <a:r>
              <a:rPr kumimoji="0" lang="es-CL" altLang="es-CL" sz="14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err="1">
                <a:ln>
                  <a:noFill/>
                </a:ln>
                <a:solidFill>
                  <a:schemeClr val="tx1"/>
                </a:solidFill>
                <a:effectLst/>
                <a:latin typeface="Arial Unicode MS"/>
              </a:rPr>
              <a:t>public</a:t>
            </a:r>
            <a:r>
              <a:rPr kumimoji="0" lang="es-CL" altLang="es-CL" sz="1400" b="0" i="0" u="none" strike="noStrike" cap="none" normalizeH="0" baseline="0" dirty="0">
                <a:ln>
                  <a:noFill/>
                </a:ln>
                <a:solidFill>
                  <a:schemeClr val="tx1"/>
                </a:solidFill>
                <a:effectLst/>
                <a:latin typeface="Arial Unicode MS"/>
              </a:rPr>
              <a:t> @interface Imprimible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chemeClr val="tx1"/>
                </a:solidFill>
                <a:effectLst/>
                <a:latin typeface="Arial Unicode MS"/>
              </a:rPr>
              <a:t>        </a:t>
            </a:r>
            <a:r>
              <a:rPr kumimoji="0" lang="es-CL" altLang="es-CL" sz="1400" b="0" i="0" u="none" strike="noStrike" cap="none" normalizeH="0" baseline="0" dirty="0" err="1">
                <a:ln>
                  <a:noFill/>
                </a:ln>
                <a:solidFill>
                  <a:schemeClr val="tx1"/>
                </a:solidFill>
                <a:effectLst/>
                <a:latin typeface="Arial Unicode MS"/>
              </a:rPr>
              <a:t>boolean</a:t>
            </a:r>
            <a:r>
              <a:rPr kumimoji="0" lang="es-CL" altLang="es-CL" sz="1400" b="0" i="0" u="none" strike="noStrike" cap="none" normalizeH="0" baseline="0" dirty="0">
                <a:ln>
                  <a:noFill/>
                </a:ln>
                <a:solidFill>
                  <a:schemeClr val="tx1"/>
                </a:solidFill>
                <a:effectLst/>
                <a:latin typeface="Arial Unicode MS"/>
              </a:rPr>
              <a:t> </a:t>
            </a:r>
            <a:r>
              <a:rPr kumimoji="0" lang="es-CL" altLang="es-CL" sz="1400" b="0" i="0" u="none" strike="noStrike" cap="none" normalizeH="0" baseline="0" dirty="0" err="1">
                <a:ln>
                  <a:noFill/>
                </a:ln>
                <a:solidFill>
                  <a:schemeClr val="tx1"/>
                </a:solidFill>
                <a:effectLst/>
                <a:latin typeface="Arial Unicode MS"/>
              </a:rPr>
              <a:t>mayusculas</a:t>
            </a:r>
            <a:r>
              <a:rPr kumimoji="0" lang="es-CL" altLang="es-CL" sz="1400" b="0" i="0" u="none" strike="noStrike" cap="none" normalizeH="0" baseline="0" dirty="0">
                <a:ln>
                  <a:noFill/>
                </a:ln>
                <a:solidFill>
                  <a:schemeClr val="tx1"/>
                </a:solidFill>
                <a:effectLst/>
                <a:latin typeface="Arial Unicode MS"/>
              </a:rPr>
              <a:t>() default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chemeClr val="tx1"/>
                </a:solidFill>
                <a:effectLst/>
                <a:latin typeface="Arial Unicode MS"/>
              </a:rPr>
              <a:t>}</a:t>
            </a:r>
            <a:r>
              <a:rPr kumimoji="0" lang="es-CL" altLang="es-CL" sz="1400" b="0" i="0" u="none" strike="noStrike" cap="none" normalizeH="0" baseline="0" dirty="0">
                <a:ln>
                  <a:noFill/>
                </a:ln>
                <a:solidFill>
                  <a:schemeClr val="tx1"/>
                </a:solidFill>
                <a:effectLst/>
              </a:rPr>
              <a:t> </a:t>
            </a:r>
            <a:endParaRPr kumimoji="0" lang="es-CL" altLang="es-CL" sz="1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7B5A0A8-19E4-44A4-BBD6-E2956F3CE26E}"/>
              </a:ext>
            </a:extLst>
          </p:cNvPr>
          <p:cNvSpPr txBox="1"/>
          <p:nvPr/>
        </p:nvSpPr>
        <p:spPr>
          <a:xfrm>
            <a:off x="708103" y="4309585"/>
            <a:ext cx="5884368" cy="369332"/>
          </a:xfrm>
          <a:prstGeom prst="rect">
            <a:avLst/>
          </a:prstGeom>
          <a:noFill/>
        </p:spPr>
        <p:txBody>
          <a:bodyPr wrap="none" rtlCol="0">
            <a:spAutoFit/>
          </a:bodyPr>
          <a:lstStyle/>
          <a:p>
            <a:r>
              <a:rPr lang="es-CL" b="1" dirty="0"/>
              <a:t>@Target</a:t>
            </a:r>
            <a:r>
              <a:rPr lang="es-CL" dirty="0"/>
              <a:t>: Indica en que lugar se puede aplicar esta anotación</a:t>
            </a:r>
          </a:p>
        </p:txBody>
      </p:sp>
      <p:sp>
        <p:nvSpPr>
          <p:cNvPr id="15" name="TextBox 14">
            <a:extLst>
              <a:ext uri="{FF2B5EF4-FFF2-40B4-BE49-F238E27FC236}">
                <a16:creationId xmlns:a16="http://schemas.microsoft.com/office/drawing/2014/main" id="{FE9EBF18-6FD9-4371-9CF5-AFA3630B2BF6}"/>
              </a:ext>
            </a:extLst>
          </p:cNvPr>
          <p:cNvSpPr txBox="1"/>
          <p:nvPr/>
        </p:nvSpPr>
        <p:spPr>
          <a:xfrm>
            <a:off x="708103" y="4918161"/>
            <a:ext cx="6011517" cy="369332"/>
          </a:xfrm>
          <a:prstGeom prst="rect">
            <a:avLst/>
          </a:prstGeom>
          <a:noFill/>
        </p:spPr>
        <p:txBody>
          <a:bodyPr wrap="none" rtlCol="0">
            <a:spAutoFit/>
          </a:bodyPr>
          <a:lstStyle/>
          <a:p>
            <a:r>
              <a:rPr lang="es-CL" b="1" dirty="0"/>
              <a:t>@</a:t>
            </a:r>
            <a:r>
              <a:rPr lang="es-CL" b="1" dirty="0" err="1"/>
              <a:t>Retention</a:t>
            </a:r>
            <a:r>
              <a:rPr lang="es-CL" dirty="0"/>
              <a:t>: Indica en que momento se evalúa esta anotación</a:t>
            </a:r>
          </a:p>
        </p:txBody>
      </p:sp>
      <p:sp>
        <p:nvSpPr>
          <p:cNvPr id="13" name="Rectangle 4">
            <a:extLst>
              <a:ext uri="{FF2B5EF4-FFF2-40B4-BE49-F238E27FC236}">
                <a16:creationId xmlns:a16="http://schemas.microsoft.com/office/drawing/2014/main" id="{C0A59AC2-14EA-4AC6-8CCA-674CD9481C31}"/>
              </a:ext>
            </a:extLst>
          </p:cNvPr>
          <p:cNvSpPr>
            <a:spLocks noChangeArrowheads="1"/>
          </p:cNvSpPr>
          <p:nvPr/>
        </p:nvSpPr>
        <p:spPr bwMode="auto">
          <a:xfrm>
            <a:off x="7381865" y="5264576"/>
            <a:ext cx="430430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L" altLang="es-CL" sz="1400" b="0" i="0" u="none" strike="noStrike" cap="none" normalizeH="0" baseline="0" dirty="0" err="1">
                <a:ln>
                  <a:noFill/>
                </a:ln>
                <a:solidFill>
                  <a:schemeClr val="tx1"/>
                </a:solidFill>
                <a:effectLst/>
                <a:latin typeface="Arial" panose="020B0604020202020204" pitchFamily="34" charset="0"/>
              </a:rPr>
              <a:t>public</a:t>
            </a:r>
            <a:r>
              <a:rPr kumimoji="0" lang="es-CL" altLang="es-CL" sz="1400" b="0" i="0" u="none" strike="noStrike" cap="none" normalizeH="0" baseline="0" dirty="0">
                <a:ln>
                  <a:noFill/>
                </a:ln>
                <a:solidFill>
                  <a:schemeClr val="tx1"/>
                </a:solidFill>
                <a:effectLst/>
                <a:latin typeface="Arial" panose="020B0604020202020204" pitchFamily="34" charset="0"/>
              </a:rPr>
              <a:t> </a:t>
            </a:r>
            <a:r>
              <a:rPr kumimoji="0" lang="es-CL" altLang="es-CL" sz="1400" b="0" i="0" u="none" strike="noStrike" cap="none" normalizeH="0" baseline="0" dirty="0" err="1">
                <a:ln>
                  <a:noFill/>
                </a:ln>
                <a:solidFill>
                  <a:schemeClr val="tx1"/>
                </a:solidFill>
                <a:effectLst/>
                <a:latin typeface="Arial" panose="020B0604020202020204" pitchFamily="34" charset="0"/>
              </a:rPr>
              <a:t>class</a:t>
            </a:r>
            <a:r>
              <a:rPr kumimoji="0" lang="es-CL" altLang="es-CL" sz="1400" b="0" i="0" u="none" strike="noStrike" cap="none" normalizeH="0" baseline="0" dirty="0">
                <a:ln>
                  <a:noFill/>
                </a:ln>
                <a:solidFill>
                  <a:schemeClr val="tx1"/>
                </a:solidFill>
                <a:effectLst/>
                <a:latin typeface="Arial" panose="020B0604020202020204" pitchFamily="34" charset="0"/>
              </a:rPr>
              <a:t> Libro {</a:t>
            </a:r>
          </a:p>
          <a:p>
            <a:pPr marL="0" marR="0" lvl="0" indent="0" algn="l" defTabSz="914400" rtl="0" eaLnBrk="0" fontAlgn="base" latinLnBrk="0" hangingPunct="0">
              <a:lnSpc>
                <a:spcPct val="100000"/>
              </a:lnSpc>
              <a:spcBef>
                <a:spcPct val="0"/>
              </a:spcBef>
              <a:spcAft>
                <a:spcPct val="0"/>
              </a:spcAft>
              <a:buClrTx/>
              <a:buSzTx/>
              <a:tabLst/>
            </a:pPr>
            <a:r>
              <a:rPr kumimoji="0" lang="es-CL" altLang="es-CL" sz="1400" b="0" i="0" u="none" strike="noStrike" cap="none" normalizeH="0" baseline="0" dirty="0">
                <a:ln>
                  <a:noFill/>
                </a:ln>
                <a:solidFill>
                  <a:schemeClr val="tx1"/>
                </a:solidFill>
                <a:effectLst/>
                <a:latin typeface="Arial" panose="020B0604020202020204" pitchFamily="34" charset="0"/>
              </a:rPr>
              <a:t>        @Imprimible(</a:t>
            </a:r>
            <a:r>
              <a:rPr kumimoji="0" lang="es-CL" altLang="es-CL" sz="1400" b="0" i="0" u="none" strike="noStrike" cap="none" normalizeH="0" baseline="0" dirty="0" err="1">
                <a:ln>
                  <a:noFill/>
                </a:ln>
                <a:solidFill>
                  <a:schemeClr val="tx1"/>
                </a:solidFill>
                <a:effectLst/>
                <a:latin typeface="Arial" panose="020B0604020202020204" pitchFamily="34" charset="0"/>
              </a:rPr>
              <a:t>mayusculas</a:t>
            </a:r>
            <a:r>
              <a:rPr kumimoji="0" lang="es-CL" altLang="es-CL" sz="1400" b="0" i="0" u="none" strike="noStrike" cap="none" normalizeH="0" baseline="0" dirty="0">
                <a:ln>
                  <a:noFill/>
                </a:ln>
                <a:solidFill>
                  <a:schemeClr val="tx1"/>
                </a:solidFill>
                <a:effectLst/>
                <a:latin typeface="Arial" panose="020B0604020202020204" pitchFamily="34" charset="0"/>
              </a:rPr>
              <a:t>=false)</a:t>
            </a:r>
          </a:p>
          <a:p>
            <a:pPr marL="0" marR="0" lvl="0" indent="0" algn="l" defTabSz="914400" rtl="0" eaLnBrk="0" fontAlgn="base" latinLnBrk="0" hangingPunct="0">
              <a:lnSpc>
                <a:spcPct val="100000"/>
              </a:lnSpc>
              <a:spcBef>
                <a:spcPct val="0"/>
              </a:spcBef>
              <a:spcAft>
                <a:spcPct val="0"/>
              </a:spcAft>
              <a:buClrTx/>
              <a:buSzTx/>
              <a:tabLst/>
            </a:pPr>
            <a:r>
              <a:rPr kumimoji="0" lang="es-CL" altLang="es-CL" sz="1400" b="0" i="0" u="none" strike="noStrike" cap="none" normalizeH="0" baseline="0" dirty="0">
                <a:ln>
                  <a:noFill/>
                </a:ln>
                <a:solidFill>
                  <a:schemeClr val="tx1"/>
                </a:solidFill>
                <a:effectLst/>
                <a:latin typeface="Arial" panose="020B0604020202020204" pitchFamily="34" charset="0"/>
              </a:rPr>
              <a:t>        </a:t>
            </a:r>
            <a:r>
              <a:rPr kumimoji="0" lang="es-CL" altLang="es-CL" sz="1400" b="0" i="0" u="none" strike="noStrike" cap="none" normalizeH="0" baseline="0" dirty="0" err="1">
                <a:ln>
                  <a:noFill/>
                </a:ln>
                <a:solidFill>
                  <a:schemeClr val="tx1"/>
                </a:solidFill>
                <a:effectLst/>
                <a:latin typeface="Arial" panose="020B0604020202020204" pitchFamily="34" charset="0"/>
              </a:rPr>
              <a:t>String</a:t>
            </a:r>
            <a:r>
              <a:rPr kumimoji="0" lang="es-CL" altLang="es-CL" sz="1400" b="0" i="0" u="none" strike="noStrike" cap="none" normalizeH="0" baseline="0" dirty="0">
                <a:ln>
                  <a:noFill/>
                </a:ln>
                <a:solidFill>
                  <a:schemeClr val="tx1"/>
                </a:solidFill>
                <a:effectLst/>
                <a:latin typeface="Arial" panose="020B0604020202020204" pitchFamily="34" charset="0"/>
              </a:rPr>
              <a:t> titulo;</a:t>
            </a:r>
          </a:p>
          <a:p>
            <a:pPr marL="0" marR="0" lvl="0" indent="0" algn="l" defTabSz="914400" rtl="0" eaLnBrk="0" fontAlgn="base" latinLnBrk="0" hangingPunct="0">
              <a:lnSpc>
                <a:spcPct val="100000"/>
              </a:lnSpc>
              <a:spcBef>
                <a:spcPct val="0"/>
              </a:spcBef>
              <a:spcAft>
                <a:spcPct val="0"/>
              </a:spcAft>
              <a:buClrTx/>
              <a:buSzTx/>
              <a:tabLst/>
            </a:pPr>
            <a:r>
              <a:rPr kumimoji="0" lang="es-CL" altLang="es-CL" sz="1400" b="0" i="0" u="none" strike="noStrike" cap="none" normalizeH="0" baseline="0" dirty="0">
                <a:ln>
                  <a:noFill/>
                </a:ln>
                <a:solidFill>
                  <a:schemeClr val="tx1"/>
                </a:solidFill>
                <a:effectLst/>
                <a:latin typeface="Arial" panose="020B0604020202020204" pitchFamily="34" charset="0"/>
              </a:rPr>
              <a:t>        @Imprimible(</a:t>
            </a:r>
            <a:r>
              <a:rPr kumimoji="0" lang="es-CL" altLang="es-CL" sz="1400" b="0" i="0" u="none" strike="noStrike" cap="none" normalizeH="0" baseline="0" dirty="0" err="1">
                <a:ln>
                  <a:noFill/>
                </a:ln>
                <a:solidFill>
                  <a:schemeClr val="tx1"/>
                </a:solidFill>
                <a:effectLst/>
                <a:latin typeface="Arial" panose="020B0604020202020204" pitchFamily="34" charset="0"/>
              </a:rPr>
              <a:t>mayusculas</a:t>
            </a:r>
            <a:r>
              <a:rPr kumimoji="0" lang="es-CL" altLang="es-CL" sz="1400" b="0" i="0" u="none" strike="noStrike" cap="none" normalizeH="0" baseline="0" dirty="0">
                <a:ln>
                  <a:noFill/>
                </a:ln>
                <a:solidFill>
                  <a:schemeClr val="tx1"/>
                </a:solidFill>
                <a:effectLst/>
                <a:latin typeface="Arial" panose="020B0604020202020204" pitchFamily="34" charset="0"/>
              </a:rPr>
              <a:t>=true)</a:t>
            </a:r>
          </a:p>
          <a:p>
            <a:pPr marL="0" marR="0" lvl="0" indent="0" algn="l" defTabSz="914400" rtl="0" eaLnBrk="0" fontAlgn="base" latinLnBrk="0" hangingPunct="0">
              <a:lnSpc>
                <a:spcPct val="100000"/>
              </a:lnSpc>
              <a:spcBef>
                <a:spcPct val="0"/>
              </a:spcBef>
              <a:spcAft>
                <a:spcPct val="0"/>
              </a:spcAft>
              <a:buClrTx/>
              <a:buSzTx/>
              <a:tabLst/>
            </a:pPr>
            <a:r>
              <a:rPr kumimoji="0" lang="es-CL" altLang="es-CL" sz="1400" b="0" i="0" u="none" strike="noStrike" cap="none" normalizeH="0" baseline="0" dirty="0">
                <a:ln>
                  <a:noFill/>
                </a:ln>
                <a:solidFill>
                  <a:schemeClr val="tx1"/>
                </a:solidFill>
                <a:effectLst/>
                <a:latin typeface="Arial" panose="020B0604020202020204" pitchFamily="34" charset="0"/>
              </a:rPr>
              <a:t>        </a:t>
            </a:r>
            <a:r>
              <a:rPr kumimoji="0" lang="es-CL" altLang="es-CL" sz="1400" b="0" i="0" u="none" strike="noStrike" cap="none" normalizeH="0" baseline="0" dirty="0" err="1">
                <a:ln>
                  <a:noFill/>
                </a:ln>
                <a:solidFill>
                  <a:schemeClr val="tx1"/>
                </a:solidFill>
                <a:effectLst/>
                <a:latin typeface="Arial" panose="020B0604020202020204" pitchFamily="34" charset="0"/>
              </a:rPr>
              <a:t>String</a:t>
            </a:r>
            <a:r>
              <a:rPr kumimoji="0" lang="es-CL" altLang="es-CL" sz="1400" b="0" i="0" u="none" strike="noStrike" cap="none" normalizeH="0" baseline="0" dirty="0">
                <a:ln>
                  <a:noFill/>
                </a:ln>
                <a:solidFill>
                  <a:schemeClr val="tx1"/>
                </a:solidFill>
                <a:effectLst/>
                <a:latin typeface="Arial" panose="020B0604020202020204" pitchFamily="34" charset="0"/>
              </a:rPr>
              <a:t> autor; </a:t>
            </a:r>
          </a:p>
          <a:p>
            <a:pPr marL="0" marR="0" lvl="0" indent="0" algn="l" defTabSz="914400" rtl="0" eaLnBrk="0" fontAlgn="base" latinLnBrk="0" hangingPunct="0">
              <a:lnSpc>
                <a:spcPct val="100000"/>
              </a:lnSpc>
              <a:spcBef>
                <a:spcPct val="0"/>
              </a:spcBef>
              <a:spcAft>
                <a:spcPct val="0"/>
              </a:spcAft>
              <a:buClrTx/>
              <a:buSzTx/>
              <a:tabLst/>
            </a:pPr>
            <a:r>
              <a:rPr lang="es-CL" altLang="es-CL" sz="1400" dirty="0">
                <a:latin typeface="Arial" panose="020B0604020202020204" pitchFamily="34" charset="0"/>
              </a:rPr>
              <a:t>}</a:t>
            </a:r>
            <a:endParaRPr kumimoji="0" lang="es-CL" altLang="es-CL"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247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a:t>Agenda</a:t>
            </a:r>
          </a:p>
        </p:txBody>
      </p:sp>
      <p:sp>
        <p:nvSpPr>
          <p:cNvPr id="2" name="TextBox 1">
            <a:extLst>
              <a:ext uri="{FF2B5EF4-FFF2-40B4-BE49-F238E27FC236}">
                <a16:creationId xmlns:a16="http://schemas.microsoft.com/office/drawing/2014/main" id="{BE0CE38F-FD4D-4AA9-8A93-4A659C223226}"/>
              </a:ext>
            </a:extLst>
          </p:cNvPr>
          <p:cNvSpPr txBox="1"/>
          <p:nvPr/>
        </p:nvSpPr>
        <p:spPr>
          <a:xfrm>
            <a:off x="1681480" y="2486004"/>
            <a:ext cx="8829040" cy="3785652"/>
          </a:xfrm>
          <a:prstGeom prst="rect">
            <a:avLst/>
          </a:prstGeom>
          <a:noFill/>
        </p:spPr>
        <p:txBody>
          <a:bodyPr wrap="square" rtlCol="0">
            <a:spAutoFit/>
          </a:bodyPr>
          <a:lstStyle/>
          <a:p>
            <a:pPr marL="342900" indent="-342900">
              <a:buFont typeface="+mj-lt"/>
              <a:buAutoNum type="arabicPeriod"/>
            </a:pPr>
            <a:r>
              <a:rPr lang="es-CL" sz="2400" dirty="0" err="1"/>
              <a:t>Strings</a:t>
            </a:r>
            <a:endParaRPr lang="es-CL" sz="2400" dirty="0"/>
          </a:p>
          <a:p>
            <a:pPr marL="342900" indent="-342900">
              <a:buFont typeface="+mj-lt"/>
              <a:buAutoNum type="arabicPeriod"/>
            </a:pPr>
            <a:endParaRPr lang="es-CL" sz="2400" dirty="0"/>
          </a:p>
          <a:p>
            <a:pPr marL="342900" indent="-342900">
              <a:buFont typeface="+mj-lt"/>
              <a:buAutoNum type="arabicPeriod"/>
            </a:pPr>
            <a:r>
              <a:rPr lang="es-CL" sz="2400" dirty="0" err="1"/>
              <a:t>Generics</a:t>
            </a:r>
            <a:r>
              <a:rPr lang="es-CL" sz="2400" dirty="0"/>
              <a:t> y Colecciones</a:t>
            </a:r>
          </a:p>
          <a:p>
            <a:pPr marL="342900" indent="-342900">
              <a:buFont typeface="+mj-lt"/>
              <a:buAutoNum type="arabicPeriod"/>
            </a:pPr>
            <a:endParaRPr lang="es-CL" sz="2400" dirty="0"/>
          </a:p>
          <a:p>
            <a:pPr marL="342900" indent="-342900">
              <a:buFont typeface="+mj-lt"/>
              <a:buAutoNum type="arabicPeriod"/>
            </a:pPr>
            <a:r>
              <a:rPr lang="es-CL" sz="2400" dirty="0"/>
              <a:t>Clases </a:t>
            </a:r>
            <a:r>
              <a:rPr lang="es-CL" sz="2400" dirty="0" err="1"/>
              <a:t>inner</a:t>
            </a:r>
            <a:endParaRPr lang="es-CL" sz="2400" dirty="0"/>
          </a:p>
          <a:p>
            <a:pPr marL="342900" indent="-342900">
              <a:buFont typeface="+mj-lt"/>
              <a:buAutoNum type="arabicPeriod"/>
            </a:pPr>
            <a:endParaRPr lang="es-CL" sz="2400" dirty="0"/>
          </a:p>
          <a:p>
            <a:pPr marL="342900" indent="-342900">
              <a:buFont typeface="+mj-lt"/>
              <a:buAutoNum type="arabicPeriod"/>
            </a:pPr>
            <a:r>
              <a:rPr lang="es-CL" sz="2400" dirty="0" err="1"/>
              <a:t>Annotations</a:t>
            </a:r>
            <a:endParaRPr lang="es-CL" sz="2400" dirty="0"/>
          </a:p>
          <a:p>
            <a:pPr marL="342900" indent="-342900">
              <a:buFont typeface="+mj-lt"/>
              <a:buAutoNum type="arabicPeriod"/>
            </a:pPr>
            <a:endParaRPr lang="es-CL" sz="2400" dirty="0"/>
          </a:p>
          <a:p>
            <a:pPr marL="342900" indent="-342900">
              <a:buFont typeface="+mj-lt"/>
              <a:buAutoNum type="arabicPeriod"/>
            </a:pPr>
            <a:r>
              <a:rPr lang="es-CL" sz="2400" dirty="0" err="1"/>
              <a:t>Threads</a:t>
            </a:r>
            <a:endParaRPr lang="es-CL" sz="2400" dirty="0"/>
          </a:p>
          <a:p>
            <a:pPr marL="342900" indent="-342900">
              <a:buFont typeface="+mj-lt"/>
              <a:buAutoNum type="arabicPeriod"/>
            </a:pPr>
            <a:endParaRPr lang="es-CL" sz="2400" dirty="0"/>
          </a:p>
        </p:txBody>
      </p:sp>
    </p:spTree>
    <p:extLst>
      <p:ext uri="{BB962C8B-B14F-4D97-AF65-F5344CB8AC3E}">
        <p14:creationId xmlns:p14="http://schemas.microsoft.com/office/powerpoint/2010/main" val="940373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a:xfrm>
            <a:off x="381000" y="571500"/>
            <a:ext cx="11430000" cy="952500"/>
          </a:xfrm>
        </p:spPr>
        <p:txBody>
          <a:bodyPr/>
          <a:lstStyle/>
          <a:p>
            <a:r>
              <a:rPr lang="es-CL" dirty="0" err="1"/>
              <a:t>Annotations</a:t>
            </a:r>
            <a:endParaRPr lang="es-CL" dirty="0"/>
          </a:p>
        </p:txBody>
      </p:sp>
      <p:sp>
        <p:nvSpPr>
          <p:cNvPr id="3" name="Rectangle 2">
            <a:extLst>
              <a:ext uri="{FF2B5EF4-FFF2-40B4-BE49-F238E27FC236}">
                <a16:creationId xmlns:a16="http://schemas.microsoft.com/office/drawing/2014/main" id="{5CE137C8-B0E5-4110-95E6-8AB9634FCBAD}"/>
              </a:ext>
            </a:extLst>
          </p:cNvPr>
          <p:cNvSpPr>
            <a:spLocks noChangeArrowheads="1"/>
          </p:cNvSpPr>
          <p:nvPr/>
        </p:nvSpPr>
        <p:spPr bwMode="auto">
          <a:xfrm>
            <a:off x="1757568" y="1835706"/>
            <a:ext cx="868845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err="1">
                <a:ln>
                  <a:noFill/>
                </a:ln>
                <a:solidFill>
                  <a:schemeClr val="tx1"/>
                </a:solidFill>
                <a:effectLst/>
                <a:latin typeface="Arial" panose="020B0604020202020204" pitchFamily="34" charset="0"/>
              </a:rPr>
              <a:t>for</a:t>
            </a:r>
            <a:r>
              <a:rPr kumimoji="0" lang="es-CL" altLang="es-CL" sz="1800" b="0" i="0" u="none" strike="noStrike" cap="none" normalizeH="0" baseline="0" dirty="0">
                <a:ln>
                  <a:noFill/>
                </a:ln>
                <a:solidFill>
                  <a:schemeClr val="tx1"/>
                </a:solidFill>
                <a:effectLst/>
                <a:latin typeface="Arial" panose="020B0604020202020204" pitchFamily="34" charset="0"/>
              </a:rPr>
              <a:t> ( </a:t>
            </a:r>
            <a:r>
              <a:rPr kumimoji="0" lang="es-CL" altLang="es-CL" sz="1800" b="0" i="0" u="none" strike="noStrike" cap="none" normalizeH="0" baseline="0" dirty="0" err="1">
                <a:ln>
                  <a:noFill/>
                </a:ln>
                <a:solidFill>
                  <a:schemeClr val="tx1"/>
                </a:solidFill>
                <a:effectLst/>
                <a:latin typeface="Arial" panose="020B0604020202020204" pitchFamily="34" charset="0"/>
              </a:rPr>
              <a:t>Object</a:t>
            </a:r>
            <a:r>
              <a:rPr kumimoji="0" lang="es-CL" altLang="es-CL" sz="1800" b="0" i="0" u="none" strike="noStrike" cap="none" normalizeH="0" baseline="0" dirty="0">
                <a:ln>
                  <a:noFill/>
                </a:ln>
                <a:solidFill>
                  <a:schemeClr val="tx1"/>
                </a:solidFill>
                <a:effectLst/>
                <a:latin typeface="Arial" panose="020B0604020202020204" pitchFamily="34" charset="0"/>
              </a:rPr>
              <a:t> o : lista ) {</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Field[] campos = </a:t>
            </a:r>
            <a:r>
              <a:rPr kumimoji="0" lang="es-CL" altLang="es-CL" sz="1800" b="0" i="0" u="none" strike="noStrike" cap="none" normalizeH="0" baseline="0" dirty="0" err="1">
                <a:ln>
                  <a:noFill/>
                </a:ln>
                <a:solidFill>
                  <a:schemeClr val="tx1"/>
                </a:solidFill>
                <a:effectLst/>
                <a:latin typeface="Arial" panose="020B0604020202020204" pitchFamily="34" charset="0"/>
              </a:rPr>
              <a:t>o.getClass</a:t>
            </a:r>
            <a:r>
              <a:rPr kumimoji="0" lang="es-CL" altLang="es-CL" sz="1800" b="0" i="0" u="none" strike="noStrike" cap="none" normalizeH="0" baseline="0" dirty="0">
                <a:ln>
                  <a:noFill/>
                </a:ln>
                <a:solidFill>
                  <a:schemeClr val="tx1"/>
                </a:solidFill>
                <a:effectLst/>
                <a:latin typeface="Arial" panose="020B0604020202020204" pitchFamily="34" charset="0"/>
              </a:rPr>
              <a:t>().</a:t>
            </a:r>
            <a:r>
              <a:rPr kumimoji="0" lang="es-CL" altLang="es-CL" sz="1800" b="0" i="0" u="none" strike="noStrike" cap="none" normalizeH="0" baseline="0" dirty="0" err="1">
                <a:ln>
                  <a:noFill/>
                </a:ln>
                <a:solidFill>
                  <a:schemeClr val="tx1"/>
                </a:solidFill>
                <a:effectLst/>
                <a:latin typeface="Arial" panose="020B0604020202020204" pitchFamily="34" charset="0"/>
              </a:rPr>
              <a:t>getDeclaredFields</a:t>
            </a:r>
            <a:r>
              <a:rPr kumimoji="0" lang="es-CL" altLang="es-C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a:t>
            </a:r>
            <a:r>
              <a:rPr kumimoji="0" lang="es-CL" altLang="es-CL" sz="1800" b="0" i="0" u="none" strike="noStrike" cap="none" normalizeH="0" baseline="0" dirty="0" err="1">
                <a:ln>
                  <a:noFill/>
                </a:ln>
                <a:solidFill>
                  <a:schemeClr val="tx1"/>
                </a:solidFill>
                <a:effectLst/>
                <a:latin typeface="Arial" panose="020B0604020202020204" pitchFamily="34" charset="0"/>
              </a:rPr>
              <a:t>for</a:t>
            </a:r>
            <a:r>
              <a:rPr kumimoji="0" lang="es-CL" altLang="es-CL" sz="1800" b="0" i="0" u="none" strike="noStrike" cap="none" normalizeH="0" baseline="0" dirty="0">
                <a:ln>
                  <a:noFill/>
                </a:ln>
                <a:solidFill>
                  <a:schemeClr val="tx1"/>
                </a:solidFill>
                <a:effectLst/>
                <a:latin typeface="Arial" panose="020B0604020202020204" pitchFamily="34" charset="0"/>
              </a:rPr>
              <a:t> ( Field campo : campos ) {</a:t>
            </a: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Imprimible imprimir = </a:t>
            </a:r>
            <a:r>
              <a:rPr kumimoji="0" lang="es-CL" altLang="es-CL" sz="1800" b="0" i="0" u="none" strike="noStrike" cap="none" normalizeH="0" baseline="0" dirty="0" err="1">
                <a:ln>
                  <a:noFill/>
                </a:ln>
                <a:solidFill>
                  <a:schemeClr val="tx1"/>
                </a:solidFill>
                <a:effectLst/>
                <a:latin typeface="Arial" panose="020B0604020202020204" pitchFamily="34" charset="0"/>
              </a:rPr>
              <a:t>campo.getAnnotation</a:t>
            </a:r>
            <a:r>
              <a:rPr kumimoji="0" lang="es-CL" altLang="es-CL" sz="1800" b="0" i="0" u="none" strike="noStrike" cap="none" normalizeH="0" baseline="0" dirty="0">
                <a:ln>
                  <a:noFill/>
                </a:ln>
                <a:solidFill>
                  <a:schemeClr val="tx1"/>
                </a:solidFill>
                <a:effectLst/>
                <a:latin typeface="Arial" panose="020B0604020202020204" pitchFamily="34" charset="0"/>
              </a:rPr>
              <a:t>( </a:t>
            </a:r>
            <a:r>
              <a:rPr kumimoji="0" lang="es-CL" altLang="es-CL" sz="1800" b="0" i="0" u="none" strike="noStrike" cap="none" normalizeH="0" baseline="0" dirty="0" err="1">
                <a:ln>
                  <a:noFill/>
                </a:ln>
                <a:solidFill>
                  <a:schemeClr val="tx1"/>
                </a:solidFill>
                <a:effectLst/>
                <a:latin typeface="Arial" panose="020B0604020202020204" pitchFamily="34" charset="0"/>
              </a:rPr>
              <a:t>Imprimible.class</a:t>
            </a:r>
            <a:r>
              <a:rPr kumimoji="0" lang="es-CL" altLang="es-C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 </a:t>
            </a:r>
            <a:r>
              <a:rPr kumimoji="0" lang="es-CL" altLang="es-CL" sz="1800" b="0" i="0" u="none" strike="noStrike" cap="none" normalizeH="0" baseline="0" dirty="0" err="1">
                <a:ln>
                  <a:noFill/>
                </a:ln>
                <a:solidFill>
                  <a:schemeClr val="tx1"/>
                </a:solidFill>
                <a:effectLst/>
                <a:latin typeface="Arial" panose="020B0604020202020204" pitchFamily="34" charset="0"/>
              </a:rPr>
              <a:t>System.out.println</a:t>
            </a:r>
            <a:r>
              <a:rPr kumimoji="0" lang="es-CL" altLang="es-CL" sz="1800" b="0" i="0" u="none" strike="noStrike" cap="none" normalizeH="0" baseline="0" dirty="0">
                <a:ln>
                  <a:noFill/>
                </a:ln>
                <a:solidFill>
                  <a:schemeClr val="tx1"/>
                </a:solidFill>
                <a:effectLst/>
                <a:latin typeface="Arial" panose="020B0604020202020204" pitchFamily="34" charset="0"/>
              </a:rPr>
              <a:t>( imprimir );</a:t>
            </a: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a:t>
            </a:r>
            <a:r>
              <a:rPr kumimoji="0" lang="es-CL" altLang="es-CL" sz="1800" b="0" i="0" u="none" strike="noStrike" cap="none" normalizeH="0" baseline="0" dirty="0" err="1">
                <a:ln>
                  <a:noFill/>
                </a:ln>
                <a:solidFill>
                  <a:schemeClr val="tx1"/>
                </a:solidFill>
                <a:effectLst/>
                <a:latin typeface="Arial" panose="020B0604020202020204" pitchFamily="34" charset="0"/>
              </a:rPr>
              <a:t>if</a:t>
            </a:r>
            <a:r>
              <a:rPr kumimoji="0" lang="es-CL" altLang="es-CL" sz="1800" b="0" i="0" u="none" strike="noStrike" cap="none" normalizeH="0" baseline="0" dirty="0">
                <a:ln>
                  <a:noFill/>
                </a:ln>
                <a:solidFill>
                  <a:schemeClr val="tx1"/>
                </a:solidFill>
                <a:effectLst/>
                <a:latin typeface="Arial" panose="020B0604020202020204" pitchFamily="34" charset="0"/>
              </a:rPr>
              <a:t> ( imprimir != </a:t>
            </a:r>
            <a:r>
              <a:rPr kumimoji="0" lang="es-CL" altLang="es-CL" sz="1800" b="0" i="0" u="none" strike="noStrike" cap="none" normalizeH="0" baseline="0" dirty="0" err="1">
                <a:ln>
                  <a:noFill/>
                </a:ln>
                <a:solidFill>
                  <a:schemeClr val="tx1"/>
                </a:solidFill>
                <a:effectLst/>
                <a:latin typeface="Arial" panose="020B0604020202020204" pitchFamily="34" charset="0"/>
              </a:rPr>
              <a:t>null</a:t>
            </a:r>
            <a:r>
              <a:rPr kumimoji="0" lang="es-CL" altLang="es-CL"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a:t>
            </a:r>
            <a:r>
              <a:rPr kumimoji="0" lang="es-CL" altLang="es-CL" sz="1800" b="0" i="0" u="none" strike="noStrike" cap="none" normalizeH="0" baseline="0" dirty="0" err="1">
                <a:ln>
                  <a:noFill/>
                </a:ln>
                <a:solidFill>
                  <a:schemeClr val="tx1"/>
                </a:solidFill>
                <a:effectLst/>
                <a:latin typeface="Arial" panose="020B0604020202020204" pitchFamily="34" charset="0"/>
              </a:rPr>
              <a:t>if</a:t>
            </a:r>
            <a:r>
              <a:rPr kumimoji="0" lang="es-CL" altLang="es-CL" sz="1800" b="0" i="0" u="none" strike="noStrike" cap="none" normalizeH="0" baseline="0" dirty="0">
                <a:ln>
                  <a:noFill/>
                </a:ln>
                <a:solidFill>
                  <a:schemeClr val="tx1"/>
                </a:solidFill>
                <a:effectLst/>
                <a:latin typeface="Arial" panose="020B0604020202020204" pitchFamily="34" charset="0"/>
              </a:rPr>
              <a:t> ( </a:t>
            </a:r>
            <a:r>
              <a:rPr kumimoji="0" lang="es-CL" altLang="es-CL" sz="1800" b="0" i="0" u="none" strike="noStrike" cap="none" normalizeH="0" baseline="0" dirty="0" err="1">
                <a:ln>
                  <a:noFill/>
                </a:ln>
                <a:solidFill>
                  <a:schemeClr val="tx1"/>
                </a:solidFill>
                <a:effectLst/>
                <a:latin typeface="Arial" panose="020B0604020202020204" pitchFamily="34" charset="0"/>
              </a:rPr>
              <a:t>imprimir.mayusculas</a:t>
            </a:r>
            <a:r>
              <a:rPr kumimoji="0" lang="es-CL" altLang="es-CL"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a:t>
            </a:r>
            <a:r>
              <a:rPr kumimoji="0" lang="es-CL" altLang="es-CL" sz="1800" b="0" i="0" u="none" strike="noStrike" cap="none" normalizeH="0" baseline="0" dirty="0" err="1">
                <a:ln>
                  <a:noFill/>
                </a:ln>
                <a:solidFill>
                  <a:schemeClr val="tx1"/>
                </a:solidFill>
                <a:effectLst/>
                <a:latin typeface="Arial" panose="020B0604020202020204" pitchFamily="34" charset="0"/>
              </a:rPr>
              <a:t>System.out.println</a:t>
            </a:r>
            <a:r>
              <a:rPr kumimoji="0" lang="es-CL" altLang="es-CL" sz="1800" b="0" i="0" u="none" strike="noStrike" cap="none" normalizeH="0" baseline="0" dirty="0">
                <a:ln>
                  <a:noFill/>
                </a:ln>
                <a:solidFill>
                  <a:schemeClr val="tx1"/>
                </a:solidFill>
                <a:effectLst/>
                <a:latin typeface="Arial" panose="020B0604020202020204" pitchFamily="34" charset="0"/>
              </a:rPr>
              <a:t>( </a:t>
            </a:r>
            <a:r>
              <a:rPr kumimoji="0" lang="es-CL" altLang="es-CL" sz="1800" b="0" i="0" u="none" strike="noStrike" cap="none" normalizeH="0" baseline="0" dirty="0" err="1">
                <a:ln>
                  <a:noFill/>
                </a:ln>
                <a:solidFill>
                  <a:schemeClr val="tx1"/>
                </a:solidFill>
                <a:effectLst/>
                <a:latin typeface="Arial" panose="020B0604020202020204" pitchFamily="34" charset="0"/>
              </a:rPr>
              <a:t>campo.get</a:t>
            </a:r>
            <a:r>
              <a:rPr kumimoji="0" lang="es-CL" altLang="es-CL" sz="1800" b="0" i="0" u="none" strike="noStrike" cap="none" normalizeH="0" baseline="0" dirty="0">
                <a:ln>
                  <a:noFill/>
                </a:ln>
                <a:solidFill>
                  <a:schemeClr val="tx1"/>
                </a:solidFill>
                <a:effectLst/>
                <a:latin typeface="Arial" panose="020B0604020202020204" pitchFamily="34" charset="0"/>
              </a:rPr>
              <a:t>( o ).</a:t>
            </a:r>
            <a:r>
              <a:rPr kumimoji="0" lang="es-CL" altLang="es-CL" sz="1800" b="0" i="0" u="none" strike="noStrike" cap="none" normalizeH="0" baseline="0" dirty="0" err="1">
                <a:ln>
                  <a:noFill/>
                </a:ln>
                <a:solidFill>
                  <a:schemeClr val="tx1"/>
                </a:solidFill>
                <a:effectLst/>
                <a:latin typeface="Arial" panose="020B0604020202020204" pitchFamily="34" charset="0"/>
              </a:rPr>
              <a:t>toString</a:t>
            </a:r>
            <a:r>
              <a:rPr kumimoji="0" lang="es-CL" altLang="es-CL" sz="1800" b="0" i="0" u="none" strike="noStrike" cap="none" normalizeH="0" baseline="0" dirty="0">
                <a:ln>
                  <a:noFill/>
                </a:ln>
                <a:solidFill>
                  <a:schemeClr val="tx1"/>
                </a:solidFill>
                <a:effectLst/>
                <a:latin typeface="Arial" panose="020B0604020202020204" pitchFamily="34" charset="0"/>
              </a:rPr>
              <a:t>().</a:t>
            </a:r>
            <a:r>
              <a:rPr kumimoji="0" lang="es-CL" altLang="es-CL" sz="1800" b="0" i="0" u="none" strike="noStrike" cap="none" normalizeH="0" baseline="0" dirty="0" err="1">
                <a:ln>
                  <a:noFill/>
                </a:ln>
                <a:solidFill>
                  <a:schemeClr val="tx1"/>
                </a:solidFill>
                <a:effectLst/>
                <a:latin typeface="Arial" panose="020B0604020202020204" pitchFamily="34" charset="0"/>
              </a:rPr>
              <a:t>toUpperCase</a:t>
            </a:r>
            <a:r>
              <a:rPr kumimoji="0" lang="es-CL" altLang="es-C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 </a:t>
            </a:r>
            <a:r>
              <a:rPr kumimoji="0" lang="es-CL" altLang="es-CL" sz="1800" b="0" i="0" u="none" strike="noStrike" cap="none" normalizeH="0" baseline="0" dirty="0" err="1">
                <a:ln>
                  <a:noFill/>
                </a:ln>
                <a:solidFill>
                  <a:schemeClr val="tx1"/>
                </a:solidFill>
                <a:effectLst/>
                <a:latin typeface="Arial" panose="020B0604020202020204" pitchFamily="34" charset="0"/>
              </a:rPr>
              <a:t>else</a:t>
            </a:r>
            <a:r>
              <a:rPr kumimoji="0" lang="es-CL" altLang="es-C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a:t>
            </a:r>
            <a:r>
              <a:rPr kumimoji="0" lang="es-CL" altLang="es-CL" sz="1800" b="0" i="0" u="none" strike="noStrike" cap="none" normalizeH="0" baseline="0" dirty="0" err="1">
                <a:ln>
                  <a:noFill/>
                </a:ln>
                <a:solidFill>
                  <a:schemeClr val="tx1"/>
                </a:solidFill>
                <a:effectLst/>
                <a:latin typeface="Arial" panose="020B0604020202020204" pitchFamily="34" charset="0"/>
              </a:rPr>
              <a:t>System.out.println</a:t>
            </a:r>
            <a:r>
              <a:rPr kumimoji="0" lang="es-CL" altLang="es-CL" sz="1800" b="0" i="0" u="none" strike="noStrike" cap="none" normalizeH="0" baseline="0" dirty="0">
                <a:ln>
                  <a:noFill/>
                </a:ln>
                <a:solidFill>
                  <a:schemeClr val="tx1"/>
                </a:solidFill>
                <a:effectLst/>
                <a:latin typeface="Arial" panose="020B0604020202020204" pitchFamily="34" charset="0"/>
              </a:rPr>
              <a:t>( </a:t>
            </a:r>
            <a:r>
              <a:rPr kumimoji="0" lang="es-CL" altLang="es-CL" sz="1800" b="0" i="0" u="none" strike="noStrike" cap="none" normalizeH="0" baseline="0" dirty="0" err="1">
                <a:ln>
                  <a:noFill/>
                </a:ln>
                <a:solidFill>
                  <a:schemeClr val="tx1"/>
                </a:solidFill>
                <a:effectLst/>
                <a:latin typeface="Arial" panose="020B0604020202020204" pitchFamily="34" charset="0"/>
              </a:rPr>
              <a:t>campo.get</a:t>
            </a:r>
            <a:r>
              <a:rPr kumimoji="0" lang="es-CL" altLang="es-CL" sz="1800" b="0" i="0" u="none" strike="noStrike" cap="none" normalizeH="0" baseline="0" dirty="0">
                <a:ln>
                  <a:noFill/>
                </a:ln>
                <a:solidFill>
                  <a:schemeClr val="tx1"/>
                </a:solidFill>
                <a:effectLst/>
                <a:latin typeface="Arial" panose="020B0604020202020204" pitchFamily="34" charset="0"/>
              </a:rPr>
              <a:t>( o ).</a:t>
            </a:r>
            <a:r>
              <a:rPr kumimoji="0" lang="es-CL" altLang="es-CL" sz="1800" b="0" i="0" u="none" strike="noStrike" cap="none" normalizeH="0" baseline="0" dirty="0" err="1">
                <a:ln>
                  <a:noFill/>
                </a:ln>
                <a:solidFill>
                  <a:schemeClr val="tx1"/>
                </a:solidFill>
                <a:effectLst/>
                <a:latin typeface="Arial" panose="020B0604020202020204" pitchFamily="34" charset="0"/>
              </a:rPr>
              <a:t>toString</a:t>
            </a:r>
            <a:r>
              <a:rPr kumimoji="0" lang="es-CL" altLang="es-C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s-CL" altLang="es-CL" dirty="0">
                <a:latin typeface="Arial" panose="020B0604020202020204" pitchFamily="34" charset="0"/>
              </a:rPr>
              <a:t>                </a:t>
            </a:r>
            <a:r>
              <a:rPr kumimoji="0" lang="es-CL" altLang="es-C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L" altLang="es-CL"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1411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4C1613-ACA5-4FE3-9BE6-4B030909423A}"/>
              </a:ext>
            </a:extLst>
          </p:cNvPr>
          <p:cNvSpPr>
            <a:spLocks noGrp="1"/>
          </p:cNvSpPr>
          <p:nvPr>
            <p:ph type="title"/>
          </p:nvPr>
        </p:nvSpPr>
        <p:spPr>
          <a:xfrm>
            <a:off x="2664460" y="3429000"/>
            <a:ext cx="6863080" cy="952500"/>
          </a:xfrm>
        </p:spPr>
        <p:txBody>
          <a:bodyPr/>
          <a:lstStyle/>
          <a:p>
            <a:pPr algn="ctr"/>
            <a:r>
              <a:rPr lang="es-CL" b="1" dirty="0">
                <a:solidFill>
                  <a:schemeClr val="tx1"/>
                </a:solidFill>
              </a:rPr>
              <a:t>THREADS</a:t>
            </a:r>
          </a:p>
        </p:txBody>
      </p:sp>
    </p:spTree>
    <p:extLst>
      <p:ext uri="{BB962C8B-B14F-4D97-AF65-F5344CB8AC3E}">
        <p14:creationId xmlns:p14="http://schemas.microsoft.com/office/powerpoint/2010/main" val="4856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Threads</a:t>
            </a:r>
            <a:endParaRPr lang="es-CL" dirty="0"/>
          </a:p>
        </p:txBody>
      </p:sp>
      <p:sp>
        <p:nvSpPr>
          <p:cNvPr id="10" name="TextBox 9">
            <a:extLst>
              <a:ext uri="{FF2B5EF4-FFF2-40B4-BE49-F238E27FC236}">
                <a16:creationId xmlns:a16="http://schemas.microsoft.com/office/drawing/2014/main" id="{921BC92D-67A3-41A4-804B-24506DEAA305}"/>
              </a:ext>
            </a:extLst>
          </p:cNvPr>
          <p:cNvSpPr txBox="1"/>
          <p:nvPr/>
        </p:nvSpPr>
        <p:spPr>
          <a:xfrm>
            <a:off x="708103" y="2025010"/>
            <a:ext cx="6274714" cy="1754326"/>
          </a:xfrm>
          <a:prstGeom prst="rect">
            <a:avLst/>
          </a:prstGeom>
          <a:noFill/>
        </p:spPr>
        <p:txBody>
          <a:bodyPr wrap="square" rtlCol="0">
            <a:spAutoFit/>
          </a:bodyPr>
          <a:lstStyle/>
          <a:p>
            <a:pPr algn="just"/>
            <a:r>
              <a:rPr lang="es-ES" dirty="0"/>
              <a:t>La manera en que java permite realizar tareas en paralelo o en segundo plano, es por medio de hilos, mas conocidos como </a:t>
            </a:r>
            <a:r>
              <a:rPr lang="es-ES" dirty="0" err="1"/>
              <a:t>Threads</a:t>
            </a:r>
            <a:r>
              <a:rPr lang="es-ES" dirty="0"/>
              <a:t>.</a:t>
            </a:r>
          </a:p>
          <a:p>
            <a:pPr algn="just"/>
            <a:endParaRPr lang="es-ES" dirty="0"/>
          </a:p>
          <a:p>
            <a:pPr algn="just"/>
            <a:r>
              <a:rPr lang="es-ES" dirty="0"/>
              <a:t>Para poder crear un hilo, se debe definir la clase que heredará  de </a:t>
            </a:r>
            <a:r>
              <a:rPr lang="es-ES" dirty="0" err="1"/>
              <a:t>Thread</a:t>
            </a:r>
            <a:r>
              <a:rPr lang="es-ES" dirty="0"/>
              <a:t> como la que se aprecia en el ejemplo 1</a:t>
            </a:r>
            <a:endParaRPr lang="es-CL" dirty="0"/>
          </a:p>
        </p:txBody>
      </p:sp>
      <p:sp>
        <p:nvSpPr>
          <p:cNvPr id="6" name="Rectangle 5">
            <a:extLst>
              <a:ext uri="{FF2B5EF4-FFF2-40B4-BE49-F238E27FC236}">
                <a16:creationId xmlns:a16="http://schemas.microsoft.com/office/drawing/2014/main" id="{A299622E-B358-427B-9E55-A141C43986D1}"/>
              </a:ext>
            </a:extLst>
          </p:cNvPr>
          <p:cNvSpPr/>
          <p:nvPr/>
        </p:nvSpPr>
        <p:spPr>
          <a:xfrm>
            <a:off x="7510346" y="3076014"/>
            <a:ext cx="4300654" cy="2308324"/>
          </a:xfrm>
          <a:prstGeom prst="rect">
            <a:avLst/>
          </a:prstGeom>
        </p:spPr>
        <p:txBody>
          <a:bodyPr wrap="square">
            <a:spAutoFit/>
          </a:bodyPr>
          <a:lstStyle/>
          <a:p>
            <a:r>
              <a:rPr lang="en-US" dirty="0"/>
              <a:t>class </a:t>
            </a:r>
            <a:r>
              <a:rPr lang="en-US" dirty="0" err="1"/>
              <a:t>MyThread</a:t>
            </a:r>
            <a:r>
              <a:rPr lang="en-US" dirty="0"/>
              <a:t> extends Thread { </a:t>
            </a:r>
          </a:p>
          <a:p>
            <a:r>
              <a:rPr lang="en-US" dirty="0"/>
              <a:t>         public void run() {</a:t>
            </a:r>
          </a:p>
          <a:p>
            <a:r>
              <a:rPr lang="en-US" dirty="0"/>
              <a:t>                  </a:t>
            </a:r>
            <a:r>
              <a:rPr lang="en-US" dirty="0" err="1"/>
              <a:t>System.out.println</a:t>
            </a:r>
            <a:r>
              <a:rPr lang="en-US" dirty="0"/>
              <a:t>("</a:t>
            </a:r>
            <a:r>
              <a:rPr lang="en-US" dirty="0" err="1"/>
              <a:t>MyThread</a:t>
            </a:r>
            <a:r>
              <a:rPr lang="en-US" dirty="0"/>
              <a:t>"); </a:t>
            </a:r>
          </a:p>
          <a:p>
            <a:r>
              <a:rPr lang="en-US" dirty="0"/>
              <a:t>         } </a:t>
            </a:r>
          </a:p>
          <a:p>
            <a:r>
              <a:rPr lang="en-US" dirty="0"/>
              <a:t>}</a:t>
            </a:r>
          </a:p>
          <a:p>
            <a:endParaRPr lang="en-US" dirty="0"/>
          </a:p>
          <a:p>
            <a:r>
              <a:rPr lang="es-CL" dirty="0" err="1"/>
              <a:t>MyThread</a:t>
            </a:r>
            <a:r>
              <a:rPr lang="es-CL" dirty="0"/>
              <a:t> t = new </a:t>
            </a:r>
            <a:r>
              <a:rPr lang="es-CL" dirty="0" err="1"/>
              <a:t>MyThread</a:t>
            </a:r>
            <a:r>
              <a:rPr lang="es-CL" dirty="0"/>
              <a:t>();</a:t>
            </a:r>
          </a:p>
          <a:p>
            <a:r>
              <a:rPr lang="es-CL" dirty="0" err="1"/>
              <a:t>t.start</a:t>
            </a:r>
            <a:r>
              <a:rPr lang="es-CL" dirty="0"/>
              <a:t>();</a:t>
            </a:r>
          </a:p>
        </p:txBody>
      </p:sp>
      <p:sp>
        <p:nvSpPr>
          <p:cNvPr id="13" name="TextBox 12">
            <a:extLst>
              <a:ext uri="{FF2B5EF4-FFF2-40B4-BE49-F238E27FC236}">
                <a16:creationId xmlns:a16="http://schemas.microsoft.com/office/drawing/2014/main" id="{E0BBFEEE-FA0D-47A8-B02D-F5E652A71C73}"/>
              </a:ext>
            </a:extLst>
          </p:cNvPr>
          <p:cNvSpPr txBox="1"/>
          <p:nvPr/>
        </p:nvSpPr>
        <p:spPr>
          <a:xfrm>
            <a:off x="7510346" y="2706682"/>
            <a:ext cx="2319454" cy="369332"/>
          </a:xfrm>
          <a:prstGeom prst="rect">
            <a:avLst/>
          </a:prstGeom>
          <a:noFill/>
        </p:spPr>
        <p:txBody>
          <a:bodyPr wrap="square" rtlCol="0">
            <a:spAutoFit/>
          </a:bodyPr>
          <a:lstStyle/>
          <a:p>
            <a:r>
              <a:rPr lang="es-CL" b="1" dirty="0"/>
              <a:t>Ejemplo 1</a:t>
            </a:r>
          </a:p>
        </p:txBody>
      </p:sp>
    </p:spTree>
    <p:extLst>
      <p:ext uri="{BB962C8B-B14F-4D97-AF65-F5344CB8AC3E}">
        <p14:creationId xmlns:p14="http://schemas.microsoft.com/office/powerpoint/2010/main" val="67168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Threads</a:t>
            </a:r>
            <a:endParaRPr lang="es-CL" dirty="0"/>
          </a:p>
        </p:txBody>
      </p:sp>
      <p:sp>
        <p:nvSpPr>
          <p:cNvPr id="10" name="TextBox 9">
            <a:extLst>
              <a:ext uri="{FF2B5EF4-FFF2-40B4-BE49-F238E27FC236}">
                <a16:creationId xmlns:a16="http://schemas.microsoft.com/office/drawing/2014/main" id="{921BC92D-67A3-41A4-804B-24506DEAA305}"/>
              </a:ext>
            </a:extLst>
          </p:cNvPr>
          <p:cNvSpPr txBox="1"/>
          <p:nvPr/>
        </p:nvSpPr>
        <p:spPr>
          <a:xfrm>
            <a:off x="708103" y="2025010"/>
            <a:ext cx="6274714" cy="1477328"/>
          </a:xfrm>
          <a:prstGeom prst="rect">
            <a:avLst/>
          </a:prstGeom>
          <a:noFill/>
        </p:spPr>
        <p:txBody>
          <a:bodyPr wrap="square" rtlCol="0">
            <a:spAutoFit/>
          </a:bodyPr>
          <a:lstStyle/>
          <a:p>
            <a:pPr algn="just"/>
            <a:r>
              <a:rPr lang="es-ES" dirty="0"/>
              <a:t>Sin embargo, extender de </a:t>
            </a:r>
            <a:r>
              <a:rPr lang="es-ES" dirty="0" err="1"/>
              <a:t>Thread</a:t>
            </a:r>
            <a:r>
              <a:rPr lang="es-ES" dirty="0"/>
              <a:t> tiene la desventaja que impide poder heredar de otra clase. Por lo tanto, para resolver esta limitación, existe una forma mas efectiva de hacerlo y es por medio de la implementación de la interfaz </a:t>
            </a:r>
            <a:r>
              <a:rPr lang="es-ES" dirty="0" err="1"/>
              <a:t>Runnable</a:t>
            </a:r>
            <a:r>
              <a:rPr lang="es-ES" dirty="0"/>
              <a:t>, tal como se aprecia en el ejemplo 2.</a:t>
            </a:r>
            <a:endParaRPr lang="es-CL" dirty="0"/>
          </a:p>
        </p:txBody>
      </p:sp>
      <p:sp>
        <p:nvSpPr>
          <p:cNvPr id="12" name="TextBox 11">
            <a:extLst>
              <a:ext uri="{FF2B5EF4-FFF2-40B4-BE49-F238E27FC236}">
                <a16:creationId xmlns:a16="http://schemas.microsoft.com/office/drawing/2014/main" id="{B83A7F48-65C9-4F4B-9128-666AE2ADF536}"/>
              </a:ext>
            </a:extLst>
          </p:cNvPr>
          <p:cNvSpPr txBox="1"/>
          <p:nvPr/>
        </p:nvSpPr>
        <p:spPr>
          <a:xfrm>
            <a:off x="7296614" y="2029222"/>
            <a:ext cx="2319454" cy="369332"/>
          </a:xfrm>
          <a:prstGeom prst="rect">
            <a:avLst/>
          </a:prstGeom>
          <a:noFill/>
        </p:spPr>
        <p:txBody>
          <a:bodyPr wrap="square" rtlCol="0">
            <a:spAutoFit/>
          </a:bodyPr>
          <a:lstStyle/>
          <a:p>
            <a:r>
              <a:rPr lang="es-CL" b="1" dirty="0"/>
              <a:t>Ejemplo 2</a:t>
            </a:r>
          </a:p>
        </p:txBody>
      </p:sp>
      <p:sp>
        <p:nvSpPr>
          <p:cNvPr id="8" name="Rectangle 7">
            <a:extLst>
              <a:ext uri="{FF2B5EF4-FFF2-40B4-BE49-F238E27FC236}">
                <a16:creationId xmlns:a16="http://schemas.microsoft.com/office/drawing/2014/main" id="{83245DE4-91D4-4502-87A1-D4A6262D69D5}"/>
              </a:ext>
            </a:extLst>
          </p:cNvPr>
          <p:cNvSpPr/>
          <p:nvPr/>
        </p:nvSpPr>
        <p:spPr>
          <a:xfrm>
            <a:off x="7296614" y="2398554"/>
            <a:ext cx="7133064" cy="3970318"/>
          </a:xfrm>
          <a:prstGeom prst="rect">
            <a:avLst/>
          </a:prstGeom>
        </p:spPr>
        <p:txBody>
          <a:bodyPr wrap="square">
            <a:spAutoFit/>
          </a:bodyPr>
          <a:lstStyle/>
          <a:p>
            <a:r>
              <a:rPr lang="es-CL" dirty="0" err="1"/>
              <a:t>class</a:t>
            </a:r>
            <a:r>
              <a:rPr lang="es-CL" dirty="0"/>
              <a:t> </a:t>
            </a:r>
            <a:r>
              <a:rPr lang="es-CL" dirty="0" err="1"/>
              <a:t>MyRunnable</a:t>
            </a:r>
            <a:r>
              <a:rPr lang="es-CL" dirty="0"/>
              <a:t> </a:t>
            </a:r>
            <a:r>
              <a:rPr lang="es-CL" dirty="0" err="1"/>
              <a:t>implements</a:t>
            </a:r>
            <a:r>
              <a:rPr lang="es-CL" dirty="0"/>
              <a:t> </a:t>
            </a:r>
            <a:r>
              <a:rPr lang="es-CL" dirty="0" err="1"/>
              <a:t>Runnable</a:t>
            </a:r>
            <a:r>
              <a:rPr lang="es-CL" dirty="0"/>
              <a:t> {</a:t>
            </a:r>
          </a:p>
          <a:p>
            <a:r>
              <a:rPr lang="es-CL" dirty="0"/>
              <a:t>         </a:t>
            </a:r>
            <a:r>
              <a:rPr lang="es-CL" dirty="0" err="1"/>
              <a:t>public</a:t>
            </a:r>
            <a:r>
              <a:rPr lang="es-CL" dirty="0"/>
              <a:t> </a:t>
            </a:r>
            <a:r>
              <a:rPr lang="es-CL" dirty="0" err="1"/>
              <a:t>void</a:t>
            </a:r>
            <a:r>
              <a:rPr lang="es-CL" dirty="0"/>
              <a:t> run() { </a:t>
            </a:r>
          </a:p>
          <a:p>
            <a:r>
              <a:rPr lang="es-CL" dirty="0"/>
              <a:t>              </a:t>
            </a:r>
            <a:r>
              <a:rPr lang="es-CL" dirty="0" err="1"/>
              <a:t>System.out.println</a:t>
            </a:r>
            <a:r>
              <a:rPr lang="es-CL" dirty="0"/>
              <a:t>("</a:t>
            </a:r>
            <a:r>
              <a:rPr lang="es-CL" dirty="0" err="1"/>
              <a:t>MyRunnable</a:t>
            </a:r>
            <a:r>
              <a:rPr lang="es-CL" dirty="0"/>
              <a:t>");</a:t>
            </a:r>
          </a:p>
          <a:p>
            <a:r>
              <a:rPr lang="es-CL" dirty="0"/>
              <a:t>         }</a:t>
            </a:r>
          </a:p>
          <a:p>
            <a:r>
              <a:rPr lang="es-CL" dirty="0"/>
              <a:t> }</a:t>
            </a:r>
          </a:p>
          <a:p>
            <a:endParaRPr lang="es-CL" dirty="0"/>
          </a:p>
          <a:p>
            <a:r>
              <a:rPr lang="en-US" dirty="0"/>
              <a:t>public class </a:t>
            </a:r>
            <a:r>
              <a:rPr lang="en-US" dirty="0" err="1"/>
              <a:t>TestThreads</a:t>
            </a:r>
            <a:r>
              <a:rPr lang="en-US" dirty="0"/>
              <a:t> {</a:t>
            </a:r>
          </a:p>
          <a:p>
            <a:r>
              <a:rPr lang="en-US" dirty="0"/>
              <a:t>            public static void main (String [] </a:t>
            </a:r>
            <a:r>
              <a:rPr lang="en-US" dirty="0" err="1"/>
              <a:t>args</a:t>
            </a:r>
            <a:r>
              <a:rPr lang="en-US" dirty="0"/>
              <a:t>) { </a:t>
            </a:r>
          </a:p>
          <a:p>
            <a:r>
              <a:rPr lang="en-US" dirty="0"/>
              <a:t>                     </a:t>
            </a:r>
            <a:r>
              <a:rPr lang="en-US" dirty="0" err="1"/>
              <a:t>MyRunnable</a:t>
            </a:r>
            <a:r>
              <a:rPr lang="en-US" dirty="0"/>
              <a:t> r = new </a:t>
            </a:r>
            <a:r>
              <a:rPr lang="en-US" dirty="0" err="1"/>
              <a:t>MyRunnable</a:t>
            </a:r>
            <a:r>
              <a:rPr lang="en-US" dirty="0"/>
              <a:t>(); </a:t>
            </a:r>
          </a:p>
          <a:p>
            <a:r>
              <a:rPr lang="en-US" dirty="0"/>
              <a:t>                     Thread foo = new Thread(r); </a:t>
            </a:r>
          </a:p>
          <a:p>
            <a:r>
              <a:rPr lang="en-US" dirty="0"/>
              <a:t>                     Thread bar = new Thread(r); </a:t>
            </a:r>
          </a:p>
          <a:p>
            <a:r>
              <a:rPr lang="en-US" dirty="0"/>
              <a:t>                     Thread bat = new Thread(r); </a:t>
            </a:r>
          </a:p>
          <a:p>
            <a:r>
              <a:rPr lang="en-US" dirty="0"/>
              <a:t>             }</a:t>
            </a:r>
          </a:p>
          <a:p>
            <a:r>
              <a:rPr lang="en-US" dirty="0"/>
              <a:t>}</a:t>
            </a:r>
            <a:endParaRPr lang="es-CL" dirty="0"/>
          </a:p>
        </p:txBody>
      </p:sp>
    </p:spTree>
    <p:extLst>
      <p:ext uri="{BB962C8B-B14F-4D97-AF65-F5344CB8AC3E}">
        <p14:creationId xmlns:p14="http://schemas.microsoft.com/office/powerpoint/2010/main" val="93093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a:t>Ejercicio</a:t>
            </a:r>
          </a:p>
        </p:txBody>
      </p:sp>
      <p:sp>
        <p:nvSpPr>
          <p:cNvPr id="10" name="TextBox 9">
            <a:extLst>
              <a:ext uri="{FF2B5EF4-FFF2-40B4-BE49-F238E27FC236}">
                <a16:creationId xmlns:a16="http://schemas.microsoft.com/office/drawing/2014/main" id="{921BC92D-67A3-41A4-804B-24506DEAA305}"/>
              </a:ext>
            </a:extLst>
          </p:cNvPr>
          <p:cNvSpPr txBox="1"/>
          <p:nvPr/>
        </p:nvSpPr>
        <p:spPr>
          <a:xfrm>
            <a:off x="578934" y="2214579"/>
            <a:ext cx="10576931" cy="1477328"/>
          </a:xfrm>
          <a:prstGeom prst="rect">
            <a:avLst/>
          </a:prstGeom>
          <a:noFill/>
        </p:spPr>
        <p:txBody>
          <a:bodyPr wrap="square" rtlCol="0">
            <a:spAutoFit/>
          </a:bodyPr>
          <a:lstStyle/>
          <a:p>
            <a:pPr algn="just"/>
            <a:r>
              <a:rPr lang="es-ES" dirty="0"/>
              <a:t>Una persona tiene diferentes órganos que trabajan simultáneamente, tales como Pulmón para respirar y Corazón para bombear sangre. Para ello se debe implementar una clase </a:t>
            </a:r>
            <a:r>
              <a:rPr lang="es-ES"/>
              <a:t>llamada Corazón </a:t>
            </a:r>
            <a:r>
              <a:rPr lang="es-ES" dirty="0"/>
              <a:t>que implementa la interfaz </a:t>
            </a:r>
            <a:r>
              <a:rPr lang="es-ES" dirty="0" err="1"/>
              <a:t>Runnable</a:t>
            </a:r>
            <a:r>
              <a:rPr lang="es-ES" dirty="0"/>
              <a:t> para bombear sangre y la clase Pulmón que implementa la interfaz </a:t>
            </a:r>
            <a:r>
              <a:rPr lang="es-ES" dirty="0" err="1"/>
              <a:t>Runnable</a:t>
            </a:r>
            <a:r>
              <a:rPr lang="es-ES" dirty="0"/>
              <a:t> para respirar.</a:t>
            </a:r>
          </a:p>
          <a:p>
            <a:pPr algn="just"/>
            <a:endParaRPr lang="es-ES" dirty="0"/>
          </a:p>
          <a:p>
            <a:pPr algn="just"/>
            <a:r>
              <a:rPr lang="es-ES" dirty="0"/>
              <a:t>El corazón late cada 1 segundo mientras que la respiración es cada 4 segundos.</a:t>
            </a:r>
            <a:endParaRPr lang="es-CL" dirty="0"/>
          </a:p>
        </p:txBody>
      </p:sp>
    </p:spTree>
    <p:extLst>
      <p:ext uri="{BB962C8B-B14F-4D97-AF65-F5344CB8AC3E}">
        <p14:creationId xmlns:p14="http://schemas.microsoft.com/office/powerpoint/2010/main" val="225835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4C1613-ACA5-4FE3-9BE6-4B030909423A}"/>
              </a:ext>
            </a:extLst>
          </p:cNvPr>
          <p:cNvSpPr>
            <a:spLocks noGrp="1"/>
          </p:cNvSpPr>
          <p:nvPr>
            <p:ph type="title"/>
          </p:nvPr>
        </p:nvSpPr>
        <p:spPr>
          <a:xfrm>
            <a:off x="2664460" y="3429000"/>
            <a:ext cx="6863080" cy="952500"/>
          </a:xfrm>
        </p:spPr>
        <p:txBody>
          <a:bodyPr/>
          <a:lstStyle/>
          <a:p>
            <a:pPr algn="ctr"/>
            <a:r>
              <a:rPr lang="es-CL" b="1" dirty="0">
                <a:solidFill>
                  <a:schemeClr val="tx1"/>
                </a:solidFill>
              </a:rPr>
              <a:t>STRINGS</a:t>
            </a:r>
          </a:p>
        </p:txBody>
      </p:sp>
    </p:spTree>
    <p:extLst>
      <p:ext uri="{BB962C8B-B14F-4D97-AF65-F5344CB8AC3E}">
        <p14:creationId xmlns:p14="http://schemas.microsoft.com/office/powerpoint/2010/main" val="380156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Strings</a:t>
            </a:r>
            <a:endParaRPr lang="es-CL" dirty="0"/>
          </a:p>
        </p:txBody>
      </p:sp>
      <p:sp>
        <p:nvSpPr>
          <p:cNvPr id="2" name="TextBox 1">
            <a:extLst>
              <a:ext uri="{FF2B5EF4-FFF2-40B4-BE49-F238E27FC236}">
                <a16:creationId xmlns:a16="http://schemas.microsoft.com/office/drawing/2014/main" id="{BE0CE38F-FD4D-4AA9-8A93-4A659C223226}"/>
              </a:ext>
            </a:extLst>
          </p:cNvPr>
          <p:cNvSpPr txBox="1"/>
          <p:nvPr/>
        </p:nvSpPr>
        <p:spPr>
          <a:xfrm>
            <a:off x="1414351" y="1950330"/>
            <a:ext cx="9784480" cy="830997"/>
          </a:xfrm>
          <a:prstGeom prst="rect">
            <a:avLst/>
          </a:prstGeom>
          <a:noFill/>
        </p:spPr>
        <p:txBody>
          <a:bodyPr wrap="square" rtlCol="0">
            <a:spAutoFit/>
          </a:bodyPr>
          <a:lstStyle/>
          <a:p>
            <a:r>
              <a:rPr lang="es-CL" sz="2400" dirty="0"/>
              <a:t>Un </a:t>
            </a:r>
            <a:r>
              <a:rPr lang="es-CL" sz="2400" dirty="0" err="1"/>
              <a:t>String</a:t>
            </a:r>
            <a:r>
              <a:rPr lang="es-CL" sz="2400" dirty="0"/>
              <a:t> es un objeto inmutable ¿Entonces cómo es posible que su valor vaya cambiando?</a:t>
            </a:r>
          </a:p>
        </p:txBody>
      </p:sp>
      <p:sp>
        <p:nvSpPr>
          <p:cNvPr id="3" name="Rectangle 2">
            <a:extLst>
              <a:ext uri="{FF2B5EF4-FFF2-40B4-BE49-F238E27FC236}">
                <a16:creationId xmlns:a16="http://schemas.microsoft.com/office/drawing/2014/main" id="{48FAE66D-1AC2-4BBC-8382-662856CEF33D}"/>
              </a:ext>
            </a:extLst>
          </p:cNvPr>
          <p:cNvSpPr/>
          <p:nvPr/>
        </p:nvSpPr>
        <p:spPr>
          <a:xfrm>
            <a:off x="1414351" y="3290502"/>
            <a:ext cx="2299476" cy="369332"/>
          </a:xfrm>
          <a:prstGeom prst="rect">
            <a:avLst/>
          </a:prstGeom>
        </p:spPr>
        <p:txBody>
          <a:bodyPr wrap="none">
            <a:spAutoFit/>
          </a:bodyPr>
          <a:lstStyle/>
          <a:p>
            <a:r>
              <a:rPr lang="es-CL" dirty="0" err="1"/>
              <a:t>String</a:t>
            </a:r>
            <a:r>
              <a:rPr lang="es-CL" dirty="0"/>
              <a:t> s = new </a:t>
            </a:r>
            <a:r>
              <a:rPr lang="es-CL" dirty="0" err="1"/>
              <a:t>String</a:t>
            </a:r>
            <a:r>
              <a:rPr lang="es-CL" dirty="0"/>
              <a:t>();</a:t>
            </a:r>
          </a:p>
        </p:txBody>
      </p:sp>
      <p:sp>
        <p:nvSpPr>
          <p:cNvPr id="6" name="Rectangle 5">
            <a:extLst>
              <a:ext uri="{FF2B5EF4-FFF2-40B4-BE49-F238E27FC236}">
                <a16:creationId xmlns:a16="http://schemas.microsoft.com/office/drawing/2014/main" id="{380858A4-D456-4A31-8B36-4EC6E228DBCF}"/>
              </a:ext>
            </a:extLst>
          </p:cNvPr>
          <p:cNvSpPr/>
          <p:nvPr/>
        </p:nvSpPr>
        <p:spPr>
          <a:xfrm>
            <a:off x="1414351" y="3783392"/>
            <a:ext cx="3134448" cy="369332"/>
          </a:xfrm>
          <a:prstGeom prst="rect">
            <a:avLst/>
          </a:prstGeom>
        </p:spPr>
        <p:txBody>
          <a:bodyPr wrap="none">
            <a:spAutoFit/>
          </a:bodyPr>
          <a:lstStyle/>
          <a:p>
            <a:r>
              <a:rPr lang="es-CL" dirty="0" err="1"/>
              <a:t>String</a:t>
            </a:r>
            <a:r>
              <a:rPr lang="es-CL" dirty="0"/>
              <a:t> s = new </a:t>
            </a:r>
            <a:r>
              <a:rPr lang="es-CL" dirty="0" err="1"/>
              <a:t>String</a:t>
            </a:r>
            <a:r>
              <a:rPr lang="es-CL" dirty="0"/>
              <a:t>(“</a:t>
            </a:r>
            <a:r>
              <a:rPr lang="es-CL" dirty="0" err="1"/>
              <a:t>abcdef</a:t>
            </a:r>
            <a:r>
              <a:rPr lang="es-CL" dirty="0"/>
              <a:t>”);</a:t>
            </a:r>
          </a:p>
        </p:txBody>
      </p:sp>
      <p:sp>
        <p:nvSpPr>
          <p:cNvPr id="7" name="Rectangle 6">
            <a:extLst>
              <a:ext uri="{FF2B5EF4-FFF2-40B4-BE49-F238E27FC236}">
                <a16:creationId xmlns:a16="http://schemas.microsoft.com/office/drawing/2014/main" id="{3E5D0F9C-F987-400D-BD5E-2C3335C34959}"/>
              </a:ext>
            </a:extLst>
          </p:cNvPr>
          <p:cNvSpPr/>
          <p:nvPr/>
        </p:nvSpPr>
        <p:spPr>
          <a:xfrm>
            <a:off x="1414351" y="4276282"/>
            <a:ext cx="1992661" cy="369332"/>
          </a:xfrm>
          <a:prstGeom prst="rect">
            <a:avLst/>
          </a:prstGeom>
        </p:spPr>
        <p:txBody>
          <a:bodyPr wrap="none">
            <a:spAutoFit/>
          </a:bodyPr>
          <a:lstStyle/>
          <a:p>
            <a:r>
              <a:rPr lang="es-CL" dirty="0" err="1"/>
              <a:t>String</a:t>
            </a:r>
            <a:r>
              <a:rPr lang="es-CL" dirty="0"/>
              <a:t> s = “</a:t>
            </a:r>
            <a:r>
              <a:rPr lang="es-CL" dirty="0" err="1"/>
              <a:t>abcdef</a:t>
            </a:r>
            <a:r>
              <a:rPr lang="es-CL" dirty="0"/>
              <a:t>”;</a:t>
            </a:r>
          </a:p>
        </p:txBody>
      </p:sp>
      <p:sp>
        <p:nvSpPr>
          <p:cNvPr id="8" name="Rectangle 7">
            <a:extLst>
              <a:ext uri="{FF2B5EF4-FFF2-40B4-BE49-F238E27FC236}">
                <a16:creationId xmlns:a16="http://schemas.microsoft.com/office/drawing/2014/main" id="{5E61308D-C366-4E16-8958-EBA7D6BE5A83}"/>
              </a:ext>
            </a:extLst>
          </p:cNvPr>
          <p:cNvSpPr/>
          <p:nvPr/>
        </p:nvSpPr>
        <p:spPr>
          <a:xfrm>
            <a:off x="1414351" y="4769172"/>
            <a:ext cx="1417376" cy="369332"/>
          </a:xfrm>
          <a:prstGeom prst="rect">
            <a:avLst/>
          </a:prstGeom>
        </p:spPr>
        <p:txBody>
          <a:bodyPr wrap="none">
            <a:spAutoFit/>
          </a:bodyPr>
          <a:lstStyle/>
          <a:p>
            <a:r>
              <a:rPr lang="es-CL" dirty="0" err="1"/>
              <a:t>String</a:t>
            </a:r>
            <a:r>
              <a:rPr lang="es-CL" dirty="0"/>
              <a:t> s2 = s; </a:t>
            </a:r>
          </a:p>
        </p:txBody>
      </p:sp>
      <p:sp>
        <p:nvSpPr>
          <p:cNvPr id="9" name="Rectangle 8">
            <a:extLst>
              <a:ext uri="{FF2B5EF4-FFF2-40B4-BE49-F238E27FC236}">
                <a16:creationId xmlns:a16="http://schemas.microsoft.com/office/drawing/2014/main" id="{697D2AAC-50FE-4388-B944-7579C7CA9C25}"/>
              </a:ext>
            </a:extLst>
          </p:cNvPr>
          <p:cNvSpPr/>
          <p:nvPr/>
        </p:nvSpPr>
        <p:spPr>
          <a:xfrm>
            <a:off x="1419573" y="5262062"/>
            <a:ext cx="2914131" cy="369332"/>
          </a:xfrm>
          <a:prstGeom prst="rect">
            <a:avLst/>
          </a:prstGeom>
        </p:spPr>
        <p:txBody>
          <a:bodyPr wrap="none">
            <a:spAutoFit/>
          </a:bodyPr>
          <a:lstStyle/>
          <a:p>
            <a:r>
              <a:rPr lang="en-US" dirty="0"/>
              <a:t>s = </a:t>
            </a:r>
            <a:r>
              <a:rPr lang="en-US" dirty="0" err="1"/>
              <a:t>s.concat</a:t>
            </a:r>
            <a:r>
              <a:rPr lang="en-US" dirty="0"/>
              <a:t>(" </a:t>
            </a:r>
            <a:r>
              <a:rPr lang="en-US" dirty="0" err="1"/>
              <a:t>agrega</a:t>
            </a:r>
            <a:r>
              <a:rPr lang="en-US" dirty="0"/>
              <a:t> </a:t>
            </a:r>
            <a:r>
              <a:rPr lang="en-US" dirty="0" err="1"/>
              <a:t>esto</a:t>
            </a:r>
            <a:r>
              <a:rPr lang="en-US" dirty="0"/>
              <a:t>!"); </a:t>
            </a:r>
            <a:endParaRPr lang="es-CL" dirty="0"/>
          </a:p>
        </p:txBody>
      </p:sp>
      <p:sp>
        <p:nvSpPr>
          <p:cNvPr id="10" name="TextBox 9">
            <a:extLst>
              <a:ext uri="{FF2B5EF4-FFF2-40B4-BE49-F238E27FC236}">
                <a16:creationId xmlns:a16="http://schemas.microsoft.com/office/drawing/2014/main" id="{921BC92D-67A3-41A4-804B-24506DEAA305}"/>
              </a:ext>
            </a:extLst>
          </p:cNvPr>
          <p:cNvSpPr txBox="1"/>
          <p:nvPr/>
        </p:nvSpPr>
        <p:spPr>
          <a:xfrm>
            <a:off x="5394788" y="2781327"/>
            <a:ext cx="5804043" cy="369332"/>
          </a:xfrm>
          <a:prstGeom prst="rect">
            <a:avLst/>
          </a:prstGeom>
          <a:noFill/>
        </p:spPr>
        <p:txBody>
          <a:bodyPr wrap="square" rtlCol="0">
            <a:spAutoFit/>
          </a:bodyPr>
          <a:lstStyle/>
          <a:p>
            <a:pPr algn="just"/>
            <a:r>
              <a:rPr lang="es-CL" dirty="0"/>
              <a:t>¿Qué sucedió con el valor de s2 si se modifica la variable s?</a:t>
            </a:r>
          </a:p>
        </p:txBody>
      </p:sp>
      <p:sp>
        <p:nvSpPr>
          <p:cNvPr id="11" name="TextBox 10">
            <a:extLst>
              <a:ext uri="{FF2B5EF4-FFF2-40B4-BE49-F238E27FC236}">
                <a16:creationId xmlns:a16="http://schemas.microsoft.com/office/drawing/2014/main" id="{2CB27710-E574-4334-94DC-A88D595D28FD}"/>
              </a:ext>
            </a:extLst>
          </p:cNvPr>
          <p:cNvSpPr txBox="1"/>
          <p:nvPr/>
        </p:nvSpPr>
        <p:spPr>
          <a:xfrm>
            <a:off x="5394788" y="3389734"/>
            <a:ext cx="5804043" cy="1477328"/>
          </a:xfrm>
          <a:prstGeom prst="rect">
            <a:avLst/>
          </a:prstGeom>
          <a:noFill/>
        </p:spPr>
        <p:txBody>
          <a:bodyPr wrap="square" rtlCol="0">
            <a:spAutoFit/>
          </a:bodyPr>
          <a:lstStyle/>
          <a:p>
            <a:pPr algn="just"/>
            <a:r>
              <a:rPr lang="es-CL" dirty="0"/>
              <a:t>La VM (Virtual Machine) tomó el </a:t>
            </a:r>
            <a:r>
              <a:rPr lang="es-CL" dirty="0" err="1"/>
              <a:t>String</a:t>
            </a:r>
            <a:r>
              <a:rPr lang="es-CL" dirty="0"/>
              <a:t> s (valor “</a:t>
            </a:r>
            <a:r>
              <a:rPr lang="es-CL" dirty="0" err="1"/>
              <a:t>abcdef</a:t>
            </a:r>
            <a:r>
              <a:rPr lang="es-CL" dirty="0"/>
              <a:t>”) y le pegó el valor “ agrega esto!” al final de la cadena. Pero como la VM sabe que los </a:t>
            </a:r>
            <a:r>
              <a:rPr lang="es-CL" dirty="0" err="1"/>
              <a:t>String</a:t>
            </a:r>
            <a:r>
              <a:rPr lang="es-CL" dirty="0"/>
              <a:t> son inmutables, crea un nuevo objeto con las cadenas concatenadas y actualiza la referencia de memoria para la variable s.</a:t>
            </a:r>
          </a:p>
        </p:txBody>
      </p:sp>
      <p:sp>
        <p:nvSpPr>
          <p:cNvPr id="12" name="TextBox 11">
            <a:extLst>
              <a:ext uri="{FF2B5EF4-FFF2-40B4-BE49-F238E27FC236}">
                <a16:creationId xmlns:a16="http://schemas.microsoft.com/office/drawing/2014/main" id="{3DA85D10-22E5-4687-A156-FE415406B9C2}"/>
              </a:ext>
            </a:extLst>
          </p:cNvPr>
          <p:cNvSpPr txBox="1"/>
          <p:nvPr/>
        </p:nvSpPr>
        <p:spPr>
          <a:xfrm>
            <a:off x="5394787" y="4952494"/>
            <a:ext cx="5804043" cy="1200329"/>
          </a:xfrm>
          <a:prstGeom prst="rect">
            <a:avLst/>
          </a:prstGeom>
          <a:noFill/>
        </p:spPr>
        <p:txBody>
          <a:bodyPr wrap="square" rtlCol="0">
            <a:spAutoFit/>
          </a:bodyPr>
          <a:lstStyle/>
          <a:p>
            <a:pPr algn="just"/>
            <a:r>
              <a:rPr lang="es-CL" dirty="0"/>
              <a:t>Hasta ahora tenemos 3 </a:t>
            </a:r>
            <a:r>
              <a:rPr lang="es-CL" dirty="0" err="1"/>
              <a:t>String</a:t>
            </a:r>
            <a:r>
              <a:rPr lang="es-CL" dirty="0"/>
              <a:t> “</a:t>
            </a:r>
            <a:r>
              <a:rPr lang="es-CL" dirty="0" err="1"/>
              <a:t>abcdef</a:t>
            </a:r>
            <a:r>
              <a:rPr lang="es-CL" dirty="0"/>
              <a:t>”, “ agrega esto!” y “</a:t>
            </a:r>
            <a:r>
              <a:rPr lang="es-CL" dirty="0" err="1"/>
              <a:t>abcdef</a:t>
            </a:r>
            <a:r>
              <a:rPr lang="es-CL" dirty="0"/>
              <a:t> agrega esto!”. Sin embargo solo dos de ellos se encuentran referenciados, s2 apunta al </a:t>
            </a:r>
            <a:r>
              <a:rPr lang="es-CL" dirty="0" err="1"/>
              <a:t>string</a:t>
            </a:r>
            <a:r>
              <a:rPr lang="es-CL" dirty="0"/>
              <a:t> “</a:t>
            </a:r>
            <a:r>
              <a:rPr lang="es-CL" dirty="0" err="1"/>
              <a:t>abcdef</a:t>
            </a:r>
            <a:r>
              <a:rPr lang="es-CL" dirty="0"/>
              <a:t>” y s apunta al </a:t>
            </a:r>
            <a:r>
              <a:rPr lang="es-CL" dirty="0" err="1"/>
              <a:t>string</a:t>
            </a:r>
            <a:r>
              <a:rPr lang="es-CL" dirty="0"/>
              <a:t> “</a:t>
            </a:r>
            <a:r>
              <a:rPr lang="es-CL" dirty="0" err="1"/>
              <a:t>abcdef</a:t>
            </a:r>
            <a:r>
              <a:rPr lang="es-CL" dirty="0"/>
              <a:t> agrega esto!”.</a:t>
            </a:r>
          </a:p>
        </p:txBody>
      </p:sp>
    </p:spTree>
    <p:extLst>
      <p:ext uri="{BB962C8B-B14F-4D97-AF65-F5344CB8AC3E}">
        <p14:creationId xmlns:p14="http://schemas.microsoft.com/office/powerpoint/2010/main" val="153242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Strings</a:t>
            </a:r>
            <a:endParaRPr lang="es-CL" dirty="0"/>
          </a:p>
        </p:txBody>
      </p:sp>
      <p:pic>
        <p:nvPicPr>
          <p:cNvPr id="3" name="Picture 2">
            <a:extLst>
              <a:ext uri="{FF2B5EF4-FFF2-40B4-BE49-F238E27FC236}">
                <a16:creationId xmlns:a16="http://schemas.microsoft.com/office/drawing/2014/main" id="{58CA85FA-50AE-4CA3-9FBA-B00875E9D329}"/>
              </a:ext>
            </a:extLst>
          </p:cNvPr>
          <p:cNvPicPr>
            <a:picLocks noChangeAspect="1"/>
          </p:cNvPicPr>
          <p:nvPr/>
        </p:nvPicPr>
        <p:blipFill rotWithShape="1">
          <a:blip r:embed="rId2"/>
          <a:srcRect l="33961" t="28209" r="30714" b="51610"/>
          <a:stretch/>
        </p:blipFill>
        <p:spPr>
          <a:xfrm>
            <a:off x="191412" y="1919126"/>
            <a:ext cx="6272990" cy="2015875"/>
          </a:xfrm>
          <a:prstGeom prst="rect">
            <a:avLst/>
          </a:prstGeom>
        </p:spPr>
      </p:pic>
      <p:pic>
        <p:nvPicPr>
          <p:cNvPr id="6" name="Picture 5">
            <a:extLst>
              <a:ext uri="{FF2B5EF4-FFF2-40B4-BE49-F238E27FC236}">
                <a16:creationId xmlns:a16="http://schemas.microsoft.com/office/drawing/2014/main" id="{F75E7A57-BA0E-4552-B88A-E0A41CB71F0C}"/>
              </a:ext>
            </a:extLst>
          </p:cNvPr>
          <p:cNvPicPr>
            <a:picLocks noChangeAspect="1"/>
          </p:cNvPicPr>
          <p:nvPr/>
        </p:nvPicPr>
        <p:blipFill rotWithShape="1">
          <a:blip r:embed="rId3"/>
          <a:srcRect l="33624" t="39101" r="31489" b="35238"/>
          <a:stretch/>
        </p:blipFill>
        <p:spPr>
          <a:xfrm>
            <a:off x="6524197" y="2754541"/>
            <a:ext cx="5286803" cy="2187327"/>
          </a:xfrm>
          <a:prstGeom prst="rect">
            <a:avLst/>
          </a:prstGeom>
        </p:spPr>
      </p:pic>
      <p:pic>
        <p:nvPicPr>
          <p:cNvPr id="7" name="Picture 6">
            <a:extLst>
              <a:ext uri="{FF2B5EF4-FFF2-40B4-BE49-F238E27FC236}">
                <a16:creationId xmlns:a16="http://schemas.microsoft.com/office/drawing/2014/main" id="{506937F9-D3EC-4BE1-8B18-1EF13A1886D6}"/>
              </a:ext>
            </a:extLst>
          </p:cNvPr>
          <p:cNvPicPr>
            <a:picLocks noChangeAspect="1"/>
          </p:cNvPicPr>
          <p:nvPr/>
        </p:nvPicPr>
        <p:blipFill rotWithShape="1">
          <a:blip r:embed="rId4"/>
          <a:srcRect l="33539" t="37903" r="30953" b="36860"/>
          <a:stretch/>
        </p:blipFill>
        <p:spPr>
          <a:xfrm>
            <a:off x="634995" y="4076485"/>
            <a:ext cx="6272990" cy="2507887"/>
          </a:xfrm>
          <a:prstGeom prst="rect">
            <a:avLst/>
          </a:prstGeom>
        </p:spPr>
      </p:pic>
    </p:spTree>
    <p:extLst>
      <p:ext uri="{BB962C8B-B14F-4D97-AF65-F5344CB8AC3E}">
        <p14:creationId xmlns:p14="http://schemas.microsoft.com/office/powerpoint/2010/main" val="13673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Strings</a:t>
            </a:r>
            <a:endParaRPr lang="es-CL" dirty="0"/>
          </a:p>
        </p:txBody>
      </p:sp>
      <p:sp>
        <p:nvSpPr>
          <p:cNvPr id="13" name="Rectangle 12">
            <a:extLst>
              <a:ext uri="{FF2B5EF4-FFF2-40B4-BE49-F238E27FC236}">
                <a16:creationId xmlns:a16="http://schemas.microsoft.com/office/drawing/2014/main" id="{C1308BE1-3DAB-46AB-AE58-217DD45E3563}"/>
              </a:ext>
            </a:extLst>
          </p:cNvPr>
          <p:cNvSpPr/>
          <p:nvPr/>
        </p:nvSpPr>
        <p:spPr>
          <a:xfrm>
            <a:off x="491386" y="1927853"/>
            <a:ext cx="5938752" cy="954107"/>
          </a:xfrm>
          <a:prstGeom prst="rect">
            <a:avLst/>
          </a:prstGeom>
        </p:spPr>
        <p:txBody>
          <a:bodyPr wrap="square">
            <a:spAutoFit/>
          </a:bodyPr>
          <a:lstStyle/>
          <a:p>
            <a:r>
              <a:rPr lang="es-CL" sz="2800" dirty="0"/>
              <a:t>Métodos disponibles para </a:t>
            </a:r>
            <a:r>
              <a:rPr lang="es-CL" sz="2800" dirty="0" err="1"/>
              <a:t>String</a:t>
            </a:r>
            <a:endParaRPr lang="es-CL" sz="2800" dirty="0"/>
          </a:p>
          <a:p>
            <a:endParaRPr lang="es-CL" sz="2800" dirty="0"/>
          </a:p>
        </p:txBody>
      </p:sp>
      <p:graphicFrame>
        <p:nvGraphicFramePr>
          <p:cNvPr id="14" name="Content Placeholder 8">
            <a:extLst>
              <a:ext uri="{FF2B5EF4-FFF2-40B4-BE49-F238E27FC236}">
                <a16:creationId xmlns:a16="http://schemas.microsoft.com/office/drawing/2014/main" id="{E7F8824E-EAC7-41DC-A785-E52FFF31ADC9}"/>
              </a:ext>
            </a:extLst>
          </p:cNvPr>
          <p:cNvGraphicFramePr>
            <a:graphicFrameLocks noGrp="1"/>
          </p:cNvGraphicFramePr>
          <p:nvPr>
            <p:ph idx="1"/>
            <p:extLst>
              <p:ext uri="{D42A27DB-BD31-4B8C-83A1-F6EECF244321}">
                <p14:modId xmlns:p14="http://schemas.microsoft.com/office/powerpoint/2010/main" val="2425931193"/>
              </p:ext>
            </p:extLst>
          </p:nvPr>
        </p:nvGraphicFramePr>
        <p:xfrm>
          <a:off x="122449" y="2749152"/>
          <a:ext cx="5816014" cy="3454181"/>
        </p:xfrm>
        <a:graphic>
          <a:graphicData uri="http://schemas.openxmlformats.org/drawingml/2006/table">
            <a:tbl>
              <a:tblPr/>
              <a:tblGrid>
                <a:gridCol w="1572787">
                  <a:extLst>
                    <a:ext uri="{9D8B030D-6E8A-4147-A177-3AD203B41FA5}">
                      <a16:colId xmlns:a16="http://schemas.microsoft.com/office/drawing/2014/main" val="3634364079"/>
                    </a:ext>
                  </a:extLst>
                </a:gridCol>
                <a:gridCol w="4243227">
                  <a:extLst>
                    <a:ext uri="{9D8B030D-6E8A-4147-A177-3AD203B41FA5}">
                      <a16:colId xmlns:a16="http://schemas.microsoft.com/office/drawing/2014/main" val="1314368999"/>
                    </a:ext>
                  </a:extLst>
                </a:gridCol>
              </a:tblGrid>
              <a:tr h="542886">
                <a:tc>
                  <a:txBody>
                    <a:bodyPr/>
                    <a:lstStyle/>
                    <a:p>
                      <a:pPr algn="l" fontAlgn="b"/>
                      <a:r>
                        <a:rPr lang="es-CL" dirty="0" err="1">
                          <a:effectLst/>
                        </a:rPr>
                        <a:t>substring</a:t>
                      </a:r>
                      <a:r>
                        <a:rPr lang="es-CL" dirty="0">
                          <a:effectLst/>
                        </a:rPr>
                        <a:t>()</a:t>
                      </a:r>
                    </a:p>
                  </a:txBody>
                  <a:tcPr marL="50800" marR="50800" marT="50800" marB="50800">
                    <a:lnL>
                      <a:noFill/>
                    </a:lnL>
                    <a:lnR>
                      <a:noFill/>
                    </a:lnR>
                    <a:lnT>
                      <a:noFill/>
                    </a:lnT>
                    <a:lnB>
                      <a:noFill/>
                    </a:lnB>
                    <a:solidFill>
                      <a:srgbClr val="FFFFFF"/>
                    </a:solidFill>
                  </a:tcPr>
                </a:tc>
                <a:tc>
                  <a:txBody>
                    <a:bodyPr/>
                    <a:lstStyle/>
                    <a:p>
                      <a:pPr algn="l" fontAlgn="b"/>
                      <a:r>
                        <a:rPr lang="es-CL" dirty="0">
                          <a:effectLst/>
                        </a:rPr>
                        <a:t>Devuelve una parte de un </a:t>
                      </a:r>
                      <a:r>
                        <a:rPr lang="es-CL" dirty="0" err="1">
                          <a:effectLst/>
                        </a:rPr>
                        <a:t>String</a:t>
                      </a:r>
                      <a:endParaRPr lang="es-CL" dirty="0">
                        <a:effectLst/>
                      </a:endParaRP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166053108"/>
                  </a:ext>
                </a:extLst>
              </a:tr>
              <a:tr h="417689">
                <a:tc>
                  <a:txBody>
                    <a:bodyPr/>
                    <a:lstStyle/>
                    <a:p>
                      <a:pPr fontAlgn="t"/>
                      <a:r>
                        <a:rPr lang="es-CL" dirty="0" err="1">
                          <a:effectLst/>
                        </a:rPr>
                        <a:t>concat</a:t>
                      </a:r>
                      <a:r>
                        <a:rPr lang="es-CL" dirty="0">
                          <a:effectLst/>
                        </a:rPr>
                        <a:t>()</a:t>
                      </a:r>
                    </a:p>
                  </a:txBody>
                  <a:tcPr marL="50800" marR="50800" marT="50800" marB="50800">
                    <a:lnL>
                      <a:noFill/>
                    </a:lnL>
                    <a:lnR>
                      <a:noFill/>
                    </a:lnR>
                    <a:lnT>
                      <a:noFill/>
                    </a:lnT>
                    <a:lnB>
                      <a:noFill/>
                    </a:lnB>
                    <a:solidFill>
                      <a:srgbClr val="FFFFFF"/>
                    </a:solidFill>
                  </a:tcPr>
                </a:tc>
                <a:tc>
                  <a:txBody>
                    <a:bodyPr/>
                    <a:lstStyle/>
                    <a:p>
                      <a:pPr fontAlgn="t"/>
                      <a:r>
                        <a:rPr lang="es-CL" dirty="0">
                          <a:effectLst/>
                        </a:rPr>
                        <a:t>Une dos </a:t>
                      </a:r>
                      <a:r>
                        <a:rPr lang="es-CL" dirty="0" err="1">
                          <a:effectLst/>
                        </a:rPr>
                        <a:t>String</a:t>
                      </a:r>
                      <a:endParaRPr lang="es-CL" dirty="0">
                        <a:effectLst/>
                      </a:endParaRP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602388903"/>
                  </a:ext>
                </a:extLst>
              </a:tr>
              <a:tr h="542886">
                <a:tc>
                  <a:txBody>
                    <a:bodyPr/>
                    <a:lstStyle/>
                    <a:p>
                      <a:pPr fontAlgn="t"/>
                      <a:r>
                        <a:rPr lang="es-CL" dirty="0" err="1">
                          <a:effectLst/>
                        </a:rPr>
                        <a:t>toUpperCase</a:t>
                      </a:r>
                      <a:r>
                        <a:rPr lang="es-CL" dirty="0">
                          <a:effectLst/>
                        </a:rPr>
                        <a:t>()</a:t>
                      </a:r>
                    </a:p>
                  </a:txBody>
                  <a:tcPr marL="50800" marR="50800" marT="50800" marB="50800">
                    <a:lnL>
                      <a:noFill/>
                    </a:lnL>
                    <a:lnR>
                      <a:noFill/>
                    </a:lnR>
                    <a:lnT>
                      <a:noFill/>
                    </a:lnT>
                    <a:lnB>
                      <a:noFill/>
                    </a:lnB>
                    <a:solidFill>
                      <a:srgbClr val="FFFFFF"/>
                    </a:solidFill>
                  </a:tcPr>
                </a:tc>
                <a:tc>
                  <a:txBody>
                    <a:bodyPr/>
                    <a:lstStyle/>
                    <a:p>
                      <a:pPr fontAlgn="t"/>
                      <a:r>
                        <a:rPr lang="es-CL" dirty="0">
                          <a:effectLst/>
                        </a:rPr>
                        <a:t>Devuelve un </a:t>
                      </a:r>
                      <a:r>
                        <a:rPr lang="es-CL" dirty="0" err="1">
                          <a:effectLst/>
                        </a:rPr>
                        <a:t>String</a:t>
                      </a:r>
                      <a:r>
                        <a:rPr lang="es-CL" dirty="0">
                          <a:effectLst/>
                        </a:rPr>
                        <a:t> con todos los caracteres en mayúscula</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571851708"/>
                  </a:ext>
                </a:extLst>
              </a:tr>
              <a:tr h="542886">
                <a:tc>
                  <a:txBody>
                    <a:bodyPr/>
                    <a:lstStyle/>
                    <a:p>
                      <a:pPr fontAlgn="t"/>
                      <a:r>
                        <a:rPr lang="es-CL" dirty="0" err="1">
                          <a:effectLst/>
                        </a:rPr>
                        <a:t>toLowerCase</a:t>
                      </a:r>
                      <a:r>
                        <a:rPr lang="es-CL" dirty="0">
                          <a:effectLst/>
                        </a:rPr>
                        <a:t>()</a:t>
                      </a:r>
                    </a:p>
                  </a:txBody>
                  <a:tcPr marL="50800" marR="50800" marT="50800" marB="50800">
                    <a:lnL>
                      <a:noFill/>
                    </a:lnL>
                    <a:lnR>
                      <a:noFill/>
                    </a:lnR>
                    <a:lnT>
                      <a:noFill/>
                    </a:lnT>
                    <a:lnB>
                      <a:noFill/>
                    </a:lnB>
                    <a:solidFill>
                      <a:srgbClr val="FFFFFF"/>
                    </a:solidFill>
                  </a:tcPr>
                </a:tc>
                <a:tc>
                  <a:txBody>
                    <a:bodyPr/>
                    <a:lstStyle/>
                    <a:p>
                      <a:pPr fontAlgn="t"/>
                      <a:r>
                        <a:rPr lang="es-CL" dirty="0">
                          <a:effectLst/>
                        </a:rPr>
                        <a:t>Devuelve un </a:t>
                      </a:r>
                      <a:r>
                        <a:rPr lang="es-CL" dirty="0" err="1">
                          <a:effectLst/>
                        </a:rPr>
                        <a:t>String</a:t>
                      </a:r>
                      <a:r>
                        <a:rPr lang="es-CL" dirty="0">
                          <a:effectLst/>
                        </a:rPr>
                        <a:t> con todos los caracteres en minúscula</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930800071"/>
                  </a:ext>
                </a:extLst>
              </a:tr>
              <a:tr h="542886">
                <a:tc>
                  <a:txBody>
                    <a:bodyPr/>
                    <a:lstStyle/>
                    <a:p>
                      <a:pPr fontAlgn="t"/>
                      <a:r>
                        <a:rPr lang="es-CL" dirty="0" err="1">
                          <a:effectLst/>
                        </a:rPr>
                        <a:t>replace</a:t>
                      </a:r>
                      <a:r>
                        <a:rPr lang="es-CL" dirty="0">
                          <a:effectLst/>
                        </a:rPr>
                        <a:t>()</a:t>
                      </a:r>
                    </a:p>
                  </a:txBody>
                  <a:tcPr marL="50800" marR="50800" marT="50800" marB="50800">
                    <a:lnL>
                      <a:noFill/>
                    </a:lnL>
                    <a:lnR>
                      <a:noFill/>
                    </a:lnR>
                    <a:lnT>
                      <a:noFill/>
                    </a:lnT>
                    <a:lnB>
                      <a:noFill/>
                    </a:lnB>
                    <a:solidFill>
                      <a:srgbClr val="FFFFFF"/>
                    </a:solidFill>
                  </a:tcPr>
                </a:tc>
                <a:tc>
                  <a:txBody>
                    <a:bodyPr/>
                    <a:lstStyle/>
                    <a:p>
                      <a:pPr fontAlgn="t"/>
                      <a:r>
                        <a:rPr lang="es-CL" dirty="0">
                          <a:effectLst/>
                        </a:rPr>
                        <a:t>Reemplaza las ocurrencias de un carácter con el nuevo carácter</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774994240"/>
                  </a:ext>
                </a:extLst>
              </a:tr>
              <a:tr h="542886">
                <a:tc>
                  <a:txBody>
                    <a:bodyPr/>
                    <a:lstStyle/>
                    <a:p>
                      <a:pPr fontAlgn="t"/>
                      <a:r>
                        <a:rPr lang="es-CL" dirty="0" err="1">
                          <a:effectLst/>
                        </a:rPr>
                        <a:t>charAt</a:t>
                      </a:r>
                      <a:r>
                        <a:rPr lang="es-CL" dirty="0">
                          <a:effectLst/>
                        </a:rPr>
                        <a:t>()</a:t>
                      </a:r>
                    </a:p>
                  </a:txBody>
                  <a:tcPr marL="50800" marR="50800" marT="50800" marB="50800">
                    <a:lnL>
                      <a:noFill/>
                    </a:lnL>
                    <a:lnR>
                      <a:noFill/>
                    </a:lnR>
                    <a:lnT>
                      <a:noFill/>
                    </a:lnT>
                    <a:lnB>
                      <a:noFill/>
                    </a:lnB>
                    <a:solidFill>
                      <a:srgbClr val="FFFFFF"/>
                    </a:solidFill>
                  </a:tcPr>
                </a:tc>
                <a:tc>
                  <a:txBody>
                    <a:bodyPr/>
                    <a:lstStyle/>
                    <a:p>
                      <a:pPr fontAlgn="t"/>
                      <a:r>
                        <a:rPr lang="es-CL" dirty="0">
                          <a:effectLst/>
                        </a:rPr>
                        <a:t>Devuelve el carácter de un índice específico</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2984445486"/>
                  </a:ext>
                </a:extLst>
              </a:tr>
            </a:tbl>
          </a:graphicData>
        </a:graphic>
      </p:graphicFrame>
      <p:graphicFrame>
        <p:nvGraphicFramePr>
          <p:cNvPr id="15" name="Content Placeholder 8">
            <a:extLst>
              <a:ext uri="{FF2B5EF4-FFF2-40B4-BE49-F238E27FC236}">
                <a16:creationId xmlns:a16="http://schemas.microsoft.com/office/drawing/2014/main" id="{80EE6259-3F28-4758-B77F-E01124A5FBB1}"/>
              </a:ext>
            </a:extLst>
          </p:cNvPr>
          <p:cNvGraphicFramePr>
            <a:graphicFrameLocks/>
          </p:cNvGraphicFramePr>
          <p:nvPr>
            <p:extLst>
              <p:ext uri="{D42A27DB-BD31-4B8C-83A1-F6EECF244321}">
                <p14:modId xmlns:p14="http://schemas.microsoft.com/office/powerpoint/2010/main" val="2960408109"/>
              </p:ext>
            </p:extLst>
          </p:nvPr>
        </p:nvGraphicFramePr>
        <p:xfrm>
          <a:off x="6206524" y="2713133"/>
          <a:ext cx="5816014" cy="3525520"/>
        </p:xfrm>
        <a:graphic>
          <a:graphicData uri="http://schemas.openxmlformats.org/drawingml/2006/table">
            <a:tbl>
              <a:tblPr/>
              <a:tblGrid>
                <a:gridCol w="1910060">
                  <a:extLst>
                    <a:ext uri="{9D8B030D-6E8A-4147-A177-3AD203B41FA5}">
                      <a16:colId xmlns:a16="http://schemas.microsoft.com/office/drawing/2014/main" val="3634364079"/>
                    </a:ext>
                  </a:extLst>
                </a:gridCol>
                <a:gridCol w="3905954">
                  <a:extLst>
                    <a:ext uri="{9D8B030D-6E8A-4147-A177-3AD203B41FA5}">
                      <a16:colId xmlns:a16="http://schemas.microsoft.com/office/drawing/2014/main" val="1314368999"/>
                    </a:ext>
                  </a:extLst>
                </a:gridCol>
              </a:tblGrid>
              <a:tr h="542886">
                <a:tc>
                  <a:txBody>
                    <a:bodyPr/>
                    <a:lstStyle/>
                    <a:p>
                      <a:pPr algn="l" fontAlgn="b"/>
                      <a:r>
                        <a:rPr lang="es-CL" dirty="0" err="1">
                          <a:effectLst/>
                        </a:rPr>
                        <a:t>equalsIgnoreCase</a:t>
                      </a:r>
                      <a:r>
                        <a:rPr lang="es-CL" dirty="0">
                          <a:effectLst/>
                        </a:rPr>
                        <a:t>()</a:t>
                      </a:r>
                    </a:p>
                  </a:txBody>
                  <a:tcPr marL="50800" marR="50800" marT="50800" marB="50800">
                    <a:lnL>
                      <a:noFill/>
                    </a:lnL>
                    <a:lnR>
                      <a:noFill/>
                    </a:lnR>
                    <a:lnT>
                      <a:noFill/>
                    </a:lnT>
                    <a:lnB>
                      <a:noFill/>
                    </a:lnB>
                    <a:solidFill>
                      <a:srgbClr val="FFFFFF"/>
                    </a:solidFill>
                  </a:tcPr>
                </a:tc>
                <a:tc>
                  <a:txBody>
                    <a:bodyPr/>
                    <a:lstStyle/>
                    <a:p>
                      <a:pPr algn="l" fontAlgn="b"/>
                      <a:r>
                        <a:rPr lang="es-CL" dirty="0">
                          <a:effectLst/>
                        </a:rPr>
                        <a:t>Determina si el </a:t>
                      </a:r>
                      <a:r>
                        <a:rPr lang="es-CL" dirty="0" err="1">
                          <a:effectLst/>
                        </a:rPr>
                        <a:t>String</a:t>
                      </a:r>
                      <a:r>
                        <a:rPr lang="es-CL" dirty="0">
                          <a:effectLst/>
                        </a:rPr>
                        <a:t> en cuestión es igual al recibido por parámetro (ignora mayúsculas y minúsculas)</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166053108"/>
                  </a:ext>
                </a:extLst>
              </a:tr>
              <a:tr h="417689">
                <a:tc>
                  <a:txBody>
                    <a:bodyPr/>
                    <a:lstStyle/>
                    <a:p>
                      <a:pPr fontAlgn="t"/>
                      <a:r>
                        <a:rPr lang="es-CL" dirty="0" err="1">
                          <a:effectLst/>
                        </a:rPr>
                        <a:t>equals</a:t>
                      </a:r>
                      <a:r>
                        <a:rPr lang="es-CL" dirty="0">
                          <a:effectLst/>
                        </a:rPr>
                        <a:t>()</a:t>
                      </a:r>
                    </a:p>
                  </a:txBody>
                  <a:tcPr marL="50800" marR="50800" marT="50800" marB="50800">
                    <a:lnL>
                      <a:noFill/>
                    </a:lnL>
                    <a:lnR>
                      <a:noFill/>
                    </a:lnR>
                    <a:lnT>
                      <a:noFill/>
                    </a:lnT>
                    <a:lnB>
                      <a:noFill/>
                    </a:lnB>
                    <a:solidFill>
                      <a:srgbClr val="FFFFFF"/>
                    </a:solidFill>
                  </a:tcPr>
                </a:tc>
                <a:tc>
                  <a:txBody>
                    <a:bodyPr/>
                    <a:lstStyle/>
                    <a:p>
                      <a:pPr fontAlgn="t"/>
                      <a:r>
                        <a:rPr lang="es-CL" dirty="0">
                          <a:effectLst/>
                        </a:rPr>
                        <a:t>Determina si el </a:t>
                      </a:r>
                      <a:r>
                        <a:rPr lang="es-CL" dirty="0" err="1">
                          <a:effectLst/>
                        </a:rPr>
                        <a:t>String</a:t>
                      </a:r>
                      <a:r>
                        <a:rPr lang="es-CL" dirty="0">
                          <a:effectLst/>
                        </a:rPr>
                        <a:t> en cuestión es igual al recibido por parámetro</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602388903"/>
                  </a:ext>
                </a:extLst>
              </a:tr>
              <a:tr h="5428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s-CL" dirty="0" err="1">
                          <a:effectLst/>
                        </a:rPr>
                        <a:t>length</a:t>
                      </a:r>
                      <a:endParaRPr lang="es-CL" dirty="0">
                        <a:effectLst/>
                      </a:endParaRPr>
                    </a:p>
                    <a:p>
                      <a:pPr fontAlgn="t"/>
                      <a:endParaRPr lang="es-CL" dirty="0">
                        <a:effectLst/>
                      </a:endParaRPr>
                    </a:p>
                  </a:txBody>
                  <a:tcPr marL="50800" marR="50800" marT="50800" marB="50800">
                    <a:lnL>
                      <a:noFill/>
                    </a:lnL>
                    <a:lnR>
                      <a:noFill/>
                    </a:lnR>
                    <a:lnT>
                      <a:noFill/>
                    </a:lnT>
                    <a:lnB>
                      <a:noFill/>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s-CL" dirty="0">
                          <a:effectLst/>
                        </a:rPr>
                        <a:t>Devuelve el tamaño de un </a:t>
                      </a:r>
                      <a:r>
                        <a:rPr lang="es-CL" dirty="0" err="1">
                          <a:effectLst/>
                        </a:rPr>
                        <a:t>String</a:t>
                      </a:r>
                      <a:endParaRPr lang="es-CL" dirty="0">
                        <a:effectLst/>
                      </a:endParaRPr>
                    </a:p>
                    <a:p>
                      <a:pPr fontAlgn="t"/>
                      <a:endParaRPr lang="es-CL" dirty="0">
                        <a:effectLst/>
                      </a:endParaRP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571851708"/>
                  </a:ext>
                </a:extLst>
              </a:tr>
              <a:tr h="5428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s-CL" dirty="0" err="1">
                          <a:effectLst/>
                        </a:rPr>
                        <a:t>trim</a:t>
                      </a:r>
                      <a:r>
                        <a:rPr lang="es-CL" dirty="0">
                          <a:effectLst/>
                        </a:rPr>
                        <a:t>()</a:t>
                      </a:r>
                    </a:p>
                    <a:p>
                      <a:pPr fontAlgn="t"/>
                      <a:endParaRPr lang="es-CL" dirty="0">
                        <a:effectLst/>
                      </a:endParaRPr>
                    </a:p>
                  </a:txBody>
                  <a:tcPr marL="50800" marR="50800" marT="50800" marB="50800">
                    <a:lnL>
                      <a:noFill/>
                    </a:lnL>
                    <a:lnR>
                      <a:noFill/>
                    </a:lnR>
                    <a:lnT>
                      <a:noFill/>
                    </a:lnT>
                    <a:lnB>
                      <a:noFill/>
                    </a:lnB>
                    <a:solidFill>
                      <a:srgbClr val="FFFFFF"/>
                    </a:solidFill>
                  </a:tcPr>
                </a:tc>
                <a:tc>
                  <a:txBody>
                    <a:bodyPr/>
                    <a:lstStyle/>
                    <a:p>
                      <a:pPr fontAlgn="t"/>
                      <a:r>
                        <a:rPr lang="es-CL" dirty="0">
                          <a:effectLst/>
                        </a:rPr>
                        <a:t>Elimina los espacios que se encuentran al comienzo y al termino de la cadena</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930800071"/>
                  </a:ext>
                </a:extLst>
              </a:tr>
              <a:tr h="5428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s-CL" dirty="0" err="1">
                          <a:effectLst/>
                        </a:rPr>
                        <a:t>toString</a:t>
                      </a:r>
                      <a:r>
                        <a:rPr lang="es-CL" dirty="0">
                          <a:effectLst/>
                        </a:rPr>
                        <a:t>()</a:t>
                      </a:r>
                    </a:p>
                    <a:p>
                      <a:pPr fontAlgn="t"/>
                      <a:endParaRPr lang="es-CL" dirty="0">
                        <a:effectLst/>
                      </a:endParaRPr>
                    </a:p>
                  </a:txBody>
                  <a:tcPr marL="50800" marR="50800" marT="50800" marB="50800">
                    <a:lnL>
                      <a:noFill/>
                    </a:lnL>
                    <a:lnR>
                      <a:noFill/>
                    </a:lnR>
                    <a:lnT>
                      <a:noFill/>
                    </a:lnT>
                    <a:lnB>
                      <a:noFill/>
                    </a:lnB>
                    <a:solidFill>
                      <a:srgbClr val="FFFFFF"/>
                    </a:solidFill>
                  </a:tcPr>
                </a:tc>
                <a:tc>
                  <a:txBody>
                    <a:bodyPr/>
                    <a:lstStyle/>
                    <a:p>
                      <a:pPr fontAlgn="t"/>
                      <a:r>
                        <a:rPr lang="es-CL" dirty="0">
                          <a:effectLst/>
                        </a:rPr>
                        <a:t>Devuelve el valor de un </a:t>
                      </a:r>
                      <a:r>
                        <a:rPr lang="es-CL" dirty="0" err="1">
                          <a:effectLst/>
                        </a:rPr>
                        <a:t>String</a:t>
                      </a:r>
                      <a:endParaRPr lang="es-CL" dirty="0">
                        <a:effectLst/>
                      </a:endParaRP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774994240"/>
                  </a:ext>
                </a:extLst>
              </a:tr>
            </a:tbl>
          </a:graphicData>
        </a:graphic>
      </p:graphicFrame>
    </p:spTree>
    <p:extLst>
      <p:ext uri="{BB962C8B-B14F-4D97-AF65-F5344CB8AC3E}">
        <p14:creationId xmlns:p14="http://schemas.microsoft.com/office/powerpoint/2010/main" val="16515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Strings</a:t>
            </a:r>
            <a:endParaRPr lang="es-CL" dirty="0"/>
          </a:p>
        </p:txBody>
      </p:sp>
      <p:sp>
        <p:nvSpPr>
          <p:cNvPr id="10" name="TextBox 9">
            <a:extLst>
              <a:ext uri="{FF2B5EF4-FFF2-40B4-BE49-F238E27FC236}">
                <a16:creationId xmlns:a16="http://schemas.microsoft.com/office/drawing/2014/main" id="{921BC92D-67A3-41A4-804B-24506DEAA305}"/>
              </a:ext>
            </a:extLst>
          </p:cNvPr>
          <p:cNvSpPr txBox="1"/>
          <p:nvPr/>
        </p:nvSpPr>
        <p:spPr>
          <a:xfrm>
            <a:off x="362392" y="2684249"/>
            <a:ext cx="6274714" cy="923330"/>
          </a:xfrm>
          <a:prstGeom prst="rect">
            <a:avLst/>
          </a:prstGeom>
          <a:noFill/>
        </p:spPr>
        <p:txBody>
          <a:bodyPr wrap="square" rtlCol="0">
            <a:spAutoFit/>
          </a:bodyPr>
          <a:lstStyle/>
          <a:p>
            <a:pPr algn="just"/>
            <a:r>
              <a:rPr lang="es-CL" dirty="0"/>
              <a:t>Las clases </a:t>
            </a:r>
            <a:r>
              <a:rPr lang="es-ES" dirty="0" err="1"/>
              <a:t>java.lang.StringBuffer</a:t>
            </a:r>
            <a:r>
              <a:rPr lang="es-ES" dirty="0"/>
              <a:t> y </a:t>
            </a:r>
            <a:r>
              <a:rPr lang="es-ES" dirty="0" err="1"/>
              <a:t>java.lang.StringBuilder</a:t>
            </a:r>
            <a:r>
              <a:rPr lang="es-ES" dirty="0"/>
              <a:t> deben usarse cuando tenga que hacer muchas modificaciones a las cadenas de caracteres.</a:t>
            </a:r>
            <a:endParaRPr lang="es-CL" dirty="0"/>
          </a:p>
        </p:txBody>
      </p:sp>
      <p:sp>
        <p:nvSpPr>
          <p:cNvPr id="13" name="Rectangle 12">
            <a:extLst>
              <a:ext uri="{FF2B5EF4-FFF2-40B4-BE49-F238E27FC236}">
                <a16:creationId xmlns:a16="http://schemas.microsoft.com/office/drawing/2014/main" id="{DB777704-B740-417A-8D16-4996358B40E6}"/>
              </a:ext>
            </a:extLst>
          </p:cNvPr>
          <p:cNvSpPr/>
          <p:nvPr/>
        </p:nvSpPr>
        <p:spPr>
          <a:xfrm>
            <a:off x="491386" y="1927853"/>
            <a:ext cx="5938752" cy="954107"/>
          </a:xfrm>
          <a:prstGeom prst="rect">
            <a:avLst/>
          </a:prstGeom>
        </p:spPr>
        <p:txBody>
          <a:bodyPr wrap="square">
            <a:spAutoFit/>
          </a:bodyPr>
          <a:lstStyle/>
          <a:p>
            <a:r>
              <a:rPr lang="es-CL" sz="2800" dirty="0" err="1"/>
              <a:t>StringBuffer</a:t>
            </a:r>
            <a:r>
              <a:rPr lang="es-CL" sz="2800" dirty="0"/>
              <a:t> y </a:t>
            </a:r>
            <a:r>
              <a:rPr lang="es-CL" sz="2800" dirty="0" err="1"/>
              <a:t>StringBuilder</a:t>
            </a:r>
            <a:endParaRPr lang="es-CL" sz="2800" dirty="0"/>
          </a:p>
          <a:p>
            <a:endParaRPr lang="es-CL" sz="2800" dirty="0"/>
          </a:p>
        </p:txBody>
      </p:sp>
      <p:sp>
        <p:nvSpPr>
          <p:cNvPr id="14" name="TextBox 13">
            <a:extLst>
              <a:ext uri="{FF2B5EF4-FFF2-40B4-BE49-F238E27FC236}">
                <a16:creationId xmlns:a16="http://schemas.microsoft.com/office/drawing/2014/main" id="{1C1ED26E-3AFD-42DB-A91A-091843725D4A}"/>
              </a:ext>
            </a:extLst>
          </p:cNvPr>
          <p:cNvSpPr txBox="1"/>
          <p:nvPr/>
        </p:nvSpPr>
        <p:spPr>
          <a:xfrm>
            <a:off x="381000" y="3638356"/>
            <a:ext cx="6274714" cy="646331"/>
          </a:xfrm>
          <a:prstGeom prst="rect">
            <a:avLst/>
          </a:prstGeom>
          <a:noFill/>
        </p:spPr>
        <p:txBody>
          <a:bodyPr wrap="square" rtlCol="0">
            <a:spAutoFit/>
          </a:bodyPr>
          <a:lstStyle/>
          <a:p>
            <a:pPr algn="just"/>
            <a:r>
              <a:rPr lang="es-CL" dirty="0"/>
              <a:t>Si se van a realizar muchos cambios/manipulaciones de </a:t>
            </a:r>
            <a:r>
              <a:rPr lang="es-CL" dirty="0" err="1"/>
              <a:t>String</a:t>
            </a:r>
            <a:r>
              <a:rPr lang="es-CL" dirty="0"/>
              <a:t>, </a:t>
            </a:r>
            <a:r>
              <a:rPr lang="es-CL" dirty="0" err="1"/>
              <a:t>teminarán</a:t>
            </a:r>
            <a:r>
              <a:rPr lang="es-CL" dirty="0"/>
              <a:t> con muchos objetos sin referenciar.</a:t>
            </a:r>
          </a:p>
        </p:txBody>
      </p:sp>
      <p:sp>
        <p:nvSpPr>
          <p:cNvPr id="15" name="TextBox 14">
            <a:extLst>
              <a:ext uri="{FF2B5EF4-FFF2-40B4-BE49-F238E27FC236}">
                <a16:creationId xmlns:a16="http://schemas.microsoft.com/office/drawing/2014/main" id="{5C65FBBF-1A55-4F5F-BCAA-15D7DC4EB6F8}"/>
              </a:ext>
            </a:extLst>
          </p:cNvPr>
          <p:cNvSpPr txBox="1"/>
          <p:nvPr/>
        </p:nvSpPr>
        <p:spPr>
          <a:xfrm>
            <a:off x="381000" y="4363975"/>
            <a:ext cx="6274714" cy="646331"/>
          </a:xfrm>
          <a:prstGeom prst="rect">
            <a:avLst/>
          </a:prstGeom>
          <a:noFill/>
        </p:spPr>
        <p:txBody>
          <a:bodyPr wrap="square" rtlCol="0">
            <a:spAutoFit/>
          </a:bodyPr>
          <a:lstStyle/>
          <a:p>
            <a:pPr algn="just"/>
            <a:r>
              <a:rPr lang="es-CL" dirty="0"/>
              <a:t>Sin embargo los objetos </a:t>
            </a:r>
            <a:r>
              <a:rPr lang="es-CL" dirty="0" err="1"/>
              <a:t>StringBuffer</a:t>
            </a:r>
            <a:r>
              <a:rPr lang="es-CL" dirty="0"/>
              <a:t> y </a:t>
            </a:r>
            <a:r>
              <a:rPr lang="es-CL" dirty="0" err="1"/>
              <a:t>StringBuilder</a:t>
            </a:r>
            <a:r>
              <a:rPr lang="es-CL" dirty="0"/>
              <a:t> se pueden modificar una y otra vez sin dejar objetos </a:t>
            </a:r>
            <a:r>
              <a:rPr lang="es-CL" dirty="0" err="1"/>
              <a:t>String</a:t>
            </a:r>
            <a:r>
              <a:rPr lang="es-CL" dirty="0"/>
              <a:t> descartados.</a:t>
            </a:r>
          </a:p>
        </p:txBody>
      </p:sp>
      <p:sp>
        <p:nvSpPr>
          <p:cNvPr id="16" name="TextBox 15">
            <a:extLst>
              <a:ext uri="{FF2B5EF4-FFF2-40B4-BE49-F238E27FC236}">
                <a16:creationId xmlns:a16="http://schemas.microsoft.com/office/drawing/2014/main" id="{4645122B-C91D-4E78-A621-ADEC4806AF87}"/>
              </a:ext>
            </a:extLst>
          </p:cNvPr>
          <p:cNvSpPr txBox="1"/>
          <p:nvPr/>
        </p:nvSpPr>
        <p:spPr>
          <a:xfrm>
            <a:off x="5365906" y="5262166"/>
            <a:ext cx="5529784" cy="369332"/>
          </a:xfrm>
          <a:prstGeom prst="rect">
            <a:avLst/>
          </a:prstGeom>
          <a:noFill/>
        </p:spPr>
        <p:txBody>
          <a:bodyPr wrap="none" rtlCol="0">
            <a:spAutoFit/>
          </a:bodyPr>
          <a:lstStyle/>
          <a:p>
            <a:r>
              <a:rPr lang="es-CL" b="1" dirty="0"/>
              <a:t>¿Cual es la diferencia entre </a:t>
            </a:r>
            <a:r>
              <a:rPr lang="es-CL" b="1" dirty="0" err="1"/>
              <a:t>StringBuffer</a:t>
            </a:r>
            <a:r>
              <a:rPr lang="es-CL" b="1" dirty="0"/>
              <a:t> y </a:t>
            </a:r>
            <a:r>
              <a:rPr lang="es-CL" b="1" dirty="0" err="1"/>
              <a:t>StringBuilder</a:t>
            </a:r>
            <a:r>
              <a:rPr lang="es-CL" b="1" dirty="0"/>
              <a:t>?</a:t>
            </a:r>
          </a:p>
        </p:txBody>
      </p:sp>
      <p:sp>
        <p:nvSpPr>
          <p:cNvPr id="17" name="TextBox 16">
            <a:extLst>
              <a:ext uri="{FF2B5EF4-FFF2-40B4-BE49-F238E27FC236}">
                <a16:creationId xmlns:a16="http://schemas.microsoft.com/office/drawing/2014/main" id="{C8AC2D96-D493-4E08-A00A-0BC2E516F6D1}"/>
              </a:ext>
            </a:extLst>
          </p:cNvPr>
          <p:cNvSpPr txBox="1"/>
          <p:nvPr/>
        </p:nvSpPr>
        <p:spPr>
          <a:xfrm>
            <a:off x="5384514" y="5713690"/>
            <a:ext cx="6274714" cy="923330"/>
          </a:xfrm>
          <a:prstGeom prst="rect">
            <a:avLst/>
          </a:prstGeom>
          <a:noFill/>
        </p:spPr>
        <p:txBody>
          <a:bodyPr wrap="square" rtlCol="0">
            <a:spAutoFit/>
          </a:bodyPr>
          <a:lstStyle/>
          <a:p>
            <a:pPr algn="just"/>
            <a:r>
              <a:rPr lang="es-CL" dirty="0"/>
              <a:t>Ambas implementan el mismo API, con la diferencia que </a:t>
            </a:r>
            <a:r>
              <a:rPr lang="es-CL" dirty="0" err="1"/>
              <a:t>StringBuffer</a:t>
            </a:r>
            <a:r>
              <a:rPr lang="es-CL" dirty="0"/>
              <a:t> no es seguro para usarlo sobre subprocesos, en cambio </a:t>
            </a:r>
            <a:r>
              <a:rPr lang="es-CL" dirty="0" err="1"/>
              <a:t>StringBuilder</a:t>
            </a:r>
            <a:r>
              <a:rPr lang="es-CL" dirty="0"/>
              <a:t> cuenta con métodos sincronizados.</a:t>
            </a:r>
          </a:p>
        </p:txBody>
      </p:sp>
    </p:spTree>
    <p:extLst>
      <p:ext uri="{BB962C8B-B14F-4D97-AF65-F5344CB8AC3E}">
        <p14:creationId xmlns:p14="http://schemas.microsoft.com/office/powerpoint/2010/main" val="51121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AB1BC6E-E1A3-A943-9336-84A9627C57DA}"/>
              </a:ext>
            </a:extLst>
          </p:cNvPr>
          <p:cNvSpPr>
            <a:spLocks noGrp="1"/>
          </p:cNvSpPr>
          <p:nvPr>
            <p:ph type="body" sz="quarter" idx="11"/>
          </p:nvPr>
        </p:nvSpPr>
        <p:spPr/>
        <p:txBody>
          <a:bodyPr/>
          <a:lstStyle/>
          <a:p>
            <a:pPr marL="0" indent="0">
              <a:buNone/>
            </a:pPr>
            <a:r>
              <a:rPr lang="es-CL" sz="1400" b="1" dirty="0"/>
              <a:t>Capacitación JEE / Julio 2019</a:t>
            </a:r>
          </a:p>
        </p:txBody>
      </p:sp>
      <p:sp>
        <p:nvSpPr>
          <p:cNvPr id="4" name="Título 3">
            <a:extLst>
              <a:ext uri="{FF2B5EF4-FFF2-40B4-BE49-F238E27FC236}">
                <a16:creationId xmlns:a16="http://schemas.microsoft.com/office/drawing/2014/main" id="{988D7696-A270-EE45-BFD9-CEB76C5FF124}"/>
              </a:ext>
            </a:extLst>
          </p:cNvPr>
          <p:cNvSpPr>
            <a:spLocks noGrp="1"/>
          </p:cNvSpPr>
          <p:nvPr>
            <p:ph type="title"/>
          </p:nvPr>
        </p:nvSpPr>
        <p:spPr/>
        <p:txBody>
          <a:bodyPr/>
          <a:lstStyle/>
          <a:p>
            <a:r>
              <a:rPr lang="es-CL" dirty="0" err="1"/>
              <a:t>Strings</a:t>
            </a:r>
            <a:endParaRPr lang="es-CL" dirty="0"/>
          </a:p>
        </p:txBody>
      </p:sp>
      <p:graphicFrame>
        <p:nvGraphicFramePr>
          <p:cNvPr id="14" name="Content Placeholder 8">
            <a:extLst>
              <a:ext uri="{FF2B5EF4-FFF2-40B4-BE49-F238E27FC236}">
                <a16:creationId xmlns:a16="http://schemas.microsoft.com/office/drawing/2014/main" id="{E7F8824E-EAC7-41DC-A785-E52FFF31ADC9}"/>
              </a:ext>
            </a:extLst>
          </p:cNvPr>
          <p:cNvGraphicFramePr>
            <a:graphicFrameLocks noGrp="1"/>
          </p:cNvGraphicFramePr>
          <p:nvPr>
            <p:ph idx="1"/>
            <p:extLst>
              <p:ext uri="{D42A27DB-BD31-4B8C-83A1-F6EECF244321}">
                <p14:modId xmlns:p14="http://schemas.microsoft.com/office/powerpoint/2010/main" val="1988791100"/>
              </p:ext>
            </p:extLst>
          </p:nvPr>
        </p:nvGraphicFramePr>
        <p:xfrm>
          <a:off x="5867400" y="2656685"/>
          <a:ext cx="5816014" cy="3418166"/>
        </p:xfrm>
        <a:graphic>
          <a:graphicData uri="http://schemas.openxmlformats.org/drawingml/2006/table">
            <a:tbl>
              <a:tblPr/>
              <a:tblGrid>
                <a:gridCol w="1572787">
                  <a:extLst>
                    <a:ext uri="{9D8B030D-6E8A-4147-A177-3AD203B41FA5}">
                      <a16:colId xmlns:a16="http://schemas.microsoft.com/office/drawing/2014/main" val="3634364079"/>
                    </a:ext>
                  </a:extLst>
                </a:gridCol>
                <a:gridCol w="4243227">
                  <a:extLst>
                    <a:ext uri="{9D8B030D-6E8A-4147-A177-3AD203B41FA5}">
                      <a16:colId xmlns:a16="http://schemas.microsoft.com/office/drawing/2014/main" val="1314368999"/>
                    </a:ext>
                  </a:extLst>
                </a:gridCol>
              </a:tblGrid>
              <a:tr h="542886">
                <a:tc>
                  <a:txBody>
                    <a:bodyPr/>
                    <a:lstStyle/>
                    <a:p>
                      <a:pPr algn="l" fontAlgn="b"/>
                      <a:r>
                        <a:rPr lang="es-CL" dirty="0" err="1">
                          <a:effectLst/>
                        </a:rPr>
                        <a:t>append</a:t>
                      </a:r>
                      <a:r>
                        <a:rPr lang="es-CL" dirty="0">
                          <a:effectLst/>
                        </a:rPr>
                        <a:t>()</a:t>
                      </a:r>
                    </a:p>
                  </a:txBody>
                  <a:tcPr marL="50800" marR="50800" marT="50800" marB="50800">
                    <a:lnL>
                      <a:noFill/>
                    </a:lnL>
                    <a:lnR>
                      <a:noFill/>
                    </a:lnR>
                    <a:lnT>
                      <a:noFill/>
                    </a:lnT>
                    <a:lnB>
                      <a:noFill/>
                    </a:lnB>
                    <a:solidFill>
                      <a:srgbClr val="FFFFFF"/>
                    </a:solidFill>
                  </a:tcPr>
                </a:tc>
                <a:tc>
                  <a:txBody>
                    <a:bodyPr/>
                    <a:lstStyle/>
                    <a:p>
                      <a:pPr algn="l" fontAlgn="b"/>
                      <a:r>
                        <a:rPr lang="es-CL" dirty="0">
                          <a:effectLst/>
                        </a:rPr>
                        <a:t>Permite actualizar la cadena, concatenando el valor recibido por parámetro.</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166053108"/>
                  </a:ext>
                </a:extLst>
              </a:tr>
              <a:tr h="417689">
                <a:tc>
                  <a:txBody>
                    <a:bodyPr/>
                    <a:lstStyle/>
                    <a:p>
                      <a:pPr marL="0" algn="l" defTabSz="914400" rtl="0" eaLnBrk="1" fontAlgn="t" latinLnBrk="0" hangingPunct="1"/>
                      <a:r>
                        <a:rPr lang="es-CL" sz="1800" kern="1200" dirty="0" err="1">
                          <a:solidFill>
                            <a:schemeClr val="tx1"/>
                          </a:solidFill>
                          <a:effectLst/>
                          <a:latin typeface="+mn-lt"/>
                          <a:ea typeface="+mn-ea"/>
                          <a:cs typeface="+mn-cs"/>
                        </a:rPr>
                        <a:t>delete</a:t>
                      </a:r>
                      <a:r>
                        <a:rPr lang="es-CL" sz="1800" kern="1200" dirty="0">
                          <a:solidFill>
                            <a:schemeClr val="tx1"/>
                          </a:solidFill>
                          <a:effectLst/>
                          <a:latin typeface="+mn-lt"/>
                          <a:ea typeface="+mn-ea"/>
                          <a:cs typeface="+mn-cs"/>
                        </a:rPr>
                        <a:t>()</a:t>
                      </a:r>
                    </a:p>
                  </a:txBody>
                  <a:tcPr marL="50800" marR="50800" marT="50800" marB="50800">
                    <a:lnL>
                      <a:noFill/>
                    </a:lnL>
                    <a:lnR>
                      <a:noFill/>
                    </a:lnR>
                    <a:lnT>
                      <a:noFill/>
                    </a:lnT>
                    <a:lnB>
                      <a:noFill/>
                    </a:lnB>
                    <a:solidFill>
                      <a:srgbClr val="FFFFFF"/>
                    </a:solidFill>
                  </a:tcPr>
                </a:tc>
                <a:tc>
                  <a:txBody>
                    <a:bodyPr/>
                    <a:lstStyle/>
                    <a:p>
                      <a:pPr fontAlgn="t"/>
                      <a:r>
                        <a:rPr lang="es-CL" dirty="0">
                          <a:effectLst/>
                        </a:rPr>
                        <a:t>Permite eliminar un </a:t>
                      </a:r>
                      <a:r>
                        <a:rPr lang="es-CL" dirty="0" err="1">
                          <a:effectLst/>
                        </a:rPr>
                        <a:t>substring</a:t>
                      </a:r>
                      <a:r>
                        <a:rPr lang="es-CL" dirty="0">
                          <a:effectLst/>
                        </a:rPr>
                        <a:t> de la cadena, pasando el índice desde y hasta como parámetros</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602388903"/>
                  </a:ext>
                </a:extLst>
              </a:tr>
              <a:tr h="542886">
                <a:tc>
                  <a:txBody>
                    <a:bodyPr/>
                    <a:lstStyle/>
                    <a:p>
                      <a:pPr fontAlgn="t"/>
                      <a:r>
                        <a:rPr lang="es-CL" dirty="0" err="1">
                          <a:effectLst/>
                        </a:rPr>
                        <a:t>insert</a:t>
                      </a:r>
                      <a:r>
                        <a:rPr lang="es-CL" dirty="0">
                          <a:effectLst/>
                        </a:rPr>
                        <a:t>()</a:t>
                      </a:r>
                    </a:p>
                  </a:txBody>
                  <a:tcPr marL="50800" marR="50800" marT="50800" marB="50800">
                    <a:lnL>
                      <a:noFill/>
                    </a:lnL>
                    <a:lnR>
                      <a:noFill/>
                    </a:lnR>
                    <a:lnT>
                      <a:noFill/>
                    </a:lnT>
                    <a:lnB>
                      <a:noFill/>
                    </a:lnB>
                    <a:solidFill>
                      <a:srgbClr val="FFFFFF"/>
                    </a:solidFill>
                  </a:tcPr>
                </a:tc>
                <a:tc>
                  <a:txBody>
                    <a:bodyPr/>
                    <a:lstStyle/>
                    <a:p>
                      <a:pPr fontAlgn="t"/>
                      <a:r>
                        <a:rPr lang="es-CL" dirty="0">
                          <a:effectLst/>
                        </a:rPr>
                        <a:t>Permite insertar un </a:t>
                      </a:r>
                      <a:r>
                        <a:rPr lang="es-CL" dirty="0" err="1">
                          <a:effectLst/>
                        </a:rPr>
                        <a:t>string</a:t>
                      </a:r>
                      <a:r>
                        <a:rPr lang="es-CL" dirty="0">
                          <a:effectLst/>
                        </a:rPr>
                        <a:t> en el índice indicado por parámetro</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571851708"/>
                  </a:ext>
                </a:extLst>
              </a:tr>
              <a:tr h="542886">
                <a:tc>
                  <a:txBody>
                    <a:bodyPr/>
                    <a:lstStyle/>
                    <a:p>
                      <a:pPr fontAlgn="t"/>
                      <a:r>
                        <a:rPr lang="es-CL" dirty="0">
                          <a:effectLst/>
                        </a:rPr>
                        <a:t>reverse()</a:t>
                      </a:r>
                    </a:p>
                  </a:txBody>
                  <a:tcPr marL="50800" marR="50800" marT="50800" marB="50800">
                    <a:lnL>
                      <a:noFill/>
                    </a:lnL>
                    <a:lnR>
                      <a:noFill/>
                    </a:lnR>
                    <a:lnT>
                      <a:noFill/>
                    </a:lnT>
                    <a:lnB>
                      <a:noFill/>
                    </a:lnB>
                    <a:solidFill>
                      <a:srgbClr val="FFFFFF"/>
                    </a:solidFill>
                  </a:tcPr>
                </a:tc>
                <a:tc>
                  <a:txBody>
                    <a:bodyPr/>
                    <a:lstStyle/>
                    <a:p>
                      <a:pPr fontAlgn="t"/>
                      <a:r>
                        <a:rPr lang="es-CL" dirty="0">
                          <a:effectLst/>
                        </a:rPr>
                        <a:t>Invierte la cadena </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930800071"/>
                  </a:ext>
                </a:extLst>
              </a:tr>
              <a:tr h="542886">
                <a:tc>
                  <a:txBody>
                    <a:bodyPr/>
                    <a:lstStyle/>
                    <a:p>
                      <a:pPr fontAlgn="t"/>
                      <a:r>
                        <a:rPr lang="es-CL" dirty="0" err="1">
                          <a:effectLst/>
                        </a:rPr>
                        <a:t>toString</a:t>
                      </a:r>
                      <a:r>
                        <a:rPr lang="es-CL" dirty="0">
                          <a:effectLst/>
                        </a:rPr>
                        <a:t>()</a:t>
                      </a:r>
                    </a:p>
                  </a:txBody>
                  <a:tcPr marL="50800" marR="50800" marT="50800" marB="50800">
                    <a:lnL>
                      <a:noFill/>
                    </a:lnL>
                    <a:lnR>
                      <a:noFill/>
                    </a:lnR>
                    <a:lnT>
                      <a:noFill/>
                    </a:lnT>
                    <a:lnB>
                      <a:noFill/>
                    </a:lnB>
                    <a:solidFill>
                      <a:srgbClr val="FFFFFF"/>
                    </a:solidFill>
                  </a:tcPr>
                </a:tc>
                <a:tc>
                  <a:txBody>
                    <a:bodyPr/>
                    <a:lstStyle/>
                    <a:p>
                      <a:pPr fontAlgn="t"/>
                      <a:r>
                        <a:rPr lang="es-CL" dirty="0">
                          <a:effectLst/>
                        </a:rPr>
                        <a:t>Devuelve el valor del </a:t>
                      </a:r>
                      <a:r>
                        <a:rPr lang="es-CL" dirty="0" err="1">
                          <a:effectLst/>
                        </a:rPr>
                        <a:t>StringBuffer</a:t>
                      </a:r>
                      <a:r>
                        <a:rPr lang="es-CL" dirty="0">
                          <a:effectLst/>
                        </a:rPr>
                        <a:t> o el </a:t>
                      </a:r>
                      <a:r>
                        <a:rPr lang="es-CL" dirty="0" err="1">
                          <a:effectLst/>
                        </a:rPr>
                        <a:t>String</a:t>
                      </a:r>
                      <a:r>
                        <a:rPr lang="es-CL" dirty="0">
                          <a:effectLst/>
                        </a:rPr>
                        <a:t> </a:t>
                      </a:r>
                      <a:r>
                        <a:rPr lang="es-CL" dirty="0" err="1">
                          <a:effectLst/>
                        </a:rPr>
                        <a:t>Builder</a:t>
                      </a:r>
                      <a:endParaRPr lang="es-CL" dirty="0">
                        <a:effectLst/>
                      </a:endParaRP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774994240"/>
                  </a:ext>
                </a:extLst>
              </a:tr>
            </a:tbl>
          </a:graphicData>
        </a:graphic>
      </p:graphicFrame>
      <p:sp>
        <p:nvSpPr>
          <p:cNvPr id="2" name="Rectangle 1">
            <a:extLst>
              <a:ext uri="{FF2B5EF4-FFF2-40B4-BE49-F238E27FC236}">
                <a16:creationId xmlns:a16="http://schemas.microsoft.com/office/drawing/2014/main" id="{DC46AF98-2248-4865-9C88-F3B361D79ECE}"/>
              </a:ext>
            </a:extLst>
          </p:cNvPr>
          <p:cNvSpPr/>
          <p:nvPr/>
        </p:nvSpPr>
        <p:spPr>
          <a:xfrm>
            <a:off x="491386" y="3160112"/>
            <a:ext cx="4650428" cy="923330"/>
          </a:xfrm>
          <a:prstGeom prst="rect">
            <a:avLst/>
          </a:prstGeom>
        </p:spPr>
        <p:txBody>
          <a:bodyPr wrap="square">
            <a:spAutoFit/>
          </a:bodyPr>
          <a:lstStyle/>
          <a:p>
            <a:r>
              <a:rPr lang="es-CL" dirty="0" err="1"/>
              <a:t>StringBuffer</a:t>
            </a:r>
            <a:r>
              <a:rPr lang="es-CL" dirty="0"/>
              <a:t> </a:t>
            </a:r>
            <a:r>
              <a:rPr lang="es-CL" dirty="0" err="1"/>
              <a:t>sb</a:t>
            </a:r>
            <a:r>
              <a:rPr lang="es-CL" dirty="0"/>
              <a:t> = new </a:t>
            </a:r>
            <a:r>
              <a:rPr lang="es-CL" dirty="0" err="1"/>
              <a:t>StringBuffer</a:t>
            </a:r>
            <a:r>
              <a:rPr lang="es-CL" dirty="0"/>
              <a:t>("</a:t>
            </a:r>
            <a:r>
              <a:rPr lang="es-CL" dirty="0" err="1"/>
              <a:t>abc</a:t>
            </a:r>
            <a:r>
              <a:rPr lang="es-CL" dirty="0"/>
              <a:t>");</a:t>
            </a:r>
          </a:p>
          <a:p>
            <a:r>
              <a:rPr lang="es-CL" dirty="0" err="1"/>
              <a:t>sb.append</a:t>
            </a:r>
            <a:r>
              <a:rPr lang="es-CL" dirty="0"/>
              <a:t>("</a:t>
            </a:r>
            <a:r>
              <a:rPr lang="es-CL" dirty="0" err="1"/>
              <a:t>def</a:t>
            </a:r>
            <a:r>
              <a:rPr lang="es-CL" dirty="0"/>
              <a:t>"); </a:t>
            </a:r>
          </a:p>
          <a:p>
            <a:r>
              <a:rPr lang="es-CL" dirty="0" err="1"/>
              <a:t>System.out.println</a:t>
            </a:r>
            <a:r>
              <a:rPr lang="es-CL" dirty="0"/>
              <a:t>("</a:t>
            </a:r>
            <a:r>
              <a:rPr lang="es-CL" dirty="0" err="1"/>
              <a:t>sb</a:t>
            </a:r>
            <a:r>
              <a:rPr lang="es-CL" dirty="0"/>
              <a:t> = " + </a:t>
            </a:r>
            <a:r>
              <a:rPr lang="es-CL" dirty="0" err="1"/>
              <a:t>sb</a:t>
            </a:r>
            <a:r>
              <a:rPr lang="es-CL" dirty="0"/>
              <a:t>); </a:t>
            </a:r>
          </a:p>
        </p:txBody>
      </p:sp>
      <p:sp>
        <p:nvSpPr>
          <p:cNvPr id="3" name="Rectangle 2">
            <a:extLst>
              <a:ext uri="{FF2B5EF4-FFF2-40B4-BE49-F238E27FC236}">
                <a16:creationId xmlns:a16="http://schemas.microsoft.com/office/drawing/2014/main" id="{60A9FD83-6B1B-4AAF-B9CD-934529E6A466}"/>
              </a:ext>
            </a:extLst>
          </p:cNvPr>
          <p:cNvSpPr/>
          <p:nvPr/>
        </p:nvSpPr>
        <p:spPr>
          <a:xfrm>
            <a:off x="491386" y="4258143"/>
            <a:ext cx="4296372" cy="923330"/>
          </a:xfrm>
          <a:prstGeom prst="rect">
            <a:avLst/>
          </a:prstGeom>
        </p:spPr>
        <p:txBody>
          <a:bodyPr wrap="square">
            <a:spAutoFit/>
          </a:bodyPr>
          <a:lstStyle/>
          <a:p>
            <a:r>
              <a:rPr lang="es-CL" dirty="0" err="1"/>
              <a:t>StringBuilder</a:t>
            </a:r>
            <a:r>
              <a:rPr lang="es-CL" dirty="0"/>
              <a:t> </a:t>
            </a:r>
            <a:r>
              <a:rPr lang="es-CL" dirty="0" err="1"/>
              <a:t>sb</a:t>
            </a:r>
            <a:r>
              <a:rPr lang="es-CL" dirty="0"/>
              <a:t> = new </a:t>
            </a:r>
            <a:r>
              <a:rPr lang="es-CL" dirty="0" err="1"/>
              <a:t>StringBuilder</a:t>
            </a:r>
            <a:r>
              <a:rPr lang="es-CL" dirty="0"/>
              <a:t>("</a:t>
            </a:r>
            <a:r>
              <a:rPr lang="es-CL" dirty="0" err="1"/>
              <a:t>abc</a:t>
            </a:r>
            <a:r>
              <a:rPr lang="es-CL" dirty="0"/>
              <a:t>"); </a:t>
            </a:r>
            <a:r>
              <a:rPr lang="es-CL" dirty="0" err="1"/>
              <a:t>sb.append</a:t>
            </a:r>
            <a:r>
              <a:rPr lang="es-CL" dirty="0"/>
              <a:t>("</a:t>
            </a:r>
            <a:r>
              <a:rPr lang="es-CL" dirty="0" err="1"/>
              <a:t>def</a:t>
            </a:r>
            <a:r>
              <a:rPr lang="es-CL" dirty="0"/>
              <a:t>").reverse().</a:t>
            </a:r>
            <a:r>
              <a:rPr lang="es-CL" dirty="0" err="1"/>
              <a:t>insert</a:t>
            </a:r>
            <a:r>
              <a:rPr lang="es-CL" dirty="0"/>
              <a:t>(3, "---");</a:t>
            </a:r>
          </a:p>
          <a:p>
            <a:r>
              <a:rPr lang="es-CL" dirty="0" err="1"/>
              <a:t>System.out.println</a:t>
            </a:r>
            <a:r>
              <a:rPr lang="es-CL" dirty="0"/>
              <a:t>( </a:t>
            </a:r>
            <a:r>
              <a:rPr lang="es-CL" dirty="0" err="1"/>
              <a:t>sb</a:t>
            </a:r>
            <a:r>
              <a:rPr lang="es-CL" dirty="0"/>
              <a:t> ); </a:t>
            </a:r>
          </a:p>
        </p:txBody>
      </p:sp>
      <p:sp>
        <p:nvSpPr>
          <p:cNvPr id="9" name="Rectangle 8">
            <a:extLst>
              <a:ext uri="{FF2B5EF4-FFF2-40B4-BE49-F238E27FC236}">
                <a16:creationId xmlns:a16="http://schemas.microsoft.com/office/drawing/2014/main" id="{00675B0A-320E-4B78-BE4C-EA899A923C2F}"/>
              </a:ext>
            </a:extLst>
          </p:cNvPr>
          <p:cNvSpPr/>
          <p:nvPr/>
        </p:nvSpPr>
        <p:spPr>
          <a:xfrm>
            <a:off x="491386" y="1927853"/>
            <a:ext cx="5938752" cy="523220"/>
          </a:xfrm>
          <a:prstGeom prst="rect">
            <a:avLst/>
          </a:prstGeom>
        </p:spPr>
        <p:txBody>
          <a:bodyPr wrap="square">
            <a:spAutoFit/>
          </a:bodyPr>
          <a:lstStyle/>
          <a:p>
            <a:r>
              <a:rPr lang="es-CL" sz="2800" dirty="0" err="1"/>
              <a:t>StringBuffer</a:t>
            </a:r>
            <a:r>
              <a:rPr lang="es-CL" sz="2800" dirty="0"/>
              <a:t> y </a:t>
            </a:r>
            <a:r>
              <a:rPr lang="es-CL" sz="2800" dirty="0" err="1"/>
              <a:t>StringBuilder</a:t>
            </a:r>
            <a:endParaRPr lang="es-CL" sz="2800" dirty="0"/>
          </a:p>
        </p:txBody>
      </p:sp>
      <p:sp>
        <p:nvSpPr>
          <p:cNvPr id="10" name="Rectangle 9">
            <a:extLst>
              <a:ext uri="{FF2B5EF4-FFF2-40B4-BE49-F238E27FC236}">
                <a16:creationId xmlns:a16="http://schemas.microsoft.com/office/drawing/2014/main" id="{6D2017A8-75C0-476B-B385-FC3D23B0AE40}"/>
              </a:ext>
            </a:extLst>
          </p:cNvPr>
          <p:cNvSpPr/>
          <p:nvPr/>
        </p:nvSpPr>
        <p:spPr>
          <a:xfrm>
            <a:off x="491386" y="2646677"/>
            <a:ext cx="4650428" cy="369332"/>
          </a:xfrm>
          <a:prstGeom prst="rect">
            <a:avLst/>
          </a:prstGeom>
        </p:spPr>
        <p:txBody>
          <a:bodyPr wrap="square">
            <a:spAutoFit/>
          </a:bodyPr>
          <a:lstStyle/>
          <a:p>
            <a:r>
              <a:rPr lang="es-CL" i="1" dirty="0"/>
              <a:t>Como instanciarlos …</a:t>
            </a:r>
          </a:p>
        </p:txBody>
      </p:sp>
    </p:spTree>
    <p:extLst>
      <p:ext uri="{BB962C8B-B14F-4D97-AF65-F5344CB8AC3E}">
        <p14:creationId xmlns:p14="http://schemas.microsoft.com/office/powerpoint/2010/main" val="418379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4C1613-ACA5-4FE3-9BE6-4B030909423A}"/>
              </a:ext>
            </a:extLst>
          </p:cNvPr>
          <p:cNvSpPr>
            <a:spLocks noGrp="1"/>
          </p:cNvSpPr>
          <p:nvPr>
            <p:ph type="title"/>
          </p:nvPr>
        </p:nvSpPr>
        <p:spPr>
          <a:xfrm>
            <a:off x="2282589" y="3429000"/>
            <a:ext cx="7626821" cy="952500"/>
          </a:xfrm>
        </p:spPr>
        <p:txBody>
          <a:bodyPr/>
          <a:lstStyle/>
          <a:p>
            <a:pPr algn="ctr"/>
            <a:r>
              <a:rPr lang="es-CL" b="1" dirty="0">
                <a:solidFill>
                  <a:schemeClr val="tx1"/>
                </a:solidFill>
              </a:rPr>
              <a:t>COLLECTIONS Y GENERICS</a:t>
            </a:r>
          </a:p>
        </p:txBody>
      </p:sp>
    </p:spTree>
    <p:extLst>
      <p:ext uri="{BB962C8B-B14F-4D97-AF65-F5344CB8AC3E}">
        <p14:creationId xmlns:p14="http://schemas.microsoft.com/office/powerpoint/2010/main" val="1430711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1900</Words>
  <Application>Microsoft Office PowerPoint</Application>
  <PresentationFormat>Widescreen</PresentationFormat>
  <Paragraphs>233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Unicode MS</vt:lpstr>
      <vt:lpstr>Calibri</vt:lpstr>
      <vt:lpstr>Calibri Light</vt:lpstr>
      <vt:lpstr>IBM Plex Sans</vt:lpstr>
      <vt:lpstr>Office Theme</vt:lpstr>
      <vt:lpstr>Capacitación JEE Julio 2019    </vt:lpstr>
      <vt:lpstr>Agenda</vt:lpstr>
      <vt:lpstr>STRINGS</vt:lpstr>
      <vt:lpstr>Strings</vt:lpstr>
      <vt:lpstr>Strings</vt:lpstr>
      <vt:lpstr>Strings</vt:lpstr>
      <vt:lpstr>Strings</vt:lpstr>
      <vt:lpstr>Strings</vt:lpstr>
      <vt:lpstr>COLLECTIONS Y GENERICS</vt:lpstr>
      <vt:lpstr>Collections y Generics</vt:lpstr>
      <vt:lpstr>Collections y Generics</vt:lpstr>
      <vt:lpstr>Collections y Generics</vt:lpstr>
      <vt:lpstr>Collections y Generics</vt:lpstr>
      <vt:lpstr>Collections y Generics</vt:lpstr>
      <vt:lpstr>Collections y Generics</vt:lpstr>
      <vt:lpstr>CLASES INNER</vt:lpstr>
      <vt:lpstr>Clases Inner</vt:lpstr>
      <vt:lpstr>ANNOTATIONS</vt:lpstr>
      <vt:lpstr>Annotations</vt:lpstr>
      <vt:lpstr>Annotations</vt:lpstr>
      <vt:lpstr>THREADS</vt:lpstr>
      <vt:lpstr>Threads</vt:lpstr>
      <vt:lpstr>Threads</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JEE Abril 2019</dc:title>
  <dc:creator>LUIS BASTIAN GUTIERREZ GUTIERREZ</dc:creator>
  <cp:lastModifiedBy>LUIS BASTIAN GUTIERREZ GUTIERREZ</cp:lastModifiedBy>
  <cp:revision>49</cp:revision>
  <dcterms:created xsi:type="dcterms:W3CDTF">2019-04-23T16:11:05Z</dcterms:created>
  <dcterms:modified xsi:type="dcterms:W3CDTF">2019-07-20T16:42:58Z</dcterms:modified>
</cp:coreProperties>
</file>