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8" r:id="rId3"/>
    <p:sldId id="262" r:id="rId4"/>
    <p:sldId id="261" r:id="rId5"/>
    <p:sldId id="301" r:id="rId6"/>
    <p:sldId id="305" r:id="rId7"/>
    <p:sldId id="306" r:id="rId8"/>
    <p:sldId id="303" r:id="rId9"/>
    <p:sldId id="263" r:id="rId10"/>
    <p:sldId id="295" r:id="rId11"/>
    <p:sldId id="296" r:id="rId12"/>
    <p:sldId id="300" r:id="rId13"/>
    <p:sldId id="297" r:id="rId14"/>
    <p:sldId id="302" r:id="rId15"/>
    <p:sldId id="298" r:id="rId16"/>
    <p:sldId id="309" r:id="rId17"/>
    <p:sldId id="310" r:id="rId18"/>
    <p:sldId id="311" r:id="rId19"/>
    <p:sldId id="312" r:id="rId20"/>
    <p:sldId id="308" r:id="rId21"/>
    <p:sldId id="307" r:id="rId22"/>
    <p:sldId id="294" r:id="rId2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08C78E-7A56-45F5-B418-ED320027DC83}">
          <p14:sldIdLst>
            <p14:sldId id="259"/>
            <p14:sldId id="278"/>
            <p14:sldId id="262"/>
            <p14:sldId id="261"/>
            <p14:sldId id="301"/>
            <p14:sldId id="305"/>
            <p14:sldId id="306"/>
            <p14:sldId id="303"/>
            <p14:sldId id="263"/>
            <p14:sldId id="295"/>
            <p14:sldId id="296"/>
            <p14:sldId id="300"/>
            <p14:sldId id="297"/>
            <p14:sldId id="302"/>
            <p14:sldId id="298"/>
            <p14:sldId id="309"/>
            <p14:sldId id="310"/>
            <p14:sldId id="311"/>
            <p14:sldId id="312"/>
            <p14:sldId id="308"/>
            <p14:sldId id="307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C53B67-7EDF-444C-BA08-096901D301F6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E19E368-7842-497B-8E67-A9D02EF42E23}">
      <dgm:prSet phldrT="[Text]" custT="1"/>
      <dgm:spPr/>
      <dgm:t>
        <a:bodyPr/>
        <a:lstStyle/>
        <a:p>
          <a:pPr>
            <a:lnSpc>
              <a:spcPct val="200000"/>
            </a:lnSpc>
          </a:pPr>
          <a:r>
            <a:rPr lang="es-CL" sz="2800" dirty="0"/>
            <a:t>SaaS</a:t>
          </a:r>
        </a:p>
      </dgm:t>
    </dgm:pt>
    <dgm:pt modelId="{656F7A6A-237B-4207-8F61-C81A82C33339}" type="parTrans" cxnId="{9F5A8ACF-458C-4738-8D2D-732B69011D2F}">
      <dgm:prSet/>
      <dgm:spPr/>
      <dgm:t>
        <a:bodyPr/>
        <a:lstStyle/>
        <a:p>
          <a:endParaRPr lang="es-CL"/>
        </a:p>
      </dgm:t>
    </dgm:pt>
    <dgm:pt modelId="{29C7DB88-6948-4BEF-BE25-552AFFDB3545}" type="sibTrans" cxnId="{9F5A8ACF-458C-4738-8D2D-732B69011D2F}">
      <dgm:prSet/>
      <dgm:spPr/>
      <dgm:t>
        <a:bodyPr/>
        <a:lstStyle/>
        <a:p>
          <a:endParaRPr lang="es-CL"/>
        </a:p>
      </dgm:t>
    </dgm:pt>
    <dgm:pt modelId="{2D49158F-12E0-4FD1-B619-79A4BAC2330C}">
      <dgm:prSet phldrT="[Text]" custT="1"/>
      <dgm:spPr/>
      <dgm:t>
        <a:bodyPr/>
        <a:lstStyle/>
        <a:p>
          <a:r>
            <a:rPr lang="es-CL" sz="4800" dirty="0"/>
            <a:t>PaaS</a:t>
          </a:r>
        </a:p>
      </dgm:t>
    </dgm:pt>
    <dgm:pt modelId="{17BF9DA8-C1C8-47E3-AD2F-466F85B06139}" type="parTrans" cxnId="{96D5F15B-495F-4869-9797-561A93810EDD}">
      <dgm:prSet/>
      <dgm:spPr/>
      <dgm:t>
        <a:bodyPr/>
        <a:lstStyle/>
        <a:p>
          <a:endParaRPr lang="es-CL"/>
        </a:p>
      </dgm:t>
    </dgm:pt>
    <dgm:pt modelId="{88FEED7D-00C5-4BB0-A98E-6E58294BC486}" type="sibTrans" cxnId="{96D5F15B-495F-4869-9797-561A93810EDD}">
      <dgm:prSet/>
      <dgm:spPr/>
      <dgm:t>
        <a:bodyPr/>
        <a:lstStyle/>
        <a:p>
          <a:endParaRPr lang="es-CL"/>
        </a:p>
      </dgm:t>
    </dgm:pt>
    <dgm:pt modelId="{05B2B1A7-B676-48D1-8A30-35D725DA83E2}">
      <dgm:prSet phldrT="[Text]"/>
      <dgm:spPr/>
      <dgm:t>
        <a:bodyPr/>
        <a:lstStyle/>
        <a:p>
          <a:r>
            <a:rPr lang="es-CL" dirty="0"/>
            <a:t>IaaS</a:t>
          </a:r>
        </a:p>
      </dgm:t>
    </dgm:pt>
    <dgm:pt modelId="{43F16D4B-9F4B-4F77-AA83-9CCDBD7EC482}" type="parTrans" cxnId="{51529599-8EBF-4D97-A76A-57CE58FF19D1}">
      <dgm:prSet/>
      <dgm:spPr/>
      <dgm:t>
        <a:bodyPr/>
        <a:lstStyle/>
        <a:p>
          <a:endParaRPr lang="es-CL"/>
        </a:p>
      </dgm:t>
    </dgm:pt>
    <dgm:pt modelId="{5A265C9B-5A8F-4C66-8F00-13E2379298FD}" type="sibTrans" cxnId="{51529599-8EBF-4D97-A76A-57CE58FF19D1}">
      <dgm:prSet/>
      <dgm:spPr/>
      <dgm:t>
        <a:bodyPr/>
        <a:lstStyle/>
        <a:p>
          <a:endParaRPr lang="es-CL"/>
        </a:p>
      </dgm:t>
    </dgm:pt>
    <dgm:pt modelId="{19C278A9-6367-46E9-8612-8A1E8AE0AF44}" type="pres">
      <dgm:prSet presAssocID="{9CC53B67-7EDF-444C-BA08-096901D301F6}" presName="Name0" presStyleCnt="0">
        <dgm:presLayoutVars>
          <dgm:dir/>
          <dgm:animLvl val="lvl"/>
          <dgm:resizeHandles val="exact"/>
        </dgm:presLayoutVars>
      </dgm:prSet>
      <dgm:spPr/>
    </dgm:pt>
    <dgm:pt modelId="{DF0465E1-7B8F-4C3C-B63F-5FA4432BA85C}" type="pres">
      <dgm:prSet presAssocID="{EE19E368-7842-497B-8E67-A9D02EF42E23}" presName="Name8" presStyleCnt="0"/>
      <dgm:spPr/>
    </dgm:pt>
    <dgm:pt modelId="{6A95C43C-0AAE-4F39-BE0E-646CE1862361}" type="pres">
      <dgm:prSet presAssocID="{EE19E368-7842-497B-8E67-A9D02EF42E23}" presName="level" presStyleLbl="node1" presStyleIdx="0" presStyleCnt="3">
        <dgm:presLayoutVars>
          <dgm:chMax val="1"/>
          <dgm:bulletEnabled val="1"/>
        </dgm:presLayoutVars>
      </dgm:prSet>
      <dgm:spPr/>
    </dgm:pt>
    <dgm:pt modelId="{99367967-A00F-49D7-974B-EF08F6025569}" type="pres">
      <dgm:prSet presAssocID="{EE19E368-7842-497B-8E67-A9D02EF42E2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66651BA-6B4E-4BB0-B399-40D06551F574}" type="pres">
      <dgm:prSet presAssocID="{2D49158F-12E0-4FD1-B619-79A4BAC2330C}" presName="Name8" presStyleCnt="0"/>
      <dgm:spPr/>
    </dgm:pt>
    <dgm:pt modelId="{EE955208-0B67-45EF-A847-D6DACCA6C585}" type="pres">
      <dgm:prSet presAssocID="{2D49158F-12E0-4FD1-B619-79A4BAC2330C}" presName="level" presStyleLbl="node1" presStyleIdx="1" presStyleCnt="3">
        <dgm:presLayoutVars>
          <dgm:chMax val="1"/>
          <dgm:bulletEnabled val="1"/>
        </dgm:presLayoutVars>
      </dgm:prSet>
      <dgm:spPr/>
    </dgm:pt>
    <dgm:pt modelId="{F412194C-D0BA-458E-BE89-5F95A7B9B4D0}" type="pres">
      <dgm:prSet presAssocID="{2D49158F-12E0-4FD1-B619-79A4BAC2330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21EB3E3-A322-4FA4-A459-DCE65FB34F53}" type="pres">
      <dgm:prSet presAssocID="{05B2B1A7-B676-48D1-8A30-35D725DA83E2}" presName="Name8" presStyleCnt="0"/>
      <dgm:spPr/>
    </dgm:pt>
    <dgm:pt modelId="{DA70CD14-79EA-43FA-8B5F-3BB60BDC8EBF}" type="pres">
      <dgm:prSet presAssocID="{05B2B1A7-B676-48D1-8A30-35D725DA83E2}" presName="level" presStyleLbl="node1" presStyleIdx="2" presStyleCnt="3" custLinFactNeighborX="12334" custLinFactNeighborY="78846">
        <dgm:presLayoutVars>
          <dgm:chMax val="1"/>
          <dgm:bulletEnabled val="1"/>
        </dgm:presLayoutVars>
      </dgm:prSet>
      <dgm:spPr/>
    </dgm:pt>
    <dgm:pt modelId="{50ED39B4-8560-4355-AFBA-9CEA56D192DE}" type="pres">
      <dgm:prSet presAssocID="{05B2B1A7-B676-48D1-8A30-35D725DA83E2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96D5F15B-495F-4869-9797-561A93810EDD}" srcId="{9CC53B67-7EDF-444C-BA08-096901D301F6}" destId="{2D49158F-12E0-4FD1-B619-79A4BAC2330C}" srcOrd="1" destOrd="0" parTransId="{17BF9DA8-C1C8-47E3-AD2F-466F85B06139}" sibTransId="{88FEED7D-00C5-4BB0-A98E-6E58294BC486}"/>
    <dgm:cxn modelId="{A2A71C6F-05CD-47BA-BD66-E5ED48AC413A}" type="presOf" srcId="{EE19E368-7842-497B-8E67-A9D02EF42E23}" destId="{6A95C43C-0AAE-4F39-BE0E-646CE1862361}" srcOrd="0" destOrd="0" presId="urn:microsoft.com/office/officeart/2005/8/layout/pyramid1"/>
    <dgm:cxn modelId="{5ACD2187-D673-44D5-970E-198FA4885A82}" type="presOf" srcId="{9CC53B67-7EDF-444C-BA08-096901D301F6}" destId="{19C278A9-6367-46E9-8612-8A1E8AE0AF44}" srcOrd="0" destOrd="0" presId="urn:microsoft.com/office/officeart/2005/8/layout/pyramid1"/>
    <dgm:cxn modelId="{989A7388-7E02-418C-BBA4-0118FBC98CC1}" type="presOf" srcId="{05B2B1A7-B676-48D1-8A30-35D725DA83E2}" destId="{DA70CD14-79EA-43FA-8B5F-3BB60BDC8EBF}" srcOrd="0" destOrd="0" presId="urn:microsoft.com/office/officeart/2005/8/layout/pyramid1"/>
    <dgm:cxn modelId="{E63EEE8B-5A24-4DF4-ACAB-6B15453E0197}" type="presOf" srcId="{2D49158F-12E0-4FD1-B619-79A4BAC2330C}" destId="{EE955208-0B67-45EF-A847-D6DACCA6C585}" srcOrd="0" destOrd="0" presId="urn:microsoft.com/office/officeart/2005/8/layout/pyramid1"/>
    <dgm:cxn modelId="{71889C96-6A24-4A7E-BE3E-47480C68A1BF}" type="presOf" srcId="{05B2B1A7-B676-48D1-8A30-35D725DA83E2}" destId="{50ED39B4-8560-4355-AFBA-9CEA56D192DE}" srcOrd="1" destOrd="0" presId="urn:microsoft.com/office/officeart/2005/8/layout/pyramid1"/>
    <dgm:cxn modelId="{51529599-8EBF-4D97-A76A-57CE58FF19D1}" srcId="{9CC53B67-7EDF-444C-BA08-096901D301F6}" destId="{05B2B1A7-B676-48D1-8A30-35D725DA83E2}" srcOrd="2" destOrd="0" parTransId="{43F16D4B-9F4B-4F77-AA83-9CCDBD7EC482}" sibTransId="{5A265C9B-5A8F-4C66-8F00-13E2379298FD}"/>
    <dgm:cxn modelId="{8BEA67AB-31D4-473D-B9A7-85394382D502}" type="presOf" srcId="{2D49158F-12E0-4FD1-B619-79A4BAC2330C}" destId="{F412194C-D0BA-458E-BE89-5F95A7B9B4D0}" srcOrd="1" destOrd="0" presId="urn:microsoft.com/office/officeart/2005/8/layout/pyramid1"/>
    <dgm:cxn modelId="{4BD915C1-2B21-484F-8FC7-ADB59D049068}" type="presOf" srcId="{EE19E368-7842-497B-8E67-A9D02EF42E23}" destId="{99367967-A00F-49D7-974B-EF08F6025569}" srcOrd="1" destOrd="0" presId="urn:microsoft.com/office/officeart/2005/8/layout/pyramid1"/>
    <dgm:cxn modelId="{9F5A8ACF-458C-4738-8D2D-732B69011D2F}" srcId="{9CC53B67-7EDF-444C-BA08-096901D301F6}" destId="{EE19E368-7842-497B-8E67-A9D02EF42E23}" srcOrd="0" destOrd="0" parTransId="{656F7A6A-237B-4207-8F61-C81A82C33339}" sibTransId="{29C7DB88-6948-4BEF-BE25-552AFFDB3545}"/>
    <dgm:cxn modelId="{540AB981-E58A-44C7-B954-1CD15F57F559}" type="presParOf" srcId="{19C278A9-6367-46E9-8612-8A1E8AE0AF44}" destId="{DF0465E1-7B8F-4C3C-B63F-5FA4432BA85C}" srcOrd="0" destOrd="0" presId="urn:microsoft.com/office/officeart/2005/8/layout/pyramid1"/>
    <dgm:cxn modelId="{6712C742-3B81-4FDF-842C-5BA895AC7ABF}" type="presParOf" srcId="{DF0465E1-7B8F-4C3C-B63F-5FA4432BA85C}" destId="{6A95C43C-0AAE-4F39-BE0E-646CE1862361}" srcOrd="0" destOrd="0" presId="urn:microsoft.com/office/officeart/2005/8/layout/pyramid1"/>
    <dgm:cxn modelId="{1C1ED605-72F7-455E-8A04-1CCB1433E024}" type="presParOf" srcId="{DF0465E1-7B8F-4C3C-B63F-5FA4432BA85C}" destId="{99367967-A00F-49D7-974B-EF08F6025569}" srcOrd="1" destOrd="0" presId="urn:microsoft.com/office/officeart/2005/8/layout/pyramid1"/>
    <dgm:cxn modelId="{5B487F35-0758-48F8-BC76-6008ADEBB203}" type="presParOf" srcId="{19C278A9-6367-46E9-8612-8A1E8AE0AF44}" destId="{B66651BA-6B4E-4BB0-B399-40D06551F574}" srcOrd="1" destOrd="0" presId="urn:microsoft.com/office/officeart/2005/8/layout/pyramid1"/>
    <dgm:cxn modelId="{CF0C34BD-37DB-4FC1-A60C-81FCA51051C0}" type="presParOf" srcId="{B66651BA-6B4E-4BB0-B399-40D06551F574}" destId="{EE955208-0B67-45EF-A847-D6DACCA6C585}" srcOrd="0" destOrd="0" presId="urn:microsoft.com/office/officeart/2005/8/layout/pyramid1"/>
    <dgm:cxn modelId="{101040A7-AA3F-4CA1-ABF8-1A1B78D9B41E}" type="presParOf" srcId="{B66651BA-6B4E-4BB0-B399-40D06551F574}" destId="{F412194C-D0BA-458E-BE89-5F95A7B9B4D0}" srcOrd="1" destOrd="0" presId="urn:microsoft.com/office/officeart/2005/8/layout/pyramid1"/>
    <dgm:cxn modelId="{87EF98C6-803C-4F86-B866-80EA1528523F}" type="presParOf" srcId="{19C278A9-6367-46E9-8612-8A1E8AE0AF44}" destId="{021EB3E3-A322-4FA4-A459-DCE65FB34F53}" srcOrd="2" destOrd="0" presId="urn:microsoft.com/office/officeart/2005/8/layout/pyramid1"/>
    <dgm:cxn modelId="{EE3B763F-A991-40AC-B093-2E659F09462B}" type="presParOf" srcId="{021EB3E3-A322-4FA4-A459-DCE65FB34F53}" destId="{DA70CD14-79EA-43FA-8B5F-3BB60BDC8EBF}" srcOrd="0" destOrd="0" presId="urn:microsoft.com/office/officeart/2005/8/layout/pyramid1"/>
    <dgm:cxn modelId="{F882158D-FD48-40A5-9271-491F33183A89}" type="presParOf" srcId="{021EB3E3-A322-4FA4-A459-DCE65FB34F53}" destId="{50ED39B4-8560-4355-AFBA-9CEA56D192DE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5C43C-0AAE-4F39-BE0E-646CE1862361}">
      <dsp:nvSpPr>
        <dsp:cNvPr id="0" name=""/>
        <dsp:cNvSpPr/>
      </dsp:nvSpPr>
      <dsp:spPr>
        <a:xfrm>
          <a:off x="1927607" y="0"/>
          <a:ext cx="1927606" cy="1381521"/>
        </a:xfrm>
        <a:prstGeom prst="trapezoid">
          <a:avLst>
            <a:gd name="adj" fmla="val 697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2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800" kern="1200" dirty="0"/>
            <a:t>SaaS</a:t>
          </a:r>
        </a:p>
      </dsp:txBody>
      <dsp:txXfrm>
        <a:off x="1927607" y="0"/>
        <a:ext cx="1927606" cy="1381521"/>
      </dsp:txXfrm>
    </dsp:sp>
    <dsp:sp modelId="{EE955208-0B67-45EF-A847-D6DACCA6C585}">
      <dsp:nvSpPr>
        <dsp:cNvPr id="0" name=""/>
        <dsp:cNvSpPr/>
      </dsp:nvSpPr>
      <dsp:spPr>
        <a:xfrm>
          <a:off x="963803" y="1381521"/>
          <a:ext cx="3855213" cy="1381521"/>
        </a:xfrm>
        <a:prstGeom prst="trapezoid">
          <a:avLst>
            <a:gd name="adj" fmla="val 697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800" kern="1200" dirty="0"/>
            <a:t>PaaS</a:t>
          </a:r>
        </a:p>
      </dsp:txBody>
      <dsp:txXfrm>
        <a:off x="1638465" y="1381521"/>
        <a:ext cx="2505889" cy="1381521"/>
      </dsp:txXfrm>
    </dsp:sp>
    <dsp:sp modelId="{DA70CD14-79EA-43FA-8B5F-3BB60BDC8EBF}">
      <dsp:nvSpPr>
        <dsp:cNvPr id="0" name=""/>
        <dsp:cNvSpPr/>
      </dsp:nvSpPr>
      <dsp:spPr>
        <a:xfrm>
          <a:off x="0" y="2763043"/>
          <a:ext cx="5782820" cy="1381521"/>
        </a:xfrm>
        <a:prstGeom prst="trapezoid">
          <a:avLst>
            <a:gd name="adj" fmla="val 697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500" kern="1200" dirty="0"/>
            <a:t>IaaS</a:t>
          </a:r>
        </a:p>
      </dsp:txBody>
      <dsp:txXfrm>
        <a:off x="1011993" y="2763043"/>
        <a:ext cx="3758833" cy="13815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8FC0-8D2D-45CB-B59F-45E107A48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78801-1676-4948-B2A1-4DCDE7ADB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1F631-8777-4A35-BAC5-0FF3BF07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FA27-C0FE-486B-BA7D-5C7F6A2B9A11}" type="datetimeFigureOut">
              <a:rPr lang="es-CL" smtClean="0"/>
              <a:t>22-07-2019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A59CE-6EB7-4654-95BA-B6ADADB7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0B380-A0EA-46BF-9560-F36CDF4C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6BD95-A888-4366-A2B1-0E2299ED206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326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ECE-E665-4334-87D0-F5C508552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9C157-8662-42DF-9F3D-EE28F5ED7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A245C-D235-41AB-949F-8A9689B3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FA27-C0FE-486B-BA7D-5C7F6A2B9A11}" type="datetimeFigureOut">
              <a:rPr lang="es-CL" smtClean="0"/>
              <a:t>22-07-2019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A2FDE-04BC-4E1F-81E6-1DCD4F7E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090-FEE4-46A3-A621-58DA464F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6BD95-A888-4366-A2B1-0E2299ED206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306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F5DEDB-381F-445F-8130-FC45D7221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2AFBF-55EF-462A-8B4D-3A81F6DA8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D884E-5374-4E56-A5B7-7D2E05D2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FA27-C0FE-486B-BA7D-5C7F6A2B9A11}" type="datetimeFigureOut">
              <a:rPr lang="es-CL" smtClean="0"/>
              <a:t>22-07-2019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C7030-C9EC-44A3-B99B-6D0F2810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73CCD-2F9C-45D5-B11C-2FD64F7D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6BD95-A888-4366-A2B1-0E2299ED206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98139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ver_large typ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048000" y="381000"/>
            <a:ext cx="0" cy="609600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190" y="6284866"/>
            <a:ext cx="475810" cy="192134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429000" y="342900"/>
            <a:ext cx="8382000" cy="4800600"/>
          </a:xfrm>
        </p:spPr>
        <p:txBody>
          <a:bodyPr>
            <a:noAutofit/>
          </a:bodyPr>
          <a:lstStyle>
            <a:lvl1pPr>
              <a:defRPr sz="4500" b="1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7060" y="6050280"/>
            <a:ext cx="1775853" cy="70713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1833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2192000" cy="1714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79048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79048" y="1714500"/>
            <a:ext cx="54864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324600" y="1714500"/>
            <a:ext cx="54864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6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45383-AED0-4C25-BB39-6D74B257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9F9F8-8C7C-4964-A7DE-85A96841C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CF3C0-26AD-466F-990C-21C62BC9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FA27-C0FE-486B-BA7D-5C7F6A2B9A11}" type="datetimeFigureOut">
              <a:rPr lang="es-CL" smtClean="0"/>
              <a:t>22-07-2019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9222A-6366-4DA7-858E-5E8C30D48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B100B-4008-4B7E-88A0-8C73C54A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6BD95-A888-4366-A2B1-0E2299ED206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011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C1DD-04F4-4B7D-B53F-D9F81272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6E42B-9BF4-47B2-BE06-82B08986C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BF1C2-2C87-47BB-9D62-6D29E126C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FA27-C0FE-486B-BA7D-5C7F6A2B9A11}" type="datetimeFigureOut">
              <a:rPr lang="es-CL" smtClean="0"/>
              <a:t>22-07-2019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38FDB-9BD0-4544-8E9B-044844AD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D14FD-8D56-4922-9F63-D5CC268B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6BD95-A888-4366-A2B1-0E2299ED206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504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1A149-C37D-403B-96BC-19E272914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524C7-1676-4FBA-8FD8-54C1A4840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B9D66-9959-4889-A88B-8D42A02D6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D54AE-F3BA-4FEF-A84B-60C7EFC7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FA27-C0FE-486B-BA7D-5C7F6A2B9A11}" type="datetimeFigureOut">
              <a:rPr lang="es-CL" smtClean="0"/>
              <a:t>22-07-2019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35DBD-891E-41F6-9FC7-E4ADFB26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CDF03-B179-4125-9FAE-EF2E97CF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6BD95-A888-4366-A2B1-0E2299ED206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7163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19D0-E305-428D-80DC-698144CF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53FDD-E27D-4BC7-A13C-AC09C26BF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4F40A-EC2F-47C4-B105-8D46A00D6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F8F58-607D-43AE-B1A9-57CBBB097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4F791-5152-45BB-B80B-A73F63458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EA1355-6788-4C92-99BB-F52AC0C2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FA27-C0FE-486B-BA7D-5C7F6A2B9A11}" type="datetimeFigureOut">
              <a:rPr lang="es-CL" smtClean="0"/>
              <a:t>22-07-2019</a:t>
            </a:fld>
            <a:endParaRPr lang="es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D0567-E233-463E-8DB8-B91C6E427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7C632-8676-41F9-A68D-C130F649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6BD95-A888-4366-A2B1-0E2299ED206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665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8FEE6-6D5D-4A43-9B8C-93E614D7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6A46F6-72B9-43E4-B94B-7542D9F4C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FA27-C0FE-486B-BA7D-5C7F6A2B9A11}" type="datetimeFigureOut">
              <a:rPr lang="es-CL" smtClean="0"/>
              <a:t>22-07-2019</a:t>
            </a:fld>
            <a:endParaRPr lang="es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B7669-3492-4D76-AB07-8B8891EB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88B456-62B1-4446-8FEF-B260A4DE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6BD95-A888-4366-A2B1-0E2299ED206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3971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772820-B38B-4A18-9569-CEBC9666B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FA27-C0FE-486B-BA7D-5C7F6A2B9A11}" type="datetimeFigureOut">
              <a:rPr lang="es-CL" smtClean="0"/>
              <a:t>22-07-2019</a:t>
            </a:fld>
            <a:endParaRPr lang="es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C0A0AC-911C-41AE-A2EB-6D2E1EB5A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A9B80-0A86-47FD-9F6E-24FB78DC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6BD95-A888-4366-A2B1-0E2299ED206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941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1583-7E92-421B-ABE9-7BF23BFE6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B4037-B9B1-4F0B-9D4E-D8DCF5950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637F5-910C-4078-A341-E91143141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A68D8-7868-4E62-9F69-F827D4BF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FA27-C0FE-486B-BA7D-5C7F6A2B9A11}" type="datetimeFigureOut">
              <a:rPr lang="es-CL" smtClean="0"/>
              <a:t>22-07-2019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77977-987B-4FBC-886A-FEB58E04B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9763C-FE12-4B74-9A70-E8D8F1AE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6BD95-A888-4366-A2B1-0E2299ED206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88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8DC6B-F992-42E6-BEE4-9F7C9DC8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1CF2C5-B116-44E7-B4F1-061BDF5FB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ECB10-0E41-4E70-AE5D-838B89E00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EC86A-B119-44C6-874D-D62C22C5B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FA27-C0FE-486B-BA7D-5C7F6A2B9A11}" type="datetimeFigureOut">
              <a:rPr lang="es-CL" smtClean="0"/>
              <a:t>22-07-2019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8DE8E-4E28-4D17-B4AE-AFD997F1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0F3D1-DC52-4722-9755-F2FDC549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6BD95-A888-4366-A2B1-0E2299ED206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943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5DE1D4-FFDD-43D2-BCB0-CE4E0D2B6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6CAA8-66BA-41E9-A78A-6CAF44A74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BA819-B79E-496C-8575-8AAB05ABA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2FA27-C0FE-486B-BA7D-5C7F6A2B9A11}" type="datetimeFigureOut">
              <a:rPr lang="es-CL" smtClean="0"/>
              <a:t>22-07-2019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EBF4B-F3F0-4702-B813-D1A68C887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6DA86-8CE3-44F8-A996-5473B837C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6BD95-A888-4366-A2B1-0E2299ED206D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9283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eclipse.org/downloads/" TargetMode="External"/><Relationship Id="rId5" Type="http://schemas.openxmlformats.org/officeDocument/2006/relationships/hyperlink" Target="https://www.eclipse.org/" TargetMode="Externa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webp"/><Relationship Id="rId5" Type="http://schemas.openxmlformats.org/officeDocument/2006/relationships/hyperlink" Target="https://gradle.org/releases/" TargetMode="External"/><Relationship Id="rId4" Type="http://schemas.openxmlformats.org/officeDocument/2006/relationships/hyperlink" Target="https://gradle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soapui.org/downloads/soapui.html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8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" TargetMode="External"/><Relationship Id="rId2" Type="http://schemas.openxmlformats.org/officeDocument/2006/relationships/hyperlink" Target="https://www.oracle.com/technetwork/java/javase/downloads/jdk8-downloads-2133151.htm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notepad-plus-plus.org/download/v7.7.1.html" TargetMode="External"/><Relationship Id="rId5" Type="http://schemas.openxmlformats.org/officeDocument/2006/relationships/hyperlink" Target="https://git-scm.com/downloads" TargetMode="External"/><Relationship Id="rId4" Type="http://schemas.openxmlformats.org/officeDocument/2006/relationships/hyperlink" Target="https://gradle.org/releases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oracle.com/technetwork/java/javase/downloads/jdk8-downloads-2133151.html" TargetMode="External"/><Relationship Id="rId4" Type="http://schemas.openxmlformats.org/officeDocument/2006/relationships/hyperlink" Target="https://www.java.com/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537E777-4150-CF4C-B90D-19E6292F5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0" y="342900"/>
            <a:ext cx="8382000" cy="4800600"/>
          </a:xfrm>
        </p:spPr>
        <p:txBody>
          <a:bodyPr/>
          <a:lstStyle/>
          <a:p>
            <a:r>
              <a:rPr lang="es-CL" dirty="0"/>
              <a:t>Capacitación JEE</a:t>
            </a:r>
            <a:br>
              <a:rPr lang="es-CL" dirty="0"/>
            </a:br>
            <a:r>
              <a:rPr lang="es-CL" sz="2400" dirty="0"/>
              <a:t>Julio 2019</a:t>
            </a:r>
            <a:br>
              <a:rPr lang="es-CL" dirty="0"/>
            </a:br>
            <a:br>
              <a:rPr lang="es-CL" dirty="0"/>
            </a:br>
            <a:br>
              <a:rPr lang="es-CL" dirty="0"/>
            </a:br>
            <a:br>
              <a:rPr lang="es-CL" dirty="0"/>
            </a:br>
            <a:endParaRPr lang="es-C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0C21FA-99EF-4EC7-BA43-AE679679AD69}"/>
              </a:ext>
            </a:extLst>
          </p:cNvPr>
          <p:cNvSpPr txBox="1"/>
          <p:nvPr/>
        </p:nvSpPr>
        <p:spPr>
          <a:xfrm>
            <a:off x="5542280" y="3105834"/>
            <a:ext cx="4155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/>
              <a:t>INTRODUCCION</a:t>
            </a:r>
          </a:p>
          <a:p>
            <a:r>
              <a:rPr lang="es-CL" dirty="0"/>
              <a:t>SESION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43E2CF-F020-401F-ABF8-1C33FA268150}"/>
              </a:ext>
            </a:extLst>
          </p:cNvPr>
          <p:cNvSpPr txBox="1"/>
          <p:nvPr/>
        </p:nvSpPr>
        <p:spPr>
          <a:xfrm>
            <a:off x="8890000" y="5143500"/>
            <a:ext cx="2392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/>
              <a:t>Bastián Gutiérrez</a:t>
            </a:r>
          </a:p>
          <a:p>
            <a:endParaRPr lang="es-CL" sz="2400" b="1" dirty="0"/>
          </a:p>
        </p:txBody>
      </p:sp>
    </p:spTree>
    <p:extLst>
      <p:ext uri="{BB962C8B-B14F-4D97-AF65-F5344CB8AC3E}">
        <p14:creationId xmlns:p14="http://schemas.microsoft.com/office/powerpoint/2010/main" val="1489959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6C228-D7FE-429F-A75F-45C44CCAAC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A1A996E-E246-48E6-8600-A674AC2A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Herramientas de desarrollo</a:t>
            </a:r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A4089360-A178-4FB8-BF7D-E76C0C52B6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/>
          <a:lstStyle/>
          <a:p>
            <a:pPr marL="0" indent="0">
              <a:buNone/>
            </a:pPr>
            <a:r>
              <a:rPr lang="es-CL" sz="1400" b="1" dirty="0"/>
              <a:t>Capacitación JEE / Julio 2019</a:t>
            </a:r>
          </a:p>
        </p:txBody>
      </p:sp>
      <p:pic>
        <p:nvPicPr>
          <p:cNvPr id="1026" name="Picture 2" descr="Image result for Eclipse IDE">
            <a:extLst>
              <a:ext uri="{FF2B5EF4-FFF2-40B4-BE49-F238E27FC236}">
                <a16:creationId xmlns:a16="http://schemas.microsoft.com/office/drawing/2014/main" id="{72CF0D90-747E-4ADF-8E2A-7C78E66DE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930" y="2857831"/>
            <a:ext cx="2186609" cy="218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Netbeans IDE">
            <a:extLst>
              <a:ext uri="{FF2B5EF4-FFF2-40B4-BE49-F238E27FC236}">
                <a16:creationId xmlns:a16="http://schemas.microsoft.com/office/drawing/2014/main" id="{EF85B01B-8B0C-4F97-90EF-188CAF847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168" y="2852330"/>
            <a:ext cx="1896073" cy="218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intellij idea icon">
            <a:extLst>
              <a:ext uri="{FF2B5EF4-FFF2-40B4-BE49-F238E27FC236}">
                <a16:creationId xmlns:a16="http://schemas.microsoft.com/office/drawing/2014/main" id="{6930787D-48E0-4791-B5DD-F586BB0E1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903" y="2852329"/>
            <a:ext cx="2321320" cy="232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60ADC3-7AF5-4218-9559-F5CACA358CB5}"/>
              </a:ext>
            </a:extLst>
          </p:cNvPr>
          <p:cNvSpPr txBox="1"/>
          <p:nvPr/>
        </p:nvSpPr>
        <p:spPr>
          <a:xfrm>
            <a:off x="2251212" y="5173649"/>
            <a:ext cx="1408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dirty="0"/>
              <a:t>Eclipse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E34A5F-3288-4FE4-B8DC-B6F325EBFD53}"/>
              </a:ext>
            </a:extLst>
          </p:cNvPr>
          <p:cNvSpPr txBox="1"/>
          <p:nvPr/>
        </p:nvSpPr>
        <p:spPr>
          <a:xfrm>
            <a:off x="5044174" y="5192373"/>
            <a:ext cx="1652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dirty="0" err="1"/>
              <a:t>Netbeans</a:t>
            </a:r>
            <a:endParaRPr lang="es-CL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C107C-C9E2-4396-B9F0-2E1DAADC5194}"/>
              </a:ext>
            </a:extLst>
          </p:cNvPr>
          <p:cNvSpPr txBox="1"/>
          <p:nvPr/>
        </p:nvSpPr>
        <p:spPr>
          <a:xfrm>
            <a:off x="7977533" y="5172495"/>
            <a:ext cx="1652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dirty="0" err="1"/>
              <a:t>InteliJ</a:t>
            </a:r>
            <a:endParaRPr lang="es-CL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2DFBDA-8AEB-4B88-82DA-76AFCC2A7698}"/>
              </a:ext>
            </a:extLst>
          </p:cNvPr>
          <p:cNvSpPr txBox="1"/>
          <p:nvPr/>
        </p:nvSpPr>
        <p:spPr>
          <a:xfrm>
            <a:off x="4873201" y="3550747"/>
            <a:ext cx="4634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Sitio web oficial: </a:t>
            </a:r>
            <a:r>
              <a:rPr lang="es-CL" dirty="0">
                <a:hlinkClick r:id="rId5"/>
              </a:rPr>
              <a:t>https://www.eclipse.org</a:t>
            </a:r>
            <a:endParaRPr lang="es-CL" dirty="0"/>
          </a:p>
          <a:p>
            <a:endParaRPr lang="es-CL" dirty="0"/>
          </a:p>
          <a:p>
            <a:r>
              <a:rPr lang="es-CL" dirty="0"/>
              <a:t>Descarga: </a:t>
            </a:r>
            <a:r>
              <a:rPr lang="es-CL" dirty="0">
                <a:hlinkClick r:id="rId6"/>
              </a:rPr>
              <a:t>https://www.eclipse.org/downloads/</a:t>
            </a:r>
            <a:endParaRPr lang="es-C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1F0CCB-3F8B-4726-836D-7572DAE34AC4}"/>
              </a:ext>
            </a:extLst>
          </p:cNvPr>
          <p:cNvSpPr/>
          <p:nvPr/>
        </p:nvSpPr>
        <p:spPr>
          <a:xfrm>
            <a:off x="594128" y="1964720"/>
            <a:ext cx="66614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/>
              <a:t>IDE – </a:t>
            </a:r>
            <a:r>
              <a:rPr lang="es-CL" sz="2800" dirty="0" err="1"/>
              <a:t>Integrated</a:t>
            </a:r>
            <a:r>
              <a:rPr lang="es-CL" sz="2800" dirty="0"/>
              <a:t> </a:t>
            </a:r>
            <a:r>
              <a:rPr lang="es-CL" sz="2800" dirty="0" err="1"/>
              <a:t>Development</a:t>
            </a:r>
            <a:r>
              <a:rPr lang="es-CL" sz="2800" dirty="0"/>
              <a:t> </a:t>
            </a:r>
            <a:r>
              <a:rPr lang="es-CL" sz="2800" dirty="0" err="1"/>
              <a:t>Environment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346319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6C228-D7FE-429F-A75F-45C44CCAAC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A1A996E-E246-48E6-8600-A674AC2A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Herramientas de desarrollo</a:t>
            </a:r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A4089360-A178-4FB8-BF7D-E76C0C52B6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/>
          <a:lstStyle/>
          <a:p>
            <a:pPr marL="0" indent="0">
              <a:buNone/>
            </a:pPr>
            <a:r>
              <a:rPr lang="es-CL" sz="1400" b="1" dirty="0"/>
              <a:t>Capacitación JEE / Julio 2019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60ADC3-7AF5-4218-9559-F5CACA358CB5}"/>
              </a:ext>
            </a:extLst>
          </p:cNvPr>
          <p:cNvSpPr txBox="1"/>
          <p:nvPr/>
        </p:nvSpPr>
        <p:spPr>
          <a:xfrm>
            <a:off x="1664803" y="4860769"/>
            <a:ext cx="1408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dirty="0" err="1"/>
              <a:t>Gradle</a:t>
            </a:r>
            <a:endParaRPr lang="es-CL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E34A5F-3288-4FE4-B8DC-B6F325EBFD53}"/>
              </a:ext>
            </a:extLst>
          </p:cNvPr>
          <p:cNvSpPr txBox="1"/>
          <p:nvPr/>
        </p:nvSpPr>
        <p:spPr>
          <a:xfrm>
            <a:off x="5100424" y="4860769"/>
            <a:ext cx="1652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dirty="0"/>
              <a:t>Maven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C107C-C9E2-4396-B9F0-2E1DAADC5194}"/>
              </a:ext>
            </a:extLst>
          </p:cNvPr>
          <p:cNvSpPr txBox="1"/>
          <p:nvPr/>
        </p:nvSpPr>
        <p:spPr>
          <a:xfrm>
            <a:off x="8546566" y="4860769"/>
            <a:ext cx="1652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dirty="0" err="1"/>
              <a:t>Ant</a:t>
            </a:r>
            <a:endParaRPr lang="es-CL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1F0CCB-3F8B-4726-836D-7572DAE34AC4}"/>
              </a:ext>
            </a:extLst>
          </p:cNvPr>
          <p:cNvSpPr/>
          <p:nvPr/>
        </p:nvSpPr>
        <p:spPr>
          <a:xfrm>
            <a:off x="594128" y="1964720"/>
            <a:ext cx="66614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/>
              <a:t>IDE – </a:t>
            </a:r>
            <a:r>
              <a:rPr lang="es-CL" sz="2800" dirty="0" err="1"/>
              <a:t>Integrated</a:t>
            </a:r>
            <a:r>
              <a:rPr lang="es-CL" sz="2800" dirty="0"/>
              <a:t> </a:t>
            </a:r>
            <a:r>
              <a:rPr lang="es-CL" sz="2800" dirty="0" err="1"/>
              <a:t>Development</a:t>
            </a:r>
            <a:r>
              <a:rPr lang="es-CL" sz="2800" dirty="0"/>
              <a:t> </a:t>
            </a:r>
            <a:r>
              <a:rPr lang="es-CL" sz="2800" dirty="0" err="1"/>
              <a:t>Environment</a:t>
            </a:r>
            <a:endParaRPr lang="es-CL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9890DE-FCFF-439E-AF64-9A7616E25A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6" r="58668" b="17671"/>
          <a:stretch/>
        </p:blipFill>
        <p:spPr>
          <a:xfrm>
            <a:off x="1432060" y="3089109"/>
            <a:ext cx="1873527" cy="16154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0DB0D2-9EBA-4DE1-8600-448B9516E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593" y="3450938"/>
            <a:ext cx="3647719" cy="9233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2DFBDA-8AEB-4B88-82DA-76AFCC2A7698}"/>
              </a:ext>
            </a:extLst>
          </p:cNvPr>
          <p:cNvSpPr txBox="1"/>
          <p:nvPr/>
        </p:nvSpPr>
        <p:spPr>
          <a:xfrm>
            <a:off x="5209447" y="3618835"/>
            <a:ext cx="3770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Sitio web oficial: </a:t>
            </a:r>
            <a:r>
              <a:rPr lang="es-CL" dirty="0">
                <a:hlinkClick r:id="rId4"/>
              </a:rPr>
              <a:t>https://gradle.org/</a:t>
            </a:r>
            <a:endParaRPr lang="es-CL" dirty="0"/>
          </a:p>
          <a:p>
            <a:endParaRPr lang="es-CL" dirty="0"/>
          </a:p>
          <a:p>
            <a:r>
              <a:rPr lang="es-CL" dirty="0"/>
              <a:t>Descarga: </a:t>
            </a:r>
            <a:r>
              <a:rPr lang="es-CL" dirty="0">
                <a:hlinkClick r:id="rId5"/>
              </a:rPr>
              <a:t>https://gradle.org/releases/</a:t>
            </a:r>
            <a:endParaRPr lang="es-C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9375085-1E7A-4453-9904-C833903E43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153" y="3097228"/>
            <a:ext cx="2638425" cy="163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0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1A996E-E246-48E6-8600-A674AC2A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Herramientas de desarrollo</a:t>
            </a:r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A4089360-A178-4FB8-BF7D-E76C0C52B6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/>
          <a:lstStyle/>
          <a:p>
            <a:pPr marL="0" indent="0">
              <a:buNone/>
            </a:pPr>
            <a:r>
              <a:rPr lang="es-CL" sz="1400" b="1" dirty="0"/>
              <a:t>Capacitación JEE / Julio 2019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1F0CCB-3F8B-4726-836D-7572DAE34AC4}"/>
              </a:ext>
            </a:extLst>
          </p:cNvPr>
          <p:cNvSpPr/>
          <p:nvPr/>
        </p:nvSpPr>
        <p:spPr>
          <a:xfrm>
            <a:off x="594128" y="1964720"/>
            <a:ext cx="66614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/>
              <a:t>Otras</a:t>
            </a:r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82B6D81C-A8BB-467C-ABC5-E3A36049AE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8" r="55000"/>
          <a:stretch/>
        </p:blipFill>
        <p:spPr bwMode="auto">
          <a:xfrm>
            <a:off x="4297815" y="2855783"/>
            <a:ext cx="1111996" cy="114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notepad++">
            <a:extLst>
              <a:ext uri="{FF2B5EF4-FFF2-40B4-BE49-F238E27FC236}">
                <a16:creationId xmlns:a16="http://schemas.microsoft.com/office/drawing/2014/main" id="{3363D00A-524E-447D-94B7-7452D5CBC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266" y="5026926"/>
            <a:ext cx="1412467" cy="141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D9FB5DC-1AA4-4DC7-A5A5-152A38F9D7B9}"/>
              </a:ext>
            </a:extLst>
          </p:cNvPr>
          <p:cNvSpPr/>
          <p:nvPr/>
        </p:nvSpPr>
        <p:spPr>
          <a:xfrm>
            <a:off x="4600378" y="3980871"/>
            <a:ext cx="506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/>
              <a:t>GIT</a:t>
            </a:r>
          </a:p>
        </p:txBody>
      </p:sp>
      <p:pic>
        <p:nvPicPr>
          <p:cNvPr id="3078" name="Picture 6" descr="Image result for beyond compare">
            <a:extLst>
              <a:ext uri="{FF2B5EF4-FFF2-40B4-BE49-F238E27FC236}">
                <a16:creationId xmlns:a16="http://schemas.microsoft.com/office/drawing/2014/main" id="{F5B94B09-236E-496D-8B26-39F62DE5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547" y="4898330"/>
            <a:ext cx="1146434" cy="114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757EF8-9857-4491-B548-90ABA8CE877C}"/>
              </a:ext>
            </a:extLst>
          </p:cNvPr>
          <p:cNvSpPr/>
          <p:nvPr/>
        </p:nvSpPr>
        <p:spPr>
          <a:xfrm>
            <a:off x="2102681" y="6070061"/>
            <a:ext cx="1822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 err="1"/>
              <a:t>Beyond</a:t>
            </a:r>
            <a:r>
              <a:rPr lang="es-CL" b="1" dirty="0"/>
              <a:t> Compare</a:t>
            </a:r>
          </a:p>
        </p:txBody>
      </p:sp>
      <p:pic>
        <p:nvPicPr>
          <p:cNvPr id="3080" name="Picture 8" descr="Image result for soapui">
            <a:extLst>
              <a:ext uri="{FF2B5EF4-FFF2-40B4-BE49-F238E27FC236}">
                <a16:creationId xmlns:a16="http://schemas.microsoft.com/office/drawing/2014/main" id="{BCB2BF1F-D544-4F2B-9CCA-8560FB3A5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954" y="2711197"/>
            <a:ext cx="1146434" cy="114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2BD2036-8DC6-4C6C-B8A2-1EAA3239ACEA}"/>
              </a:ext>
            </a:extLst>
          </p:cNvPr>
          <p:cNvSpPr/>
          <p:nvPr/>
        </p:nvSpPr>
        <p:spPr>
          <a:xfrm>
            <a:off x="8811199" y="3980871"/>
            <a:ext cx="865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/>
              <a:t>SoapUI</a:t>
            </a:r>
            <a:endParaRPr lang="es-CL" b="1" dirty="0"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407254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Image result for OCTOCAT">
            <a:extLst>
              <a:ext uri="{FF2B5EF4-FFF2-40B4-BE49-F238E27FC236}">
                <a16:creationId xmlns:a16="http://schemas.microsoft.com/office/drawing/2014/main" id="{DA2FCABC-D313-49F9-A2EE-B5FBD6BA0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727" y="2668249"/>
            <a:ext cx="2952946" cy="295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A1A996E-E246-48E6-8600-A674AC2A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Herramientas de desarrollo</a:t>
            </a:r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A4089360-A178-4FB8-BF7D-E76C0C52B6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/>
          <a:lstStyle/>
          <a:p>
            <a:pPr marL="0" indent="0">
              <a:buNone/>
            </a:pPr>
            <a:r>
              <a:rPr lang="es-CL" sz="1400" b="1" dirty="0"/>
              <a:t>Capacitación JEE / Julio 2019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1F0CCB-3F8B-4726-836D-7572DAE34AC4}"/>
              </a:ext>
            </a:extLst>
          </p:cNvPr>
          <p:cNvSpPr/>
          <p:nvPr/>
        </p:nvSpPr>
        <p:spPr>
          <a:xfrm>
            <a:off x="594128" y="1964720"/>
            <a:ext cx="66614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/>
              <a:t>Servicios y Plataformas en la nube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CDF7F6-1F9E-47F8-B499-4BB8781E4152}"/>
              </a:ext>
            </a:extLst>
          </p:cNvPr>
          <p:cNvSpPr/>
          <p:nvPr/>
        </p:nvSpPr>
        <p:spPr>
          <a:xfrm>
            <a:off x="2655962" y="5421140"/>
            <a:ext cx="9364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000" b="1" dirty="0"/>
              <a:t>GitHub</a:t>
            </a:r>
          </a:p>
        </p:txBody>
      </p:sp>
      <p:pic>
        <p:nvPicPr>
          <p:cNvPr id="3084" name="Picture 12" descr="Image result for ibm cloud">
            <a:extLst>
              <a:ext uri="{FF2B5EF4-FFF2-40B4-BE49-F238E27FC236}">
                <a16:creationId xmlns:a16="http://schemas.microsoft.com/office/drawing/2014/main" id="{3A7FAE0B-CC54-4FD4-8108-883B2098C9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6" t="19315" r="16276" b="21232"/>
          <a:stretch/>
        </p:blipFill>
        <p:spPr bwMode="auto">
          <a:xfrm>
            <a:off x="6880654" y="2820256"/>
            <a:ext cx="2892914" cy="264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3182FBB-6A81-4E1D-82DF-00BF3EE3FCC7}"/>
              </a:ext>
            </a:extLst>
          </p:cNvPr>
          <p:cNvSpPr/>
          <p:nvPr/>
        </p:nvSpPr>
        <p:spPr>
          <a:xfrm>
            <a:off x="7680941" y="5389028"/>
            <a:ext cx="12923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000" b="1" dirty="0"/>
              <a:t>IBM Cloud</a:t>
            </a:r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FDA86D7B-8411-4924-B867-A6204A1FA8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503002"/>
              </p:ext>
            </p:extLst>
          </p:nvPr>
        </p:nvGraphicFramePr>
        <p:xfrm>
          <a:off x="2717899" y="2297778"/>
          <a:ext cx="5782821" cy="4144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1820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24C1613-ACA5-4FE3-9BE6-4B030909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224" y="3436070"/>
            <a:ext cx="9435551" cy="952500"/>
          </a:xfrm>
        </p:spPr>
        <p:txBody>
          <a:bodyPr/>
          <a:lstStyle/>
          <a:p>
            <a:pPr algn="ctr"/>
            <a:r>
              <a:rPr lang="es-CL" b="1" dirty="0">
                <a:solidFill>
                  <a:schemeClr val="tx1"/>
                </a:solidFill>
              </a:rPr>
              <a:t>AMBIENTACION</a:t>
            </a:r>
          </a:p>
        </p:txBody>
      </p:sp>
    </p:spTree>
    <p:extLst>
      <p:ext uri="{BB962C8B-B14F-4D97-AF65-F5344CB8AC3E}">
        <p14:creationId xmlns:p14="http://schemas.microsoft.com/office/powerpoint/2010/main" val="1349986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6C228-D7FE-429F-A75F-45C44CCAAC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A1A996E-E246-48E6-8600-A674AC2A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Ambientación</a:t>
            </a:r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A4089360-A178-4FB8-BF7D-E76C0C52B6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/>
          <a:lstStyle/>
          <a:p>
            <a:pPr marL="0" indent="0">
              <a:buNone/>
            </a:pPr>
            <a:r>
              <a:rPr lang="es-CL" sz="1400" b="1" dirty="0"/>
              <a:t>Capacitación JEE / Julio 2019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9FB5DC-1AA4-4DC7-A5A5-152A38F9D7B9}"/>
              </a:ext>
            </a:extLst>
          </p:cNvPr>
          <p:cNvSpPr/>
          <p:nvPr/>
        </p:nvSpPr>
        <p:spPr>
          <a:xfrm>
            <a:off x="1716282" y="2252543"/>
            <a:ext cx="8974829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b="1" dirty="0"/>
              <a:t>JDK</a:t>
            </a:r>
          </a:p>
          <a:p>
            <a:r>
              <a:rPr lang="es-CL" dirty="0">
                <a:hlinkClick r:id="rId2"/>
              </a:rPr>
              <a:t>https://www.oracle.com/technetwork/java/javase/downloads/jdk8-downloads-2133151.html</a:t>
            </a:r>
            <a:endParaRPr lang="es-CL" b="1" dirty="0"/>
          </a:p>
          <a:p>
            <a:endParaRPr lang="es-CL" b="1" dirty="0"/>
          </a:p>
          <a:p>
            <a:r>
              <a:rPr lang="es-CL" b="1" dirty="0"/>
              <a:t>Eclipse</a:t>
            </a:r>
          </a:p>
          <a:p>
            <a:r>
              <a:rPr lang="es-CL" dirty="0">
                <a:hlinkClick r:id="rId3"/>
              </a:rPr>
              <a:t>https://www.eclipse.org/downloads/</a:t>
            </a:r>
            <a:endParaRPr lang="es-CL" b="1" dirty="0"/>
          </a:p>
          <a:p>
            <a:endParaRPr lang="es-CL" b="1" dirty="0"/>
          </a:p>
          <a:p>
            <a:r>
              <a:rPr lang="es-CL" b="1" dirty="0" err="1"/>
              <a:t>Gradle</a:t>
            </a:r>
            <a:endParaRPr lang="es-CL" b="1" dirty="0"/>
          </a:p>
          <a:p>
            <a:r>
              <a:rPr lang="es-CL" dirty="0">
                <a:hlinkClick r:id="rId4"/>
              </a:rPr>
              <a:t>https://gradle.org/releases/</a:t>
            </a:r>
            <a:endParaRPr lang="es-CL" b="1" dirty="0"/>
          </a:p>
          <a:p>
            <a:endParaRPr lang="es-CL" b="1" dirty="0"/>
          </a:p>
          <a:p>
            <a:r>
              <a:rPr lang="es-CL" b="1" dirty="0"/>
              <a:t>GIT</a:t>
            </a:r>
            <a:endParaRPr lang="es-CL" b="1" dirty="0">
              <a:hlinkClick r:id="rId5"/>
            </a:endParaRPr>
          </a:p>
          <a:p>
            <a:r>
              <a:rPr lang="es-CL" dirty="0">
                <a:hlinkClick r:id="rId5"/>
              </a:rPr>
              <a:t>https://git-scm.com/downloads</a:t>
            </a:r>
            <a:endParaRPr lang="es-CL" dirty="0"/>
          </a:p>
          <a:p>
            <a:endParaRPr lang="es-CL" dirty="0"/>
          </a:p>
          <a:p>
            <a:r>
              <a:rPr lang="es-CL" b="1" dirty="0"/>
              <a:t>Notepad++</a:t>
            </a:r>
            <a:endParaRPr lang="es-CL" dirty="0">
              <a:hlinkClick r:id="rId6"/>
            </a:endParaRPr>
          </a:p>
          <a:p>
            <a:r>
              <a:rPr lang="es-CL" dirty="0">
                <a:hlinkClick r:id="rId6"/>
              </a:rPr>
              <a:t>https://notepad-plus-plus.org/download/v7.7.1.html</a:t>
            </a: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35855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24C1613-ACA5-4FE3-9BE6-4B030909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224" y="3436070"/>
            <a:ext cx="9435551" cy="952500"/>
          </a:xfrm>
        </p:spPr>
        <p:txBody>
          <a:bodyPr/>
          <a:lstStyle/>
          <a:p>
            <a:pPr algn="ctr"/>
            <a:r>
              <a:rPr lang="es-CL" b="1" dirty="0">
                <a:solidFill>
                  <a:schemeClr val="tx1"/>
                </a:solidFill>
              </a:rPr>
              <a:t>COMO USAR GIT</a:t>
            </a:r>
          </a:p>
        </p:txBody>
      </p:sp>
    </p:spTree>
    <p:extLst>
      <p:ext uri="{BB962C8B-B14F-4D97-AF65-F5344CB8AC3E}">
        <p14:creationId xmlns:p14="http://schemas.microsoft.com/office/powerpoint/2010/main" val="2448757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1A996E-E246-48E6-8600-A674AC2A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Como usar </a:t>
            </a:r>
            <a:r>
              <a:rPr lang="es-CL" dirty="0" err="1"/>
              <a:t>git</a:t>
            </a:r>
            <a:endParaRPr lang="es-CL" dirty="0"/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A4089360-A178-4FB8-BF7D-E76C0C52B6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/>
          <a:lstStyle/>
          <a:p>
            <a:pPr marL="0" indent="0">
              <a:buNone/>
            </a:pPr>
            <a:r>
              <a:rPr lang="es-CL" sz="1400" b="1" dirty="0"/>
              <a:t>Capacitación JEE / Julio 2019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9FB5DC-1AA4-4DC7-A5A5-152A38F9D7B9}"/>
              </a:ext>
            </a:extLst>
          </p:cNvPr>
          <p:cNvSpPr/>
          <p:nvPr/>
        </p:nvSpPr>
        <p:spPr>
          <a:xfrm>
            <a:off x="1137085" y="1729990"/>
            <a:ext cx="991783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 err="1"/>
              <a:t>git</a:t>
            </a:r>
            <a:r>
              <a:rPr lang="es-CL" b="1" dirty="0"/>
              <a:t> clone </a:t>
            </a:r>
            <a:r>
              <a:rPr lang="es-CL" b="1" dirty="0" err="1"/>
              <a:t>url</a:t>
            </a:r>
            <a:r>
              <a:rPr lang="es-CL" b="1" dirty="0"/>
              <a:t>/</a:t>
            </a:r>
            <a:r>
              <a:rPr lang="es-CL" b="1" dirty="0" err="1"/>
              <a:t>nombre_repositorio.git</a:t>
            </a:r>
            <a:endParaRPr lang="es-CL" b="1" dirty="0"/>
          </a:p>
          <a:p>
            <a:pPr lvl="1"/>
            <a:r>
              <a:rPr lang="es-CL" dirty="0"/>
              <a:t>Clona el repositorio en la carpeta donde estamos ubicados.</a:t>
            </a:r>
          </a:p>
          <a:p>
            <a:pPr lvl="1"/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 err="1"/>
              <a:t>git</a:t>
            </a:r>
            <a:r>
              <a:rPr lang="es-CL" b="1" dirty="0"/>
              <a:t> </a:t>
            </a:r>
            <a:r>
              <a:rPr lang="es-CL" b="1" dirty="0" err="1"/>
              <a:t>init</a:t>
            </a:r>
            <a:endParaRPr lang="es-CL" b="1" dirty="0"/>
          </a:p>
          <a:p>
            <a:pPr lvl="1"/>
            <a:r>
              <a:rPr lang="es-CL" dirty="0"/>
              <a:t>Crea un nuevo repositorio a partir de la carpeta donde estamos ubicados, esta debe estar vacía para poder crear el repositorio.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b="1" dirty="0" err="1"/>
              <a:t>git</a:t>
            </a:r>
            <a:r>
              <a:rPr lang="es-CL" b="1" dirty="0"/>
              <a:t> status</a:t>
            </a:r>
          </a:p>
          <a:p>
            <a:pPr lvl="1"/>
            <a:r>
              <a:rPr lang="es-CL" dirty="0"/>
              <a:t>Indica el estado del repositorio, permite revisar los archivos que han sufrido modificaciones o que han sido creados.</a:t>
            </a:r>
          </a:p>
          <a:p>
            <a:pPr lvl="1"/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 err="1"/>
              <a:t>git</a:t>
            </a:r>
            <a:r>
              <a:rPr lang="es-CL" b="1" dirty="0"/>
              <a:t> </a:t>
            </a:r>
            <a:r>
              <a:rPr lang="es-CL" b="1" dirty="0" err="1"/>
              <a:t>add</a:t>
            </a:r>
            <a:r>
              <a:rPr lang="es-CL" b="1" dirty="0"/>
              <a:t> </a:t>
            </a:r>
            <a:r>
              <a:rPr lang="es-CL" b="1" i="1" dirty="0"/>
              <a:t>&lt;&lt;</a:t>
            </a:r>
            <a:r>
              <a:rPr lang="es-CL" b="1" i="1" dirty="0" err="1"/>
              <a:t>Path</a:t>
            </a:r>
            <a:r>
              <a:rPr lang="es-CL" b="1" i="1" dirty="0"/>
              <a:t> o archivo&gt;&gt;</a:t>
            </a:r>
          </a:p>
          <a:p>
            <a:pPr lvl="1"/>
            <a:r>
              <a:rPr lang="es-CL" dirty="0"/>
              <a:t>Agrega al repositorio los archivos/carpetas que indiquemos</a:t>
            </a:r>
          </a:p>
          <a:p>
            <a:pPr lvl="1"/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 err="1"/>
              <a:t>git</a:t>
            </a:r>
            <a:r>
              <a:rPr lang="es-CL" b="1" dirty="0"/>
              <a:t> </a:t>
            </a:r>
            <a:r>
              <a:rPr lang="es-CL" b="1" dirty="0" err="1"/>
              <a:t>add</a:t>
            </a:r>
            <a:r>
              <a:rPr lang="es-CL" b="1" dirty="0"/>
              <a:t> –A</a:t>
            </a:r>
          </a:p>
          <a:p>
            <a:pPr lvl="1"/>
            <a:r>
              <a:rPr lang="es-CL" dirty="0"/>
              <a:t>Agrega todos los archivos/carpetas que están modificados/creados</a:t>
            </a:r>
          </a:p>
          <a:p>
            <a:pPr lvl="1"/>
            <a:endParaRPr lang="es-C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93963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1A996E-E246-48E6-8600-A674AC2A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Como usar </a:t>
            </a:r>
            <a:r>
              <a:rPr lang="es-CL" dirty="0" err="1"/>
              <a:t>git</a:t>
            </a:r>
            <a:endParaRPr lang="es-C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9FB5DC-1AA4-4DC7-A5A5-152A38F9D7B9}"/>
              </a:ext>
            </a:extLst>
          </p:cNvPr>
          <p:cNvSpPr/>
          <p:nvPr/>
        </p:nvSpPr>
        <p:spPr>
          <a:xfrm>
            <a:off x="1205979" y="1729992"/>
            <a:ext cx="978004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 err="1"/>
              <a:t>git</a:t>
            </a:r>
            <a:r>
              <a:rPr lang="es-CL" b="1" dirty="0"/>
              <a:t> </a:t>
            </a:r>
            <a:r>
              <a:rPr lang="es-CL" b="1" dirty="0" err="1"/>
              <a:t>branch</a:t>
            </a:r>
            <a:endParaRPr lang="es-CL" b="1" dirty="0"/>
          </a:p>
          <a:p>
            <a:pPr lvl="1"/>
            <a:r>
              <a:rPr lang="es-CL" dirty="0"/>
              <a:t>Muestra la lista de ramas que tiene nuestro repositorio, la rama base se le denomina como Master.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b="1" dirty="0" err="1"/>
              <a:t>git</a:t>
            </a:r>
            <a:r>
              <a:rPr lang="es-CL" b="1" dirty="0"/>
              <a:t> </a:t>
            </a:r>
            <a:r>
              <a:rPr lang="es-CL" b="1" dirty="0" err="1"/>
              <a:t>checkout</a:t>
            </a:r>
            <a:r>
              <a:rPr lang="es-CL" b="1" dirty="0"/>
              <a:t> -b </a:t>
            </a:r>
            <a:r>
              <a:rPr lang="es-CL" b="1" i="1" dirty="0"/>
              <a:t>&lt;&lt;</a:t>
            </a:r>
            <a:r>
              <a:rPr lang="es-CL" b="1" i="1" dirty="0" err="1"/>
              <a:t>nombre_nueva_rama</a:t>
            </a:r>
            <a:r>
              <a:rPr lang="es-CL" b="1" i="1" dirty="0"/>
              <a:t>&gt;&gt;</a:t>
            </a:r>
            <a:r>
              <a:rPr lang="es-CL" b="1" dirty="0"/>
              <a:t> </a:t>
            </a:r>
          </a:p>
          <a:p>
            <a:pPr lvl="1"/>
            <a:r>
              <a:rPr lang="es-CL" dirty="0"/>
              <a:t>Crea una nueva rama en el repositorio y automáticamente </a:t>
            </a:r>
            <a:r>
              <a:rPr lang="es-CL" dirty="0" err="1"/>
              <a:t>git</a:t>
            </a:r>
            <a:r>
              <a:rPr lang="es-CL" dirty="0"/>
              <a:t> se cambia a la nueva rama.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b="1" dirty="0" err="1"/>
              <a:t>git</a:t>
            </a:r>
            <a:r>
              <a:rPr lang="es-CL" b="1" dirty="0"/>
              <a:t> </a:t>
            </a:r>
            <a:r>
              <a:rPr lang="es-CL" b="1" dirty="0" err="1"/>
              <a:t>checkout</a:t>
            </a:r>
            <a:r>
              <a:rPr lang="es-CL" b="1" dirty="0"/>
              <a:t> </a:t>
            </a:r>
            <a:r>
              <a:rPr lang="es-CL" b="1" i="1" dirty="0"/>
              <a:t>&lt;&lt;</a:t>
            </a:r>
            <a:r>
              <a:rPr lang="es-CL" b="1" i="1" dirty="0" err="1"/>
              <a:t>nombre_rama</a:t>
            </a:r>
            <a:r>
              <a:rPr lang="es-CL" b="1" i="1" dirty="0"/>
              <a:t>&gt;&gt;</a:t>
            </a:r>
          </a:p>
          <a:p>
            <a:pPr lvl="1"/>
            <a:r>
              <a:rPr lang="es-CL" dirty="0"/>
              <a:t>Permite movernos a la rama que estamos indicando en el comando.</a:t>
            </a:r>
          </a:p>
          <a:p>
            <a:pPr lvl="1"/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 err="1"/>
              <a:t>git</a:t>
            </a:r>
            <a:r>
              <a:rPr lang="es-CL" b="1" dirty="0"/>
              <a:t> </a:t>
            </a:r>
            <a:r>
              <a:rPr lang="es-CL" b="1" dirty="0" err="1"/>
              <a:t>merge</a:t>
            </a:r>
            <a:r>
              <a:rPr lang="es-CL" b="1" dirty="0"/>
              <a:t> </a:t>
            </a:r>
            <a:r>
              <a:rPr lang="es-CL" b="1" i="1" dirty="0"/>
              <a:t>&lt;&lt;</a:t>
            </a:r>
            <a:r>
              <a:rPr lang="es-CL" b="1" i="1" dirty="0" err="1"/>
              <a:t>nombre_rama</a:t>
            </a:r>
            <a:r>
              <a:rPr lang="es-CL" b="1" i="1" dirty="0"/>
              <a:t>&gt;&gt;</a:t>
            </a:r>
          </a:p>
          <a:p>
            <a:pPr lvl="1"/>
            <a:r>
              <a:rPr lang="es-CL" dirty="0"/>
              <a:t>Fusiona los cambios de la rama especificada en el comando hacia la rama donde estamos parados.</a:t>
            </a:r>
          </a:p>
          <a:p>
            <a:pPr lvl="1"/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 err="1"/>
              <a:t>git</a:t>
            </a:r>
            <a:r>
              <a:rPr lang="es-CL" b="1" dirty="0"/>
              <a:t> </a:t>
            </a:r>
            <a:r>
              <a:rPr lang="es-CL" b="1" dirty="0" err="1"/>
              <a:t>push</a:t>
            </a:r>
            <a:r>
              <a:rPr lang="es-CL" b="1" dirty="0"/>
              <a:t> </a:t>
            </a:r>
            <a:r>
              <a:rPr lang="es-CL" b="1" dirty="0" err="1"/>
              <a:t>origin</a:t>
            </a:r>
            <a:r>
              <a:rPr lang="es-CL" b="1" dirty="0"/>
              <a:t> </a:t>
            </a:r>
            <a:r>
              <a:rPr lang="es-CL" b="1" i="1" dirty="0"/>
              <a:t>&lt;&lt;</a:t>
            </a:r>
            <a:r>
              <a:rPr lang="es-CL" b="1" i="1" dirty="0" err="1"/>
              <a:t>nombre_rama</a:t>
            </a:r>
            <a:r>
              <a:rPr lang="es-CL" b="1" i="1" dirty="0"/>
              <a:t>&gt;&gt;</a:t>
            </a:r>
          </a:p>
          <a:p>
            <a:pPr lvl="1"/>
            <a:r>
              <a:rPr lang="es-CL" dirty="0"/>
              <a:t>Sube los cambios confirmados al repositorio remoto, específicamente al Branch indicado.</a:t>
            </a:r>
          </a:p>
          <a:p>
            <a:pPr lvl="1"/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 err="1"/>
              <a:t>git</a:t>
            </a:r>
            <a:r>
              <a:rPr lang="es-CL" b="1" dirty="0"/>
              <a:t> </a:t>
            </a:r>
            <a:r>
              <a:rPr lang="es-CL" b="1" dirty="0" err="1"/>
              <a:t>pull</a:t>
            </a:r>
            <a:endParaRPr lang="es-CL" b="1" dirty="0"/>
          </a:p>
          <a:p>
            <a:pPr lvl="1"/>
            <a:r>
              <a:rPr lang="es-CL" dirty="0"/>
              <a:t>Actualiza la rama local en la que estamos trabajando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</p:txBody>
      </p:sp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0FAA7F81-CACA-4FF9-8741-6E6CE8037D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/>
          <a:lstStyle/>
          <a:p>
            <a:pPr marL="0" indent="0">
              <a:buNone/>
            </a:pPr>
            <a:r>
              <a:rPr lang="es-CL" sz="1400" b="1" dirty="0"/>
              <a:t>Capacitación JEE / Julio 2019</a:t>
            </a:r>
          </a:p>
        </p:txBody>
      </p:sp>
    </p:spTree>
    <p:extLst>
      <p:ext uri="{BB962C8B-B14F-4D97-AF65-F5344CB8AC3E}">
        <p14:creationId xmlns:p14="http://schemas.microsoft.com/office/powerpoint/2010/main" val="4072292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1A996E-E246-48E6-8600-A674AC2A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Como usar </a:t>
            </a:r>
            <a:r>
              <a:rPr lang="es-CL" dirty="0" err="1"/>
              <a:t>git</a:t>
            </a:r>
            <a:endParaRPr lang="es-CL" dirty="0"/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A4089360-A178-4FB8-BF7D-E76C0C52B6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/>
          <a:lstStyle/>
          <a:p>
            <a:pPr marL="0" indent="0">
              <a:buNone/>
            </a:pPr>
            <a:r>
              <a:rPr lang="es-CL" sz="1400" b="1" dirty="0"/>
              <a:t>Capacitación JEE / Julio 2019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9FB5DC-1AA4-4DC7-A5A5-152A38F9D7B9}"/>
              </a:ext>
            </a:extLst>
          </p:cNvPr>
          <p:cNvSpPr/>
          <p:nvPr/>
        </p:nvSpPr>
        <p:spPr>
          <a:xfrm>
            <a:off x="1205979" y="1729992"/>
            <a:ext cx="97800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 err="1"/>
              <a:t>git</a:t>
            </a:r>
            <a:r>
              <a:rPr lang="es-CL" b="1" dirty="0"/>
              <a:t> </a:t>
            </a:r>
            <a:r>
              <a:rPr lang="es-CL" b="1" dirty="0" err="1"/>
              <a:t>diff</a:t>
            </a:r>
            <a:r>
              <a:rPr lang="es-CL" b="1" dirty="0"/>
              <a:t> </a:t>
            </a:r>
            <a:r>
              <a:rPr lang="es-CL" b="1" i="1" dirty="0"/>
              <a:t>&lt;&lt;</a:t>
            </a:r>
            <a:r>
              <a:rPr lang="es-CL" b="1" i="1" dirty="0" err="1"/>
              <a:t>nombre_archivo</a:t>
            </a:r>
            <a:r>
              <a:rPr lang="es-CL" b="1" i="1" dirty="0"/>
              <a:t>&gt;&gt;</a:t>
            </a:r>
          </a:p>
          <a:p>
            <a:pPr lvl="1"/>
            <a:r>
              <a:rPr lang="es-CL" dirty="0"/>
              <a:t>Muestra los cambios realizados sobre una pieza.</a:t>
            </a:r>
          </a:p>
          <a:p>
            <a:pPr lvl="1"/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 err="1"/>
              <a:t>git</a:t>
            </a:r>
            <a:r>
              <a:rPr lang="es-CL" b="1" dirty="0"/>
              <a:t> </a:t>
            </a:r>
            <a:r>
              <a:rPr lang="es-CL" b="1" dirty="0" err="1"/>
              <a:t>checkout</a:t>
            </a:r>
            <a:r>
              <a:rPr lang="es-CL" b="1" dirty="0"/>
              <a:t> -- </a:t>
            </a:r>
            <a:r>
              <a:rPr lang="es-CL" b="1" i="1" dirty="0"/>
              <a:t>&lt;&lt;</a:t>
            </a:r>
            <a:r>
              <a:rPr lang="es-CL" b="1" i="1" dirty="0" err="1"/>
              <a:t>nombre_archivo</a:t>
            </a:r>
            <a:r>
              <a:rPr lang="es-CL" b="1" i="1" dirty="0"/>
              <a:t>&gt;&gt;</a:t>
            </a:r>
          </a:p>
          <a:p>
            <a:pPr lvl="1"/>
            <a:r>
              <a:rPr lang="es-CL" dirty="0"/>
              <a:t>Revierte los cambios realizados a un archivo específico.</a:t>
            </a:r>
          </a:p>
          <a:p>
            <a:pPr lvl="1"/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 err="1"/>
              <a:t>git</a:t>
            </a:r>
            <a:r>
              <a:rPr lang="es-CL" b="1" dirty="0"/>
              <a:t> </a:t>
            </a:r>
            <a:r>
              <a:rPr lang="es-CL" b="1" dirty="0" err="1"/>
              <a:t>commit</a:t>
            </a:r>
            <a:r>
              <a:rPr lang="es-CL" b="1" dirty="0"/>
              <a:t> –m “comentario acerca de la modificación”</a:t>
            </a:r>
          </a:p>
          <a:p>
            <a:pPr lvl="1"/>
            <a:r>
              <a:rPr lang="es-CL" dirty="0"/>
              <a:t>Confirma los cambios que han sido agregados al repositorio.</a:t>
            </a:r>
          </a:p>
          <a:p>
            <a:pPr lvl="1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38003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24C1613-ACA5-4FE3-9BE6-4B030909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795" y="3429000"/>
            <a:ext cx="7326409" cy="952500"/>
          </a:xfrm>
        </p:spPr>
        <p:txBody>
          <a:bodyPr/>
          <a:lstStyle/>
          <a:p>
            <a:r>
              <a:rPr lang="es-CL" b="1" dirty="0">
                <a:solidFill>
                  <a:schemeClr val="tx1"/>
                </a:solidFill>
              </a:rPr>
              <a:t>INTRODUCCION AL CURSO</a:t>
            </a:r>
          </a:p>
        </p:txBody>
      </p:sp>
    </p:spTree>
    <p:extLst>
      <p:ext uri="{BB962C8B-B14F-4D97-AF65-F5344CB8AC3E}">
        <p14:creationId xmlns:p14="http://schemas.microsoft.com/office/powerpoint/2010/main" val="3801569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24C1613-ACA5-4FE3-9BE6-4B030909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224" y="3436070"/>
            <a:ext cx="9435551" cy="952500"/>
          </a:xfrm>
        </p:spPr>
        <p:txBody>
          <a:bodyPr/>
          <a:lstStyle/>
          <a:p>
            <a:pPr algn="ctr"/>
            <a:r>
              <a:rPr lang="es-CL" b="1" dirty="0">
                <a:solidFill>
                  <a:schemeClr val="tx1"/>
                </a:solidFill>
              </a:rPr>
              <a:t>TALLER</a:t>
            </a:r>
          </a:p>
        </p:txBody>
      </p:sp>
    </p:spTree>
    <p:extLst>
      <p:ext uri="{BB962C8B-B14F-4D97-AF65-F5344CB8AC3E}">
        <p14:creationId xmlns:p14="http://schemas.microsoft.com/office/powerpoint/2010/main" val="1353390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6C228-D7FE-429F-A75F-45C44CCAAC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A1A996E-E246-48E6-8600-A674AC2A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Taller</a:t>
            </a:r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A4089360-A178-4FB8-BF7D-E76C0C52B6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/>
          <a:lstStyle/>
          <a:p>
            <a:pPr marL="0" indent="0">
              <a:buNone/>
            </a:pPr>
            <a:r>
              <a:rPr lang="es-CL" sz="1400" b="1" dirty="0"/>
              <a:t>Capacitación JEE / Julio 2019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DAC416-0414-4127-9D36-7BB192248D05}"/>
              </a:ext>
            </a:extLst>
          </p:cNvPr>
          <p:cNvSpPr txBox="1"/>
          <p:nvPr/>
        </p:nvSpPr>
        <p:spPr>
          <a:xfrm>
            <a:off x="2020660" y="1958816"/>
            <a:ext cx="767993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/>
              <a:t>Crear un nuevo repositorio en GitHub llamado </a:t>
            </a:r>
            <a:r>
              <a:rPr lang="es-CL" sz="2000" dirty="0" err="1"/>
              <a:t>curso_ibm_jee</a:t>
            </a:r>
            <a:endParaRPr lang="es-C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/>
              <a:t>Clonar el repositorio haciendo uso de la herramienta </a:t>
            </a:r>
            <a:r>
              <a:rPr lang="es-CL" sz="2000" dirty="0" err="1"/>
              <a:t>git</a:t>
            </a:r>
            <a:endParaRPr lang="es-C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/>
              <a:t>Utilizar el repositorio clonado como </a:t>
            </a:r>
            <a:r>
              <a:rPr lang="es-CL" sz="2000" dirty="0" err="1"/>
              <a:t>workspace</a:t>
            </a:r>
            <a:endParaRPr lang="es-C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/>
              <a:t>Crear un nuevo proyecto java llamado </a:t>
            </a:r>
            <a:r>
              <a:rPr lang="es-CL" sz="2000" dirty="0" err="1"/>
              <a:t>hello-world</a:t>
            </a:r>
            <a:endParaRPr lang="es-C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/>
              <a:t>Subir el proyecto en la rama master (rama principal)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/>
              <a:t>Hacer modificaciones en el código fuente y subir los cambios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/>
              <a:t>Crear una nueva rama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/>
              <a:t>Cambiarse a la nueva rama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/>
              <a:t>Modificar el código fuente y subir los cambios en la nueva rama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/>
              <a:t>Verificar los cambios en </a:t>
            </a:r>
            <a:r>
              <a:rPr lang="es-CL" sz="2000" dirty="0" err="1"/>
              <a:t>github</a:t>
            </a:r>
            <a:endParaRPr lang="es-C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/>
              <a:t>Integrar los cambios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19124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5">
            <a:extLst>
              <a:ext uri="{FF2B5EF4-FFF2-40B4-BE49-F238E27FC236}">
                <a16:creationId xmlns:a16="http://schemas.microsoft.com/office/drawing/2014/main" id="{61A5035E-74C0-4F48-A9DE-97C212BA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/>
          <a:lstStyle/>
          <a:p>
            <a:r>
              <a:rPr lang="es-CL" sz="4000"/>
              <a:t>Ejercicio</a:t>
            </a:r>
            <a:endParaRPr lang="es-CL" sz="4000" dirty="0"/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73A17DEF-DC27-4764-9284-786FB67C2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/>
          <a:lstStyle/>
          <a:p>
            <a:pPr marL="0" indent="0">
              <a:buNone/>
            </a:pPr>
            <a:r>
              <a:rPr lang="es-CL" sz="1400" b="1" dirty="0"/>
              <a:t>Capacitación JEE </a:t>
            </a:r>
            <a:r>
              <a:rPr lang="es-CL" sz="1400" b="1"/>
              <a:t>/ Julio </a:t>
            </a:r>
            <a:r>
              <a:rPr lang="es-CL" sz="1400" b="1" dirty="0"/>
              <a:t>2019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C033FC-A15C-41B8-8C51-B85018F9A6B1}"/>
              </a:ext>
            </a:extLst>
          </p:cNvPr>
          <p:cNvSpPr/>
          <p:nvPr/>
        </p:nvSpPr>
        <p:spPr>
          <a:xfrm>
            <a:off x="381000" y="1869142"/>
            <a:ext cx="11430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effectLst/>
              </a:rPr>
              <a:t>Un </a:t>
            </a:r>
            <a:r>
              <a:rPr lang="es-ES" dirty="0" err="1">
                <a:effectLst/>
              </a:rPr>
              <a:t>pokémon</a:t>
            </a:r>
            <a:r>
              <a:rPr lang="es-ES" dirty="0">
                <a:effectLst/>
              </a:rPr>
              <a:t> (</a:t>
            </a:r>
            <a:r>
              <a:rPr lang="es-ES" dirty="0" err="1">
                <a:effectLst/>
              </a:rPr>
              <a:t>pkmn</a:t>
            </a:r>
            <a:r>
              <a:rPr lang="es-ES" dirty="0">
                <a:effectLst/>
              </a:rPr>
              <a:t>) tiene un nombre, energía, un tipo y hasta 4 habilidades.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Un tipo de </a:t>
            </a:r>
            <a:r>
              <a:rPr lang="es-ES" dirty="0" err="1"/>
              <a:t>pkmn</a:t>
            </a:r>
            <a:r>
              <a:rPr lang="es-ES" dirty="0"/>
              <a:t> puede ser de tipo hoja, agua o fuego. Donde agua es débil contra hoja, hoja es débil contra fuego y fuego es débil contra agua. Cada tipo de </a:t>
            </a:r>
            <a:r>
              <a:rPr lang="es-ES" dirty="0" err="1"/>
              <a:t>pkmn</a:t>
            </a:r>
            <a:r>
              <a:rPr lang="es-ES" dirty="0"/>
              <a:t> tiene un factor de daño que varia según el </a:t>
            </a:r>
            <a:r>
              <a:rPr lang="es-ES" dirty="0" err="1"/>
              <a:t>pkmn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Las habilidades tienen un nombre y una cantidad de daño que varia en efectividad según el tipo del </a:t>
            </a:r>
            <a:r>
              <a:rPr lang="es-ES" dirty="0" err="1"/>
              <a:t>pkmn</a:t>
            </a:r>
            <a:r>
              <a:rPr lang="es-ES" dirty="0"/>
              <a:t> rival.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Un </a:t>
            </a:r>
            <a:r>
              <a:rPr lang="es-ES" dirty="0" err="1"/>
              <a:t>pkmn</a:t>
            </a:r>
            <a:r>
              <a:rPr lang="es-ES" dirty="0"/>
              <a:t> comienza con el 100% de energía y puede disminuir según el daño recibido, si el </a:t>
            </a:r>
            <a:r>
              <a:rPr lang="es-ES" dirty="0" err="1"/>
              <a:t>pokmn</a:t>
            </a:r>
            <a:r>
              <a:rPr lang="es-ES" dirty="0"/>
              <a:t> tiene debilidad sobre el oponente, el daño se multiplica por el factor de daño indicado según su tipo.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Un </a:t>
            </a:r>
            <a:r>
              <a:rPr lang="es-ES" dirty="0" err="1"/>
              <a:t>pkmn</a:t>
            </a:r>
            <a:r>
              <a:rPr lang="es-ES" dirty="0"/>
              <a:t> puede atacar, donde el ataque varia su daño según el tipo del </a:t>
            </a:r>
            <a:r>
              <a:rPr lang="es-ES" dirty="0" err="1"/>
              <a:t>pkmn</a:t>
            </a:r>
            <a:r>
              <a:rPr lang="es-ES" dirty="0"/>
              <a:t> enemigo y la habilidad utilizada, ejemplo si la habilidad es "Placaje", el daño para tipo hoja puede ser 5, para agua puede ser 5 y para fuego puede ser 10.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Para crear un </a:t>
            </a:r>
            <a:r>
              <a:rPr lang="es-ES" dirty="0" err="1"/>
              <a:t>pkmn</a:t>
            </a:r>
            <a:r>
              <a:rPr lang="es-ES" dirty="0"/>
              <a:t> existirá una fabrica de </a:t>
            </a:r>
            <a:r>
              <a:rPr lang="es-ES" dirty="0" err="1"/>
              <a:t>pokémon</a:t>
            </a:r>
            <a:r>
              <a:rPr lang="es-ES" dirty="0"/>
              <a:t> donde puede crear un </a:t>
            </a:r>
            <a:r>
              <a:rPr lang="es-ES" dirty="0" err="1"/>
              <a:t>caterpy</a:t>
            </a:r>
            <a:r>
              <a:rPr lang="es-ES" dirty="0"/>
              <a:t>, un </a:t>
            </a:r>
            <a:r>
              <a:rPr lang="es-ES" dirty="0" err="1"/>
              <a:t>squartle</a:t>
            </a:r>
            <a:r>
              <a:rPr lang="es-ES" dirty="0"/>
              <a:t> y un </a:t>
            </a:r>
            <a:r>
              <a:rPr lang="es-ES" dirty="0" err="1"/>
              <a:t>charmander</a:t>
            </a:r>
            <a:r>
              <a:rPr lang="es-E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F9C182-A204-40AA-9D19-40D92910CF95}"/>
              </a:ext>
            </a:extLst>
          </p:cNvPr>
          <p:cNvSpPr txBox="1"/>
          <p:nvPr/>
        </p:nvSpPr>
        <p:spPr>
          <a:xfrm>
            <a:off x="266700" y="6055667"/>
            <a:ext cx="1165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Hacer grupos de tres personas,  diseñar diagrama de clases, programar la solución y exponer.</a:t>
            </a:r>
            <a:r>
              <a:rPr lang="es-C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555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1A996E-E246-48E6-8600-A674AC2A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Introducción al curso</a:t>
            </a:r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A4089360-A178-4FB8-BF7D-E76C0C52B6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/>
          <a:lstStyle/>
          <a:p>
            <a:pPr marL="0" indent="0">
              <a:buNone/>
            </a:pPr>
            <a:r>
              <a:rPr lang="es-CL" sz="1400" b="1" dirty="0"/>
              <a:t>Capacitación JEE / Julio 2019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AB1D28-9AD9-4E70-93E9-C405DD3D8DED}"/>
              </a:ext>
            </a:extLst>
          </p:cNvPr>
          <p:cNvSpPr/>
          <p:nvPr/>
        </p:nvSpPr>
        <p:spPr>
          <a:xfrm>
            <a:off x="379048" y="1997839"/>
            <a:ext cx="5363816" cy="21544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CL" b="1" dirty="0"/>
              <a:t>Sesión 1</a:t>
            </a:r>
          </a:p>
          <a:p>
            <a:pPr marL="342900" indent="-342900">
              <a:buFont typeface="+mj-lt"/>
              <a:buAutoNum type="arabicPeriod"/>
            </a:pPr>
            <a:endParaRPr lang="es-CL" dirty="0"/>
          </a:p>
          <a:p>
            <a:pPr marL="800100" lvl="1" indent="-342900">
              <a:buFont typeface="+mj-lt"/>
              <a:buAutoNum type="arabicPeriod"/>
            </a:pPr>
            <a:r>
              <a:rPr lang="es-CL" sz="1600" dirty="0"/>
              <a:t>Introducción al curso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CL" sz="1600" dirty="0"/>
              <a:t>Acerca de java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CL" sz="1600" dirty="0"/>
              <a:t>Herramientas de desarrollo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CL" sz="1600" dirty="0"/>
              <a:t>Ambientar entorno de trabajo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CL" sz="1600" dirty="0"/>
              <a:t>Como usar </a:t>
            </a:r>
            <a:r>
              <a:rPr lang="es-CL" sz="1600" dirty="0" err="1"/>
              <a:t>git</a:t>
            </a:r>
            <a:endParaRPr lang="es-CL" sz="1600" dirty="0"/>
          </a:p>
          <a:p>
            <a:pPr marL="342900" indent="-342900">
              <a:buFont typeface="+mj-lt"/>
              <a:buAutoNum type="arabicPeriod"/>
            </a:pPr>
            <a:endParaRPr lang="es-C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B174EF-9854-43D1-B8EA-0F3EBDDD3F55}"/>
              </a:ext>
            </a:extLst>
          </p:cNvPr>
          <p:cNvSpPr txBox="1"/>
          <p:nvPr/>
        </p:nvSpPr>
        <p:spPr>
          <a:xfrm>
            <a:off x="6234454" y="1896956"/>
            <a:ext cx="5596980" cy="2616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L" b="1" dirty="0"/>
              <a:t>Sesión 2</a:t>
            </a:r>
          </a:p>
          <a:p>
            <a:endParaRPr lang="es-CL" dirty="0"/>
          </a:p>
          <a:p>
            <a:pPr marL="800100" lvl="1" indent="-342900">
              <a:buFont typeface="+mj-lt"/>
              <a:buAutoNum type="arabicPeriod"/>
            </a:pPr>
            <a:r>
              <a:rPr lang="es-CL" sz="1600" dirty="0"/>
              <a:t>Conceptos Generales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CL" sz="1600" dirty="0"/>
              <a:t>Clases, herencia, interfaces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CL" sz="1600" dirty="0"/>
              <a:t>Modificadores de acceso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CL" sz="1600" dirty="0"/>
              <a:t>Variables primitivas y variables por referencia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CL" sz="1600" dirty="0"/>
              <a:t>Arreglos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CL" sz="1600" dirty="0"/>
              <a:t>Operadores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CL" sz="1600" dirty="0"/>
              <a:t>Control de flujo</a:t>
            </a:r>
            <a:endParaRPr lang="es-CL" dirty="0"/>
          </a:p>
          <a:p>
            <a:pPr marL="800100" lvl="1" indent="-342900">
              <a:buFont typeface="+mj-lt"/>
              <a:buAutoNum type="arabicPeriod"/>
            </a:pPr>
            <a:endParaRPr lang="es-CL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B2CAC7-017E-4596-9CF5-96CEB0714368}"/>
              </a:ext>
            </a:extLst>
          </p:cNvPr>
          <p:cNvSpPr txBox="1"/>
          <p:nvPr/>
        </p:nvSpPr>
        <p:spPr>
          <a:xfrm>
            <a:off x="1351129" y="4503423"/>
            <a:ext cx="4391735" cy="20928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L" b="1" dirty="0"/>
              <a:t>Sesión 3</a:t>
            </a:r>
          </a:p>
          <a:p>
            <a:endParaRPr lang="es-CL" sz="1600" dirty="0"/>
          </a:p>
          <a:p>
            <a:pPr marL="800100" lvl="1" indent="-342900">
              <a:buFont typeface="+mj-lt"/>
              <a:buAutoNum type="arabicPeriod"/>
            </a:pPr>
            <a:r>
              <a:rPr lang="es-CL" sz="1600" dirty="0" err="1"/>
              <a:t>Strings</a:t>
            </a:r>
            <a:endParaRPr lang="es-CL" sz="1600" dirty="0"/>
          </a:p>
          <a:p>
            <a:pPr marL="800100" lvl="1" indent="-342900">
              <a:buFont typeface="+mj-lt"/>
              <a:buAutoNum type="arabicPeriod"/>
            </a:pPr>
            <a:r>
              <a:rPr lang="es-CL" sz="1600" dirty="0" err="1"/>
              <a:t>Generics</a:t>
            </a:r>
            <a:r>
              <a:rPr lang="es-CL" sz="1600" dirty="0"/>
              <a:t> y Colecciones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CL" sz="1600" dirty="0"/>
              <a:t>Clases </a:t>
            </a:r>
            <a:r>
              <a:rPr lang="es-CL" sz="1600" dirty="0" err="1"/>
              <a:t>inner</a:t>
            </a:r>
            <a:endParaRPr lang="es-CL" sz="1600" dirty="0"/>
          </a:p>
          <a:p>
            <a:pPr marL="800100" lvl="1" indent="-342900">
              <a:buFont typeface="+mj-lt"/>
              <a:buAutoNum type="arabicPeriod"/>
            </a:pPr>
            <a:r>
              <a:rPr lang="es-CL" sz="1600" dirty="0" err="1"/>
              <a:t>Annotations</a:t>
            </a:r>
            <a:endParaRPr lang="es-CL" sz="1600" dirty="0"/>
          </a:p>
          <a:p>
            <a:pPr marL="800100" lvl="1" indent="-342900">
              <a:buFont typeface="+mj-lt"/>
              <a:buAutoNum type="arabicPeriod"/>
            </a:pPr>
            <a:r>
              <a:rPr lang="es-CL" sz="1600" dirty="0" err="1"/>
              <a:t>Threads</a:t>
            </a:r>
            <a:endParaRPr lang="es-CL" sz="2400" dirty="0"/>
          </a:p>
          <a:p>
            <a:pPr marL="800100" lvl="1" indent="-342900">
              <a:buFont typeface="+mj-lt"/>
              <a:buAutoNum type="arabicPeriod"/>
            </a:pPr>
            <a:endParaRPr lang="es-CL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3F2D95-4979-49C4-8B1C-CC68702E93EA}"/>
              </a:ext>
            </a:extLst>
          </p:cNvPr>
          <p:cNvSpPr txBox="1"/>
          <p:nvPr/>
        </p:nvSpPr>
        <p:spPr>
          <a:xfrm>
            <a:off x="6234454" y="4803828"/>
            <a:ext cx="4321754" cy="18774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L" b="1" dirty="0"/>
              <a:t>Sesión 4</a:t>
            </a:r>
          </a:p>
          <a:p>
            <a:endParaRPr lang="es-CL" b="1" dirty="0"/>
          </a:p>
          <a:p>
            <a:pPr marL="800100" lvl="1" indent="-342900">
              <a:buFont typeface="+mj-lt"/>
              <a:buAutoNum type="arabicPeriod"/>
            </a:pPr>
            <a:r>
              <a:rPr lang="es-CL" sz="1600" dirty="0"/>
              <a:t>Desarrollo web con java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CL" sz="1600" dirty="0"/>
              <a:t>Servidores de aplicaciones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CL" sz="1600" dirty="0" err="1"/>
              <a:t>Frameworks</a:t>
            </a:r>
            <a:r>
              <a:rPr lang="es-CL" sz="1600" dirty="0"/>
              <a:t> para desarrollo web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CL" sz="1600" dirty="0" err="1"/>
              <a:t>Webservices</a:t>
            </a:r>
            <a:r>
              <a:rPr lang="es-CL" sz="1600" dirty="0"/>
              <a:t> y microservicios</a:t>
            </a:r>
            <a:endParaRPr lang="es-CL" sz="2400" dirty="0"/>
          </a:p>
          <a:p>
            <a:pPr marL="800100" lvl="1" indent="-342900">
              <a:buFont typeface="+mj-lt"/>
              <a:buAutoNum type="arabicPeriod"/>
            </a:pPr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64051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B1BC6E-E1A3-A943-9336-84A9627C57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sz="1400" b="1" dirty="0"/>
              <a:t>Capacitación JEE / Julio 2019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88D7696-A270-EE45-BFD9-CEB76C5F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Agenda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0CE38F-FD4D-4AA9-8A93-4A659C223226}"/>
              </a:ext>
            </a:extLst>
          </p:cNvPr>
          <p:cNvSpPr txBox="1"/>
          <p:nvPr/>
        </p:nvSpPr>
        <p:spPr>
          <a:xfrm>
            <a:off x="1681480" y="1859280"/>
            <a:ext cx="88290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L" sz="2400" dirty="0"/>
              <a:t>Introducción al curso</a:t>
            </a:r>
          </a:p>
          <a:p>
            <a:pPr marL="342900" indent="-342900">
              <a:buFont typeface="+mj-lt"/>
              <a:buAutoNum type="arabicPeriod"/>
            </a:pPr>
            <a:endParaRPr lang="es-CL" sz="2400" dirty="0"/>
          </a:p>
          <a:p>
            <a:pPr marL="342900" indent="-342900">
              <a:buFont typeface="+mj-lt"/>
              <a:buAutoNum type="arabicPeriod"/>
            </a:pPr>
            <a:r>
              <a:rPr lang="es-CL" sz="2400" dirty="0"/>
              <a:t>Acerca de JAVA</a:t>
            </a:r>
          </a:p>
          <a:p>
            <a:pPr marL="342900" indent="-342900">
              <a:buFont typeface="+mj-lt"/>
              <a:buAutoNum type="arabicPeriod"/>
            </a:pPr>
            <a:endParaRPr lang="es-CL" sz="2400" dirty="0"/>
          </a:p>
          <a:p>
            <a:pPr marL="342900" indent="-342900">
              <a:buFont typeface="+mj-lt"/>
              <a:buAutoNum type="arabicPeriod"/>
            </a:pPr>
            <a:r>
              <a:rPr lang="es-CL" sz="2400" dirty="0"/>
              <a:t>Herramientas de desarrollo</a:t>
            </a:r>
          </a:p>
          <a:p>
            <a:pPr marL="342900" indent="-342900">
              <a:buFont typeface="+mj-lt"/>
              <a:buAutoNum type="arabicPeriod"/>
            </a:pPr>
            <a:endParaRPr lang="es-CL" sz="2400" dirty="0"/>
          </a:p>
          <a:p>
            <a:pPr marL="342900" indent="-342900">
              <a:buFont typeface="+mj-lt"/>
              <a:buAutoNum type="arabicPeriod"/>
            </a:pPr>
            <a:r>
              <a:rPr lang="es-CL" sz="2400" dirty="0"/>
              <a:t>Ambientación</a:t>
            </a:r>
          </a:p>
          <a:p>
            <a:pPr marL="342900" indent="-342900">
              <a:buFont typeface="+mj-lt"/>
              <a:buAutoNum type="arabicPeriod"/>
            </a:pPr>
            <a:endParaRPr lang="es-CL" sz="2400" dirty="0"/>
          </a:p>
          <a:p>
            <a:pPr marL="342900" indent="-342900">
              <a:buFont typeface="+mj-lt"/>
              <a:buAutoNum type="arabicPeriod"/>
            </a:pPr>
            <a:r>
              <a:rPr lang="es-CL" sz="2400" dirty="0"/>
              <a:t>Comandos </a:t>
            </a:r>
            <a:r>
              <a:rPr lang="es-CL" sz="2400" dirty="0" err="1"/>
              <a:t>git</a:t>
            </a:r>
            <a:endParaRPr lang="es-CL" sz="2400" dirty="0"/>
          </a:p>
          <a:p>
            <a:pPr marL="342900" indent="-342900">
              <a:buFont typeface="+mj-lt"/>
              <a:buAutoNum type="arabicPeriod"/>
            </a:pPr>
            <a:endParaRPr lang="es-CL" sz="2400" dirty="0"/>
          </a:p>
          <a:p>
            <a:pPr marL="342900" indent="-342900">
              <a:buFont typeface="+mj-lt"/>
              <a:buAutoNum type="arabicPeriod"/>
            </a:pPr>
            <a:r>
              <a:rPr lang="es-CL" sz="2400" dirty="0"/>
              <a:t>Taller</a:t>
            </a:r>
          </a:p>
        </p:txBody>
      </p:sp>
    </p:spTree>
    <p:extLst>
      <p:ext uri="{BB962C8B-B14F-4D97-AF65-F5344CB8AC3E}">
        <p14:creationId xmlns:p14="http://schemas.microsoft.com/office/powerpoint/2010/main" val="94037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24C1613-ACA5-4FE3-9BE6-4B030909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224" y="3436070"/>
            <a:ext cx="9435551" cy="952500"/>
          </a:xfrm>
        </p:spPr>
        <p:txBody>
          <a:bodyPr/>
          <a:lstStyle/>
          <a:p>
            <a:pPr algn="ctr"/>
            <a:r>
              <a:rPr lang="es-CL" b="1" dirty="0">
                <a:solidFill>
                  <a:schemeClr val="tx1"/>
                </a:solidFill>
              </a:rPr>
              <a:t>ACERCA DE JAVA</a:t>
            </a:r>
          </a:p>
        </p:txBody>
      </p:sp>
    </p:spTree>
    <p:extLst>
      <p:ext uri="{BB962C8B-B14F-4D97-AF65-F5344CB8AC3E}">
        <p14:creationId xmlns:p14="http://schemas.microsoft.com/office/powerpoint/2010/main" val="74976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1A996E-E246-48E6-8600-A674AC2A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Acerca de Java</a:t>
            </a:r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A4089360-A178-4FB8-BF7D-E76C0C52B6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/>
          <a:lstStyle/>
          <a:p>
            <a:pPr marL="0" indent="0">
              <a:buNone/>
            </a:pPr>
            <a:r>
              <a:rPr lang="es-CL" sz="1400" b="1" dirty="0"/>
              <a:t>Capacitación JEE / Julio 2019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15325C-92C6-4AB0-9B50-2CCEF6F710A7}"/>
              </a:ext>
            </a:extLst>
          </p:cNvPr>
          <p:cNvSpPr txBox="1"/>
          <p:nvPr/>
        </p:nvSpPr>
        <p:spPr>
          <a:xfrm>
            <a:off x="1908315" y="2092331"/>
            <a:ext cx="879613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/>
              <a:t>Creado por James </a:t>
            </a:r>
            <a:r>
              <a:rPr lang="es-CL" sz="2000" dirty="0" err="1"/>
              <a:t>Goslin</a:t>
            </a:r>
            <a:r>
              <a:rPr lang="es-CL" sz="2000" dirty="0"/>
              <a:t> y lanzado el año 1996.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/>
              <a:t>Lenguaje de programación de propósito general, concurrente, orientado a objetos.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/>
              <a:t>Filosofía del lenguaje: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/>
              <a:t>Debe usar el paradigma de la programación orientada a objetos.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/>
              <a:t>Debe permitir la ejecución de un mismo programa en múltiples sistemas operativos.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/>
              <a:t>Debe incluir por defecto soporte para trabajo en red.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/>
              <a:t>Debe ser diseñado para ejecutar código en sistemas remotos de forma segura.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/>
              <a:t>Debe ser fácil de usar y tomar lo mejor de otros lenguajes orientados a objetos, como C++.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309253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1A996E-E246-48E6-8600-A674AC2A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Acerca de Java</a:t>
            </a:r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A4089360-A178-4FB8-BF7D-E76C0C52B6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/>
          <a:lstStyle/>
          <a:p>
            <a:pPr marL="0" indent="0">
              <a:buNone/>
            </a:pPr>
            <a:r>
              <a:rPr lang="es-CL" sz="1400" b="1" dirty="0"/>
              <a:t>Capacitación JEE / Julio 2019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1F0CCB-3F8B-4726-836D-7572DAE34AC4}"/>
              </a:ext>
            </a:extLst>
          </p:cNvPr>
          <p:cNvSpPr/>
          <p:nvPr/>
        </p:nvSpPr>
        <p:spPr>
          <a:xfrm>
            <a:off x="594128" y="1964720"/>
            <a:ext cx="66614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/>
              <a:t>Componentes API JAVA</a:t>
            </a:r>
          </a:p>
        </p:txBody>
      </p:sp>
      <p:pic>
        <p:nvPicPr>
          <p:cNvPr id="7170" name="Picture 2" descr="Image result for java 7 diagram api">
            <a:extLst>
              <a:ext uri="{FF2B5EF4-FFF2-40B4-BE49-F238E27FC236}">
                <a16:creationId xmlns:a16="http://schemas.microsoft.com/office/drawing/2014/main" id="{C4FAB67A-13FA-4033-92DD-1000E550E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464" y="1715679"/>
            <a:ext cx="7029237" cy="513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result for java duke">
            <a:extLst>
              <a:ext uri="{FF2B5EF4-FFF2-40B4-BE49-F238E27FC236}">
                <a16:creationId xmlns:a16="http://schemas.microsoft.com/office/drawing/2014/main" id="{A2DAC6F7-CB73-4544-B523-8A5D0079B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87940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1E96DB-2430-47D7-86A7-1043333CA452}"/>
              </a:ext>
            </a:extLst>
          </p:cNvPr>
          <p:cNvSpPr/>
          <p:nvPr/>
        </p:nvSpPr>
        <p:spPr>
          <a:xfrm>
            <a:off x="1486245" y="5080307"/>
            <a:ext cx="198903" cy="1298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80EACF-FE6B-40EE-926F-BF46C734275D}"/>
              </a:ext>
            </a:extLst>
          </p:cNvPr>
          <p:cNvSpPr/>
          <p:nvPr/>
        </p:nvSpPr>
        <p:spPr>
          <a:xfrm>
            <a:off x="1633120" y="5015387"/>
            <a:ext cx="198903" cy="1298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4073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24C1613-ACA5-4FE3-9BE6-4B030909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224" y="3436070"/>
            <a:ext cx="9435551" cy="952500"/>
          </a:xfrm>
        </p:spPr>
        <p:txBody>
          <a:bodyPr/>
          <a:lstStyle/>
          <a:p>
            <a:r>
              <a:rPr lang="es-CL" b="1" dirty="0">
                <a:solidFill>
                  <a:schemeClr val="tx1"/>
                </a:solidFill>
              </a:rPr>
              <a:t>HERRAMIENTAS DE DESARROLLO</a:t>
            </a:r>
          </a:p>
        </p:txBody>
      </p:sp>
    </p:spTree>
    <p:extLst>
      <p:ext uri="{BB962C8B-B14F-4D97-AF65-F5344CB8AC3E}">
        <p14:creationId xmlns:p14="http://schemas.microsoft.com/office/powerpoint/2010/main" val="2779667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6C228-D7FE-429F-A75F-45C44CCAAC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A1A996E-E246-48E6-8600-A674AC2A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Herramientas de desarrollo</a:t>
            </a:r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A4089360-A178-4FB8-BF7D-E76C0C52B6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/>
          <a:lstStyle/>
          <a:p>
            <a:pPr marL="0" indent="0">
              <a:buNone/>
            </a:pPr>
            <a:r>
              <a:rPr lang="es-CL" sz="1400" b="1" dirty="0"/>
              <a:t>Capacitación JEE / Julio 2019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1F0CCB-3F8B-4726-836D-7572DAE34AC4}"/>
              </a:ext>
            </a:extLst>
          </p:cNvPr>
          <p:cNvSpPr/>
          <p:nvPr/>
        </p:nvSpPr>
        <p:spPr>
          <a:xfrm>
            <a:off x="594128" y="1964720"/>
            <a:ext cx="66614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/>
              <a:t>JDK – Java </a:t>
            </a:r>
            <a:r>
              <a:rPr lang="es-CL" sz="2800" dirty="0" err="1"/>
              <a:t>Development</a:t>
            </a:r>
            <a:r>
              <a:rPr lang="es-CL" sz="2800" dirty="0"/>
              <a:t> Kit</a:t>
            </a:r>
          </a:p>
        </p:txBody>
      </p:sp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F17FC987-29F6-416D-B854-779F44857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609" y="4642916"/>
            <a:ext cx="1639254" cy="295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ava programming language logo.svg">
            <a:extLst>
              <a:ext uri="{FF2B5EF4-FFF2-40B4-BE49-F238E27FC236}">
                <a16:creationId xmlns:a16="http://schemas.microsoft.com/office/drawing/2014/main" id="{76286452-82BB-4B8B-B407-DC9F9E919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735" y="2928660"/>
            <a:ext cx="1343025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130D8-E09E-4464-8042-436671741C55}"/>
              </a:ext>
            </a:extLst>
          </p:cNvPr>
          <p:cNvSpPr/>
          <p:nvPr/>
        </p:nvSpPr>
        <p:spPr>
          <a:xfrm>
            <a:off x="5062412" y="3695720"/>
            <a:ext cx="41621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/>
              <a:t>Sitio web oficial: </a:t>
            </a:r>
            <a:r>
              <a:rPr lang="es-CL" dirty="0">
                <a:hlinkClick r:id="rId4"/>
              </a:rPr>
              <a:t>https://www.java.com/es</a:t>
            </a:r>
            <a:endParaRPr lang="es-CL" dirty="0"/>
          </a:p>
          <a:p>
            <a:endParaRPr lang="es-CL" dirty="0"/>
          </a:p>
          <a:p>
            <a:r>
              <a:rPr lang="es-CL" dirty="0"/>
              <a:t>Descarga: </a:t>
            </a:r>
            <a:r>
              <a:rPr lang="es-CL" dirty="0">
                <a:hlinkClick r:id="rId5"/>
              </a:rPr>
              <a:t>Aquí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32461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4351</TotalTime>
  <Words>851</Words>
  <Application>Microsoft Office PowerPoint</Application>
  <PresentationFormat>Widescreen</PresentationFormat>
  <Paragraphs>198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IBM Plex Sans</vt:lpstr>
      <vt:lpstr>Office Theme</vt:lpstr>
      <vt:lpstr>Capacitación JEE Julio 2019    </vt:lpstr>
      <vt:lpstr>INTRODUCCION AL CURSO</vt:lpstr>
      <vt:lpstr>Introducción al curso</vt:lpstr>
      <vt:lpstr>Agenda</vt:lpstr>
      <vt:lpstr>ACERCA DE JAVA</vt:lpstr>
      <vt:lpstr>Acerca de Java</vt:lpstr>
      <vt:lpstr>Acerca de Java</vt:lpstr>
      <vt:lpstr>HERRAMIENTAS DE DESARROLLO</vt:lpstr>
      <vt:lpstr>Herramientas de desarrollo</vt:lpstr>
      <vt:lpstr>Herramientas de desarrollo</vt:lpstr>
      <vt:lpstr>Herramientas de desarrollo</vt:lpstr>
      <vt:lpstr>Herramientas de desarrollo</vt:lpstr>
      <vt:lpstr>Herramientas de desarrollo</vt:lpstr>
      <vt:lpstr>AMBIENTACION</vt:lpstr>
      <vt:lpstr>Ambientación</vt:lpstr>
      <vt:lpstr>COMO USAR GIT</vt:lpstr>
      <vt:lpstr>Como usar git</vt:lpstr>
      <vt:lpstr>Como usar git</vt:lpstr>
      <vt:lpstr>Como usar git</vt:lpstr>
      <vt:lpstr>TALLER</vt:lpstr>
      <vt:lpstr>Taller</vt:lpstr>
      <vt:lpstr>Ejercicio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Capacitación JEE Abril 2019</dc:title>
  <dc:creator>LUIS BASTIAN GUTIERREZ GUTIERREZ</dc:creator>
  <cp:lastModifiedBy>LUIS BASTIAN GUTIERREZ GUTIERREZ</cp:lastModifiedBy>
  <cp:revision>118</cp:revision>
  <dcterms:created xsi:type="dcterms:W3CDTF">2019-04-22T16:26:30Z</dcterms:created>
  <dcterms:modified xsi:type="dcterms:W3CDTF">2019-07-22T18:24:02Z</dcterms:modified>
</cp:coreProperties>
</file>