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78" r:id="rId4"/>
    <p:sldId id="262" r:id="rId5"/>
    <p:sldId id="263" r:id="rId6"/>
    <p:sldId id="264" r:id="rId7"/>
    <p:sldId id="268" r:id="rId8"/>
    <p:sldId id="266" r:id="rId9"/>
    <p:sldId id="279" r:id="rId10"/>
    <p:sldId id="269" r:id="rId11"/>
    <p:sldId id="270" r:id="rId12"/>
    <p:sldId id="271" r:id="rId13"/>
    <p:sldId id="272" r:id="rId14"/>
    <p:sldId id="280" r:id="rId15"/>
    <p:sldId id="273" r:id="rId16"/>
    <p:sldId id="274" r:id="rId17"/>
    <p:sldId id="281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FC0-8D2D-45CB-B59F-45E107A48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8801-1676-4948-B2A1-4DCDE7ADB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F631-8777-4A35-BAC5-0FF3BF0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59CE-6EB7-4654-95BA-B6ADADB7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B380-A0EA-46BF-9560-F36CDF4C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32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ECE-E665-4334-87D0-F5C5085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C157-8662-42DF-9F3D-EE28F5ED7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245C-D235-41AB-949F-8A9689B3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2FDE-04BC-4E1F-81E6-1DCD4F7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090-FEE4-46A3-A621-58DA464F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5DEDB-381F-445F-8130-FC45D7221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2AFBF-55EF-462A-8B4D-3A81F6DA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884E-5374-4E56-A5B7-7D2E05D2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7030-C9EC-44A3-B99B-6D0F2810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3CCD-2F9C-45D5-B11C-2FD64F7D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813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0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83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6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5383-AED0-4C25-BB39-6D74B25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F9F8-8C7C-4964-A7DE-85A96841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3C0-26AD-466F-990C-21C62BC9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222A-6366-4DA7-858E-5E8C30D4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100B-4008-4B7E-88A0-8C73C54A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01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C1DD-04F4-4B7D-B53F-D9F812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E42B-9BF4-47B2-BE06-82B08986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F1C2-2C87-47BB-9D62-6D29E126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8FDB-9BD0-4544-8E9B-044844A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14FD-8D56-4922-9F63-D5CC268B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04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A149-C37D-403B-96BC-19E27291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24C7-1676-4FBA-8FD8-54C1A4840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9D66-9959-4889-A88B-8D42A02D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54AE-F3BA-4FEF-A84B-60C7EFC7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35DBD-891E-41F6-9FC7-E4ADFB26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DF03-B179-4125-9FAE-EF2E97CF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163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19D0-E305-428D-80DC-698144CF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3FDD-E27D-4BC7-A13C-AC09C26B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4F40A-EC2F-47C4-B105-8D46A00D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8F58-607D-43AE-B1A9-57CBBB09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4F791-5152-45BB-B80B-A73F6345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A1355-6788-4C92-99BB-F52AC0C2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D0567-E233-463E-8DB8-B91C6E4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7C632-8676-41F9-A68D-C130F649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65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FEE6-6D5D-4A43-9B8C-93E614D7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A46F6-72B9-43E4-B94B-7542D9F4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B7669-3492-4D76-AB07-8B8891EB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8B456-62B1-4446-8FEF-B260A4D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9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72820-B38B-4A18-9569-CEBC96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A0AC-911C-41AE-A2EB-6D2E1EB5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9B80-0A86-47FD-9F6E-24FB78D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94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1583-7E92-421B-ABE9-7BF23BFE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4037-B9B1-4F0B-9D4E-D8DCF595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637F5-910C-4078-A341-E91143141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68D8-7868-4E62-9F69-F827D4BF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7977-987B-4FBC-886A-FEB58E04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763C-FE12-4B74-9A70-E8D8F1A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8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C6B-F992-42E6-BEE4-9F7C9DC8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CF2C5-B116-44E7-B4F1-061BDF5FB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ECB10-0E41-4E70-AE5D-838B89E0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EC86A-B119-44C6-874D-D62C22C5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8DE8E-4E28-4D17-B4AE-AFD997F1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F3D1-DC52-4722-9755-F2FDC549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4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DE1D4-FFDD-43D2-BCB0-CE4E0D2B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CAA8-66BA-41E9-A78A-6CAF44A7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A819-B79E-496C-8575-8AAB05ABA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FA27-C0FE-486B-BA7D-5C7F6A2B9A11}" type="datetimeFigureOut">
              <a:rPr lang="es-CL" smtClean="0"/>
              <a:t>23-07-2019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BF4B-F3F0-4702-B813-D1A68C887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DA86-8CE3-44F8-A996-5473B837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83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37E777-4150-CF4C-B90D-19E6292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/>
          <a:lstStyle/>
          <a:p>
            <a:r>
              <a:rPr lang="es-CL" dirty="0"/>
              <a:t>Capacitación JEE</a:t>
            </a:r>
            <a:br>
              <a:rPr lang="es-CL" dirty="0"/>
            </a:br>
            <a:r>
              <a:rPr lang="es-CL" sz="2400" dirty="0"/>
              <a:t>Julio 2019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C21FA-99EF-4EC7-BA43-AE679679AD69}"/>
              </a:ext>
            </a:extLst>
          </p:cNvPr>
          <p:cNvSpPr txBox="1"/>
          <p:nvPr/>
        </p:nvSpPr>
        <p:spPr>
          <a:xfrm>
            <a:off x="5542280" y="3105834"/>
            <a:ext cx="415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CONCEPTOS BASICOS</a:t>
            </a:r>
          </a:p>
          <a:p>
            <a:r>
              <a:rPr lang="es-CL" dirty="0"/>
              <a:t>SESION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3E2CF-F020-401F-ABF8-1C33FA268150}"/>
              </a:ext>
            </a:extLst>
          </p:cNvPr>
          <p:cNvSpPr txBox="1"/>
          <p:nvPr/>
        </p:nvSpPr>
        <p:spPr>
          <a:xfrm>
            <a:off x="8890000" y="5143500"/>
            <a:ext cx="239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Bastián Gutiérrez</a:t>
            </a:r>
          </a:p>
          <a:p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48995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Clases, interfaces y herencia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468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Declaración de una super clase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D7C64-4490-41B4-8601-C63CDB7E044A}"/>
              </a:ext>
            </a:extLst>
          </p:cNvPr>
          <p:cNvSpPr txBox="1"/>
          <p:nvPr/>
        </p:nvSpPr>
        <p:spPr>
          <a:xfrm>
            <a:off x="1346200" y="2637695"/>
            <a:ext cx="882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/>
              <a:t>                             </a:t>
            </a:r>
            <a:r>
              <a:rPr lang="es-CL" sz="2000" dirty="0" err="1"/>
              <a:t>class</a:t>
            </a:r>
            <a:r>
              <a:rPr lang="es-CL" sz="2000" dirty="0"/>
              <a:t> Animal {</a:t>
            </a:r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72DBA-0C47-49C3-A5E5-C432C405BCCF}"/>
              </a:ext>
            </a:extLst>
          </p:cNvPr>
          <p:cNvSpPr txBox="1"/>
          <p:nvPr/>
        </p:nvSpPr>
        <p:spPr>
          <a:xfrm>
            <a:off x="1346200" y="2637695"/>
            <a:ext cx="882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endParaRPr lang="es-CL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2D6DE-8915-42F5-8378-0EACC84C435B}"/>
              </a:ext>
            </a:extLst>
          </p:cNvPr>
          <p:cNvSpPr txBox="1"/>
          <p:nvPr/>
        </p:nvSpPr>
        <p:spPr>
          <a:xfrm>
            <a:off x="2016760" y="2637695"/>
            <a:ext cx="882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CL" sz="2000" dirty="0" err="1"/>
              <a:t>abstract</a:t>
            </a:r>
            <a:endParaRPr lang="es-C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60555-9653-4D50-9FC3-63E39CD36CE5}"/>
              </a:ext>
            </a:extLst>
          </p:cNvPr>
          <p:cNvSpPr txBox="1"/>
          <p:nvPr/>
        </p:nvSpPr>
        <p:spPr>
          <a:xfrm>
            <a:off x="1681480" y="2939350"/>
            <a:ext cx="882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L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s-CL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es-CL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CL" sz="2000" dirty="0" err="1"/>
              <a:t>abstract</a:t>
            </a:r>
            <a:r>
              <a:rPr lang="es-CL" sz="2000" dirty="0"/>
              <a:t> </a:t>
            </a:r>
            <a:r>
              <a:rPr lang="es-CL" sz="2000" dirty="0" err="1"/>
              <a:t>void</a:t>
            </a:r>
            <a:r>
              <a:rPr lang="es-CL" sz="2000" dirty="0"/>
              <a:t> comer();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1123A-4539-46E2-9A4A-F698A34AE13F}"/>
              </a:ext>
            </a:extLst>
          </p:cNvPr>
          <p:cNvSpPr txBox="1"/>
          <p:nvPr/>
        </p:nvSpPr>
        <p:spPr>
          <a:xfrm>
            <a:off x="5865448" y="2628810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1. Al declarar una clase sin especificar su modificador de acceso, la JVM asume que la clase es </a:t>
            </a:r>
            <a:r>
              <a:rPr lang="es-CL" dirty="0" err="1"/>
              <a:t>public</a:t>
            </a:r>
            <a:r>
              <a:rPr lang="es-CL" dirty="0"/>
              <a:t> por defecto.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58A63-0ECF-4785-B1D0-E28CC6F911AA}"/>
              </a:ext>
            </a:extLst>
          </p:cNvPr>
          <p:cNvSpPr txBox="1"/>
          <p:nvPr/>
        </p:nvSpPr>
        <p:spPr>
          <a:xfrm>
            <a:off x="5910192" y="3712985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2. Al declarar una clase como </a:t>
            </a:r>
            <a:r>
              <a:rPr lang="es-CL" dirty="0" err="1"/>
              <a:t>abstract</a:t>
            </a:r>
            <a:r>
              <a:rPr lang="es-CL" dirty="0"/>
              <a:t>, esta no puede ser instanciada.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65C51-2ED4-47A6-BB53-85550CA46199}"/>
              </a:ext>
            </a:extLst>
          </p:cNvPr>
          <p:cNvSpPr txBox="1"/>
          <p:nvPr/>
        </p:nvSpPr>
        <p:spPr>
          <a:xfrm>
            <a:off x="5910192" y="4520161"/>
            <a:ext cx="500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3. Un método abstracto es un método que se encuentra definido pero no implementado. Al declarar un método como abstracto, es obligatorio que la clase definida sea abstracta.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5151F-A0D3-40E1-9688-88D7F3D43F9D}"/>
              </a:ext>
            </a:extLst>
          </p:cNvPr>
          <p:cNvSpPr txBox="1"/>
          <p:nvPr/>
        </p:nvSpPr>
        <p:spPr>
          <a:xfrm>
            <a:off x="5865448" y="5881335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4. El identificador de una clase corresponde a un sustantivo, debe estar escrito en </a:t>
            </a:r>
            <a:r>
              <a:rPr lang="es-CL" dirty="0" err="1"/>
              <a:t>sigular</a:t>
            </a:r>
            <a:r>
              <a:rPr lang="es-CL" dirty="0"/>
              <a:t> y debe comenzar con letra mayúscula.</a:t>
            </a:r>
          </a:p>
        </p:txBody>
      </p:sp>
    </p:spTree>
    <p:extLst>
      <p:ext uri="{BB962C8B-B14F-4D97-AF65-F5344CB8AC3E}">
        <p14:creationId xmlns:p14="http://schemas.microsoft.com/office/powerpoint/2010/main" val="23417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Clases, interfaces y herencia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4297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Declaración de una subclase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D7C64-4490-41B4-8601-C63CDB7E044A}"/>
              </a:ext>
            </a:extLst>
          </p:cNvPr>
          <p:cNvSpPr txBox="1"/>
          <p:nvPr/>
        </p:nvSpPr>
        <p:spPr>
          <a:xfrm>
            <a:off x="1346200" y="2637695"/>
            <a:ext cx="8829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/>
              <a:t>public</a:t>
            </a:r>
            <a:r>
              <a:rPr lang="es-CL" sz="2000" dirty="0"/>
              <a:t> </a:t>
            </a:r>
            <a:r>
              <a:rPr lang="es-CL" sz="2000" dirty="0" err="1"/>
              <a:t>class</a:t>
            </a:r>
            <a:r>
              <a:rPr lang="es-CL" sz="2000" dirty="0"/>
              <a:t> Perro </a:t>
            </a:r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s-CL" sz="2000" dirty="0"/>
              <a:t> Animal {</a:t>
            </a:r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60555-9653-4D50-9FC3-63E39CD36CE5}"/>
              </a:ext>
            </a:extLst>
          </p:cNvPr>
          <p:cNvSpPr txBox="1"/>
          <p:nvPr/>
        </p:nvSpPr>
        <p:spPr>
          <a:xfrm>
            <a:off x="1718116" y="4516871"/>
            <a:ext cx="4022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/>
              <a:t>public</a:t>
            </a:r>
            <a:r>
              <a:rPr lang="es-CL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CL" sz="2000" dirty="0" err="1"/>
              <a:t>void</a:t>
            </a:r>
            <a:r>
              <a:rPr lang="es-CL" sz="2000" dirty="0"/>
              <a:t> comer() {</a:t>
            </a:r>
          </a:p>
          <a:p>
            <a:pPr algn="just"/>
            <a:r>
              <a:rPr lang="es-CL" sz="2000" dirty="0"/>
              <a:t>     ….</a:t>
            </a:r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1123A-4539-46E2-9A4A-F698A34AE13F}"/>
              </a:ext>
            </a:extLst>
          </p:cNvPr>
          <p:cNvSpPr txBox="1"/>
          <p:nvPr/>
        </p:nvSpPr>
        <p:spPr>
          <a:xfrm>
            <a:off x="5865448" y="2628810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1. La palabra reservada para heredar de una clase es </a:t>
            </a:r>
            <a:r>
              <a:rPr lang="es-CL" dirty="0" err="1">
                <a:solidFill>
                  <a:schemeClr val="accent1">
                    <a:lumMod val="75000"/>
                  </a:schemeClr>
                </a:solidFill>
              </a:rPr>
              <a:t>extends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58A63-0ECF-4785-B1D0-E28CC6F911AA}"/>
              </a:ext>
            </a:extLst>
          </p:cNvPr>
          <p:cNvSpPr txBox="1"/>
          <p:nvPr/>
        </p:nvSpPr>
        <p:spPr>
          <a:xfrm>
            <a:off x="5865448" y="3413483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2. Al extender de una clase abstracta, se deben implementar todos los métodos abstractos que fueron definidos en la super clase.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65C51-2ED4-47A6-BB53-85550CA46199}"/>
              </a:ext>
            </a:extLst>
          </p:cNvPr>
          <p:cNvSpPr txBox="1"/>
          <p:nvPr/>
        </p:nvSpPr>
        <p:spPr>
          <a:xfrm>
            <a:off x="5875610" y="4424537"/>
            <a:ext cx="500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3. Cuando no se especifica un constructor en una clase, la JVM crea un constructor por defecto. </a:t>
            </a:r>
          </a:p>
          <a:p>
            <a:pPr algn="just"/>
            <a:r>
              <a:rPr lang="es-CL" dirty="0"/>
              <a:t>La clausula super es utilizada para pasar los parámetros de inicialización al constructor de la super clase, super corresponde a la primera línea que se debe definir en el constructor si existe herencia.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C49A9-6404-442C-B7A0-2B36B262809F}"/>
              </a:ext>
            </a:extLst>
          </p:cNvPr>
          <p:cNvSpPr txBox="1"/>
          <p:nvPr/>
        </p:nvSpPr>
        <p:spPr>
          <a:xfrm>
            <a:off x="1718116" y="3275141"/>
            <a:ext cx="355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/>
              <a:t>public</a:t>
            </a:r>
            <a:r>
              <a:rPr lang="es-CL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CL" sz="2000" dirty="0"/>
              <a:t>Perro() {</a:t>
            </a:r>
          </a:p>
          <a:p>
            <a:pPr algn="just"/>
            <a:r>
              <a:rPr lang="es-CL" sz="2000" dirty="0"/>
              <a:t>     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super</a:t>
            </a:r>
            <a:r>
              <a:rPr lang="es-CL" sz="2000" dirty="0"/>
              <a:t>();</a:t>
            </a:r>
          </a:p>
          <a:p>
            <a:pPr algn="just"/>
            <a:r>
              <a:rPr lang="es-C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8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Clases, interfaces y herencia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4343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Declaración de una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D7C64-4490-41B4-8601-C63CDB7E044A}"/>
              </a:ext>
            </a:extLst>
          </p:cNvPr>
          <p:cNvSpPr txBox="1"/>
          <p:nvPr/>
        </p:nvSpPr>
        <p:spPr>
          <a:xfrm>
            <a:off x="1346200" y="2637695"/>
            <a:ext cx="882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/>
              <a:t>public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interface </a:t>
            </a:r>
            <a:r>
              <a:rPr lang="es-CL" sz="2000" dirty="0" err="1"/>
              <a:t>Automovil</a:t>
            </a:r>
            <a:r>
              <a:rPr lang="es-CL" sz="2000" dirty="0"/>
              <a:t> {</a:t>
            </a:r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60555-9653-4D50-9FC3-63E39CD36CE5}"/>
              </a:ext>
            </a:extLst>
          </p:cNvPr>
          <p:cNvSpPr txBox="1"/>
          <p:nvPr/>
        </p:nvSpPr>
        <p:spPr>
          <a:xfrm>
            <a:off x="1738436" y="3093803"/>
            <a:ext cx="4286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final </a:t>
            </a:r>
            <a:r>
              <a:rPr lang="es-CL" sz="2000" dirty="0" err="1"/>
              <a:t>int</a:t>
            </a:r>
            <a:r>
              <a:rPr lang="es-CL" sz="2000" dirty="0"/>
              <a:t> ACELERACION = 1;</a:t>
            </a:r>
            <a:br>
              <a:rPr lang="es-CL" sz="2000" dirty="0"/>
            </a:br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final </a:t>
            </a:r>
            <a:r>
              <a:rPr lang="es-CL" sz="2000" dirty="0" err="1"/>
              <a:t>int</a:t>
            </a:r>
            <a:r>
              <a:rPr lang="es-CL" sz="2000" dirty="0"/>
              <a:t> FRENADO = 5;</a:t>
            </a:r>
          </a:p>
          <a:p>
            <a:pPr algn="just"/>
            <a:endParaRPr lang="es-CL" sz="2000" dirty="0"/>
          </a:p>
          <a:p>
            <a:pPr algn="just"/>
            <a:r>
              <a:rPr lang="es-CL" sz="2000" dirty="0" err="1"/>
              <a:t>void</a:t>
            </a:r>
            <a:r>
              <a:rPr lang="es-CL" sz="2000" dirty="0"/>
              <a:t> acelerar();</a:t>
            </a:r>
          </a:p>
          <a:p>
            <a:pPr algn="just"/>
            <a:endParaRPr lang="es-CL" sz="2000" dirty="0"/>
          </a:p>
          <a:p>
            <a:pPr algn="just"/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abstract</a:t>
            </a:r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sz="2000" dirty="0" err="1"/>
              <a:t>void</a:t>
            </a:r>
            <a:r>
              <a:rPr lang="es-CL" sz="2000" dirty="0"/>
              <a:t> frenar();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1123A-4539-46E2-9A4A-F698A34AE13F}"/>
              </a:ext>
            </a:extLst>
          </p:cNvPr>
          <p:cNvSpPr txBox="1"/>
          <p:nvPr/>
        </p:nvSpPr>
        <p:spPr>
          <a:xfrm>
            <a:off x="6258562" y="2274360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1. Todos los métodos de una interface son implícitamente </a:t>
            </a:r>
            <a:r>
              <a:rPr lang="es-CL" dirty="0" err="1"/>
              <a:t>public</a:t>
            </a:r>
            <a:r>
              <a:rPr lang="es-CL" dirty="0"/>
              <a:t> y </a:t>
            </a:r>
            <a:r>
              <a:rPr lang="es-CL" dirty="0" err="1"/>
              <a:t>abstract</a:t>
            </a:r>
            <a:r>
              <a:rPr lang="es-CL" dirty="0"/>
              <a:t>, aunque no sean declarados.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58A63-0ECF-4785-B1D0-E28CC6F911AA}"/>
              </a:ext>
            </a:extLst>
          </p:cNvPr>
          <p:cNvSpPr txBox="1"/>
          <p:nvPr/>
        </p:nvSpPr>
        <p:spPr>
          <a:xfrm>
            <a:off x="6258562" y="3207565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2. Todas las variables definidas en una interfaz deben ser declaradas como </a:t>
            </a:r>
            <a:r>
              <a:rPr lang="es-CL" dirty="0" err="1"/>
              <a:t>public</a:t>
            </a:r>
            <a:r>
              <a:rPr lang="es-CL" dirty="0"/>
              <a:t>, </a:t>
            </a:r>
            <a:r>
              <a:rPr lang="es-CL" dirty="0" err="1"/>
              <a:t>static</a:t>
            </a:r>
            <a:r>
              <a:rPr lang="es-CL" dirty="0"/>
              <a:t> y final (solo se pueden declarar como constantes).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65C51-2ED4-47A6-BB53-85550CA46199}"/>
              </a:ext>
            </a:extLst>
          </p:cNvPr>
          <p:cNvSpPr txBox="1"/>
          <p:nvPr/>
        </p:nvSpPr>
        <p:spPr>
          <a:xfrm>
            <a:off x="6268722" y="4140770"/>
            <a:ext cx="500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3. Los métodos de las interfaces no pueden ser </a:t>
            </a:r>
            <a:r>
              <a:rPr lang="es-CL" dirty="0" err="1"/>
              <a:t>static</a:t>
            </a:r>
            <a:r>
              <a:rPr lang="es-CL" dirty="0"/>
              <a:t> y a su vez como son </a:t>
            </a:r>
            <a:r>
              <a:rPr lang="es-CL" dirty="0" err="1"/>
              <a:t>abstract</a:t>
            </a:r>
            <a:r>
              <a:rPr lang="es-CL" dirty="0"/>
              <a:t>, tampoco pueden ser marcados como final.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06966-B242-4F4E-86B1-EE57593606F0}"/>
              </a:ext>
            </a:extLst>
          </p:cNvPr>
          <p:cNvSpPr txBox="1"/>
          <p:nvPr/>
        </p:nvSpPr>
        <p:spPr>
          <a:xfrm>
            <a:off x="6258562" y="5073975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4. Una interfaz puede extender de una o mas interfaces.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6BD04-DF44-4371-86F7-B8AF18FC807B}"/>
              </a:ext>
            </a:extLst>
          </p:cNvPr>
          <p:cNvSpPr txBox="1"/>
          <p:nvPr/>
        </p:nvSpPr>
        <p:spPr>
          <a:xfrm>
            <a:off x="6258562" y="5730181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5. Las interfaces pueden ser utilizadas </a:t>
            </a:r>
            <a:r>
              <a:rPr lang="es-CL" dirty="0" err="1"/>
              <a:t>poliformicamente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5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Clases, interfaces y herencia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5013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Implementación de una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D7C64-4490-41B4-8601-C63CDB7E044A}"/>
              </a:ext>
            </a:extLst>
          </p:cNvPr>
          <p:cNvSpPr txBox="1"/>
          <p:nvPr/>
        </p:nvSpPr>
        <p:spPr>
          <a:xfrm>
            <a:off x="1346200" y="2637695"/>
            <a:ext cx="5008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/>
              <a:t>public</a:t>
            </a:r>
            <a:r>
              <a:rPr lang="es-CL" sz="2000" dirty="0"/>
              <a:t> Audi </a:t>
            </a:r>
            <a:r>
              <a:rPr lang="es-CL" sz="2000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s-CL" sz="2000" dirty="0"/>
              <a:t> </a:t>
            </a:r>
            <a:r>
              <a:rPr lang="es-CL" sz="2000" dirty="0" err="1"/>
              <a:t>Automovil</a:t>
            </a:r>
            <a:r>
              <a:rPr lang="es-CL" sz="2000" dirty="0"/>
              <a:t> {</a:t>
            </a:r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endParaRPr lang="es-CL" sz="2000" dirty="0"/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60555-9653-4D50-9FC3-63E39CD36CE5}"/>
              </a:ext>
            </a:extLst>
          </p:cNvPr>
          <p:cNvSpPr txBox="1"/>
          <p:nvPr/>
        </p:nvSpPr>
        <p:spPr>
          <a:xfrm>
            <a:off x="1738436" y="3093803"/>
            <a:ext cx="4530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err="1"/>
              <a:t>private</a:t>
            </a:r>
            <a:r>
              <a:rPr lang="es-CL" sz="2000" dirty="0"/>
              <a:t> </a:t>
            </a:r>
            <a:r>
              <a:rPr lang="es-CL" sz="2000" dirty="0" err="1"/>
              <a:t>int</a:t>
            </a:r>
            <a:r>
              <a:rPr lang="es-CL" sz="2000" dirty="0"/>
              <a:t> velocidad = 0;</a:t>
            </a:r>
          </a:p>
          <a:p>
            <a:pPr algn="just"/>
            <a:endParaRPr lang="es-CL" sz="2000" dirty="0"/>
          </a:p>
          <a:p>
            <a:pPr algn="just"/>
            <a:r>
              <a:rPr lang="es-CL" sz="2000" dirty="0" err="1"/>
              <a:t>void</a:t>
            </a:r>
            <a:r>
              <a:rPr lang="es-CL" sz="2000" dirty="0"/>
              <a:t> acelerar() {</a:t>
            </a:r>
          </a:p>
          <a:p>
            <a:pPr algn="just"/>
            <a:r>
              <a:rPr lang="es-CL" sz="2000" dirty="0"/>
              <a:t>     velocidad = velocidad + ACELERACION;</a:t>
            </a:r>
          </a:p>
          <a:p>
            <a:pPr algn="just"/>
            <a:r>
              <a:rPr lang="es-CL" sz="2000" dirty="0"/>
              <a:t>}</a:t>
            </a:r>
          </a:p>
          <a:p>
            <a:pPr algn="just"/>
            <a:endParaRPr lang="es-CL" sz="2000" dirty="0"/>
          </a:p>
          <a:p>
            <a:pPr algn="just"/>
            <a:r>
              <a:rPr lang="es-CL" sz="2000" dirty="0" err="1"/>
              <a:t>public</a:t>
            </a:r>
            <a:r>
              <a:rPr lang="es-CL" sz="2000" dirty="0"/>
              <a:t> </a:t>
            </a:r>
            <a:r>
              <a:rPr lang="es-CL" sz="2000" dirty="0" err="1"/>
              <a:t>void</a:t>
            </a:r>
            <a:r>
              <a:rPr lang="es-CL" sz="2000" dirty="0"/>
              <a:t> frenar() {</a:t>
            </a:r>
          </a:p>
          <a:p>
            <a:pPr algn="just"/>
            <a:r>
              <a:rPr lang="es-CL" sz="2000" dirty="0"/>
              <a:t>     velocidad = velocidad – FRENADO;</a:t>
            </a:r>
          </a:p>
          <a:p>
            <a:pPr algn="just"/>
            <a:r>
              <a:rPr lang="es-CL" sz="2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1123A-4539-46E2-9A4A-F698A34AE13F}"/>
              </a:ext>
            </a:extLst>
          </p:cNvPr>
          <p:cNvSpPr txBox="1"/>
          <p:nvPr/>
        </p:nvSpPr>
        <p:spPr>
          <a:xfrm>
            <a:off x="6258562" y="2274360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1. Para implementar una interface se debe utilizar la clausula </a:t>
            </a:r>
            <a:r>
              <a:rPr lang="es-CL" dirty="0" err="1"/>
              <a:t>implements</a:t>
            </a:r>
            <a:r>
              <a:rPr lang="es-CL" dirty="0"/>
              <a:t>.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58A63-0ECF-4785-B1D0-E28CC6F911AA}"/>
              </a:ext>
            </a:extLst>
          </p:cNvPr>
          <p:cNvSpPr txBox="1"/>
          <p:nvPr/>
        </p:nvSpPr>
        <p:spPr>
          <a:xfrm>
            <a:off x="6268722" y="2943220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2. Una clase puede implementar una a muchas interfaces</a:t>
            </a:r>
          </a:p>
        </p:txBody>
      </p:sp>
    </p:spTree>
    <p:extLst>
      <p:ext uri="{BB962C8B-B14F-4D97-AF65-F5344CB8AC3E}">
        <p14:creationId xmlns:p14="http://schemas.microsoft.com/office/powerpoint/2010/main" val="11002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3429000"/>
            <a:ext cx="7597140" cy="124206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MODIFICADORES DE ACCESO</a:t>
            </a:r>
          </a:p>
        </p:txBody>
      </p:sp>
    </p:spTree>
    <p:extLst>
      <p:ext uri="{BB962C8B-B14F-4D97-AF65-F5344CB8AC3E}">
        <p14:creationId xmlns:p14="http://schemas.microsoft.com/office/powerpoint/2010/main" val="342351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Modificadores de acceso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3C16-8563-44D0-802D-C6919E042466}"/>
              </a:ext>
            </a:extLst>
          </p:cNvPr>
          <p:cNvSpPr txBox="1"/>
          <p:nvPr/>
        </p:nvSpPr>
        <p:spPr>
          <a:xfrm>
            <a:off x="379048" y="1953786"/>
            <a:ext cx="5155613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 err="1">
                <a:solidFill>
                  <a:schemeClr val="bg1"/>
                </a:solidFill>
              </a:rPr>
              <a:t>public</a:t>
            </a:r>
            <a:endParaRPr lang="es-CL" b="1" u="sng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Cuando se declara un miembro de una clase como publico, quiere decir que las demás clases, independiente del </a:t>
            </a:r>
            <a:r>
              <a:rPr lang="es-CL" dirty="0" err="1">
                <a:solidFill>
                  <a:schemeClr val="bg1"/>
                </a:solidFill>
              </a:rPr>
              <a:t>package</a:t>
            </a:r>
            <a:r>
              <a:rPr lang="es-CL" dirty="0">
                <a:solidFill>
                  <a:schemeClr val="bg1"/>
                </a:solidFill>
              </a:rPr>
              <a:t> al que pertenezca, pueden acceder al miembro.</a:t>
            </a:r>
          </a:p>
          <a:p>
            <a:pPr algn="just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B2CEA-7A91-4928-B9F7-390DB3B4F25B}"/>
              </a:ext>
            </a:extLst>
          </p:cNvPr>
          <p:cNvSpPr txBox="1"/>
          <p:nvPr/>
        </p:nvSpPr>
        <p:spPr>
          <a:xfrm>
            <a:off x="878548" y="4099000"/>
            <a:ext cx="4917440" cy="25853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 err="1">
                <a:solidFill>
                  <a:schemeClr val="bg1"/>
                </a:solidFill>
              </a:rPr>
              <a:t>protected</a:t>
            </a:r>
            <a:endParaRPr lang="es-CL" b="1" u="sng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Cuando declara un miembro como </a:t>
            </a:r>
            <a:r>
              <a:rPr lang="es-CL" dirty="0" err="1">
                <a:solidFill>
                  <a:schemeClr val="bg1"/>
                </a:solidFill>
              </a:rPr>
              <a:t>protected</a:t>
            </a:r>
            <a:r>
              <a:rPr lang="es-CL" dirty="0">
                <a:solidFill>
                  <a:schemeClr val="bg1"/>
                </a:solidFill>
              </a:rPr>
              <a:t>, solo las clases que se encuentran dentro del mismo </a:t>
            </a:r>
            <a:r>
              <a:rPr lang="es-CL" dirty="0" err="1">
                <a:solidFill>
                  <a:schemeClr val="bg1"/>
                </a:solidFill>
              </a:rPr>
              <a:t>package</a:t>
            </a:r>
            <a:r>
              <a:rPr lang="es-CL" dirty="0">
                <a:solidFill>
                  <a:schemeClr val="bg1"/>
                </a:solidFill>
              </a:rPr>
              <a:t> pueden acceder al miembro, sin embargo, todas las subclases tienen acceso al miembro marcado como </a:t>
            </a:r>
            <a:r>
              <a:rPr lang="es-CL" dirty="0" err="1">
                <a:solidFill>
                  <a:schemeClr val="bg1"/>
                </a:solidFill>
              </a:rPr>
              <a:t>protected</a:t>
            </a:r>
            <a:r>
              <a:rPr lang="es-CL" dirty="0">
                <a:solidFill>
                  <a:schemeClr val="bg1"/>
                </a:solidFill>
              </a:rPr>
              <a:t> aunque se encuentren en diferentes </a:t>
            </a:r>
            <a:r>
              <a:rPr lang="es-CL" dirty="0" err="1">
                <a:solidFill>
                  <a:schemeClr val="bg1"/>
                </a:solidFill>
              </a:rPr>
              <a:t>packages</a:t>
            </a:r>
            <a:r>
              <a:rPr lang="es-CL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14B81-956D-4108-9A0D-224E5B4350E8}"/>
              </a:ext>
            </a:extLst>
          </p:cNvPr>
          <p:cNvSpPr txBox="1"/>
          <p:nvPr/>
        </p:nvSpPr>
        <p:spPr>
          <a:xfrm>
            <a:off x="6057314" y="1926372"/>
            <a:ext cx="4917440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default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El modificador de acceso default corresponde cuando no declaramos/tipificamos el modificador de acceso en los miembros de una clase. Los miembros son accesibles solo por clases que se encuentren dentro del mismo </a:t>
            </a:r>
            <a:r>
              <a:rPr lang="es-CL" dirty="0" err="1">
                <a:solidFill>
                  <a:schemeClr val="bg1"/>
                </a:solidFill>
              </a:rPr>
              <a:t>package</a:t>
            </a:r>
            <a:r>
              <a:rPr lang="es-CL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C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A2DDD-F6A3-4571-AC18-E60FDE820A03}"/>
              </a:ext>
            </a:extLst>
          </p:cNvPr>
          <p:cNvSpPr txBox="1"/>
          <p:nvPr/>
        </p:nvSpPr>
        <p:spPr>
          <a:xfrm>
            <a:off x="6469379" y="4514498"/>
            <a:ext cx="5207000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 err="1">
                <a:solidFill>
                  <a:schemeClr val="bg1"/>
                </a:solidFill>
              </a:rPr>
              <a:t>private</a:t>
            </a:r>
            <a:endParaRPr lang="es-CL" b="1" u="sng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Solo es posible acceder a los miembros privados desde la misma clase donde fueron declarados. Por otra parte, una subclase tampoco puede acceder a los miembros privados de una superclase.</a:t>
            </a:r>
          </a:p>
        </p:txBody>
      </p:sp>
    </p:spTree>
    <p:extLst>
      <p:ext uri="{BB962C8B-B14F-4D97-AF65-F5344CB8AC3E}">
        <p14:creationId xmlns:p14="http://schemas.microsoft.com/office/powerpoint/2010/main" val="9991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7A3A5-B701-4C55-8B63-9EF1725058D7}"/>
              </a:ext>
            </a:extLst>
          </p:cNvPr>
          <p:cNvSpPr txBox="1"/>
          <p:nvPr/>
        </p:nvSpPr>
        <p:spPr>
          <a:xfrm>
            <a:off x="1270002" y="2285345"/>
            <a:ext cx="9113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CL" dirty="0"/>
              <a:t>Crear una superclase </a:t>
            </a:r>
            <a:r>
              <a:rPr lang="es-CL" dirty="0" err="1"/>
              <a:t>Automovil</a:t>
            </a:r>
            <a:r>
              <a:rPr lang="es-CL" dirty="0"/>
              <a:t> con un atributo publico por defecto, dentro del </a:t>
            </a:r>
            <a:r>
              <a:rPr lang="es-CL" dirty="0" err="1"/>
              <a:t>package</a:t>
            </a:r>
            <a:r>
              <a:rPr lang="es-CL" dirty="0"/>
              <a:t> </a:t>
            </a:r>
            <a:r>
              <a:rPr lang="es-CL" dirty="0" err="1"/>
              <a:t>cl.ibm.auto</a:t>
            </a:r>
            <a:r>
              <a:rPr lang="es-CL" dirty="0"/>
              <a:t> </a:t>
            </a:r>
          </a:p>
          <a:p>
            <a:pPr marL="342900" indent="-342900" algn="just">
              <a:buAutoNum type="arabicPeriod"/>
            </a:pPr>
            <a:endParaRPr lang="es-CL" dirty="0"/>
          </a:p>
          <a:p>
            <a:pPr marL="342900" indent="-342900" algn="just">
              <a:buAutoNum type="arabicPeriod"/>
            </a:pPr>
            <a:r>
              <a:rPr lang="es-CL" dirty="0"/>
              <a:t>Crear una subclase Chevrolet dentro del mismo </a:t>
            </a:r>
            <a:r>
              <a:rPr lang="es-CL" dirty="0" err="1"/>
              <a:t>package</a:t>
            </a:r>
            <a:r>
              <a:rPr lang="es-CL" dirty="0"/>
              <a:t> que la superclase</a:t>
            </a:r>
          </a:p>
          <a:p>
            <a:pPr marL="342900" indent="-342900" algn="just">
              <a:buAutoNum type="arabicPeriod"/>
            </a:pPr>
            <a:endParaRPr lang="es-CL" dirty="0"/>
          </a:p>
          <a:p>
            <a:pPr marL="342900" indent="-342900" algn="just">
              <a:buAutoNum type="arabicPeriod"/>
            </a:pPr>
            <a:r>
              <a:rPr lang="es-CL" dirty="0"/>
              <a:t>Crear una subclase Ford en un </a:t>
            </a:r>
            <a:r>
              <a:rPr lang="es-CL" dirty="0" err="1"/>
              <a:t>package</a:t>
            </a:r>
            <a:r>
              <a:rPr lang="es-CL" dirty="0"/>
              <a:t> distinto a la super clase, ejemplo: </a:t>
            </a:r>
            <a:r>
              <a:rPr lang="es-CL" dirty="0" err="1"/>
              <a:t>cl.ibm.auto.arriendo</a:t>
            </a:r>
            <a:endParaRPr lang="es-CL" dirty="0"/>
          </a:p>
          <a:p>
            <a:pPr marL="342900" indent="-342900" algn="just">
              <a:buAutoNum type="arabicPeriod"/>
            </a:pPr>
            <a:endParaRPr lang="es-CL" dirty="0"/>
          </a:p>
          <a:p>
            <a:pPr marL="342900" indent="-342900" algn="just">
              <a:buAutoNum type="arabicPeriod"/>
            </a:pPr>
            <a:r>
              <a:rPr lang="es-CL" dirty="0"/>
              <a:t>¿Cual es el comportamiento de la clase Ford?</a:t>
            </a:r>
          </a:p>
          <a:p>
            <a:pPr marL="342900" indent="-342900" algn="just">
              <a:buAutoNum type="arabicPeriod"/>
            </a:pPr>
            <a:endParaRPr lang="es-CL" dirty="0"/>
          </a:p>
          <a:p>
            <a:pPr marL="342900" indent="-342900" algn="just">
              <a:buAutoNum type="arabicPeriod"/>
            </a:pPr>
            <a:r>
              <a:rPr lang="es-CL" dirty="0"/>
              <a:t>¿Que sucede si modificamos el atributo con modificador de acceso por defecto y lo declara como </a:t>
            </a:r>
            <a:r>
              <a:rPr lang="es-CL" dirty="0" err="1"/>
              <a:t>protected</a:t>
            </a:r>
            <a:r>
              <a:rPr lang="es-CL" dirty="0"/>
              <a:t>?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</p:spTree>
    <p:extLst>
      <p:ext uri="{BB962C8B-B14F-4D97-AF65-F5344CB8AC3E}">
        <p14:creationId xmlns:p14="http://schemas.microsoft.com/office/powerpoint/2010/main" val="187401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55" y="3429000"/>
            <a:ext cx="8340090" cy="124206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VARIABLES PRIMITIVAS Y VARIABLES POR REFERENCIA</a:t>
            </a:r>
          </a:p>
        </p:txBody>
      </p:sp>
    </p:spTree>
    <p:extLst>
      <p:ext uri="{BB962C8B-B14F-4D97-AF65-F5344CB8AC3E}">
        <p14:creationId xmlns:p14="http://schemas.microsoft.com/office/powerpoint/2010/main" val="375499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Variables primitivas y variables por referencia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5C35A-8314-4A85-A97C-B7E4CDB675C9}"/>
              </a:ext>
            </a:extLst>
          </p:cNvPr>
          <p:cNvSpPr/>
          <p:nvPr/>
        </p:nvSpPr>
        <p:spPr>
          <a:xfrm>
            <a:off x="594128" y="1964720"/>
            <a:ext cx="302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Variables primitivas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DFD92-41C6-4B7F-896D-E84C0EAB72E0}"/>
              </a:ext>
            </a:extLst>
          </p:cNvPr>
          <p:cNvSpPr txBox="1"/>
          <p:nvPr/>
        </p:nvSpPr>
        <p:spPr>
          <a:xfrm>
            <a:off x="1308689" y="2569597"/>
            <a:ext cx="9113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Una variable primitiva puede ser una de los siguientes 8 tipos:</a:t>
            </a:r>
          </a:p>
          <a:p>
            <a:pPr algn="just"/>
            <a:endParaRPr lang="es-CL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int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double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float</a:t>
            </a:r>
            <a:endParaRPr lang="es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CF7F3-D802-43CC-A2E6-759E827A4A91}"/>
              </a:ext>
            </a:extLst>
          </p:cNvPr>
          <p:cNvSpPr txBox="1"/>
          <p:nvPr/>
        </p:nvSpPr>
        <p:spPr>
          <a:xfrm>
            <a:off x="5262880" y="3308260"/>
            <a:ext cx="58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Las variables primitivas pueden ser usadas como variables de una clase, parámetros de métodos o como variables locales.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8B319-BF41-4DDF-93C9-23E41160338B}"/>
              </a:ext>
            </a:extLst>
          </p:cNvPr>
          <p:cNvSpPr txBox="1"/>
          <p:nvPr/>
        </p:nvSpPr>
        <p:spPr>
          <a:xfrm>
            <a:off x="5262880" y="4231590"/>
            <a:ext cx="5864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Se pueden declarar mas de una variable del mismo tipo en la misma línea Ej.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	</a:t>
            </a:r>
            <a:r>
              <a:rPr lang="es-CL" dirty="0" err="1"/>
              <a:t>double</a:t>
            </a:r>
            <a:r>
              <a:rPr lang="es-CL" dirty="0"/>
              <a:t> x;</a:t>
            </a:r>
          </a:p>
          <a:p>
            <a:pPr algn="just"/>
            <a:r>
              <a:rPr lang="es-CL" dirty="0"/>
              <a:t>	</a:t>
            </a:r>
            <a:r>
              <a:rPr lang="es-CL" dirty="0" err="1"/>
              <a:t>int</a:t>
            </a:r>
            <a:r>
              <a:rPr lang="es-CL" dirty="0"/>
              <a:t> a, b, c, d;</a:t>
            </a:r>
          </a:p>
        </p:txBody>
      </p:sp>
    </p:spTree>
    <p:extLst>
      <p:ext uri="{BB962C8B-B14F-4D97-AF65-F5344CB8AC3E}">
        <p14:creationId xmlns:p14="http://schemas.microsoft.com/office/powerpoint/2010/main" val="248362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Variables primitivas y variables por referencia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5C35A-8314-4A85-A97C-B7E4CDB675C9}"/>
              </a:ext>
            </a:extLst>
          </p:cNvPr>
          <p:cNvSpPr/>
          <p:nvPr/>
        </p:nvSpPr>
        <p:spPr>
          <a:xfrm>
            <a:off x="594128" y="1964720"/>
            <a:ext cx="302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Variables primitivas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ADB59-B2D1-4435-8219-A08043373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3" t="40741" r="14083" b="11852"/>
          <a:stretch/>
        </p:blipFill>
        <p:spPr>
          <a:xfrm>
            <a:off x="2372360" y="2590800"/>
            <a:ext cx="744728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681480" y="1859280"/>
            <a:ext cx="88290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/>
              <a:t>Conceptos Generales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Clases, herencia, interfaces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 modificadores de acceso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Variables primitivas y variables por referencia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Arreglos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Operadores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94037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Variables primitivas y variables por referencia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5C35A-8314-4A85-A97C-B7E4CDB675C9}"/>
              </a:ext>
            </a:extLst>
          </p:cNvPr>
          <p:cNvSpPr/>
          <p:nvPr/>
        </p:nvSpPr>
        <p:spPr>
          <a:xfrm>
            <a:off x="594128" y="1792000"/>
            <a:ext cx="3640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Variables por referencia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DFD92-41C6-4B7F-896D-E84C0EAB72E0}"/>
              </a:ext>
            </a:extLst>
          </p:cNvPr>
          <p:cNvSpPr txBox="1"/>
          <p:nvPr/>
        </p:nvSpPr>
        <p:spPr>
          <a:xfrm>
            <a:off x="1633809" y="2356237"/>
            <a:ext cx="9113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dirty="0"/>
              <a:t>Cuando se habla de variables por referencia, se suele referir a un objeto.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Una variable por referencia es declarada para ser de un tipo especifico y este nunca puede ser modificado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Una variable por referencia al igual que las variables primitivas, pueden ser declaradas de forma múltiple en una sola línea, Ejemplo: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lvl="1" algn="just"/>
            <a:r>
              <a:rPr lang="es-CL" dirty="0"/>
              <a:t>	Chevrolet a, b, c;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Las variables de instancia que son definidas dentro de una clase solo deben ser inicializadas por medio del constructor de la clase al momento de ser instanciado.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Las variables de instancia inicializadas dentro de métodos, son denominadas como variables locales.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430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55" y="3429000"/>
            <a:ext cx="8340090" cy="124206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val="118762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Arreglos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DFD92-41C6-4B7F-896D-E84C0EAB72E0}"/>
              </a:ext>
            </a:extLst>
          </p:cNvPr>
          <p:cNvSpPr txBox="1"/>
          <p:nvPr/>
        </p:nvSpPr>
        <p:spPr>
          <a:xfrm>
            <a:off x="1633809" y="2356237"/>
            <a:ext cx="9113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dirty="0"/>
              <a:t>En java los arreglos son objetos que permiten almacenar </a:t>
            </a:r>
            <a:r>
              <a:rPr lang="es-CL" dirty="0" err="1"/>
              <a:t>multiples</a:t>
            </a:r>
            <a:r>
              <a:rPr lang="es-CL" dirty="0"/>
              <a:t> variables del tipo con que fue declarado </a:t>
            </a:r>
            <a:r>
              <a:rPr lang="es-CL" dirty="0" err="1"/>
              <a:t>ó</a:t>
            </a:r>
            <a:r>
              <a:rPr lang="es-CL" dirty="0"/>
              <a:t> almacenar cualquier subclase del tipo que fue declarado.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Un Array (Arreglo) nunca será un dato primitivo, pero si puede almacenar un conjunto de datos primitivos.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Para declarar un Array de datos primitivos, sería de la siguiente forma:</a:t>
            </a:r>
          </a:p>
          <a:p>
            <a:pPr lvl="2" algn="just"/>
            <a:r>
              <a:rPr lang="es-CL" dirty="0" err="1"/>
              <a:t>Int</a:t>
            </a:r>
            <a:r>
              <a:rPr lang="es-CL" dirty="0"/>
              <a:t> [] </a:t>
            </a:r>
            <a:r>
              <a:rPr lang="es-CL" dirty="0" err="1"/>
              <a:t>key</a:t>
            </a:r>
            <a:r>
              <a:rPr lang="es-CL" dirty="0"/>
              <a:t>;</a:t>
            </a:r>
          </a:p>
          <a:p>
            <a:pPr lvl="2" algn="just"/>
            <a:r>
              <a:rPr lang="es-CL" dirty="0" err="1"/>
              <a:t>Int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 [];</a:t>
            </a:r>
          </a:p>
          <a:p>
            <a:pPr lvl="2" algn="just"/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Para declarar </a:t>
            </a:r>
            <a:r>
              <a:rPr lang="es-CL" dirty="0" err="1"/>
              <a:t>Arrays</a:t>
            </a:r>
            <a:r>
              <a:rPr lang="es-CL" dirty="0"/>
              <a:t> de objetos referenciados, sería de la siguiente manera:</a:t>
            </a:r>
          </a:p>
          <a:p>
            <a:pPr lvl="2" algn="just"/>
            <a:r>
              <a:rPr lang="es-CL" dirty="0" err="1"/>
              <a:t>Thread</a:t>
            </a:r>
            <a:r>
              <a:rPr lang="es-CL" dirty="0"/>
              <a:t>[] </a:t>
            </a:r>
            <a:r>
              <a:rPr lang="es-CL" dirty="0" err="1"/>
              <a:t>threads</a:t>
            </a:r>
            <a:r>
              <a:rPr lang="es-CL" dirty="0"/>
              <a:t>;</a:t>
            </a:r>
          </a:p>
          <a:p>
            <a:pPr lvl="1" algn="just"/>
            <a:r>
              <a:rPr lang="es-CL" dirty="0"/>
              <a:t>	</a:t>
            </a:r>
            <a:r>
              <a:rPr lang="es-CL" dirty="0" err="1"/>
              <a:t>Thread</a:t>
            </a:r>
            <a:r>
              <a:rPr lang="es-CL" dirty="0"/>
              <a:t> </a:t>
            </a:r>
            <a:r>
              <a:rPr lang="es-CL" dirty="0" err="1"/>
              <a:t>threads</a:t>
            </a:r>
            <a:r>
              <a:rPr lang="es-CL" dirty="0"/>
              <a:t>[];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5364A-AC4C-499D-AF32-FAD713E5AA05}"/>
              </a:ext>
            </a:extLst>
          </p:cNvPr>
          <p:cNvSpPr txBox="1"/>
          <p:nvPr/>
        </p:nvSpPr>
        <p:spPr>
          <a:xfrm>
            <a:off x="6190568" y="4441181"/>
            <a:ext cx="3835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</a:rPr>
              <a:t>Sintaxis recomendada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7233B5-CF4F-4733-A3AC-7EB1AC117CD1}"/>
              </a:ext>
            </a:extLst>
          </p:cNvPr>
          <p:cNvCxnSpPr>
            <a:cxnSpLocks/>
          </p:cNvCxnSpPr>
          <p:nvPr/>
        </p:nvCxnSpPr>
        <p:spPr>
          <a:xfrm flipH="1" flipV="1">
            <a:off x="3596640" y="4441181"/>
            <a:ext cx="2499360" cy="292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61C66-5875-4257-BA03-8068019D8520}"/>
              </a:ext>
            </a:extLst>
          </p:cNvPr>
          <p:cNvCxnSpPr>
            <a:cxnSpLocks/>
          </p:cNvCxnSpPr>
          <p:nvPr/>
        </p:nvCxnSpPr>
        <p:spPr>
          <a:xfrm flipH="1">
            <a:off x="4307840" y="4927600"/>
            <a:ext cx="1788160" cy="638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55" y="3429000"/>
            <a:ext cx="8340090" cy="124206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93535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Operadores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F1B8071-9C98-4FF4-AE4B-DE23C21A1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863309"/>
              </p:ext>
            </p:extLst>
          </p:nvPr>
        </p:nvGraphicFramePr>
        <p:xfrm>
          <a:off x="836733" y="2330659"/>
          <a:ext cx="6264898" cy="3653476"/>
        </p:xfrm>
        <a:graphic>
          <a:graphicData uri="http://schemas.openxmlformats.org/drawingml/2006/table">
            <a:tbl>
              <a:tblPr/>
              <a:tblGrid>
                <a:gridCol w="3132449">
                  <a:extLst>
                    <a:ext uri="{9D8B030D-6E8A-4147-A177-3AD203B41FA5}">
                      <a16:colId xmlns:a16="http://schemas.microsoft.com/office/drawing/2014/main" val="3634364079"/>
                    </a:ext>
                  </a:extLst>
                </a:gridCol>
                <a:gridCol w="3132449">
                  <a:extLst>
                    <a:ext uri="{9D8B030D-6E8A-4147-A177-3AD203B41FA5}">
                      <a16:colId xmlns:a16="http://schemas.microsoft.com/office/drawing/2014/main" val="1314368999"/>
                    </a:ext>
                  </a:extLst>
                </a:gridCol>
              </a:tblGrid>
              <a:tr h="542886">
                <a:tc>
                  <a:txBody>
                    <a:bodyPr/>
                    <a:lstStyle/>
                    <a:p>
                      <a:pPr algn="l" fontAlgn="b"/>
                      <a:r>
                        <a:rPr lang="es-CL" dirty="0">
                          <a:effectLst/>
                        </a:rPr>
                        <a:t>Operador</a:t>
                      </a:r>
                    </a:p>
                  </a:txBody>
                  <a:tcPr marL="50800" marR="50800" marT="50800" marB="5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>
                          <a:effectLst/>
                        </a:rPr>
                        <a:t>Descripción</a:t>
                      </a:r>
                    </a:p>
                  </a:txBody>
                  <a:tcPr marL="50800" marR="50800" marT="50800" marB="5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053108"/>
                  </a:ext>
                </a:extLst>
              </a:tr>
              <a:tr h="939046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de Suma. Concatena cadenas para la suma de </a:t>
                      </a:r>
                      <a:r>
                        <a:rPr lang="es-CL" dirty="0" err="1">
                          <a:effectLst/>
                        </a:rPr>
                        <a:t>String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88903"/>
                  </a:ext>
                </a:extLst>
              </a:tr>
              <a:tr h="542886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de Resta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51708"/>
                  </a:ext>
                </a:extLst>
              </a:tr>
              <a:tr h="542886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Operador de Multiplicación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00071"/>
                  </a:ext>
                </a:extLst>
              </a:tr>
              <a:tr h="542886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Operador de División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94240"/>
                  </a:ext>
                </a:extLst>
              </a:tr>
              <a:tr h="542886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de Resto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4548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EE4CE4E-8483-4E4F-9C71-19C84DF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31" y="2330659"/>
            <a:ext cx="4049524" cy="24869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248580-4715-4458-BCB8-BFB0101A5467}"/>
              </a:ext>
            </a:extLst>
          </p:cNvPr>
          <p:cNvSpPr/>
          <p:nvPr/>
        </p:nvSpPr>
        <p:spPr>
          <a:xfrm>
            <a:off x="594128" y="1792000"/>
            <a:ext cx="3620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125955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Operadores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48580-4715-4458-BCB8-BFB0101A5467}"/>
              </a:ext>
            </a:extLst>
          </p:cNvPr>
          <p:cNvSpPr/>
          <p:nvPr/>
        </p:nvSpPr>
        <p:spPr>
          <a:xfrm>
            <a:off x="594128" y="1792000"/>
            <a:ext cx="3668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Operadores de igualdad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1A53F7A-4A3E-4276-AFAA-A88DDA2C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67001"/>
              </p:ext>
            </p:extLst>
          </p:nvPr>
        </p:nvGraphicFramePr>
        <p:xfrm>
          <a:off x="919248" y="2512320"/>
          <a:ext cx="5953812" cy="3987540"/>
        </p:xfrm>
        <a:graphic>
          <a:graphicData uri="http://schemas.openxmlformats.org/drawingml/2006/table">
            <a:tbl>
              <a:tblPr/>
              <a:tblGrid>
                <a:gridCol w="2976906">
                  <a:extLst>
                    <a:ext uri="{9D8B030D-6E8A-4147-A177-3AD203B41FA5}">
                      <a16:colId xmlns:a16="http://schemas.microsoft.com/office/drawing/2014/main" val="3728720855"/>
                    </a:ext>
                  </a:extLst>
                </a:gridCol>
                <a:gridCol w="2976906">
                  <a:extLst>
                    <a:ext uri="{9D8B030D-6E8A-4147-A177-3AD203B41FA5}">
                      <a16:colId xmlns:a16="http://schemas.microsoft.com/office/drawing/2014/main" val="199750834"/>
                    </a:ext>
                  </a:extLst>
                </a:gridCol>
              </a:tblGrid>
              <a:tr h="66459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igual 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4552"/>
                  </a:ext>
                </a:extLst>
              </a:tr>
              <a:tr h="66459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no igual 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04642"/>
                  </a:ext>
                </a:extLst>
              </a:tr>
              <a:tr h="66459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mayor que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39797"/>
                  </a:ext>
                </a:extLst>
              </a:tr>
              <a:tr h="66459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mayor o igual que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0632"/>
                  </a:ext>
                </a:extLst>
              </a:tr>
              <a:tr h="66459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menor que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009385"/>
                  </a:ext>
                </a:extLst>
              </a:tr>
              <a:tr h="66459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menor o igual que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7036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29620A8-97E7-4830-B3E9-E09229D6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40" y="2563172"/>
            <a:ext cx="4826524" cy="26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5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Operadores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48580-4715-4458-BCB8-BFB0101A5467}"/>
              </a:ext>
            </a:extLst>
          </p:cNvPr>
          <p:cNvSpPr/>
          <p:nvPr/>
        </p:nvSpPr>
        <p:spPr>
          <a:xfrm>
            <a:off x="594128" y="1792000"/>
            <a:ext cx="3960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Operadores condicionales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A8883D-6D3C-4E60-85C0-A95CD73F3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40579"/>
              </p:ext>
            </p:extLst>
          </p:nvPr>
        </p:nvGraphicFramePr>
        <p:xfrm>
          <a:off x="1200278" y="2677252"/>
          <a:ext cx="4758264" cy="3728720"/>
        </p:xfrm>
        <a:graphic>
          <a:graphicData uri="http://schemas.openxmlformats.org/drawingml/2006/table">
            <a:tbl>
              <a:tblPr/>
              <a:tblGrid>
                <a:gridCol w="2379132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2379132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condicional AND (short-</a:t>
                      </a:r>
                      <a:r>
                        <a:rPr lang="es-CL" dirty="0" err="1">
                          <a:effectLst/>
                        </a:rPr>
                        <a:t>circuit</a:t>
                      </a:r>
                      <a:r>
                        <a:rPr lang="es-CL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condicional OR (short-</a:t>
                      </a:r>
                      <a:r>
                        <a:rPr lang="es-CL" dirty="0" err="1">
                          <a:effectLst/>
                        </a:rPr>
                        <a:t>circuit</a:t>
                      </a:r>
                      <a:r>
                        <a:rPr lang="es-CL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?: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Ternario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>
                          <a:effectLst/>
                        </a:rPr>
                        <a:t>instanceof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</a:t>
                      </a:r>
                      <a:r>
                        <a:rPr lang="es-CL" dirty="0" err="1">
                          <a:effectLst/>
                        </a:rPr>
                        <a:t>instanceof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82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&amp;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condicional AND (non-short-</a:t>
                      </a:r>
                      <a:r>
                        <a:rPr lang="es-CL" dirty="0" err="1">
                          <a:effectLst/>
                        </a:rPr>
                        <a:t>circuit</a:t>
                      </a:r>
                      <a:r>
                        <a:rPr lang="es-CL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6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|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Operador condicional OR (non-short-</a:t>
                      </a:r>
                      <a:r>
                        <a:rPr lang="es-CL" dirty="0" err="1">
                          <a:effectLst/>
                        </a:rPr>
                        <a:t>circuit</a:t>
                      </a:r>
                      <a:r>
                        <a:rPr lang="es-CL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4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86B947-8B12-47FA-B61A-9D5974A2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04264"/>
              </p:ext>
            </p:extLst>
          </p:nvPr>
        </p:nvGraphicFramePr>
        <p:xfrm>
          <a:off x="6839608" y="2303820"/>
          <a:ext cx="4758264" cy="3972560"/>
        </p:xfrm>
        <a:graphic>
          <a:graphicData uri="http://schemas.openxmlformats.org/drawingml/2006/table">
            <a:tbl>
              <a:tblPr/>
              <a:tblGrid>
                <a:gridCol w="4485237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273027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if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effectLst/>
                        </a:rPr>
                        <a:t>((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vble1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effectLst/>
                        </a:rPr>
                        <a:t>==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effectLst/>
                        </a:rPr>
                        <a:t>&amp;&amp;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vble2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effectLst/>
                        </a:rPr>
                        <a:t>==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b="1" dirty="0">
                          <a:effectLst/>
                        </a:rPr>
                        <a:t>))</a:t>
                      </a:r>
                    </a:p>
                    <a:p>
                      <a:pPr fontAlgn="t"/>
                      <a:endParaRPr lang="en-US" b="1" dirty="0">
                        <a:effectLst/>
                      </a:endParaRPr>
                    </a:p>
                    <a:p>
                      <a:pPr fontAlgn="t"/>
                      <a:r>
                        <a:rPr lang="es-CL" b="1" dirty="0">
                          <a:effectLst/>
                        </a:rPr>
                        <a:t>(</a:t>
                      </a:r>
                      <a:r>
                        <a:rPr lang="es-CL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expresion</a:t>
                      </a:r>
                      <a:r>
                        <a:rPr lang="es-CL" b="1" dirty="0">
                          <a:effectLst/>
                        </a:rPr>
                        <a:t>)?</a:t>
                      </a:r>
                      <a:r>
                        <a:rPr lang="es-CL" dirty="0" err="1">
                          <a:effectLst/>
                        </a:rPr>
                        <a:t>valor_true:</a:t>
                      </a:r>
                      <a:r>
                        <a:rPr lang="es-CL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valor_false</a:t>
                      </a:r>
                      <a:r>
                        <a:rPr lang="es-CL" b="1" dirty="0">
                          <a:effectLst/>
                        </a:rPr>
                        <a:t>;</a:t>
                      </a:r>
                    </a:p>
                    <a:p>
                      <a:pPr fontAlgn="t"/>
                      <a:endParaRPr lang="es-CL" b="1" dirty="0">
                        <a:effectLst/>
                      </a:endParaRPr>
                    </a:p>
                    <a:p>
                      <a:pPr fontAlgn="t"/>
                      <a:endParaRPr lang="es-CL" b="1" dirty="0">
                        <a:effectLst/>
                      </a:endParaRPr>
                    </a:p>
                    <a:p>
                      <a:pPr fontAlgn="t"/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z = 5;</a:t>
                      </a:r>
                      <a:endParaRPr lang="es-CL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if(++z &gt; 5 || ++z &gt; 6) z++;</a:t>
                      </a:r>
                      <a:endParaRPr lang="es-CL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C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//El valor de z finalmente es 7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z = 5;</a:t>
                      </a:r>
                      <a:endParaRPr lang="es-CL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pl-P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if(++z &gt; 5 | ++z &gt; 6) z++; </a:t>
                      </a:r>
                      <a:endParaRPr lang="es-CL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C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//El valor de z finalmente es 8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185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Operadores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48580-4715-4458-BCB8-BFB0101A5467}"/>
              </a:ext>
            </a:extLst>
          </p:cNvPr>
          <p:cNvSpPr/>
          <p:nvPr/>
        </p:nvSpPr>
        <p:spPr>
          <a:xfrm>
            <a:off x="594128" y="1792000"/>
            <a:ext cx="6203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Operadores de incremento y decremento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A8883D-6D3C-4E60-85C0-A95CD73F3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93844"/>
              </p:ext>
            </p:extLst>
          </p:nvPr>
        </p:nvGraphicFramePr>
        <p:xfrm>
          <a:off x="1200278" y="2677252"/>
          <a:ext cx="4758264" cy="1503680"/>
        </p:xfrm>
        <a:graphic>
          <a:graphicData uri="http://schemas.openxmlformats.org/drawingml/2006/table">
            <a:tbl>
              <a:tblPr/>
              <a:tblGrid>
                <a:gridCol w="2379132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2379132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Incremento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decremento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86B947-8B12-47FA-B61A-9D5974A2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0731"/>
              </p:ext>
            </p:extLst>
          </p:nvPr>
        </p:nvGraphicFramePr>
        <p:xfrm>
          <a:off x="6839608" y="2303820"/>
          <a:ext cx="4758264" cy="3423920"/>
        </p:xfrm>
        <a:graphic>
          <a:graphicData uri="http://schemas.openxmlformats.org/drawingml/2006/table">
            <a:tbl>
              <a:tblPr/>
              <a:tblGrid>
                <a:gridCol w="4485237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273027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= 2; </a:t>
                      </a:r>
                    </a:p>
                    <a:p>
                      <a:pPr fontAlgn="t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= 3;</a:t>
                      </a:r>
                    </a:p>
                    <a:p>
                      <a:pPr fontAlgn="t"/>
                      <a:endParaRPr lang="es-E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((y == x++) | (x &lt; ++y)) { </a:t>
                      </a:r>
                    </a:p>
                    <a:p>
                      <a:pPr fontAlgn="t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E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("x = " + x + " y = " + y); </a:t>
                      </a:r>
                    </a:p>
                    <a:p>
                      <a:pPr fontAlgn="t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t"/>
                      <a:endParaRPr lang="es-E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3 es igual a 2 OR si 3 es menor que 4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5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233B1FC-CF8D-417B-B803-6FBDA4F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Operadores</a:t>
            </a: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BD5BE-0E21-4E45-8F5A-73D548B66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48580-4715-4458-BCB8-BFB0101A5467}"/>
              </a:ext>
            </a:extLst>
          </p:cNvPr>
          <p:cNvSpPr/>
          <p:nvPr/>
        </p:nvSpPr>
        <p:spPr>
          <a:xfrm>
            <a:off x="594128" y="1792000"/>
            <a:ext cx="396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Operadores de asignación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A8883D-6D3C-4E60-85C0-A95CD73F3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0639"/>
              </p:ext>
            </p:extLst>
          </p:nvPr>
        </p:nvGraphicFramePr>
        <p:xfrm>
          <a:off x="1200278" y="2677252"/>
          <a:ext cx="4758264" cy="1879600"/>
        </p:xfrm>
        <a:graphic>
          <a:graphicData uri="http://schemas.openxmlformats.org/drawingml/2006/table">
            <a:tbl>
              <a:tblPr/>
              <a:tblGrid>
                <a:gridCol w="2379132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2379132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*=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590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86B947-8B12-47FA-B61A-9D5974A2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95202"/>
              </p:ext>
            </p:extLst>
          </p:nvPr>
        </p:nvGraphicFramePr>
        <p:xfrm>
          <a:off x="6839608" y="2303820"/>
          <a:ext cx="4758264" cy="3149600"/>
        </p:xfrm>
        <a:graphic>
          <a:graphicData uri="http://schemas.openxmlformats.org/drawingml/2006/table">
            <a:tbl>
              <a:tblPr/>
              <a:tblGrid>
                <a:gridCol w="4485237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273027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= 2; </a:t>
                      </a:r>
                    </a:p>
                    <a:p>
                      <a:pPr fontAlgn="t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= 3;</a:t>
                      </a:r>
                    </a:p>
                    <a:p>
                      <a:pPr fontAlgn="t"/>
                      <a:endParaRPr lang="es-E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effectLst/>
                        </a:rPr>
                        <a:t>x += y;</a:t>
                      </a:r>
                      <a:endParaRPr lang="es-E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*= 3 + 2;</a:t>
                      </a:r>
                    </a:p>
                    <a:p>
                      <a:pPr fontAlgn="t"/>
                      <a:endParaRPr lang="es-E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equivalente a x = x * ( 3 + 2 )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17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55" y="3429000"/>
            <a:ext cx="8340090" cy="124206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42142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460" y="3429000"/>
            <a:ext cx="6863080" cy="952500"/>
          </a:xfrm>
        </p:spPr>
        <p:txBody>
          <a:bodyPr/>
          <a:lstStyle/>
          <a:p>
            <a:r>
              <a:rPr lang="es-CL" b="1" dirty="0">
                <a:solidFill>
                  <a:schemeClr val="tx1"/>
                </a:solidFill>
              </a:rPr>
              <a:t>CONCEPTOS GENERALES</a:t>
            </a:r>
          </a:p>
        </p:txBody>
      </p:sp>
    </p:spTree>
    <p:extLst>
      <p:ext uri="{BB962C8B-B14F-4D97-AF65-F5344CB8AC3E}">
        <p14:creationId xmlns:p14="http://schemas.microsoft.com/office/powerpoint/2010/main" val="3801569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61A5035E-74C0-4F48-A9DE-97C212B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Control de flujo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3A17DEF-DC27-4764-9284-786FB67C2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8F828-5633-4C2C-A08A-D21533F1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3" t="34074" r="29584" b="43407"/>
          <a:stretch/>
        </p:blipFill>
        <p:spPr>
          <a:xfrm>
            <a:off x="379048" y="2998461"/>
            <a:ext cx="5679440" cy="15443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D701B2-5682-40EF-A945-144BB93AEEF7}"/>
              </a:ext>
            </a:extLst>
          </p:cNvPr>
          <p:cNvSpPr/>
          <p:nvPr/>
        </p:nvSpPr>
        <p:spPr>
          <a:xfrm>
            <a:off x="594128" y="1792000"/>
            <a:ext cx="334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Sentencia condicional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2307-5580-4C37-9BBF-6A6B0C44AC1D}"/>
              </a:ext>
            </a:extLst>
          </p:cNvPr>
          <p:cNvSpPr/>
          <p:nvPr/>
        </p:nvSpPr>
        <p:spPr>
          <a:xfrm>
            <a:off x="685568" y="2475241"/>
            <a:ext cx="2104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err="1"/>
              <a:t>if</a:t>
            </a:r>
            <a:r>
              <a:rPr lang="es-CL" sz="2800" dirty="0"/>
              <a:t>, </a:t>
            </a:r>
            <a:r>
              <a:rPr lang="es-CL" sz="2800" dirty="0" err="1"/>
              <a:t>else</a:t>
            </a:r>
            <a:r>
              <a:rPr lang="es-CL" sz="2800" dirty="0"/>
              <a:t> </a:t>
            </a:r>
            <a:r>
              <a:rPr lang="es-CL" sz="2800" dirty="0" err="1"/>
              <a:t>if</a:t>
            </a:r>
            <a:r>
              <a:rPr lang="es-CL" sz="2800" dirty="0"/>
              <a:t>, </a:t>
            </a:r>
            <a:r>
              <a:rPr lang="es-CL" sz="2800" dirty="0" err="1"/>
              <a:t>else</a:t>
            </a:r>
            <a:endParaRPr lang="es-C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073BF-4F1E-4D7F-9C44-086106C1F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9" t="32000" r="23999" b="19112"/>
          <a:stretch/>
        </p:blipFill>
        <p:spPr>
          <a:xfrm>
            <a:off x="5865448" y="3004820"/>
            <a:ext cx="6151130" cy="3352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05FE72-FC2F-4306-AC89-69EFBB33683D}"/>
              </a:ext>
            </a:extLst>
          </p:cNvPr>
          <p:cNvSpPr/>
          <p:nvPr/>
        </p:nvSpPr>
        <p:spPr>
          <a:xfrm>
            <a:off x="5978928" y="2475241"/>
            <a:ext cx="111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err="1"/>
              <a:t>switch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603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61A5035E-74C0-4F48-A9DE-97C212B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Control de flujo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3A17DEF-DC27-4764-9284-786FB67C2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D701B2-5682-40EF-A945-144BB93AEEF7}"/>
              </a:ext>
            </a:extLst>
          </p:cNvPr>
          <p:cNvSpPr/>
          <p:nvPr/>
        </p:nvSpPr>
        <p:spPr>
          <a:xfrm>
            <a:off x="594128" y="1792000"/>
            <a:ext cx="3439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Sentencia de iteración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2307-5580-4C37-9BBF-6A6B0C44AC1D}"/>
              </a:ext>
            </a:extLst>
          </p:cNvPr>
          <p:cNvSpPr/>
          <p:nvPr/>
        </p:nvSpPr>
        <p:spPr>
          <a:xfrm>
            <a:off x="685568" y="2475241"/>
            <a:ext cx="971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err="1"/>
              <a:t>while</a:t>
            </a:r>
            <a:endParaRPr lang="es-CL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05FE72-FC2F-4306-AC89-69EFBB33683D}"/>
              </a:ext>
            </a:extLst>
          </p:cNvPr>
          <p:cNvSpPr/>
          <p:nvPr/>
        </p:nvSpPr>
        <p:spPr>
          <a:xfrm>
            <a:off x="4433646" y="2485400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do </a:t>
            </a:r>
            <a:r>
              <a:rPr lang="es-CL" sz="2800" dirty="0" err="1"/>
              <a:t>while</a:t>
            </a:r>
            <a:endParaRPr lang="es-CL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C70F4-946C-451F-97E5-8B24A611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0" t="39556" r="49548" b="22315"/>
          <a:stretch/>
        </p:blipFill>
        <p:spPr>
          <a:xfrm>
            <a:off x="685568" y="3004820"/>
            <a:ext cx="3011690" cy="2614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5A190-AEB6-4A94-BC57-33AD25DFA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83" t="41926" r="38333" b="44185"/>
          <a:stretch/>
        </p:blipFill>
        <p:spPr>
          <a:xfrm>
            <a:off x="4556149" y="3021331"/>
            <a:ext cx="427736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DAA7BF-50F9-4810-AF57-A32AA8A7684A}"/>
              </a:ext>
            </a:extLst>
          </p:cNvPr>
          <p:cNvSpPr/>
          <p:nvPr/>
        </p:nvSpPr>
        <p:spPr>
          <a:xfrm>
            <a:off x="4433646" y="4121179"/>
            <a:ext cx="600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err="1"/>
              <a:t>for</a:t>
            </a:r>
            <a:endParaRPr lang="es-C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A6F6-FD50-4C30-ABD2-C0D845864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16" t="43722" r="16166" b="29629"/>
          <a:stretch/>
        </p:blipFill>
        <p:spPr>
          <a:xfrm>
            <a:off x="4318000" y="4566939"/>
            <a:ext cx="7061200" cy="1827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C36E2-6E31-4E4F-A164-8F9B7A171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17" t="53408" r="51000" b="39795"/>
          <a:stretch/>
        </p:blipFill>
        <p:spPr>
          <a:xfrm>
            <a:off x="4248444" y="6373494"/>
            <a:ext cx="2875280" cy="4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C7B8-5260-4754-8944-E0181177A7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61A5035E-74C0-4F48-A9DE-97C212B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 dirty="0"/>
              <a:t>Control de flujo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3A17DEF-DC27-4764-9284-786FB67C2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D701B2-5682-40EF-A945-144BB93AEEF7}"/>
              </a:ext>
            </a:extLst>
          </p:cNvPr>
          <p:cNvSpPr/>
          <p:nvPr/>
        </p:nvSpPr>
        <p:spPr>
          <a:xfrm>
            <a:off x="594128" y="1792000"/>
            <a:ext cx="4932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Sentencia que quiebran un </a:t>
            </a:r>
            <a:r>
              <a:rPr lang="es-CL" sz="2800" dirty="0" err="1"/>
              <a:t>loop</a:t>
            </a:r>
            <a:endParaRPr lang="es-CL" sz="2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B29F6F-91D9-46B8-A79C-4A4AAC3BE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62258"/>
              </p:ext>
            </p:extLst>
          </p:nvPr>
        </p:nvGraphicFramePr>
        <p:xfrm>
          <a:off x="1200278" y="2677252"/>
          <a:ext cx="4758264" cy="3799840"/>
        </p:xfrm>
        <a:graphic>
          <a:graphicData uri="http://schemas.openxmlformats.org/drawingml/2006/table">
            <a:tbl>
              <a:tblPr/>
              <a:tblGrid>
                <a:gridCol w="1014602">
                  <a:extLst>
                    <a:ext uri="{9D8B030D-6E8A-4147-A177-3AD203B41FA5}">
                      <a16:colId xmlns:a16="http://schemas.microsoft.com/office/drawing/2014/main" val="2632103333"/>
                    </a:ext>
                  </a:extLst>
                </a:gridCol>
                <a:gridCol w="3743662">
                  <a:extLst>
                    <a:ext uri="{9D8B030D-6E8A-4147-A177-3AD203B41FA5}">
                      <a16:colId xmlns:a16="http://schemas.microsoft.com/office/drawing/2014/main" val="1405548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break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L" dirty="0">
                          <a:effectLst/>
                        </a:rPr>
                        <a:t>Termina la ejecución de una sentencia de iteración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  <a:p>
                      <a:pPr fontAlgn="t"/>
                      <a:r>
                        <a:rPr lang="es-CL" dirty="0" err="1">
                          <a:effectLst/>
                        </a:rPr>
                        <a:t>return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  <a:p>
                      <a:pPr fontAlgn="t"/>
                      <a:r>
                        <a:rPr lang="es-CL" dirty="0">
                          <a:effectLst/>
                        </a:rPr>
                        <a:t>Termina la ejecución de la sentencia de iteración y a su vez se sale del método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  <a:p>
                      <a:pPr fontAlgn="t"/>
                      <a:r>
                        <a:rPr lang="es-CL" dirty="0" err="1">
                          <a:effectLst/>
                        </a:rPr>
                        <a:t>continue</a:t>
                      </a:r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  <a:p>
                      <a:pPr fontAlgn="t"/>
                      <a:r>
                        <a:rPr lang="es-CL" dirty="0">
                          <a:effectLst/>
                        </a:rPr>
                        <a:t>No termina la ejecución de la sentencia de iteración, solo finaliza el ciclo actual para continuar con el siguiente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CL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5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5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>
            <a:extLst>
              <a:ext uri="{FF2B5EF4-FFF2-40B4-BE49-F238E27FC236}">
                <a16:creationId xmlns:a16="http://schemas.microsoft.com/office/drawing/2014/main" id="{61A5035E-74C0-4F48-A9DE-97C212B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/>
              <a:t>Ejercicio</a:t>
            </a:r>
            <a:endParaRPr lang="es-CL" sz="400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3A17DEF-DC27-4764-9284-786FB67C2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</a:t>
            </a:r>
            <a:r>
              <a:rPr lang="es-CL" sz="1400" b="1"/>
              <a:t>/ Julio </a:t>
            </a:r>
            <a:r>
              <a:rPr lang="es-CL" sz="1400" b="1" dirty="0"/>
              <a:t>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033FC-A15C-41B8-8C51-B85018F9A6B1}"/>
              </a:ext>
            </a:extLst>
          </p:cNvPr>
          <p:cNvSpPr/>
          <p:nvPr/>
        </p:nvSpPr>
        <p:spPr>
          <a:xfrm>
            <a:off x="381000" y="1869142"/>
            <a:ext cx="1143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effectLst/>
              </a:rPr>
              <a:t>Un </a:t>
            </a:r>
            <a:r>
              <a:rPr lang="es-ES" dirty="0" err="1">
                <a:effectLst/>
              </a:rPr>
              <a:t>pokémon</a:t>
            </a:r>
            <a:r>
              <a:rPr lang="es-ES" dirty="0">
                <a:effectLst/>
              </a:rPr>
              <a:t> (</a:t>
            </a:r>
            <a:r>
              <a:rPr lang="es-ES" dirty="0" err="1">
                <a:effectLst/>
              </a:rPr>
              <a:t>pkmn</a:t>
            </a:r>
            <a:r>
              <a:rPr lang="es-ES" dirty="0">
                <a:effectLst/>
              </a:rPr>
              <a:t>) tiene un nombre, energía, un tipo y hasta 4 habilidades.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tipo de </a:t>
            </a:r>
            <a:r>
              <a:rPr lang="es-ES" dirty="0" err="1"/>
              <a:t>pkmn</a:t>
            </a:r>
            <a:r>
              <a:rPr lang="es-ES" dirty="0"/>
              <a:t> puede ser de tipo hoja, agua o fuego. Donde agua es débil contra hoja, hoja es débil contra fuego y fuego es débil contra agua. Cada tipo de </a:t>
            </a:r>
            <a:r>
              <a:rPr lang="es-ES" dirty="0" err="1"/>
              <a:t>pkmn</a:t>
            </a:r>
            <a:r>
              <a:rPr lang="es-ES" dirty="0"/>
              <a:t> tiene un factor de daño que varia según el </a:t>
            </a:r>
            <a:r>
              <a:rPr lang="es-ES" dirty="0" err="1"/>
              <a:t>pkmn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habilidades tienen un nombre y una cantidad de daño que varia en efectividad según el tipo del </a:t>
            </a:r>
            <a:r>
              <a:rPr lang="es-ES" dirty="0" err="1"/>
              <a:t>pkmn</a:t>
            </a:r>
            <a:r>
              <a:rPr lang="es-ES" dirty="0"/>
              <a:t> rival.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</a:t>
            </a:r>
            <a:r>
              <a:rPr lang="es-ES" dirty="0" err="1"/>
              <a:t>pkmn</a:t>
            </a:r>
            <a:r>
              <a:rPr lang="es-ES" dirty="0"/>
              <a:t> comienza con el 100% de energía y puede disminuir según el daño recibido, si el </a:t>
            </a:r>
            <a:r>
              <a:rPr lang="es-ES" dirty="0" err="1"/>
              <a:t>pokmn</a:t>
            </a:r>
            <a:r>
              <a:rPr lang="es-ES" dirty="0"/>
              <a:t> tiene debilidad sobre el oponente, el daño se multiplica por el factor de daño indicado según su tipo.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</a:t>
            </a:r>
            <a:r>
              <a:rPr lang="es-ES" dirty="0" err="1"/>
              <a:t>pkmn</a:t>
            </a:r>
            <a:r>
              <a:rPr lang="es-ES" dirty="0"/>
              <a:t> puede atacar, donde el ataque varia su daño según el tipo del </a:t>
            </a:r>
            <a:r>
              <a:rPr lang="es-ES" dirty="0" err="1"/>
              <a:t>pkmn</a:t>
            </a:r>
            <a:r>
              <a:rPr lang="es-ES" dirty="0"/>
              <a:t> enemigo y la habilidad utilizada, ejemplo si la habilidad es "Placaje", el daño para tipo hoja puede ser 5, para agua puede ser 5 y para fuego puede ser 10.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crear un </a:t>
            </a:r>
            <a:r>
              <a:rPr lang="es-ES" dirty="0" err="1"/>
              <a:t>pkmn</a:t>
            </a:r>
            <a:r>
              <a:rPr lang="es-ES" dirty="0"/>
              <a:t> existirá una fabrica de </a:t>
            </a:r>
            <a:r>
              <a:rPr lang="es-ES" dirty="0" err="1"/>
              <a:t>pokémon</a:t>
            </a:r>
            <a:r>
              <a:rPr lang="es-ES" dirty="0"/>
              <a:t> donde puede crear un </a:t>
            </a:r>
            <a:r>
              <a:rPr lang="es-ES" dirty="0" err="1"/>
              <a:t>caterpy</a:t>
            </a:r>
            <a:r>
              <a:rPr lang="es-ES" dirty="0"/>
              <a:t>, un </a:t>
            </a:r>
            <a:r>
              <a:rPr lang="es-ES" dirty="0" err="1"/>
              <a:t>squartle</a:t>
            </a:r>
            <a:r>
              <a:rPr lang="es-ES" dirty="0"/>
              <a:t> y un </a:t>
            </a:r>
            <a:r>
              <a:rPr lang="es-ES" dirty="0" err="1"/>
              <a:t>charmander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557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>
            <a:extLst>
              <a:ext uri="{FF2B5EF4-FFF2-40B4-BE49-F238E27FC236}">
                <a16:creationId xmlns:a16="http://schemas.microsoft.com/office/drawing/2014/main" id="{61A5035E-74C0-4F48-A9DE-97C212B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/>
              <a:t>Ejercicio</a:t>
            </a:r>
            <a:endParaRPr lang="es-CL" sz="400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3A17DEF-DC27-4764-9284-786FB67C2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</a:t>
            </a:r>
            <a:r>
              <a:rPr lang="es-CL" sz="1400" b="1"/>
              <a:t>/ Julio </a:t>
            </a:r>
            <a:r>
              <a:rPr lang="es-CL" sz="1400" b="1" dirty="0"/>
              <a:t>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033FC-A15C-41B8-8C51-B85018F9A6B1}"/>
              </a:ext>
            </a:extLst>
          </p:cNvPr>
          <p:cNvSpPr/>
          <p:nvPr/>
        </p:nvSpPr>
        <p:spPr>
          <a:xfrm>
            <a:off x="1078395" y="2305615"/>
            <a:ext cx="10035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effectLst/>
              </a:rPr>
              <a:t>Crear un repositorio en </a:t>
            </a:r>
            <a:r>
              <a:rPr lang="es-ES" sz="2000" dirty="0" err="1">
                <a:effectLst/>
              </a:rPr>
              <a:t>github</a:t>
            </a:r>
            <a:r>
              <a:rPr lang="es-ES" sz="2000" dirty="0">
                <a:effectLst/>
              </a:rPr>
              <a:t> y agregar los colaboradores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Subir al repositorio de </a:t>
            </a:r>
            <a:r>
              <a:rPr lang="es-ES" sz="2000" dirty="0" err="1"/>
              <a:t>github</a:t>
            </a:r>
            <a:r>
              <a:rPr lang="es-ES" sz="2000" dirty="0"/>
              <a:t>, el diseño de solución elaborado para el ejercicio de </a:t>
            </a:r>
            <a:r>
              <a:rPr lang="es-ES" sz="2000" dirty="0" err="1"/>
              <a:t>pokemon</a:t>
            </a: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Repartir el trabajo entre los integrantes del equipo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Iniciar el desarrollo de una librería </a:t>
            </a:r>
            <a:r>
              <a:rPr lang="es-ES" sz="2000" dirty="0" err="1"/>
              <a:t>pokemon</a:t>
            </a:r>
            <a:r>
              <a:rPr lang="es-ES" sz="2000" dirty="0"/>
              <a:t>, con un método </a:t>
            </a:r>
            <a:r>
              <a:rPr lang="es-ES" sz="2000" dirty="0" err="1"/>
              <a:t>main</a:t>
            </a:r>
            <a:r>
              <a:rPr lang="es-ES" sz="2000" dirty="0"/>
              <a:t> para iniciar la prueba.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Luego exponer </a:t>
            </a:r>
            <a:r>
              <a:rPr lang="es-ES" sz="2000"/>
              <a:t>su solución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626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generales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3C16-8563-44D0-802D-C6919E042466}"/>
              </a:ext>
            </a:extLst>
          </p:cNvPr>
          <p:cNvSpPr txBox="1"/>
          <p:nvPr/>
        </p:nvSpPr>
        <p:spPr>
          <a:xfrm>
            <a:off x="381588" y="1994227"/>
            <a:ext cx="4485052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Clase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Corresponde a un </a:t>
            </a:r>
            <a:r>
              <a:rPr lang="es-CL" dirty="0" err="1">
                <a:solidFill>
                  <a:schemeClr val="bg1"/>
                </a:solidFill>
              </a:rPr>
              <a:t>template</a:t>
            </a:r>
            <a:r>
              <a:rPr lang="es-CL" dirty="0">
                <a:solidFill>
                  <a:schemeClr val="bg1"/>
                </a:solidFill>
              </a:rPr>
              <a:t> que describe los tipos de estado y el comportamiento del tipo de objeto.</a:t>
            </a:r>
          </a:p>
          <a:p>
            <a:pPr algn="just"/>
            <a:r>
              <a:rPr lang="es-C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B2CEA-7A91-4928-B9F7-390DB3B4F25B}"/>
              </a:ext>
            </a:extLst>
          </p:cNvPr>
          <p:cNvSpPr txBox="1"/>
          <p:nvPr/>
        </p:nvSpPr>
        <p:spPr>
          <a:xfrm>
            <a:off x="975360" y="3978176"/>
            <a:ext cx="4246880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Objeto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En tiempo de ejecución, cuando la JVM (</a:t>
            </a:r>
            <a:r>
              <a:rPr lang="es-CL" i="1" dirty="0">
                <a:solidFill>
                  <a:schemeClr val="bg1"/>
                </a:solidFill>
              </a:rPr>
              <a:t>Java Virtual Machine</a:t>
            </a:r>
            <a:r>
              <a:rPr lang="es-CL" dirty="0">
                <a:solidFill>
                  <a:schemeClr val="bg1"/>
                </a:solidFill>
              </a:rPr>
              <a:t>) encuentra la palabra reservada </a:t>
            </a:r>
            <a:r>
              <a:rPr lang="es-CL" i="1" dirty="0">
                <a:solidFill>
                  <a:schemeClr val="bg1"/>
                </a:solidFill>
              </a:rPr>
              <a:t>new </a:t>
            </a:r>
            <a:r>
              <a:rPr lang="es-CL" dirty="0">
                <a:solidFill>
                  <a:schemeClr val="bg1"/>
                </a:solidFill>
              </a:rPr>
              <a:t>usará la clase apropiada para crear un objeto que corresponde a una instancia de dicha clase.</a:t>
            </a:r>
          </a:p>
          <a:p>
            <a:pPr algn="just"/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14B81-956D-4108-9A0D-224E5B4350E8}"/>
              </a:ext>
            </a:extLst>
          </p:cNvPr>
          <p:cNvSpPr txBox="1"/>
          <p:nvPr/>
        </p:nvSpPr>
        <p:spPr>
          <a:xfrm>
            <a:off x="5730240" y="1994227"/>
            <a:ext cx="4917440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Estado (Atributos o variables de instancia)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Cada objeto (instancia de un clase) tiene sus propio conjunto de variables de instancia, tal como están definidas en la clase. Los valores asignados a cada una de las variables, conforman el estado del objeto.</a:t>
            </a:r>
          </a:p>
          <a:p>
            <a:pPr algn="just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A2DDD-F6A3-4571-AC18-E60FDE820A03}"/>
              </a:ext>
            </a:extLst>
          </p:cNvPr>
          <p:cNvSpPr txBox="1"/>
          <p:nvPr/>
        </p:nvSpPr>
        <p:spPr>
          <a:xfrm>
            <a:off x="6326554" y="4436190"/>
            <a:ext cx="52070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Comportamiento (Métodos)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Cuando se crea una clase, los desarrolladores definen métodos, donde será almacenada la lógica. En otras palabras, en los métodos es donde se ejecutan los algoritmos y se manipulan los datos.</a:t>
            </a:r>
          </a:p>
          <a:p>
            <a:pPr algn="just"/>
            <a:endParaRPr lang="es-C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generales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53C16-8563-44D0-802D-C6919E042466}"/>
              </a:ext>
            </a:extLst>
          </p:cNvPr>
          <p:cNvSpPr txBox="1"/>
          <p:nvPr/>
        </p:nvSpPr>
        <p:spPr>
          <a:xfrm>
            <a:off x="379048" y="1953786"/>
            <a:ext cx="5155613" cy="25853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Identificadores y palabras reservadas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Todas las clases, métodos y variables necesitan un nombre. En java estos nombres se les denomina identificador, cuya nomenclatura es camel. </a:t>
            </a:r>
          </a:p>
          <a:p>
            <a:pPr algn="just"/>
            <a:r>
              <a:rPr lang="es-CL" dirty="0">
                <a:solidFill>
                  <a:schemeClr val="bg1"/>
                </a:solidFill>
              </a:rPr>
              <a:t>Por otra parte, todo lenguaje tiene sus propias palabras reservadas que no deben ser usadas como identificador.</a:t>
            </a:r>
          </a:p>
          <a:p>
            <a:pPr algn="just"/>
            <a:r>
              <a:rPr lang="es-C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B2CEA-7A91-4928-B9F7-390DB3B4F25B}"/>
              </a:ext>
            </a:extLst>
          </p:cNvPr>
          <p:cNvSpPr txBox="1"/>
          <p:nvPr/>
        </p:nvSpPr>
        <p:spPr>
          <a:xfrm>
            <a:off x="1287781" y="4652427"/>
            <a:ext cx="424688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Herencia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i="1" dirty="0">
                <a:solidFill>
                  <a:schemeClr val="bg1"/>
                </a:solidFill>
              </a:rPr>
              <a:t>Permite que el código definido en una clase general (superclase) sea reutilizado en una subclase. La superclase no tiene acceso a los miembros de la subclase. </a:t>
            </a:r>
          </a:p>
          <a:p>
            <a:pPr algn="just"/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14B81-956D-4108-9A0D-224E5B4350E8}"/>
              </a:ext>
            </a:extLst>
          </p:cNvPr>
          <p:cNvSpPr txBox="1"/>
          <p:nvPr/>
        </p:nvSpPr>
        <p:spPr>
          <a:xfrm>
            <a:off x="5818553" y="1953786"/>
            <a:ext cx="4917440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Interfaces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algn="just"/>
            <a:r>
              <a:rPr lang="es-CL" dirty="0">
                <a:solidFill>
                  <a:schemeClr val="bg1"/>
                </a:solidFill>
              </a:rPr>
              <a:t>Son equivalentes a una superclase 100% abstracta, que permite definir los métodos que deben ser implementados en las subclases</a:t>
            </a:r>
          </a:p>
          <a:p>
            <a:pPr algn="just"/>
            <a:r>
              <a:rPr lang="es-C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A2DDD-F6A3-4571-AC18-E60FDE820A03}"/>
              </a:ext>
            </a:extLst>
          </p:cNvPr>
          <p:cNvSpPr txBox="1"/>
          <p:nvPr/>
        </p:nvSpPr>
        <p:spPr>
          <a:xfrm>
            <a:off x="5818553" y="3881313"/>
            <a:ext cx="52070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bg1"/>
                </a:solidFill>
              </a:rPr>
              <a:t>Cohesión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La cohesión consiste en que cada clase tiene que ser coherente, lo que quiere decir que debe tener un conjunto de responsabilidades enfocados en el propósito de la clase.</a:t>
            </a:r>
          </a:p>
          <a:p>
            <a:pPr algn="just"/>
            <a:endParaRPr lang="es-C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Conceptos generales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4919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Identificadores permitidos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11663-5117-4E7E-A77D-0FE7AABFCF46}"/>
              </a:ext>
            </a:extLst>
          </p:cNvPr>
          <p:cNvSpPr txBox="1"/>
          <p:nvPr/>
        </p:nvSpPr>
        <p:spPr>
          <a:xfrm>
            <a:off x="1346200" y="2637695"/>
            <a:ext cx="88290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Los identificadores deben comenzar con una letra, un carácter de moneda ($) o un carácter de conexión como el subrayado (_).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Los identificadores no pueden comenzar con un numero.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Después del primer carácter, el identificador puede tener cualquier combinación de letras, caracteres de moneda, caracteres de conexión o números.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 No hay limite en la cantidad de caracteres que debe tener un identificador, sin embargo se recomienda que sea representativo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El identificador no debe pertenecer al conjunto de palabras reservadas del lenguaje.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Los identificadores en java son case </a:t>
            </a:r>
            <a:r>
              <a:rPr lang="es-CL" sz="2000" dirty="0" err="1"/>
              <a:t>sensitive</a:t>
            </a:r>
            <a:r>
              <a:rPr lang="es-C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3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Conceptos generales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593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Ejemplo de Identificadores</a:t>
            </a:r>
          </a:p>
          <a:p>
            <a:endParaRPr lang="es-C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11663-5117-4E7E-A77D-0FE7AABFCF46}"/>
              </a:ext>
            </a:extLst>
          </p:cNvPr>
          <p:cNvSpPr txBox="1"/>
          <p:nvPr/>
        </p:nvSpPr>
        <p:spPr>
          <a:xfrm>
            <a:off x="1010920" y="2606982"/>
            <a:ext cx="8829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2400" dirty="0" err="1"/>
              <a:t>int</a:t>
            </a:r>
            <a:r>
              <a:rPr lang="es-CL" sz="2400" dirty="0"/>
              <a:t> .f;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int _a;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int $c;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int ______2_w;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400" dirty="0" err="1"/>
              <a:t>int</a:t>
            </a:r>
            <a:r>
              <a:rPr lang="es-CL" sz="2400" dirty="0"/>
              <a:t> :b;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400" dirty="0" err="1"/>
              <a:t>int</a:t>
            </a:r>
            <a:r>
              <a:rPr lang="es-CL" sz="2400" dirty="0"/>
              <a:t> e#;</a:t>
            </a: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int _$;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int </a:t>
            </a:r>
            <a:r>
              <a:rPr lang="en-US" sz="2400" dirty="0" err="1"/>
              <a:t>this_is_a_very_detailed_name_for_an_identifier</a:t>
            </a:r>
            <a:r>
              <a:rPr lang="en-US" sz="2400" dirty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400" dirty="0" err="1"/>
              <a:t>int</a:t>
            </a:r>
            <a:r>
              <a:rPr lang="es-CL" sz="2400" dirty="0"/>
              <a:t> 7g;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870A8-9945-4626-8C90-EB1A8EBCDD00}"/>
              </a:ext>
            </a:extLst>
          </p:cNvPr>
          <p:cNvSpPr txBox="1"/>
          <p:nvPr/>
        </p:nvSpPr>
        <p:spPr>
          <a:xfrm>
            <a:off x="2265680" y="3059668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6">
                    <a:lumMod val="75000"/>
                  </a:schemeClr>
                </a:solidFill>
              </a:rPr>
              <a:t>VALIDO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C52A5-AF22-4838-87EB-9BDF5DC3ECC6}"/>
              </a:ext>
            </a:extLst>
          </p:cNvPr>
          <p:cNvSpPr txBox="1"/>
          <p:nvPr/>
        </p:nvSpPr>
        <p:spPr>
          <a:xfrm>
            <a:off x="2265680" y="3403987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6">
                    <a:lumMod val="75000"/>
                  </a:schemeClr>
                </a:solidFill>
              </a:rPr>
              <a:t>VALIDO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80F916-0B61-48EF-AA02-EC6886935F42}"/>
              </a:ext>
            </a:extLst>
          </p:cNvPr>
          <p:cNvSpPr txBox="1"/>
          <p:nvPr/>
        </p:nvSpPr>
        <p:spPr>
          <a:xfrm>
            <a:off x="3479800" y="3776503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6">
                    <a:lumMod val="75000"/>
                  </a:schemeClr>
                </a:solidFill>
              </a:rPr>
              <a:t>VALIDO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D67F4-D50C-4BE8-A8D5-F7E034F90931}"/>
              </a:ext>
            </a:extLst>
          </p:cNvPr>
          <p:cNvSpPr txBox="1"/>
          <p:nvPr/>
        </p:nvSpPr>
        <p:spPr>
          <a:xfrm>
            <a:off x="2352040" y="4863555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6">
                    <a:lumMod val="75000"/>
                  </a:schemeClr>
                </a:solidFill>
              </a:rPr>
              <a:t>VALIDO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6B225-9164-4D23-A0F9-38D53CD56DE1}"/>
              </a:ext>
            </a:extLst>
          </p:cNvPr>
          <p:cNvSpPr txBox="1"/>
          <p:nvPr/>
        </p:nvSpPr>
        <p:spPr>
          <a:xfrm>
            <a:off x="8112760" y="5231656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6">
                    <a:lumMod val="75000"/>
                  </a:schemeClr>
                </a:solidFill>
              </a:rPr>
              <a:t>VALIDO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275EC-E6E4-4F33-8D43-EF5FB3BE1C8B}"/>
              </a:ext>
            </a:extLst>
          </p:cNvPr>
          <p:cNvSpPr txBox="1"/>
          <p:nvPr/>
        </p:nvSpPr>
        <p:spPr>
          <a:xfrm>
            <a:off x="2245440" y="2677830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INVALIDO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1D607-98BC-4C3A-BA96-6B9F2EE3C339}"/>
              </a:ext>
            </a:extLst>
          </p:cNvPr>
          <p:cNvSpPr txBox="1"/>
          <p:nvPr/>
        </p:nvSpPr>
        <p:spPr>
          <a:xfrm>
            <a:off x="2265680" y="4150186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INVALIDO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AB35A6-5ADE-41E3-A027-0ADFDE31E144}"/>
              </a:ext>
            </a:extLst>
          </p:cNvPr>
          <p:cNvSpPr txBox="1"/>
          <p:nvPr/>
        </p:nvSpPr>
        <p:spPr>
          <a:xfrm>
            <a:off x="2269493" y="4475693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INVALIDO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BF85E-4EDB-4A06-93DD-62EEA7EE8825}"/>
              </a:ext>
            </a:extLst>
          </p:cNvPr>
          <p:cNvSpPr txBox="1"/>
          <p:nvPr/>
        </p:nvSpPr>
        <p:spPr>
          <a:xfrm>
            <a:off x="2265680" y="5611738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INVALIDO</a:t>
            </a:r>
          </a:p>
        </p:txBody>
      </p:sp>
    </p:spTree>
    <p:extLst>
      <p:ext uri="{BB962C8B-B14F-4D97-AF65-F5344CB8AC3E}">
        <p14:creationId xmlns:p14="http://schemas.microsoft.com/office/powerpoint/2010/main" val="19968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0846-42AB-40FA-9DB1-1DBA0BF3A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B3025-23FA-40D3-A488-2B143501A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28445" r="13832" b="27704"/>
          <a:stretch/>
        </p:blipFill>
        <p:spPr>
          <a:xfrm>
            <a:off x="1524000" y="2722880"/>
            <a:ext cx="8981440" cy="300736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20FC8E1E-C57C-42C0-AA8B-39DEB606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Conceptos generales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40EBB7F7-F18B-4CD0-924F-01DD89DFA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A083B8-AE4E-4F04-8795-C8B19B39A824}"/>
              </a:ext>
            </a:extLst>
          </p:cNvPr>
          <p:cNvSpPr/>
          <p:nvPr/>
        </p:nvSpPr>
        <p:spPr>
          <a:xfrm>
            <a:off x="594128" y="1964720"/>
            <a:ext cx="4919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Palabras reservadas del lenguaje</a:t>
            </a:r>
          </a:p>
        </p:txBody>
      </p:sp>
    </p:spTree>
    <p:extLst>
      <p:ext uri="{BB962C8B-B14F-4D97-AF65-F5344CB8AC3E}">
        <p14:creationId xmlns:p14="http://schemas.microsoft.com/office/powerpoint/2010/main" val="366826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3429000"/>
            <a:ext cx="7597140" cy="124206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CLASES, INTERFACES Y HERENCIA</a:t>
            </a:r>
          </a:p>
        </p:txBody>
      </p:sp>
    </p:spTree>
    <p:extLst>
      <p:ext uri="{BB962C8B-B14F-4D97-AF65-F5344CB8AC3E}">
        <p14:creationId xmlns:p14="http://schemas.microsoft.com/office/powerpoint/2010/main" val="36381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1943</Words>
  <Application>Microsoft Office PowerPoint</Application>
  <PresentationFormat>Widescreen</PresentationFormat>
  <Paragraphs>388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IBM Plex Sans</vt:lpstr>
      <vt:lpstr>Office Theme</vt:lpstr>
      <vt:lpstr>Capacitación JEE Julio 2019    </vt:lpstr>
      <vt:lpstr>Agenda</vt:lpstr>
      <vt:lpstr>CONCEPTOS GENERALES</vt:lpstr>
      <vt:lpstr>Conceptos generales</vt:lpstr>
      <vt:lpstr>Conceptos generales</vt:lpstr>
      <vt:lpstr>Conceptos generales</vt:lpstr>
      <vt:lpstr>Conceptos generales</vt:lpstr>
      <vt:lpstr>Conceptos generales</vt:lpstr>
      <vt:lpstr>CLASES, INTERFACES Y HERENCIA</vt:lpstr>
      <vt:lpstr>Clases, interfaces y herencia</vt:lpstr>
      <vt:lpstr>Clases, interfaces y herencia</vt:lpstr>
      <vt:lpstr>Clases, interfaces y herencia</vt:lpstr>
      <vt:lpstr>Clases, interfaces y herencia</vt:lpstr>
      <vt:lpstr>MODIFICADORES DE ACCESO</vt:lpstr>
      <vt:lpstr>Modificadores de acceso</vt:lpstr>
      <vt:lpstr>Ejercicio</vt:lpstr>
      <vt:lpstr>VARIABLES PRIMITIVAS Y VARIABLES POR REFERENCIA</vt:lpstr>
      <vt:lpstr>Variables primitivas y variables por referencia</vt:lpstr>
      <vt:lpstr>Variables primitivas y variables por referencia</vt:lpstr>
      <vt:lpstr>Variables primitivas y variables por referencia</vt:lpstr>
      <vt:lpstr>ARREGLOS</vt:lpstr>
      <vt:lpstr>Arreglos</vt:lpstr>
      <vt:lpstr>OPERADORES</vt:lpstr>
      <vt:lpstr>Operadores</vt:lpstr>
      <vt:lpstr>Operadores</vt:lpstr>
      <vt:lpstr>Operadores</vt:lpstr>
      <vt:lpstr>Operadores</vt:lpstr>
      <vt:lpstr>Operadores</vt:lpstr>
      <vt:lpstr>CONTROL DE FLUJO</vt:lpstr>
      <vt:lpstr>Control de flujo</vt:lpstr>
      <vt:lpstr>Control de flujo</vt:lpstr>
      <vt:lpstr>Control de flujo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JEE Abril 2019</dc:title>
  <dc:creator>LUIS BASTIAN GUTIERREZ GUTIERREZ</dc:creator>
  <cp:lastModifiedBy>LUIS BASTIAN GUTIERREZ GUTIERREZ</cp:lastModifiedBy>
  <cp:revision>64</cp:revision>
  <dcterms:created xsi:type="dcterms:W3CDTF">2019-04-22T16:26:30Z</dcterms:created>
  <dcterms:modified xsi:type="dcterms:W3CDTF">2019-07-23T14:55:25Z</dcterms:modified>
</cp:coreProperties>
</file>