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3E3689-08AB-4AF1-A4BF-905895BB266D}">
          <p14:sldIdLst>
            <p14:sldId id="256"/>
            <p14:sldId id="257"/>
            <p14:sldId id="258"/>
            <p14:sldId id="259"/>
          </p14:sldIdLst>
        </p14:section>
        <p14:section name="Untitled Section" id="{2E3C55C8-8A5E-4A2B-AA8F-7CF462BB62DD}">
          <p14:sldIdLst>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1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51A902-8A3D-41E3-8C9C-99A02353ECC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6378B5-5395-4FC2-B765-9A1A661FE387}">
      <dgm:prSet/>
      <dgm:spPr/>
      <dgm:t>
        <a:bodyPr/>
        <a:lstStyle/>
        <a:p>
          <a:r>
            <a:rPr lang="en-US"/>
            <a:t>A Product Recall is a request to return to the maker, a batch or an entire production run of a product, usually over safety concerns or design defects or labelling errors.</a:t>
          </a:r>
        </a:p>
      </dgm:t>
    </dgm:pt>
    <dgm:pt modelId="{6C463F75-0972-42CA-BD45-37DE8CE55AE7}" type="parTrans" cxnId="{76FF6160-98E9-4E10-BF88-93119CED7389}">
      <dgm:prSet/>
      <dgm:spPr/>
      <dgm:t>
        <a:bodyPr/>
        <a:lstStyle/>
        <a:p>
          <a:endParaRPr lang="en-US"/>
        </a:p>
      </dgm:t>
    </dgm:pt>
    <dgm:pt modelId="{69BC849A-C706-4618-B853-F3E73572AB7E}" type="sibTrans" cxnId="{76FF6160-98E9-4E10-BF88-93119CED7389}">
      <dgm:prSet/>
      <dgm:spPr/>
      <dgm:t>
        <a:bodyPr/>
        <a:lstStyle/>
        <a:p>
          <a:endParaRPr lang="en-US"/>
        </a:p>
      </dgm:t>
    </dgm:pt>
    <dgm:pt modelId="{71869AC4-5720-446B-B4FA-4E1FCE4D77DC}">
      <dgm:prSet/>
      <dgm:spPr/>
      <dgm:t>
        <a:bodyPr/>
        <a:lstStyle/>
        <a:p>
          <a:r>
            <a:rPr lang="en-US" b="1"/>
            <a:t>Reasons of Recall:</a:t>
          </a:r>
          <a:endParaRPr lang="en-US"/>
        </a:p>
      </dgm:t>
    </dgm:pt>
    <dgm:pt modelId="{23B68E04-C94D-45C6-8D1F-21744D11B10F}" type="parTrans" cxnId="{9A4CEF88-D26D-444C-B721-BDD37DC883C2}">
      <dgm:prSet/>
      <dgm:spPr/>
      <dgm:t>
        <a:bodyPr/>
        <a:lstStyle/>
        <a:p>
          <a:endParaRPr lang="en-US"/>
        </a:p>
      </dgm:t>
    </dgm:pt>
    <dgm:pt modelId="{DF8FDAE6-5989-498F-8509-587A09326855}" type="sibTrans" cxnId="{9A4CEF88-D26D-444C-B721-BDD37DC883C2}">
      <dgm:prSet/>
      <dgm:spPr/>
      <dgm:t>
        <a:bodyPr/>
        <a:lstStyle/>
        <a:p>
          <a:endParaRPr lang="en-US"/>
        </a:p>
      </dgm:t>
    </dgm:pt>
    <dgm:pt modelId="{36485CF6-248D-4302-971C-E965A8C2BF1B}">
      <dgm:prSet/>
      <dgm:spPr/>
      <dgm:t>
        <a:bodyPr/>
        <a:lstStyle/>
        <a:p>
          <a:r>
            <a:rPr lang="en-US" dirty="0"/>
            <a:t>Detection of quality and safety failure after release.</a:t>
          </a:r>
        </a:p>
      </dgm:t>
    </dgm:pt>
    <dgm:pt modelId="{8665865F-35C1-4F0D-8660-FDBBCF9D653F}" type="parTrans" cxnId="{889EA52E-C3D9-439E-B84D-571E034193CA}">
      <dgm:prSet/>
      <dgm:spPr/>
      <dgm:t>
        <a:bodyPr/>
        <a:lstStyle/>
        <a:p>
          <a:endParaRPr lang="en-US"/>
        </a:p>
      </dgm:t>
    </dgm:pt>
    <dgm:pt modelId="{72D6341F-5E20-46D5-9B12-1FB3C20A2049}" type="sibTrans" cxnId="{889EA52E-C3D9-439E-B84D-571E034193CA}">
      <dgm:prSet/>
      <dgm:spPr/>
      <dgm:t>
        <a:bodyPr/>
        <a:lstStyle/>
        <a:p>
          <a:endParaRPr lang="en-US"/>
        </a:p>
      </dgm:t>
    </dgm:pt>
    <dgm:pt modelId="{022D7585-AACE-495C-946C-556386893F1C}">
      <dgm:prSet/>
      <dgm:spPr/>
      <dgm:t>
        <a:bodyPr/>
        <a:lstStyle/>
        <a:p>
          <a:r>
            <a:rPr lang="en-US" dirty="0"/>
            <a:t>Result from the ongoing stability testing.</a:t>
          </a:r>
        </a:p>
        <a:p>
          <a:r>
            <a:rPr lang="en-US" dirty="0"/>
            <a:t>Results of an Inspection- Label mix up, leaking of Product, etc.</a:t>
          </a:r>
        </a:p>
      </dgm:t>
    </dgm:pt>
    <dgm:pt modelId="{262B52F4-BB1B-4ACE-BF1F-3F87F96A2D45}" type="parTrans" cxnId="{7945E7A7-C886-4A61-80A6-31DBE51704CF}">
      <dgm:prSet/>
      <dgm:spPr/>
      <dgm:t>
        <a:bodyPr/>
        <a:lstStyle/>
        <a:p>
          <a:endParaRPr lang="en-US"/>
        </a:p>
      </dgm:t>
    </dgm:pt>
    <dgm:pt modelId="{7C9D1DAC-9C00-4F88-93DD-39855059AE0F}" type="sibTrans" cxnId="{7945E7A7-C886-4A61-80A6-31DBE51704CF}">
      <dgm:prSet/>
      <dgm:spPr/>
      <dgm:t>
        <a:bodyPr/>
        <a:lstStyle/>
        <a:p>
          <a:endParaRPr lang="en-US"/>
        </a:p>
      </dgm:t>
    </dgm:pt>
    <dgm:pt modelId="{93512B0D-8A75-4640-A392-F76BE0771B97}">
      <dgm:prSet/>
      <dgm:spPr/>
      <dgm:t>
        <a:bodyPr/>
        <a:lstStyle/>
        <a:p>
          <a:r>
            <a:rPr lang="en-US" dirty="0"/>
            <a:t>Ex: Vioxx (Rofecoxib) introduced by Merck in 1999, recall from the market on September 30, 2024.</a:t>
          </a:r>
        </a:p>
      </dgm:t>
    </dgm:pt>
    <dgm:pt modelId="{97062ED5-AE85-4532-8C5F-C0E9B5FDA47F}" type="parTrans" cxnId="{0AE768C8-D96A-40E2-AA69-C89981D43191}">
      <dgm:prSet/>
      <dgm:spPr/>
      <dgm:t>
        <a:bodyPr/>
        <a:lstStyle/>
        <a:p>
          <a:endParaRPr lang="en-US"/>
        </a:p>
      </dgm:t>
    </dgm:pt>
    <dgm:pt modelId="{A29B36B7-0A89-4F44-9DE2-EF41CFE24AFA}" type="sibTrans" cxnId="{0AE768C8-D96A-40E2-AA69-C89981D43191}">
      <dgm:prSet/>
      <dgm:spPr/>
      <dgm:t>
        <a:bodyPr/>
        <a:lstStyle/>
        <a:p>
          <a:endParaRPr lang="en-US"/>
        </a:p>
      </dgm:t>
    </dgm:pt>
    <dgm:pt modelId="{DF050310-B141-4087-BAD2-93C7849FDF59}">
      <dgm:prSet/>
      <dgm:spPr/>
      <dgm:t>
        <a:bodyPr/>
        <a:lstStyle/>
        <a:p>
          <a:r>
            <a:rPr lang="en-US" dirty="0"/>
            <a:t>Reason found to increase the risk of cardiovascular disease.</a:t>
          </a:r>
        </a:p>
      </dgm:t>
    </dgm:pt>
    <dgm:pt modelId="{28E22790-6925-46A4-97BE-417E1B88506C}" type="parTrans" cxnId="{EE55F5E6-F3E0-49E8-AE2A-DB33EFA1E122}">
      <dgm:prSet/>
      <dgm:spPr/>
      <dgm:t>
        <a:bodyPr/>
        <a:lstStyle/>
        <a:p>
          <a:endParaRPr lang="en-US"/>
        </a:p>
      </dgm:t>
    </dgm:pt>
    <dgm:pt modelId="{4A352B6F-AB4D-4DA3-96AA-EC993F72680B}" type="sibTrans" cxnId="{EE55F5E6-F3E0-49E8-AE2A-DB33EFA1E122}">
      <dgm:prSet/>
      <dgm:spPr/>
      <dgm:t>
        <a:bodyPr/>
        <a:lstStyle/>
        <a:p>
          <a:endParaRPr lang="en-US"/>
        </a:p>
      </dgm:t>
    </dgm:pt>
    <dgm:pt modelId="{7CAB0F6E-8768-4B2A-8EB3-893B5A8E9B05}" type="pres">
      <dgm:prSet presAssocID="{1351A902-8A3D-41E3-8C9C-99A02353ECC0}" presName="root" presStyleCnt="0">
        <dgm:presLayoutVars>
          <dgm:dir/>
          <dgm:resizeHandles val="exact"/>
        </dgm:presLayoutVars>
      </dgm:prSet>
      <dgm:spPr/>
    </dgm:pt>
    <dgm:pt modelId="{9588FF6B-85AE-4746-94AC-F2F039BAF0D6}" type="pres">
      <dgm:prSet presAssocID="{A36378B5-5395-4FC2-B765-9A1A661FE387}" presName="compNode" presStyleCnt="0"/>
      <dgm:spPr/>
    </dgm:pt>
    <dgm:pt modelId="{ECD9EAB7-7F3B-4454-B02F-455FA3520B2E}" type="pres">
      <dgm:prSet presAssocID="{A36378B5-5395-4FC2-B765-9A1A661FE387}" presName="bgRect" presStyleLbl="bgShp" presStyleIdx="0" presStyleCnt="6"/>
      <dgm:spPr/>
    </dgm:pt>
    <dgm:pt modelId="{3D349C27-D9E4-4171-8CCC-76B3C0FC5E8C}" type="pres">
      <dgm:prSet presAssocID="{A36378B5-5395-4FC2-B765-9A1A661FE38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234BFE7-4533-4162-AF0C-065C2EF3BD0B}" type="pres">
      <dgm:prSet presAssocID="{A36378B5-5395-4FC2-B765-9A1A661FE387}" presName="spaceRect" presStyleCnt="0"/>
      <dgm:spPr/>
    </dgm:pt>
    <dgm:pt modelId="{43E93FBE-170A-4A21-8C1C-00C23D889D97}" type="pres">
      <dgm:prSet presAssocID="{A36378B5-5395-4FC2-B765-9A1A661FE387}" presName="parTx" presStyleLbl="revTx" presStyleIdx="0" presStyleCnt="6">
        <dgm:presLayoutVars>
          <dgm:chMax val="0"/>
          <dgm:chPref val="0"/>
        </dgm:presLayoutVars>
      </dgm:prSet>
      <dgm:spPr/>
    </dgm:pt>
    <dgm:pt modelId="{23E03ADF-C5EA-45B4-9FB6-E69786E6798E}" type="pres">
      <dgm:prSet presAssocID="{69BC849A-C706-4618-B853-F3E73572AB7E}" presName="sibTrans" presStyleCnt="0"/>
      <dgm:spPr/>
    </dgm:pt>
    <dgm:pt modelId="{BD77F1B4-83B0-4E4B-824D-3D4E38AB8C6A}" type="pres">
      <dgm:prSet presAssocID="{71869AC4-5720-446B-B4FA-4E1FCE4D77DC}" presName="compNode" presStyleCnt="0"/>
      <dgm:spPr/>
    </dgm:pt>
    <dgm:pt modelId="{4FD68E74-2B86-4947-8B59-03466910F5F7}" type="pres">
      <dgm:prSet presAssocID="{71869AC4-5720-446B-B4FA-4E1FCE4D77DC}" presName="bgRect" presStyleLbl="bgShp" presStyleIdx="1" presStyleCnt="6"/>
      <dgm:spPr/>
    </dgm:pt>
    <dgm:pt modelId="{256283CC-DC4B-433B-974D-94F1E183C3EE}" type="pres">
      <dgm:prSet presAssocID="{71869AC4-5720-446B-B4FA-4E1FCE4D77D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0C715A58-991E-4488-A60B-BB80A65B4C03}" type="pres">
      <dgm:prSet presAssocID="{71869AC4-5720-446B-B4FA-4E1FCE4D77DC}" presName="spaceRect" presStyleCnt="0"/>
      <dgm:spPr/>
    </dgm:pt>
    <dgm:pt modelId="{C7048758-C65F-4A32-BE89-6BC3D37D6956}" type="pres">
      <dgm:prSet presAssocID="{71869AC4-5720-446B-B4FA-4E1FCE4D77DC}" presName="parTx" presStyleLbl="revTx" presStyleIdx="1" presStyleCnt="6">
        <dgm:presLayoutVars>
          <dgm:chMax val="0"/>
          <dgm:chPref val="0"/>
        </dgm:presLayoutVars>
      </dgm:prSet>
      <dgm:spPr/>
    </dgm:pt>
    <dgm:pt modelId="{A387412B-38F5-43AB-8B10-1D634B0DFD21}" type="pres">
      <dgm:prSet presAssocID="{DF8FDAE6-5989-498F-8509-587A09326855}" presName="sibTrans" presStyleCnt="0"/>
      <dgm:spPr/>
    </dgm:pt>
    <dgm:pt modelId="{CD1CCE63-ACA2-404C-B7D6-0333E7B73710}" type="pres">
      <dgm:prSet presAssocID="{36485CF6-248D-4302-971C-E965A8C2BF1B}" presName="compNode" presStyleCnt="0"/>
      <dgm:spPr/>
    </dgm:pt>
    <dgm:pt modelId="{0BD94607-66FF-4AF8-B8E0-4FF07E5EBB2B}" type="pres">
      <dgm:prSet presAssocID="{36485CF6-248D-4302-971C-E965A8C2BF1B}" presName="bgRect" presStyleLbl="bgShp" presStyleIdx="2" presStyleCnt="6"/>
      <dgm:spPr/>
    </dgm:pt>
    <dgm:pt modelId="{1461730A-62AF-47C3-9B63-E6DD6D05BA87}" type="pres">
      <dgm:prSet presAssocID="{36485CF6-248D-4302-971C-E965A8C2BF1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dney"/>
        </a:ext>
      </dgm:extLst>
    </dgm:pt>
    <dgm:pt modelId="{1314D744-C4C8-43F5-839B-6479E6F5FDD6}" type="pres">
      <dgm:prSet presAssocID="{36485CF6-248D-4302-971C-E965A8C2BF1B}" presName="spaceRect" presStyleCnt="0"/>
      <dgm:spPr/>
    </dgm:pt>
    <dgm:pt modelId="{8C402D56-0631-4685-B8F4-511E9956B1AB}" type="pres">
      <dgm:prSet presAssocID="{36485CF6-248D-4302-971C-E965A8C2BF1B}" presName="parTx" presStyleLbl="revTx" presStyleIdx="2" presStyleCnt="6">
        <dgm:presLayoutVars>
          <dgm:chMax val="0"/>
          <dgm:chPref val="0"/>
        </dgm:presLayoutVars>
      </dgm:prSet>
      <dgm:spPr/>
    </dgm:pt>
    <dgm:pt modelId="{C8EB6338-1E12-4000-9FDB-BFC5B5E08DB4}" type="pres">
      <dgm:prSet presAssocID="{72D6341F-5E20-46D5-9B12-1FB3C20A2049}" presName="sibTrans" presStyleCnt="0"/>
      <dgm:spPr/>
    </dgm:pt>
    <dgm:pt modelId="{D7EBD239-9FB0-4C08-96D6-055899EBC491}" type="pres">
      <dgm:prSet presAssocID="{022D7585-AACE-495C-946C-556386893F1C}" presName="compNode" presStyleCnt="0"/>
      <dgm:spPr/>
    </dgm:pt>
    <dgm:pt modelId="{99D69166-6B6E-4BAF-B8B0-B82FCB1A152C}" type="pres">
      <dgm:prSet presAssocID="{022D7585-AACE-495C-946C-556386893F1C}" presName="bgRect" presStyleLbl="bgShp" presStyleIdx="3" presStyleCnt="6"/>
      <dgm:spPr/>
    </dgm:pt>
    <dgm:pt modelId="{420A984E-730F-4181-98E6-68CB5E48EE29}" type="pres">
      <dgm:prSet presAssocID="{022D7585-AACE-495C-946C-556386893F1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nger"/>
        </a:ext>
      </dgm:extLst>
    </dgm:pt>
    <dgm:pt modelId="{734E9487-9363-4E2E-99D2-FF17C43820FB}" type="pres">
      <dgm:prSet presAssocID="{022D7585-AACE-495C-946C-556386893F1C}" presName="spaceRect" presStyleCnt="0"/>
      <dgm:spPr/>
    </dgm:pt>
    <dgm:pt modelId="{D7F4741C-4B7B-4A40-9C69-3D7FBFB58ED2}" type="pres">
      <dgm:prSet presAssocID="{022D7585-AACE-495C-946C-556386893F1C}" presName="parTx" presStyleLbl="revTx" presStyleIdx="3" presStyleCnt="6">
        <dgm:presLayoutVars>
          <dgm:chMax val="0"/>
          <dgm:chPref val="0"/>
        </dgm:presLayoutVars>
      </dgm:prSet>
      <dgm:spPr/>
    </dgm:pt>
    <dgm:pt modelId="{AF546B55-1C89-4553-9465-E33E45D4FD2D}" type="pres">
      <dgm:prSet presAssocID="{7C9D1DAC-9C00-4F88-93DD-39855059AE0F}" presName="sibTrans" presStyleCnt="0"/>
      <dgm:spPr/>
    </dgm:pt>
    <dgm:pt modelId="{7A1E150D-DA7E-41AE-A598-0C0C16604CEA}" type="pres">
      <dgm:prSet presAssocID="{93512B0D-8A75-4640-A392-F76BE0771B97}" presName="compNode" presStyleCnt="0"/>
      <dgm:spPr/>
    </dgm:pt>
    <dgm:pt modelId="{5C7C969C-00A2-4A75-A473-6F410B07E24B}" type="pres">
      <dgm:prSet presAssocID="{93512B0D-8A75-4640-A392-F76BE0771B97}" presName="bgRect" presStyleLbl="bgShp" presStyleIdx="4" presStyleCnt="6"/>
      <dgm:spPr/>
    </dgm:pt>
    <dgm:pt modelId="{631C09E0-C06E-47B8-89EE-ECC71124D220}" type="pres">
      <dgm:prSet presAssocID="{93512B0D-8A75-4640-A392-F76BE0771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nter hat"/>
        </a:ext>
      </dgm:extLst>
    </dgm:pt>
    <dgm:pt modelId="{9C99E4C5-B503-442C-A07D-0CDE7A92C9D5}" type="pres">
      <dgm:prSet presAssocID="{93512B0D-8A75-4640-A392-F76BE0771B97}" presName="spaceRect" presStyleCnt="0"/>
      <dgm:spPr/>
    </dgm:pt>
    <dgm:pt modelId="{E24B8214-AD92-4D98-9514-5B4CBBB67FFD}" type="pres">
      <dgm:prSet presAssocID="{93512B0D-8A75-4640-A392-F76BE0771B97}" presName="parTx" presStyleLbl="revTx" presStyleIdx="4" presStyleCnt="6">
        <dgm:presLayoutVars>
          <dgm:chMax val="0"/>
          <dgm:chPref val="0"/>
        </dgm:presLayoutVars>
      </dgm:prSet>
      <dgm:spPr/>
    </dgm:pt>
    <dgm:pt modelId="{0240303A-D242-407D-BA41-989EA39816A9}" type="pres">
      <dgm:prSet presAssocID="{A29B36B7-0A89-4F44-9DE2-EF41CFE24AFA}" presName="sibTrans" presStyleCnt="0"/>
      <dgm:spPr/>
    </dgm:pt>
    <dgm:pt modelId="{7F782EE5-4D15-4766-8396-68C693D1CA00}" type="pres">
      <dgm:prSet presAssocID="{DF050310-B141-4087-BAD2-93C7849FDF59}" presName="compNode" presStyleCnt="0"/>
      <dgm:spPr/>
    </dgm:pt>
    <dgm:pt modelId="{5633B79F-44C7-4DD1-A6F9-0DF4EFD22822}" type="pres">
      <dgm:prSet presAssocID="{DF050310-B141-4087-BAD2-93C7849FDF59}" presName="bgRect" presStyleLbl="bgShp" presStyleIdx="5" presStyleCnt="6"/>
      <dgm:spPr/>
    </dgm:pt>
    <dgm:pt modelId="{B5EF4E4D-628E-44C3-A158-9585C241754C}" type="pres">
      <dgm:prSet presAssocID="{DF050310-B141-4087-BAD2-93C7849FDF5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rt Organ"/>
        </a:ext>
      </dgm:extLst>
    </dgm:pt>
    <dgm:pt modelId="{00C455A5-0BE1-4670-A656-AD11BDB5D4F6}" type="pres">
      <dgm:prSet presAssocID="{DF050310-B141-4087-BAD2-93C7849FDF59}" presName="spaceRect" presStyleCnt="0"/>
      <dgm:spPr/>
    </dgm:pt>
    <dgm:pt modelId="{13023564-DA10-4493-ABA0-7B3CCC27A9B2}" type="pres">
      <dgm:prSet presAssocID="{DF050310-B141-4087-BAD2-93C7849FDF59}" presName="parTx" presStyleLbl="revTx" presStyleIdx="5" presStyleCnt="6">
        <dgm:presLayoutVars>
          <dgm:chMax val="0"/>
          <dgm:chPref val="0"/>
        </dgm:presLayoutVars>
      </dgm:prSet>
      <dgm:spPr/>
    </dgm:pt>
  </dgm:ptLst>
  <dgm:cxnLst>
    <dgm:cxn modelId="{889EA52E-C3D9-439E-B84D-571E034193CA}" srcId="{1351A902-8A3D-41E3-8C9C-99A02353ECC0}" destId="{36485CF6-248D-4302-971C-E965A8C2BF1B}" srcOrd="2" destOrd="0" parTransId="{8665865F-35C1-4F0D-8660-FDBBCF9D653F}" sibTransId="{72D6341F-5E20-46D5-9B12-1FB3C20A2049}"/>
    <dgm:cxn modelId="{76FF6160-98E9-4E10-BF88-93119CED7389}" srcId="{1351A902-8A3D-41E3-8C9C-99A02353ECC0}" destId="{A36378B5-5395-4FC2-B765-9A1A661FE387}" srcOrd="0" destOrd="0" parTransId="{6C463F75-0972-42CA-BD45-37DE8CE55AE7}" sibTransId="{69BC849A-C706-4618-B853-F3E73572AB7E}"/>
    <dgm:cxn modelId="{E1127E6B-43CA-44C4-9377-278690DC2FAB}" type="presOf" srcId="{1351A902-8A3D-41E3-8C9C-99A02353ECC0}" destId="{7CAB0F6E-8768-4B2A-8EB3-893B5A8E9B05}" srcOrd="0" destOrd="0" presId="urn:microsoft.com/office/officeart/2018/2/layout/IconVerticalSolidList"/>
    <dgm:cxn modelId="{1317A672-D058-4848-B1FD-06E925675E0F}" type="presOf" srcId="{DF050310-B141-4087-BAD2-93C7849FDF59}" destId="{13023564-DA10-4493-ABA0-7B3CCC27A9B2}" srcOrd="0" destOrd="0" presId="urn:microsoft.com/office/officeart/2018/2/layout/IconVerticalSolidList"/>
    <dgm:cxn modelId="{DF044B55-199C-4224-816A-9439990E406A}" type="presOf" srcId="{36485CF6-248D-4302-971C-E965A8C2BF1B}" destId="{8C402D56-0631-4685-B8F4-511E9956B1AB}" srcOrd="0" destOrd="0" presId="urn:microsoft.com/office/officeart/2018/2/layout/IconVerticalSolidList"/>
    <dgm:cxn modelId="{9A4CEF88-D26D-444C-B721-BDD37DC883C2}" srcId="{1351A902-8A3D-41E3-8C9C-99A02353ECC0}" destId="{71869AC4-5720-446B-B4FA-4E1FCE4D77DC}" srcOrd="1" destOrd="0" parTransId="{23B68E04-C94D-45C6-8D1F-21744D11B10F}" sibTransId="{DF8FDAE6-5989-498F-8509-587A09326855}"/>
    <dgm:cxn modelId="{64AFAC98-61C4-4C70-9A46-D661B165F743}" type="presOf" srcId="{71869AC4-5720-446B-B4FA-4E1FCE4D77DC}" destId="{C7048758-C65F-4A32-BE89-6BC3D37D6956}" srcOrd="0" destOrd="0" presId="urn:microsoft.com/office/officeart/2018/2/layout/IconVerticalSolidList"/>
    <dgm:cxn modelId="{7945E7A7-C886-4A61-80A6-31DBE51704CF}" srcId="{1351A902-8A3D-41E3-8C9C-99A02353ECC0}" destId="{022D7585-AACE-495C-946C-556386893F1C}" srcOrd="3" destOrd="0" parTransId="{262B52F4-BB1B-4ACE-BF1F-3F87F96A2D45}" sibTransId="{7C9D1DAC-9C00-4F88-93DD-39855059AE0F}"/>
    <dgm:cxn modelId="{E762FAC4-FB76-4ED7-BDC6-DC887A921CD7}" type="presOf" srcId="{022D7585-AACE-495C-946C-556386893F1C}" destId="{D7F4741C-4B7B-4A40-9C69-3D7FBFB58ED2}" srcOrd="0" destOrd="0" presId="urn:microsoft.com/office/officeart/2018/2/layout/IconVerticalSolidList"/>
    <dgm:cxn modelId="{31FB88C7-4445-4C70-9305-5BDE7FBE90CD}" type="presOf" srcId="{93512B0D-8A75-4640-A392-F76BE0771B97}" destId="{E24B8214-AD92-4D98-9514-5B4CBBB67FFD}" srcOrd="0" destOrd="0" presId="urn:microsoft.com/office/officeart/2018/2/layout/IconVerticalSolidList"/>
    <dgm:cxn modelId="{0AE768C8-D96A-40E2-AA69-C89981D43191}" srcId="{1351A902-8A3D-41E3-8C9C-99A02353ECC0}" destId="{93512B0D-8A75-4640-A392-F76BE0771B97}" srcOrd="4" destOrd="0" parTransId="{97062ED5-AE85-4532-8C5F-C0E9B5FDA47F}" sibTransId="{A29B36B7-0A89-4F44-9DE2-EF41CFE24AFA}"/>
    <dgm:cxn modelId="{EE55F5E6-F3E0-49E8-AE2A-DB33EFA1E122}" srcId="{1351A902-8A3D-41E3-8C9C-99A02353ECC0}" destId="{DF050310-B141-4087-BAD2-93C7849FDF59}" srcOrd="5" destOrd="0" parTransId="{28E22790-6925-46A4-97BE-417E1B88506C}" sibTransId="{4A352B6F-AB4D-4DA3-96AA-EC993F72680B}"/>
    <dgm:cxn modelId="{C83FBBE8-61B1-4E53-B827-BA1977B2F479}" type="presOf" srcId="{A36378B5-5395-4FC2-B765-9A1A661FE387}" destId="{43E93FBE-170A-4A21-8C1C-00C23D889D97}" srcOrd="0" destOrd="0" presId="urn:microsoft.com/office/officeart/2018/2/layout/IconVerticalSolidList"/>
    <dgm:cxn modelId="{E663F450-1772-444D-B698-E2B8385494D7}" type="presParOf" srcId="{7CAB0F6E-8768-4B2A-8EB3-893B5A8E9B05}" destId="{9588FF6B-85AE-4746-94AC-F2F039BAF0D6}" srcOrd="0" destOrd="0" presId="urn:microsoft.com/office/officeart/2018/2/layout/IconVerticalSolidList"/>
    <dgm:cxn modelId="{DD4756D6-939A-4E02-AE5D-BBCA164EA6ED}" type="presParOf" srcId="{9588FF6B-85AE-4746-94AC-F2F039BAF0D6}" destId="{ECD9EAB7-7F3B-4454-B02F-455FA3520B2E}" srcOrd="0" destOrd="0" presId="urn:microsoft.com/office/officeart/2018/2/layout/IconVerticalSolidList"/>
    <dgm:cxn modelId="{E7BEDC60-69EE-4DEA-A821-959A5CA45B42}" type="presParOf" srcId="{9588FF6B-85AE-4746-94AC-F2F039BAF0D6}" destId="{3D349C27-D9E4-4171-8CCC-76B3C0FC5E8C}" srcOrd="1" destOrd="0" presId="urn:microsoft.com/office/officeart/2018/2/layout/IconVerticalSolidList"/>
    <dgm:cxn modelId="{3D0A0B60-C3BA-4CB0-B67E-EB08044F3294}" type="presParOf" srcId="{9588FF6B-85AE-4746-94AC-F2F039BAF0D6}" destId="{5234BFE7-4533-4162-AF0C-065C2EF3BD0B}" srcOrd="2" destOrd="0" presId="urn:microsoft.com/office/officeart/2018/2/layout/IconVerticalSolidList"/>
    <dgm:cxn modelId="{07821FBA-7BC7-41ED-B12F-3898EB7084D9}" type="presParOf" srcId="{9588FF6B-85AE-4746-94AC-F2F039BAF0D6}" destId="{43E93FBE-170A-4A21-8C1C-00C23D889D97}" srcOrd="3" destOrd="0" presId="urn:microsoft.com/office/officeart/2018/2/layout/IconVerticalSolidList"/>
    <dgm:cxn modelId="{35D90CFF-E458-4B87-BA14-A787A7A5978B}" type="presParOf" srcId="{7CAB0F6E-8768-4B2A-8EB3-893B5A8E9B05}" destId="{23E03ADF-C5EA-45B4-9FB6-E69786E6798E}" srcOrd="1" destOrd="0" presId="urn:microsoft.com/office/officeart/2018/2/layout/IconVerticalSolidList"/>
    <dgm:cxn modelId="{AAF78248-0722-40DD-B7B3-6CD4BB4D0424}" type="presParOf" srcId="{7CAB0F6E-8768-4B2A-8EB3-893B5A8E9B05}" destId="{BD77F1B4-83B0-4E4B-824D-3D4E38AB8C6A}" srcOrd="2" destOrd="0" presId="urn:microsoft.com/office/officeart/2018/2/layout/IconVerticalSolidList"/>
    <dgm:cxn modelId="{3928CC57-D1A2-410B-8707-AC09A46870C3}" type="presParOf" srcId="{BD77F1B4-83B0-4E4B-824D-3D4E38AB8C6A}" destId="{4FD68E74-2B86-4947-8B59-03466910F5F7}" srcOrd="0" destOrd="0" presId="urn:microsoft.com/office/officeart/2018/2/layout/IconVerticalSolidList"/>
    <dgm:cxn modelId="{F596E6CF-F3B5-4DE1-AA3D-767713EC2D7E}" type="presParOf" srcId="{BD77F1B4-83B0-4E4B-824D-3D4E38AB8C6A}" destId="{256283CC-DC4B-433B-974D-94F1E183C3EE}" srcOrd="1" destOrd="0" presId="urn:microsoft.com/office/officeart/2018/2/layout/IconVerticalSolidList"/>
    <dgm:cxn modelId="{FCA9C8EC-7795-48E7-ADE8-A89793ADC007}" type="presParOf" srcId="{BD77F1B4-83B0-4E4B-824D-3D4E38AB8C6A}" destId="{0C715A58-991E-4488-A60B-BB80A65B4C03}" srcOrd="2" destOrd="0" presId="urn:microsoft.com/office/officeart/2018/2/layout/IconVerticalSolidList"/>
    <dgm:cxn modelId="{01E39B27-2E8E-4164-80B5-8AC982DA5010}" type="presParOf" srcId="{BD77F1B4-83B0-4E4B-824D-3D4E38AB8C6A}" destId="{C7048758-C65F-4A32-BE89-6BC3D37D6956}" srcOrd="3" destOrd="0" presId="urn:microsoft.com/office/officeart/2018/2/layout/IconVerticalSolidList"/>
    <dgm:cxn modelId="{6C461916-BE39-48D6-8EAF-9F60A274F36B}" type="presParOf" srcId="{7CAB0F6E-8768-4B2A-8EB3-893B5A8E9B05}" destId="{A387412B-38F5-43AB-8B10-1D634B0DFD21}" srcOrd="3" destOrd="0" presId="urn:microsoft.com/office/officeart/2018/2/layout/IconVerticalSolidList"/>
    <dgm:cxn modelId="{4251503B-433B-4291-B06F-892CF18B5B1B}" type="presParOf" srcId="{7CAB0F6E-8768-4B2A-8EB3-893B5A8E9B05}" destId="{CD1CCE63-ACA2-404C-B7D6-0333E7B73710}" srcOrd="4" destOrd="0" presId="urn:microsoft.com/office/officeart/2018/2/layout/IconVerticalSolidList"/>
    <dgm:cxn modelId="{5CD9BEA5-DFF4-4FE7-AF88-900600329DAE}" type="presParOf" srcId="{CD1CCE63-ACA2-404C-B7D6-0333E7B73710}" destId="{0BD94607-66FF-4AF8-B8E0-4FF07E5EBB2B}" srcOrd="0" destOrd="0" presId="urn:microsoft.com/office/officeart/2018/2/layout/IconVerticalSolidList"/>
    <dgm:cxn modelId="{922ECF52-EA39-4A7B-A66C-7880B4B29492}" type="presParOf" srcId="{CD1CCE63-ACA2-404C-B7D6-0333E7B73710}" destId="{1461730A-62AF-47C3-9B63-E6DD6D05BA87}" srcOrd="1" destOrd="0" presId="urn:microsoft.com/office/officeart/2018/2/layout/IconVerticalSolidList"/>
    <dgm:cxn modelId="{9E124029-043A-4308-B5A9-5FCC24ACC045}" type="presParOf" srcId="{CD1CCE63-ACA2-404C-B7D6-0333E7B73710}" destId="{1314D744-C4C8-43F5-839B-6479E6F5FDD6}" srcOrd="2" destOrd="0" presId="urn:microsoft.com/office/officeart/2018/2/layout/IconVerticalSolidList"/>
    <dgm:cxn modelId="{8B9D9C71-18D2-4346-B958-03945BF20427}" type="presParOf" srcId="{CD1CCE63-ACA2-404C-B7D6-0333E7B73710}" destId="{8C402D56-0631-4685-B8F4-511E9956B1AB}" srcOrd="3" destOrd="0" presId="urn:microsoft.com/office/officeart/2018/2/layout/IconVerticalSolidList"/>
    <dgm:cxn modelId="{E0DC10F7-EF1C-4E8B-9B1B-E4C9E6FF19AF}" type="presParOf" srcId="{7CAB0F6E-8768-4B2A-8EB3-893B5A8E9B05}" destId="{C8EB6338-1E12-4000-9FDB-BFC5B5E08DB4}" srcOrd="5" destOrd="0" presId="urn:microsoft.com/office/officeart/2018/2/layout/IconVerticalSolidList"/>
    <dgm:cxn modelId="{13A0D64F-47D1-4BB0-AC2C-4571C867DEBA}" type="presParOf" srcId="{7CAB0F6E-8768-4B2A-8EB3-893B5A8E9B05}" destId="{D7EBD239-9FB0-4C08-96D6-055899EBC491}" srcOrd="6" destOrd="0" presId="urn:microsoft.com/office/officeart/2018/2/layout/IconVerticalSolidList"/>
    <dgm:cxn modelId="{61DD97E0-1260-44AD-BF22-868EE436C74F}" type="presParOf" srcId="{D7EBD239-9FB0-4C08-96D6-055899EBC491}" destId="{99D69166-6B6E-4BAF-B8B0-B82FCB1A152C}" srcOrd="0" destOrd="0" presId="urn:microsoft.com/office/officeart/2018/2/layout/IconVerticalSolidList"/>
    <dgm:cxn modelId="{8A247315-4544-4EB9-B72B-09B762AF6153}" type="presParOf" srcId="{D7EBD239-9FB0-4C08-96D6-055899EBC491}" destId="{420A984E-730F-4181-98E6-68CB5E48EE29}" srcOrd="1" destOrd="0" presId="urn:microsoft.com/office/officeart/2018/2/layout/IconVerticalSolidList"/>
    <dgm:cxn modelId="{EBBC943D-B8DB-4EE2-B5E1-C0DD4AD34BBE}" type="presParOf" srcId="{D7EBD239-9FB0-4C08-96D6-055899EBC491}" destId="{734E9487-9363-4E2E-99D2-FF17C43820FB}" srcOrd="2" destOrd="0" presId="urn:microsoft.com/office/officeart/2018/2/layout/IconVerticalSolidList"/>
    <dgm:cxn modelId="{DECDF292-41D4-4CF3-8BE1-B6695F9DFA20}" type="presParOf" srcId="{D7EBD239-9FB0-4C08-96D6-055899EBC491}" destId="{D7F4741C-4B7B-4A40-9C69-3D7FBFB58ED2}" srcOrd="3" destOrd="0" presId="urn:microsoft.com/office/officeart/2018/2/layout/IconVerticalSolidList"/>
    <dgm:cxn modelId="{B43A031B-BE1C-4182-B756-8A077123A986}" type="presParOf" srcId="{7CAB0F6E-8768-4B2A-8EB3-893B5A8E9B05}" destId="{AF546B55-1C89-4553-9465-E33E45D4FD2D}" srcOrd="7" destOrd="0" presId="urn:microsoft.com/office/officeart/2018/2/layout/IconVerticalSolidList"/>
    <dgm:cxn modelId="{E5BDB702-7CC8-4131-810B-857265065BA7}" type="presParOf" srcId="{7CAB0F6E-8768-4B2A-8EB3-893B5A8E9B05}" destId="{7A1E150D-DA7E-41AE-A598-0C0C16604CEA}" srcOrd="8" destOrd="0" presId="urn:microsoft.com/office/officeart/2018/2/layout/IconVerticalSolidList"/>
    <dgm:cxn modelId="{044BC7FE-6A5A-4B27-9C9C-FCB8E8B050CE}" type="presParOf" srcId="{7A1E150D-DA7E-41AE-A598-0C0C16604CEA}" destId="{5C7C969C-00A2-4A75-A473-6F410B07E24B}" srcOrd="0" destOrd="0" presId="urn:microsoft.com/office/officeart/2018/2/layout/IconVerticalSolidList"/>
    <dgm:cxn modelId="{7FFE10B4-02DF-41E3-B0F8-B93D7C1C3470}" type="presParOf" srcId="{7A1E150D-DA7E-41AE-A598-0C0C16604CEA}" destId="{631C09E0-C06E-47B8-89EE-ECC71124D220}" srcOrd="1" destOrd="0" presId="urn:microsoft.com/office/officeart/2018/2/layout/IconVerticalSolidList"/>
    <dgm:cxn modelId="{1FDCC956-9EF3-4F46-B596-DB3B8A83E066}" type="presParOf" srcId="{7A1E150D-DA7E-41AE-A598-0C0C16604CEA}" destId="{9C99E4C5-B503-442C-A07D-0CDE7A92C9D5}" srcOrd="2" destOrd="0" presId="urn:microsoft.com/office/officeart/2018/2/layout/IconVerticalSolidList"/>
    <dgm:cxn modelId="{70782CC1-3B82-444B-8279-3F2D64FDBA6E}" type="presParOf" srcId="{7A1E150D-DA7E-41AE-A598-0C0C16604CEA}" destId="{E24B8214-AD92-4D98-9514-5B4CBBB67FFD}" srcOrd="3" destOrd="0" presId="urn:microsoft.com/office/officeart/2018/2/layout/IconVerticalSolidList"/>
    <dgm:cxn modelId="{59B14E87-9832-4537-8721-2A2553FB9C1F}" type="presParOf" srcId="{7CAB0F6E-8768-4B2A-8EB3-893B5A8E9B05}" destId="{0240303A-D242-407D-BA41-989EA39816A9}" srcOrd="9" destOrd="0" presId="urn:microsoft.com/office/officeart/2018/2/layout/IconVerticalSolidList"/>
    <dgm:cxn modelId="{3C3BBD67-A9DA-4F70-8748-99FE4BC48579}" type="presParOf" srcId="{7CAB0F6E-8768-4B2A-8EB3-893B5A8E9B05}" destId="{7F782EE5-4D15-4766-8396-68C693D1CA00}" srcOrd="10" destOrd="0" presId="urn:microsoft.com/office/officeart/2018/2/layout/IconVerticalSolidList"/>
    <dgm:cxn modelId="{49A95FB4-9838-4222-BA08-FDA421CD5F6D}" type="presParOf" srcId="{7F782EE5-4D15-4766-8396-68C693D1CA00}" destId="{5633B79F-44C7-4DD1-A6F9-0DF4EFD22822}" srcOrd="0" destOrd="0" presId="urn:microsoft.com/office/officeart/2018/2/layout/IconVerticalSolidList"/>
    <dgm:cxn modelId="{CAC8F924-BDEA-4F82-BDD4-2CDA167D5904}" type="presParOf" srcId="{7F782EE5-4D15-4766-8396-68C693D1CA00}" destId="{B5EF4E4D-628E-44C3-A158-9585C241754C}" srcOrd="1" destOrd="0" presId="urn:microsoft.com/office/officeart/2018/2/layout/IconVerticalSolidList"/>
    <dgm:cxn modelId="{D052C576-57A9-40E5-BC2C-4B8C011EC2C7}" type="presParOf" srcId="{7F782EE5-4D15-4766-8396-68C693D1CA00}" destId="{00C455A5-0BE1-4670-A656-AD11BDB5D4F6}" srcOrd="2" destOrd="0" presId="urn:microsoft.com/office/officeart/2018/2/layout/IconVerticalSolidList"/>
    <dgm:cxn modelId="{2BF31538-A092-4894-8515-E5865A915F11}" type="presParOf" srcId="{7F782EE5-4D15-4766-8396-68C693D1CA00}" destId="{13023564-DA10-4493-ABA0-7B3CCC27A9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C8EA04-0103-4F83-8308-8FD00B010F00}" type="doc">
      <dgm:prSet loTypeId="urn:microsoft.com/office/officeart/2005/8/layout/process5" loCatId="process" qsTypeId="urn:microsoft.com/office/officeart/2005/8/quickstyle/simple1" qsCatId="simple" csTypeId="urn:microsoft.com/office/officeart/2005/8/colors/accent3_2" csCatId="accent3" phldr="1"/>
      <dgm:spPr/>
      <dgm:t>
        <a:bodyPr/>
        <a:lstStyle/>
        <a:p>
          <a:endParaRPr lang="en-US"/>
        </a:p>
      </dgm:t>
    </dgm:pt>
    <dgm:pt modelId="{C703EA43-B7D6-4CB1-AC99-2D4061CC585D}">
      <dgm:prSet custT="1"/>
      <dgm:spPr/>
      <dgm:t>
        <a:bodyPr/>
        <a:lstStyle/>
        <a:p>
          <a:r>
            <a:rPr lang="en-US" sz="2000" dirty="0">
              <a:highlight>
                <a:srgbClr val="800080"/>
              </a:highlight>
            </a:rPr>
            <a:t>Create Your Notice</a:t>
          </a:r>
          <a:r>
            <a:rPr lang="en-US" sz="2000" dirty="0"/>
            <a:t>: </a:t>
          </a:r>
          <a:r>
            <a:rPr lang="en-US" sz="1600" dirty="0"/>
            <a:t>Enter the details of Recall product Data, Enter Recall Instruction Workflow, Individual target Recipients</a:t>
          </a:r>
        </a:p>
      </dgm:t>
    </dgm:pt>
    <dgm:pt modelId="{24AB24D6-2F5E-4450-A10C-D1F48DB3804A}" type="parTrans" cxnId="{FA036FF0-1207-4944-82A5-034E95D875F9}">
      <dgm:prSet/>
      <dgm:spPr/>
      <dgm:t>
        <a:bodyPr/>
        <a:lstStyle/>
        <a:p>
          <a:endParaRPr lang="en-US"/>
        </a:p>
      </dgm:t>
    </dgm:pt>
    <dgm:pt modelId="{8968B23E-9AB8-4C98-B072-369824386680}" type="sibTrans" cxnId="{FA036FF0-1207-4944-82A5-034E95D875F9}">
      <dgm:prSet phldrT="01" phldr="0"/>
      <dgm:spPr/>
      <dgm:t>
        <a:bodyPr/>
        <a:lstStyle/>
        <a:p>
          <a:r>
            <a:rPr lang="en-US"/>
            <a:t>01</a:t>
          </a:r>
        </a:p>
      </dgm:t>
    </dgm:pt>
    <dgm:pt modelId="{90B14A16-C210-4091-9C8E-D2E664343E8A}">
      <dgm:prSet custT="1"/>
      <dgm:spPr/>
      <dgm:t>
        <a:bodyPr/>
        <a:lstStyle/>
        <a:p>
          <a:r>
            <a:rPr lang="en-US" sz="2000" dirty="0">
              <a:highlight>
                <a:srgbClr val="800080"/>
              </a:highlight>
            </a:rPr>
            <a:t>Send Notice: </a:t>
          </a:r>
        </a:p>
        <a:p>
          <a:r>
            <a:rPr lang="en-US" sz="1600" dirty="0"/>
            <a:t>Issue Notice to Customers, Automatically Notify Regulators and Government Agencies, Mobile Friendly Platform</a:t>
          </a:r>
        </a:p>
      </dgm:t>
    </dgm:pt>
    <dgm:pt modelId="{DF4D610C-3C60-4582-B61F-A51D93B19B6A}" type="parTrans" cxnId="{82A952A0-0115-42D3-864B-52019C77DEE2}">
      <dgm:prSet/>
      <dgm:spPr/>
      <dgm:t>
        <a:bodyPr/>
        <a:lstStyle/>
        <a:p>
          <a:endParaRPr lang="en-US"/>
        </a:p>
      </dgm:t>
    </dgm:pt>
    <dgm:pt modelId="{5159BB73-68D5-4611-917B-B90FA2449D49}" type="sibTrans" cxnId="{82A952A0-0115-42D3-864B-52019C77DEE2}">
      <dgm:prSet phldrT="02" phldr="0"/>
      <dgm:spPr/>
      <dgm:t>
        <a:bodyPr/>
        <a:lstStyle/>
        <a:p>
          <a:r>
            <a:rPr lang="en-US"/>
            <a:t>02</a:t>
          </a:r>
        </a:p>
      </dgm:t>
    </dgm:pt>
    <dgm:pt modelId="{ED0AD106-5D94-4A2F-B159-04ABA4D8EBC0}">
      <dgm:prSet custT="1"/>
      <dgm:spPr/>
      <dgm:t>
        <a:bodyPr/>
        <a:lstStyle/>
        <a:p>
          <a:r>
            <a:rPr lang="en-US" sz="2000" dirty="0">
              <a:highlight>
                <a:srgbClr val="800080"/>
              </a:highlight>
            </a:rPr>
            <a:t>Receiver Response: </a:t>
          </a:r>
          <a:r>
            <a:rPr lang="en-US" sz="1600" dirty="0"/>
            <a:t>Recipient Action Notice, Products Quarantined, Recipients Communicate product Recovery.</a:t>
          </a:r>
        </a:p>
      </dgm:t>
    </dgm:pt>
    <dgm:pt modelId="{6CA756C4-5EC2-4543-9C50-D52DAA0F513E}" type="parTrans" cxnId="{E008E3CC-9C9E-4B3A-8319-118E69F7E52D}">
      <dgm:prSet/>
      <dgm:spPr/>
      <dgm:t>
        <a:bodyPr/>
        <a:lstStyle/>
        <a:p>
          <a:endParaRPr lang="en-US"/>
        </a:p>
      </dgm:t>
    </dgm:pt>
    <dgm:pt modelId="{69F306B6-7BA6-46FB-8990-820729CED8DB}" type="sibTrans" cxnId="{E008E3CC-9C9E-4B3A-8319-118E69F7E52D}">
      <dgm:prSet phldrT="03" phldr="0"/>
      <dgm:spPr/>
      <dgm:t>
        <a:bodyPr/>
        <a:lstStyle/>
        <a:p>
          <a:r>
            <a:rPr lang="en-US"/>
            <a:t>03</a:t>
          </a:r>
        </a:p>
      </dgm:t>
    </dgm:pt>
    <dgm:pt modelId="{0DEA4DFA-EB6B-4C4F-947B-3E242AD73492}">
      <dgm:prSet custT="1"/>
      <dgm:spPr/>
      <dgm:t>
        <a:bodyPr/>
        <a:lstStyle/>
        <a:p>
          <a:r>
            <a:rPr lang="en-US" sz="1600" dirty="0">
              <a:highlight>
                <a:srgbClr val="800080"/>
              </a:highlight>
            </a:rPr>
            <a:t> </a:t>
          </a:r>
          <a:r>
            <a:rPr lang="en-US" sz="2000" dirty="0">
              <a:highlight>
                <a:srgbClr val="800080"/>
              </a:highlight>
            </a:rPr>
            <a:t>Close off: </a:t>
          </a:r>
          <a:r>
            <a:rPr lang="en-US" sz="1600" dirty="0"/>
            <a:t>Complete Regulatory Process and Requirements. </a:t>
          </a:r>
          <a:r>
            <a:rPr lang="en-US" sz="1600" dirty="0" err="1"/>
            <a:t>Finalise</a:t>
          </a:r>
          <a:r>
            <a:rPr lang="en-US" sz="1600" dirty="0"/>
            <a:t> internal reporting and Auditing, Maintain Recall Ready/live status.</a:t>
          </a:r>
        </a:p>
      </dgm:t>
    </dgm:pt>
    <dgm:pt modelId="{2B54C456-D6F9-47BE-80AB-7FE449B2AAFD}" type="parTrans" cxnId="{6CA6275B-36B8-419F-91A7-8FAB17FAD685}">
      <dgm:prSet/>
      <dgm:spPr/>
      <dgm:t>
        <a:bodyPr/>
        <a:lstStyle/>
        <a:p>
          <a:endParaRPr lang="en-US"/>
        </a:p>
      </dgm:t>
    </dgm:pt>
    <dgm:pt modelId="{00B31EF5-FA30-4037-A341-F54D0B1D736F}" type="sibTrans" cxnId="{6CA6275B-36B8-419F-91A7-8FAB17FAD685}">
      <dgm:prSet phldrT="04" phldr="0"/>
      <dgm:spPr/>
      <dgm:t>
        <a:bodyPr/>
        <a:lstStyle/>
        <a:p>
          <a:endParaRPr lang="en-US"/>
        </a:p>
      </dgm:t>
    </dgm:pt>
    <dgm:pt modelId="{5B5AF47A-BA7A-4791-A459-8975A7501853}" type="pres">
      <dgm:prSet presAssocID="{E7C8EA04-0103-4F83-8308-8FD00B010F00}" presName="diagram" presStyleCnt="0">
        <dgm:presLayoutVars>
          <dgm:dir/>
          <dgm:resizeHandles val="exact"/>
        </dgm:presLayoutVars>
      </dgm:prSet>
      <dgm:spPr/>
    </dgm:pt>
    <dgm:pt modelId="{4DA27F94-58D0-4FE9-80D0-5E3E05D54963}" type="pres">
      <dgm:prSet presAssocID="{C703EA43-B7D6-4CB1-AC99-2D4061CC585D}" presName="node" presStyleLbl="node1" presStyleIdx="0" presStyleCnt="4">
        <dgm:presLayoutVars>
          <dgm:bulletEnabled val="1"/>
        </dgm:presLayoutVars>
      </dgm:prSet>
      <dgm:spPr/>
    </dgm:pt>
    <dgm:pt modelId="{B5096808-A95D-4FAC-AF6D-CB9CF85D5966}" type="pres">
      <dgm:prSet presAssocID="{8968B23E-9AB8-4C98-B072-369824386680}" presName="sibTrans" presStyleLbl="sibTrans2D1" presStyleIdx="0" presStyleCnt="3"/>
      <dgm:spPr/>
    </dgm:pt>
    <dgm:pt modelId="{D1C202BF-E12B-4D2A-AED2-5345229886BF}" type="pres">
      <dgm:prSet presAssocID="{8968B23E-9AB8-4C98-B072-369824386680}" presName="connectorText" presStyleLbl="sibTrans2D1" presStyleIdx="0" presStyleCnt="3"/>
      <dgm:spPr/>
    </dgm:pt>
    <dgm:pt modelId="{AD3AE4FD-CD16-4E35-890B-0E2F8C03B9AD}" type="pres">
      <dgm:prSet presAssocID="{90B14A16-C210-4091-9C8E-D2E664343E8A}" presName="node" presStyleLbl="node1" presStyleIdx="1" presStyleCnt="4">
        <dgm:presLayoutVars>
          <dgm:bulletEnabled val="1"/>
        </dgm:presLayoutVars>
      </dgm:prSet>
      <dgm:spPr/>
    </dgm:pt>
    <dgm:pt modelId="{2133B99A-F8A2-449B-A54F-AEAAC69AEE76}" type="pres">
      <dgm:prSet presAssocID="{5159BB73-68D5-4611-917B-B90FA2449D49}" presName="sibTrans" presStyleLbl="sibTrans2D1" presStyleIdx="1" presStyleCnt="3"/>
      <dgm:spPr/>
    </dgm:pt>
    <dgm:pt modelId="{699856FB-78AB-469D-A907-E5EB0C4FCE65}" type="pres">
      <dgm:prSet presAssocID="{5159BB73-68D5-4611-917B-B90FA2449D49}" presName="connectorText" presStyleLbl="sibTrans2D1" presStyleIdx="1" presStyleCnt="3"/>
      <dgm:spPr/>
    </dgm:pt>
    <dgm:pt modelId="{9C79A4CD-896E-4055-AAD2-193A5FFEE1DE}" type="pres">
      <dgm:prSet presAssocID="{ED0AD106-5D94-4A2F-B159-04ABA4D8EBC0}" presName="node" presStyleLbl="node1" presStyleIdx="2" presStyleCnt="4">
        <dgm:presLayoutVars>
          <dgm:bulletEnabled val="1"/>
        </dgm:presLayoutVars>
      </dgm:prSet>
      <dgm:spPr/>
    </dgm:pt>
    <dgm:pt modelId="{F5B7F5A9-867A-4FB5-A496-663701231229}" type="pres">
      <dgm:prSet presAssocID="{69F306B6-7BA6-46FB-8990-820729CED8DB}" presName="sibTrans" presStyleLbl="sibTrans2D1" presStyleIdx="2" presStyleCnt="3"/>
      <dgm:spPr/>
    </dgm:pt>
    <dgm:pt modelId="{A191ABD5-5276-4282-A837-E52068F270CF}" type="pres">
      <dgm:prSet presAssocID="{69F306B6-7BA6-46FB-8990-820729CED8DB}" presName="connectorText" presStyleLbl="sibTrans2D1" presStyleIdx="2" presStyleCnt="3"/>
      <dgm:spPr/>
    </dgm:pt>
    <dgm:pt modelId="{324F2A6A-6BF8-4360-B356-FDE924D21534}" type="pres">
      <dgm:prSet presAssocID="{0DEA4DFA-EB6B-4C4F-947B-3E242AD73492}" presName="node" presStyleLbl="node1" presStyleIdx="3" presStyleCnt="4">
        <dgm:presLayoutVars>
          <dgm:bulletEnabled val="1"/>
        </dgm:presLayoutVars>
      </dgm:prSet>
      <dgm:spPr/>
    </dgm:pt>
  </dgm:ptLst>
  <dgm:cxnLst>
    <dgm:cxn modelId="{C00C991A-48B9-4D64-8D3B-CB0EB163CB71}" type="presOf" srcId="{69F306B6-7BA6-46FB-8990-820729CED8DB}" destId="{F5B7F5A9-867A-4FB5-A496-663701231229}" srcOrd="0" destOrd="0" presId="urn:microsoft.com/office/officeart/2005/8/layout/process5"/>
    <dgm:cxn modelId="{49708A3B-45A4-4BF1-9869-89315CB1670F}" type="presOf" srcId="{C703EA43-B7D6-4CB1-AC99-2D4061CC585D}" destId="{4DA27F94-58D0-4FE9-80D0-5E3E05D54963}" srcOrd="0" destOrd="0" presId="urn:microsoft.com/office/officeart/2005/8/layout/process5"/>
    <dgm:cxn modelId="{6CA6275B-36B8-419F-91A7-8FAB17FAD685}" srcId="{E7C8EA04-0103-4F83-8308-8FD00B010F00}" destId="{0DEA4DFA-EB6B-4C4F-947B-3E242AD73492}" srcOrd="3" destOrd="0" parTransId="{2B54C456-D6F9-47BE-80AB-7FE449B2AAFD}" sibTransId="{00B31EF5-FA30-4037-A341-F54D0B1D736F}"/>
    <dgm:cxn modelId="{2DACCE5D-BC2A-4B22-B7E4-BE60500E4E27}" type="presOf" srcId="{0DEA4DFA-EB6B-4C4F-947B-3E242AD73492}" destId="{324F2A6A-6BF8-4360-B356-FDE924D21534}" srcOrd="0" destOrd="0" presId="urn:microsoft.com/office/officeart/2005/8/layout/process5"/>
    <dgm:cxn modelId="{801E8370-8E53-4A2C-AA64-923F3C0D828C}" type="presOf" srcId="{90B14A16-C210-4091-9C8E-D2E664343E8A}" destId="{AD3AE4FD-CD16-4E35-890B-0E2F8C03B9AD}" srcOrd="0" destOrd="0" presId="urn:microsoft.com/office/officeart/2005/8/layout/process5"/>
    <dgm:cxn modelId="{F88AA077-648D-432C-86AF-7300DC801B8F}" type="presOf" srcId="{5159BB73-68D5-4611-917B-B90FA2449D49}" destId="{2133B99A-F8A2-449B-A54F-AEAAC69AEE76}" srcOrd="0" destOrd="0" presId="urn:microsoft.com/office/officeart/2005/8/layout/process5"/>
    <dgm:cxn modelId="{4B5FB27E-A257-4CEA-9F89-DDDFF31605F5}" type="presOf" srcId="{ED0AD106-5D94-4A2F-B159-04ABA4D8EBC0}" destId="{9C79A4CD-896E-4055-AAD2-193A5FFEE1DE}" srcOrd="0" destOrd="0" presId="urn:microsoft.com/office/officeart/2005/8/layout/process5"/>
    <dgm:cxn modelId="{21CFA087-59E8-4627-BEC5-DBE9E743E0B8}" type="presOf" srcId="{8968B23E-9AB8-4C98-B072-369824386680}" destId="{D1C202BF-E12B-4D2A-AED2-5345229886BF}" srcOrd="1" destOrd="0" presId="urn:microsoft.com/office/officeart/2005/8/layout/process5"/>
    <dgm:cxn modelId="{82A952A0-0115-42D3-864B-52019C77DEE2}" srcId="{E7C8EA04-0103-4F83-8308-8FD00B010F00}" destId="{90B14A16-C210-4091-9C8E-D2E664343E8A}" srcOrd="1" destOrd="0" parTransId="{DF4D610C-3C60-4582-B61F-A51D93B19B6A}" sibTransId="{5159BB73-68D5-4611-917B-B90FA2449D49}"/>
    <dgm:cxn modelId="{87AA78AC-B4A9-4A5F-A6D2-20A7AD2B59C0}" type="presOf" srcId="{69F306B6-7BA6-46FB-8990-820729CED8DB}" destId="{A191ABD5-5276-4282-A837-E52068F270CF}" srcOrd="1" destOrd="0" presId="urn:microsoft.com/office/officeart/2005/8/layout/process5"/>
    <dgm:cxn modelId="{E008E3CC-9C9E-4B3A-8319-118E69F7E52D}" srcId="{E7C8EA04-0103-4F83-8308-8FD00B010F00}" destId="{ED0AD106-5D94-4A2F-B159-04ABA4D8EBC0}" srcOrd="2" destOrd="0" parTransId="{6CA756C4-5EC2-4543-9C50-D52DAA0F513E}" sibTransId="{69F306B6-7BA6-46FB-8990-820729CED8DB}"/>
    <dgm:cxn modelId="{89F484CE-DB79-48BB-B9B3-CDB4729F5800}" type="presOf" srcId="{E7C8EA04-0103-4F83-8308-8FD00B010F00}" destId="{5B5AF47A-BA7A-4791-A459-8975A7501853}" srcOrd="0" destOrd="0" presId="urn:microsoft.com/office/officeart/2005/8/layout/process5"/>
    <dgm:cxn modelId="{65E11FCF-50F8-477A-BF15-A377413CEB70}" type="presOf" srcId="{8968B23E-9AB8-4C98-B072-369824386680}" destId="{B5096808-A95D-4FAC-AF6D-CB9CF85D5966}" srcOrd="0" destOrd="0" presId="urn:microsoft.com/office/officeart/2005/8/layout/process5"/>
    <dgm:cxn modelId="{5270AAE1-211E-46EB-81E3-E0FA6494FC39}" type="presOf" srcId="{5159BB73-68D5-4611-917B-B90FA2449D49}" destId="{699856FB-78AB-469D-A907-E5EB0C4FCE65}" srcOrd="1" destOrd="0" presId="urn:microsoft.com/office/officeart/2005/8/layout/process5"/>
    <dgm:cxn modelId="{FA036FF0-1207-4944-82A5-034E95D875F9}" srcId="{E7C8EA04-0103-4F83-8308-8FD00B010F00}" destId="{C703EA43-B7D6-4CB1-AC99-2D4061CC585D}" srcOrd="0" destOrd="0" parTransId="{24AB24D6-2F5E-4450-A10C-D1F48DB3804A}" sibTransId="{8968B23E-9AB8-4C98-B072-369824386680}"/>
    <dgm:cxn modelId="{8D2CAF1B-3694-4041-AD51-3326F69028B0}" type="presParOf" srcId="{5B5AF47A-BA7A-4791-A459-8975A7501853}" destId="{4DA27F94-58D0-4FE9-80D0-5E3E05D54963}" srcOrd="0" destOrd="0" presId="urn:microsoft.com/office/officeart/2005/8/layout/process5"/>
    <dgm:cxn modelId="{283814C1-8F59-494E-A204-AB60AA5E99A9}" type="presParOf" srcId="{5B5AF47A-BA7A-4791-A459-8975A7501853}" destId="{B5096808-A95D-4FAC-AF6D-CB9CF85D5966}" srcOrd="1" destOrd="0" presId="urn:microsoft.com/office/officeart/2005/8/layout/process5"/>
    <dgm:cxn modelId="{A5E09F70-2167-49D9-8158-1583CEA3BB17}" type="presParOf" srcId="{B5096808-A95D-4FAC-AF6D-CB9CF85D5966}" destId="{D1C202BF-E12B-4D2A-AED2-5345229886BF}" srcOrd="0" destOrd="0" presId="urn:microsoft.com/office/officeart/2005/8/layout/process5"/>
    <dgm:cxn modelId="{2D07E164-729F-44D6-8F65-A6F83C30B655}" type="presParOf" srcId="{5B5AF47A-BA7A-4791-A459-8975A7501853}" destId="{AD3AE4FD-CD16-4E35-890B-0E2F8C03B9AD}" srcOrd="2" destOrd="0" presId="urn:microsoft.com/office/officeart/2005/8/layout/process5"/>
    <dgm:cxn modelId="{FC04BD07-1647-4909-81EC-D1934A6E6E47}" type="presParOf" srcId="{5B5AF47A-BA7A-4791-A459-8975A7501853}" destId="{2133B99A-F8A2-449B-A54F-AEAAC69AEE76}" srcOrd="3" destOrd="0" presId="urn:microsoft.com/office/officeart/2005/8/layout/process5"/>
    <dgm:cxn modelId="{A92199E4-D089-4E12-8BE6-5550D89B7479}" type="presParOf" srcId="{2133B99A-F8A2-449B-A54F-AEAAC69AEE76}" destId="{699856FB-78AB-469D-A907-E5EB0C4FCE65}" srcOrd="0" destOrd="0" presId="urn:microsoft.com/office/officeart/2005/8/layout/process5"/>
    <dgm:cxn modelId="{35A73DBB-69FD-4268-89A7-2689DACE529B}" type="presParOf" srcId="{5B5AF47A-BA7A-4791-A459-8975A7501853}" destId="{9C79A4CD-896E-4055-AAD2-193A5FFEE1DE}" srcOrd="4" destOrd="0" presId="urn:microsoft.com/office/officeart/2005/8/layout/process5"/>
    <dgm:cxn modelId="{54A8D5CA-22F6-4FF0-A7AD-B363C7CBD615}" type="presParOf" srcId="{5B5AF47A-BA7A-4791-A459-8975A7501853}" destId="{F5B7F5A9-867A-4FB5-A496-663701231229}" srcOrd="5" destOrd="0" presId="urn:microsoft.com/office/officeart/2005/8/layout/process5"/>
    <dgm:cxn modelId="{8BE14B39-641B-4977-A737-60AACD388CF9}" type="presParOf" srcId="{F5B7F5A9-867A-4FB5-A496-663701231229}" destId="{A191ABD5-5276-4282-A837-E52068F270CF}" srcOrd="0" destOrd="0" presId="urn:microsoft.com/office/officeart/2005/8/layout/process5"/>
    <dgm:cxn modelId="{81AF955A-290D-401F-9C3B-FEACDF10EA25}" type="presParOf" srcId="{5B5AF47A-BA7A-4791-A459-8975A7501853}" destId="{324F2A6A-6BF8-4360-B356-FDE924D21534}"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9EAB7-7F3B-4454-B02F-455FA3520B2E}">
      <dsp:nvSpPr>
        <dsp:cNvPr id="0" name=""/>
        <dsp:cNvSpPr/>
      </dsp:nvSpPr>
      <dsp:spPr>
        <a:xfrm>
          <a:off x="0" y="1808"/>
          <a:ext cx="6245265" cy="6848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49C27-D9E4-4171-8CCC-76B3C0FC5E8C}">
      <dsp:nvSpPr>
        <dsp:cNvPr id="0" name=""/>
        <dsp:cNvSpPr/>
      </dsp:nvSpPr>
      <dsp:spPr>
        <a:xfrm>
          <a:off x="207164" y="155897"/>
          <a:ext cx="376662" cy="376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E93FBE-170A-4A21-8C1C-00C23D889D97}">
      <dsp:nvSpPr>
        <dsp:cNvPr id="0" name=""/>
        <dsp:cNvSpPr/>
      </dsp:nvSpPr>
      <dsp:spPr>
        <a:xfrm>
          <a:off x="790990" y="1808"/>
          <a:ext cx="5407191"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622300">
            <a:lnSpc>
              <a:spcPct val="90000"/>
            </a:lnSpc>
            <a:spcBef>
              <a:spcPct val="0"/>
            </a:spcBef>
            <a:spcAft>
              <a:spcPct val="35000"/>
            </a:spcAft>
            <a:buNone/>
          </a:pPr>
          <a:r>
            <a:rPr lang="en-US" sz="1400" kern="1200"/>
            <a:t>A Product Recall is a request to return to the maker, a batch or an entire production run of a product, usually over safety concerns or design defects or labelling errors.</a:t>
          </a:r>
        </a:p>
      </dsp:txBody>
      <dsp:txXfrm>
        <a:off x="790990" y="1808"/>
        <a:ext cx="5407191" cy="770445"/>
      </dsp:txXfrm>
    </dsp:sp>
    <dsp:sp modelId="{4FD68E74-2B86-4947-8B59-03466910F5F7}">
      <dsp:nvSpPr>
        <dsp:cNvPr id="0" name=""/>
        <dsp:cNvSpPr/>
      </dsp:nvSpPr>
      <dsp:spPr>
        <a:xfrm>
          <a:off x="0" y="964865"/>
          <a:ext cx="6245265" cy="6848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283CC-DC4B-433B-974D-94F1E183C3EE}">
      <dsp:nvSpPr>
        <dsp:cNvPr id="0" name=""/>
        <dsp:cNvSpPr/>
      </dsp:nvSpPr>
      <dsp:spPr>
        <a:xfrm>
          <a:off x="207164" y="1118954"/>
          <a:ext cx="376662" cy="376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48758-C65F-4A32-BE89-6BC3D37D6956}">
      <dsp:nvSpPr>
        <dsp:cNvPr id="0" name=""/>
        <dsp:cNvSpPr/>
      </dsp:nvSpPr>
      <dsp:spPr>
        <a:xfrm>
          <a:off x="790990" y="964865"/>
          <a:ext cx="5407191"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622300">
            <a:lnSpc>
              <a:spcPct val="90000"/>
            </a:lnSpc>
            <a:spcBef>
              <a:spcPct val="0"/>
            </a:spcBef>
            <a:spcAft>
              <a:spcPct val="35000"/>
            </a:spcAft>
            <a:buNone/>
          </a:pPr>
          <a:r>
            <a:rPr lang="en-US" sz="1400" b="1" kern="1200"/>
            <a:t>Reasons of Recall:</a:t>
          </a:r>
          <a:endParaRPr lang="en-US" sz="1400" kern="1200"/>
        </a:p>
      </dsp:txBody>
      <dsp:txXfrm>
        <a:off x="790990" y="964865"/>
        <a:ext cx="5407191" cy="770445"/>
      </dsp:txXfrm>
    </dsp:sp>
    <dsp:sp modelId="{0BD94607-66FF-4AF8-B8E0-4FF07E5EBB2B}">
      <dsp:nvSpPr>
        <dsp:cNvPr id="0" name=""/>
        <dsp:cNvSpPr/>
      </dsp:nvSpPr>
      <dsp:spPr>
        <a:xfrm>
          <a:off x="0" y="1927922"/>
          <a:ext cx="6245265" cy="6848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61730A-62AF-47C3-9B63-E6DD6D05BA87}">
      <dsp:nvSpPr>
        <dsp:cNvPr id="0" name=""/>
        <dsp:cNvSpPr/>
      </dsp:nvSpPr>
      <dsp:spPr>
        <a:xfrm>
          <a:off x="207164" y="2082011"/>
          <a:ext cx="376662" cy="376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402D56-0631-4685-B8F4-511E9956B1AB}">
      <dsp:nvSpPr>
        <dsp:cNvPr id="0" name=""/>
        <dsp:cNvSpPr/>
      </dsp:nvSpPr>
      <dsp:spPr>
        <a:xfrm>
          <a:off x="790990" y="1927922"/>
          <a:ext cx="5407191"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622300">
            <a:lnSpc>
              <a:spcPct val="90000"/>
            </a:lnSpc>
            <a:spcBef>
              <a:spcPct val="0"/>
            </a:spcBef>
            <a:spcAft>
              <a:spcPct val="35000"/>
            </a:spcAft>
            <a:buNone/>
          </a:pPr>
          <a:r>
            <a:rPr lang="en-US" sz="1400" kern="1200" dirty="0"/>
            <a:t>Detection of quality and safety failure after release.</a:t>
          </a:r>
        </a:p>
      </dsp:txBody>
      <dsp:txXfrm>
        <a:off x="790990" y="1927922"/>
        <a:ext cx="5407191" cy="770445"/>
      </dsp:txXfrm>
    </dsp:sp>
    <dsp:sp modelId="{99D69166-6B6E-4BAF-B8B0-B82FCB1A152C}">
      <dsp:nvSpPr>
        <dsp:cNvPr id="0" name=""/>
        <dsp:cNvSpPr/>
      </dsp:nvSpPr>
      <dsp:spPr>
        <a:xfrm>
          <a:off x="0" y="2890979"/>
          <a:ext cx="6245265" cy="6848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0A984E-730F-4181-98E6-68CB5E48EE29}">
      <dsp:nvSpPr>
        <dsp:cNvPr id="0" name=""/>
        <dsp:cNvSpPr/>
      </dsp:nvSpPr>
      <dsp:spPr>
        <a:xfrm>
          <a:off x="207164" y="3045068"/>
          <a:ext cx="376662" cy="376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4741C-4B7B-4A40-9C69-3D7FBFB58ED2}">
      <dsp:nvSpPr>
        <dsp:cNvPr id="0" name=""/>
        <dsp:cNvSpPr/>
      </dsp:nvSpPr>
      <dsp:spPr>
        <a:xfrm>
          <a:off x="790990" y="2890979"/>
          <a:ext cx="5407191"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622300">
            <a:lnSpc>
              <a:spcPct val="90000"/>
            </a:lnSpc>
            <a:spcBef>
              <a:spcPct val="0"/>
            </a:spcBef>
            <a:spcAft>
              <a:spcPct val="35000"/>
            </a:spcAft>
            <a:buNone/>
          </a:pPr>
          <a:r>
            <a:rPr lang="en-US" sz="1400" kern="1200" dirty="0"/>
            <a:t>Result from the ongoing stability testing.</a:t>
          </a:r>
        </a:p>
        <a:p>
          <a:pPr marL="0" lvl="0" indent="0" algn="l" defTabSz="622300">
            <a:lnSpc>
              <a:spcPct val="90000"/>
            </a:lnSpc>
            <a:spcBef>
              <a:spcPct val="0"/>
            </a:spcBef>
            <a:spcAft>
              <a:spcPct val="35000"/>
            </a:spcAft>
            <a:buNone/>
          </a:pPr>
          <a:r>
            <a:rPr lang="en-US" sz="1400" kern="1200" dirty="0"/>
            <a:t>Results of an Inspection- Label mix up, leaking of Product, etc.</a:t>
          </a:r>
        </a:p>
      </dsp:txBody>
      <dsp:txXfrm>
        <a:off x="790990" y="2890979"/>
        <a:ext cx="5407191" cy="770445"/>
      </dsp:txXfrm>
    </dsp:sp>
    <dsp:sp modelId="{5C7C969C-00A2-4A75-A473-6F410B07E24B}">
      <dsp:nvSpPr>
        <dsp:cNvPr id="0" name=""/>
        <dsp:cNvSpPr/>
      </dsp:nvSpPr>
      <dsp:spPr>
        <a:xfrm>
          <a:off x="0" y="3854036"/>
          <a:ext cx="6245265" cy="6848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C09E0-C06E-47B8-89EE-ECC71124D220}">
      <dsp:nvSpPr>
        <dsp:cNvPr id="0" name=""/>
        <dsp:cNvSpPr/>
      </dsp:nvSpPr>
      <dsp:spPr>
        <a:xfrm>
          <a:off x="207164" y="4008125"/>
          <a:ext cx="376662" cy="3766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4B8214-AD92-4D98-9514-5B4CBBB67FFD}">
      <dsp:nvSpPr>
        <dsp:cNvPr id="0" name=""/>
        <dsp:cNvSpPr/>
      </dsp:nvSpPr>
      <dsp:spPr>
        <a:xfrm>
          <a:off x="790990" y="3854036"/>
          <a:ext cx="5407191"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622300">
            <a:lnSpc>
              <a:spcPct val="90000"/>
            </a:lnSpc>
            <a:spcBef>
              <a:spcPct val="0"/>
            </a:spcBef>
            <a:spcAft>
              <a:spcPct val="35000"/>
            </a:spcAft>
            <a:buNone/>
          </a:pPr>
          <a:r>
            <a:rPr lang="en-US" sz="1400" kern="1200" dirty="0"/>
            <a:t>Ex: Vioxx (Rofecoxib) introduced by Merck in 1999, recall from the market on September 30, 2024.</a:t>
          </a:r>
        </a:p>
      </dsp:txBody>
      <dsp:txXfrm>
        <a:off x="790990" y="3854036"/>
        <a:ext cx="5407191" cy="770445"/>
      </dsp:txXfrm>
    </dsp:sp>
    <dsp:sp modelId="{5633B79F-44C7-4DD1-A6F9-0DF4EFD22822}">
      <dsp:nvSpPr>
        <dsp:cNvPr id="0" name=""/>
        <dsp:cNvSpPr/>
      </dsp:nvSpPr>
      <dsp:spPr>
        <a:xfrm>
          <a:off x="0" y="4817093"/>
          <a:ext cx="6245265" cy="6848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F4E4D-628E-44C3-A158-9585C241754C}">
      <dsp:nvSpPr>
        <dsp:cNvPr id="0" name=""/>
        <dsp:cNvSpPr/>
      </dsp:nvSpPr>
      <dsp:spPr>
        <a:xfrm>
          <a:off x="207164" y="4971182"/>
          <a:ext cx="376662" cy="37666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023564-DA10-4493-ABA0-7B3CCC27A9B2}">
      <dsp:nvSpPr>
        <dsp:cNvPr id="0" name=""/>
        <dsp:cNvSpPr/>
      </dsp:nvSpPr>
      <dsp:spPr>
        <a:xfrm>
          <a:off x="790990" y="4817093"/>
          <a:ext cx="5407191"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622300">
            <a:lnSpc>
              <a:spcPct val="90000"/>
            </a:lnSpc>
            <a:spcBef>
              <a:spcPct val="0"/>
            </a:spcBef>
            <a:spcAft>
              <a:spcPct val="35000"/>
            </a:spcAft>
            <a:buNone/>
          </a:pPr>
          <a:r>
            <a:rPr lang="en-US" sz="1400" kern="1200" dirty="0"/>
            <a:t>Reason found to increase the risk of cardiovascular disease.</a:t>
          </a:r>
        </a:p>
      </dsp:txBody>
      <dsp:txXfrm>
        <a:off x="790990" y="4817093"/>
        <a:ext cx="5407191" cy="770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27F94-58D0-4FE9-80D0-5E3E05D54963}">
      <dsp:nvSpPr>
        <dsp:cNvPr id="0" name=""/>
        <dsp:cNvSpPr/>
      </dsp:nvSpPr>
      <dsp:spPr>
        <a:xfrm>
          <a:off x="97043" y="2718"/>
          <a:ext cx="2716187" cy="16297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highlight>
                <a:srgbClr val="800080"/>
              </a:highlight>
            </a:rPr>
            <a:t>Create Your Notice</a:t>
          </a:r>
          <a:r>
            <a:rPr lang="en-US" sz="2000" kern="1200" dirty="0"/>
            <a:t>: </a:t>
          </a:r>
          <a:r>
            <a:rPr lang="en-US" sz="1600" kern="1200" dirty="0"/>
            <a:t>Enter the details of Recall product Data, Enter Recall Instruction Workflow, Individual target Recipients</a:t>
          </a:r>
        </a:p>
      </dsp:txBody>
      <dsp:txXfrm>
        <a:off x="144776" y="50451"/>
        <a:ext cx="2620721" cy="1534246"/>
      </dsp:txXfrm>
    </dsp:sp>
    <dsp:sp modelId="{B5096808-A95D-4FAC-AF6D-CB9CF85D5966}">
      <dsp:nvSpPr>
        <dsp:cNvPr id="0" name=""/>
        <dsp:cNvSpPr/>
      </dsp:nvSpPr>
      <dsp:spPr>
        <a:xfrm>
          <a:off x="3052255" y="480767"/>
          <a:ext cx="575831" cy="673614"/>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a:t>01</a:t>
          </a:r>
        </a:p>
      </dsp:txBody>
      <dsp:txXfrm>
        <a:off x="3052255" y="615490"/>
        <a:ext cx="403082" cy="404168"/>
      </dsp:txXfrm>
    </dsp:sp>
    <dsp:sp modelId="{AD3AE4FD-CD16-4E35-890B-0E2F8C03B9AD}">
      <dsp:nvSpPr>
        <dsp:cNvPr id="0" name=""/>
        <dsp:cNvSpPr/>
      </dsp:nvSpPr>
      <dsp:spPr>
        <a:xfrm>
          <a:off x="3899706" y="2718"/>
          <a:ext cx="2716187" cy="16297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highlight>
                <a:srgbClr val="800080"/>
              </a:highlight>
            </a:rPr>
            <a:t>Send Notice: </a:t>
          </a:r>
        </a:p>
        <a:p>
          <a:pPr marL="0" lvl="0" indent="0" algn="ctr" defTabSz="889000">
            <a:lnSpc>
              <a:spcPct val="90000"/>
            </a:lnSpc>
            <a:spcBef>
              <a:spcPct val="0"/>
            </a:spcBef>
            <a:spcAft>
              <a:spcPct val="35000"/>
            </a:spcAft>
            <a:buNone/>
          </a:pPr>
          <a:r>
            <a:rPr lang="en-US" sz="1600" kern="1200" dirty="0"/>
            <a:t>Issue Notice to Customers, Automatically Notify Regulators and Government Agencies, Mobile Friendly Platform</a:t>
          </a:r>
        </a:p>
      </dsp:txBody>
      <dsp:txXfrm>
        <a:off x="3947439" y="50451"/>
        <a:ext cx="2620721" cy="1534246"/>
      </dsp:txXfrm>
    </dsp:sp>
    <dsp:sp modelId="{2133B99A-F8A2-449B-A54F-AEAAC69AEE76}">
      <dsp:nvSpPr>
        <dsp:cNvPr id="0" name=""/>
        <dsp:cNvSpPr/>
      </dsp:nvSpPr>
      <dsp:spPr>
        <a:xfrm>
          <a:off x="6854918" y="480767"/>
          <a:ext cx="575831" cy="673614"/>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a:t>02</a:t>
          </a:r>
        </a:p>
      </dsp:txBody>
      <dsp:txXfrm>
        <a:off x="6854918" y="615490"/>
        <a:ext cx="403082" cy="404168"/>
      </dsp:txXfrm>
    </dsp:sp>
    <dsp:sp modelId="{9C79A4CD-896E-4055-AAD2-193A5FFEE1DE}">
      <dsp:nvSpPr>
        <dsp:cNvPr id="0" name=""/>
        <dsp:cNvSpPr/>
      </dsp:nvSpPr>
      <dsp:spPr>
        <a:xfrm>
          <a:off x="7702368" y="2718"/>
          <a:ext cx="2716187" cy="16297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highlight>
                <a:srgbClr val="800080"/>
              </a:highlight>
            </a:rPr>
            <a:t>Receiver Response: </a:t>
          </a:r>
          <a:r>
            <a:rPr lang="en-US" sz="1600" kern="1200" dirty="0"/>
            <a:t>Recipient Action Notice, Products Quarantined, Recipients Communicate product Recovery.</a:t>
          </a:r>
        </a:p>
      </dsp:txBody>
      <dsp:txXfrm>
        <a:off x="7750101" y="50451"/>
        <a:ext cx="2620721" cy="1534246"/>
      </dsp:txXfrm>
    </dsp:sp>
    <dsp:sp modelId="{F5B7F5A9-867A-4FB5-A496-663701231229}">
      <dsp:nvSpPr>
        <dsp:cNvPr id="0" name=""/>
        <dsp:cNvSpPr/>
      </dsp:nvSpPr>
      <dsp:spPr>
        <a:xfrm rot="5400000">
          <a:off x="8772546" y="1822564"/>
          <a:ext cx="575831" cy="673614"/>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a:t>03</a:t>
          </a:r>
        </a:p>
      </dsp:txBody>
      <dsp:txXfrm rot="-5400000">
        <a:off x="8858378" y="1871456"/>
        <a:ext cx="404168" cy="403082"/>
      </dsp:txXfrm>
    </dsp:sp>
    <dsp:sp modelId="{324F2A6A-6BF8-4360-B356-FDE924D21534}">
      <dsp:nvSpPr>
        <dsp:cNvPr id="0" name=""/>
        <dsp:cNvSpPr/>
      </dsp:nvSpPr>
      <dsp:spPr>
        <a:xfrm>
          <a:off x="7702368" y="2718906"/>
          <a:ext cx="2716187" cy="16297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highlight>
                <a:srgbClr val="800080"/>
              </a:highlight>
            </a:rPr>
            <a:t> </a:t>
          </a:r>
          <a:r>
            <a:rPr lang="en-US" sz="2000" kern="1200" dirty="0">
              <a:highlight>
                <a:srgbClr val="800080"/>
              </a:highlight>
            </a:rPr>
            <a:t>Close off: </a:t>
          </a:r>
          <a:r>
            <a:rPr lang="en-US" sz="1600" kern="1200" dirty="0"/>
            <a:t>Complete Regulatory Process and Requirements. </a:t>
          </a:r>
          <a:r>
            <a:rPr lang="en-US" sz="1600" kern="1200" dirty="0" err="1"/>
            <a:t>Finalise</a:t>
          </a:r>
          <a:r>
            <a:rPr lang="en-US" sz="1600" kern="1200" dirty="0"/>
            <a:t> internal reporting and Auditing, Maintain Recall Ready/live status.</a:t>
          </a:r>
        </a:p>
      </dsp:txBody>
      <dsp:txXfrm>
        <a:off x="7750101" y="2766639"/>
        <a:ext cx="2620721" cy="15342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11/12/23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35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11/12/23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3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11/12/23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72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11/12/23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5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11/12/23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11/12/23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83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11/12/23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96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11/12/23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79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11/12/23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56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11/12/23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69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11/12/23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83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11/12/23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43401314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AB42B9-BAAC-865E-BA8D-391C2E93A53B}"/>
              </a:ext>
            </a:extLst>
          </p:cNvPr>
          <p:cNvSpPr>
            <a:spLocks noGrp="1"/>
          </p:cNvSpPr>
          <p:nvPr>
            <p:ph type="ctrTitle"/>
          </p:nvPr>
        </p:nvSpPr>
        <p:spPr>
          <a:xfrm>
            <a:off x="457200" y="1598246"/>
            <a:ext cx="4412419" cy="3626217"/>
          </a:xfrm>
        </p:spPr>
        <p:txBody>
          <a:bodyPr anchor="t">
            <a:normAutofit/>
          </a:bodyPr>
          <a:lstStyle/>
          <a:p>
            <a:pPr algn="r"/>
            <a:r>
              <a:rPr lang="en-IN" sz="6800">
                <a:solidFill>
                  <a:schemeClr val="bg1"/>
                </a:solidFill>
              </a:rPr>
              <a:t>Drug product recall</a:t>
            </a:r>
          </a:p>
        </p:txBody>
      </p:sp>
      <p:sp>
        <p:nvSpPr>
          <p:cNvPr id="3" name="Subtitle 2">
            <a:extLst>
              <a:ext uri="{FF2B5EF4-FFF2-40B4-BE49-F238E27FC236}">
                <a16:creationId xmlns:a16="http://schemas.microsoft.com/office/drawing/2014/main" id="{DA89DFD8-3B16-C46A-86E5-373746582114}"/>
              </a:ext>
            </a:extLst>
          </p:cNvPr>
          <p:cNvSpPr>
            <a:spLocks noGrp="1"/>
          </p:cNvSpPr>
          <p:nvPr>
            <p:ph type="subTitle" idx="1"/>
          </p:nvPr>
        </p:nvSpPr>
        <p:spPr>
          <a:xfrm>
            <a:off x="457200" y="5350213"/>
            <a:ext cx="4412417" cy="1031537"/>
          </a:xfrm>
        </p:spPr>
        <p:txBody>
          <a:bodyPr>
            <a:noAutofit/>
          </a:bodyPr>
          <a:lstStyle/>
          <a:p>
            <a:pPr algn="r"/>
            <a:r>
              <a:rPr lang="en-IN" sz="2000" dirty="0"/>
              <a:t>Presented By: </a:t>
            </a:r>
          </a:p>
          <a:p>
            <a:pPr algn="r"/>
            <a:r>
              <a:rPr lang="en-IN" sz="2000" dirty="0"/>
              <a:t>Deepa </a:t>
            </a:r>
          </a:p>
          <a:p>
            <a:pPr algn="r"/>
            <a:r>
              <a:rPr lang="en-IN" sz="2000" dirty="0"/>
              <a:t>TP Team.</a:t>
            </a:r>
          </a:p>
        </p:txBody>
      </p:sp>
      <p:sp>
        <p:nvSpPr>
          <p:cNvPr id="24"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5"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descr="Capsules and pills inside a glass bowl">
            <a:extLst>
              <a:ext uri="{FF2B5EF4-FFF2-40B4-BE49-F238E27FC236}">
                <a16:creationId xmlns:a16="http://schemas.microsoft.com/office/drawing/2014/main" id="{18B8026E-D1E1-6D46-FBDF-955459F23ABB}"/>
              </a:ext>
            </a:extLst>
          </p:cNvPr>
          <p:cNvPicPr>
            <a:picLocks noChangeAspect="1"/>
          </p:cNvPicPr>
          <p:nvPr/>
        </p:nvPicPr>
        <p:blipFill rotWithShape="1">
          <a:blip r:embed="rId2"/>
          <a:srcRect r="12671"/>
          <a:stretch/>
        </p:blipFill>
        <p:spPr>
          <a:xfrm>
            <a:off x="5986926" y="1598246"/>
            <a:ext cx="5569864" cy="4783504"/>
          </a:xfrm>
          <a:prstGeom prst="rect">
            <a:avLst/>
          </a:prstGeom>
        </p:spPr>
      </p:pic>
      <p:sp>
        <p:nvSpPr>
          <p:cNvPr id="22"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16436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26" name="Graphic 6" descr="Handshake">
            <a:extLst>
              <a:ext uri="{FF2B5EF4-FFF2-40B4-BE49-F238E27FC236}">
                <a16:creationId xmlns:a16="http://schemas.microsoft.com/office/drawing/2014/main" id="{D98AC62D-2EBE-6CFE-AB8E-08D830F1CC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3" name="Content Placeholder 2">
            <a:extLst>
              <a:ext uri="{FF2B5EF4-FFF2-40B4-BE49-F238E27FC236}">
                <a16:creationId xmlns:a16="http://schemas.microsoft.com/office/drawing/2014/main" id="{D86D8A24-1EB5-02D5-F252-0A83A2C65A65}"/>
              </a:ext>
            </a:extLst>
          </p:cNvPr>
          <p:cNvSpPr>
            <a:spLocks noGrp="1"/>
          </p:cNvSpPr>
          <p:nvPr>
            <p:ph idx="1"/>
          </p:nvPr>
        </p:nvSpPr>
        <p:spPr>
          <a:xfrm>
            <a:off x="6695359" y="2990818"/>
            <a:ext cx="4158031" cy="2913872"/>
          </a:xfrm>
        </p:spPr>
        <p:txBody>
          <a:bodyPr anchor="t">
            <a:normAutofit/>
          </a:bodyPr>
          <a:lstStyle/>
          <a:p>
            <a:pPr marL="0" indent="0">
              <a:buNone/>
            </a:pPr>
            <a:r>
              <a:rPr lang="en-IN" dirty="0">
                <a:latin typeface="Times New Roman" panose="02020603050405020304" pitchFamily="18" charset="0"/>
                <a:cs typeface="Times New Roman" panose="02020603050405020304" pitchFamily="18" charset="0"/>
              </a:rPr>
              <a:t>Thank you</a:t>
            </a:r>
          </a:p>
        </p:txBody>
      </p:sp>
      <p:sp>
        <p:nvSpPr>
          <p:cNvPr id="4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48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DF41A-F7FF-1552-BAAA-3486E71405AF}"/>
              </a:ext>
            </a:extLst>
          </p:cNvPr>
          <p:cNvSpPr>
            <a:spLocks noGrp="1"/>
          </p:cNvSpPr>
          <p:nvPr>
            <p:ph type="title"/>
          </p:nvPr>
        </p:nvSpPr>
        <p:spPr>
          <a:xfrm>
            <a:off x="479394" y="1062487"/>
            <a:ext cx="3939688" cy="5583126"/>
          </a:xfrm>
        </p:spPr>
        <p:txBody>
          <a:bodyPr>
            <a:normAutofit/>
          </a:bodyPr>
          <a:lstStyle/>
          <a:p>
            <a:pPr algn="r"/>
            <a:r>
              <a:rPr lang="en-IN" sz="7200">
                <a:solidFill>
                  <a:schemeClr val="bg1"/>
                </a:solidFill>
              </a:rPr>
              <a:t>Product Recall</a:t>
            </a:r>
          </a:p>
        </p:txBody>
      </p:sp>
      <p:graphicFrame>
        <p:nvGraphicFramePr>
          <p:cNvPr id="5" name="Content Placeholder 2">
            <a:extLst>
              <a:ext uri="{FF2B5EF4-FFF2-40B4-BE49-F238E27FC236}">
                <a16:creationId xmlns:a16="http://schemas.microsoft.com/office/drawing/2014/main" id="{9B8E5814-7933-4B3F-6C43-BD7671A04826}"/>
              </a:ext>
            </a:extLst>
          </p:cNvPr>
          <p:cNvGraphicFramePr>
            <a:graphicFrameLocks noGrp="1"/>
          </p:cNvGraphicFramePr>
          <p:nvPr>
            <p:ph idx="1"/>
            <p:extLst>
              <p:ext uri="{D42A27DB-BD31-4B8C-83A1-F6EECF244321}">
                <p14:modId xmlns:p14="http://schemas.microsoft.com/office/powerpoint/2010/main" val="255113753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752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0E3C-E799-3E9C-5C78-54B01833CB91}"/>
              </a:ext>
            </a:extLst>
          </p:cNvPr>
          <p:cNvSpPr>
            <a:spLocks noGrp="1"/>
          </p:cNvSpPr>
          <p:nvPr>
            <p:ph type="title"/>
          </p:nvPr>
        </p:nvSpPr>
        <p:spPr/>
        <p:txBody>
          <a:bodyPr/>
          <a:lstStyle/>
          <a:p>
            <a:pPr algn="ctr"/>
            <a:r>
              <a:rPr lang="en-US" sz="2800" b="1" kern="100">
                <a:effectLst/>
                <a:latin typeface="Times New Roman" panose="02020603050405020304" pitchFamily="18" charset="0"/>
                <a:ea typeface="Calibri" panose="020F0502020204030204" pitchFamily="34" charset="0"/>
                <a:cs typeface="Times New Roman" panose="02020603050405020304" pitchFamily="18" charset="0"/>
              </a:rPr>
              <a:t>FDA Classification of Drug Recalls:</a:t>
            </a:r>
            <a:br>
              <a:rPr lang="en-IN" sz="1800" kern="10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Table 4">
            <a:extLst>
              <a:ext uri="{FF2B5EF4-FFF2-40B4-BE49-F238E27FC236}">
                <a16:creationId xmlns:a16="http://schemas.microsoft.com/office/drawing/2014/main" id="{AC4224DF-6B57-3493-2252-D83F6C279C99}"/>
              </a:ext>
            </a:extLst>
          </p:cNvPr>
          <p:cNvGraphicFramePr>
            <a:graphicFrameLocks noGrp="1"/>
          </p:cNvGraphicFramePr>
          <p:nvPr>
            <p:ph idx="1"/>
            <p:extLst>
              <p:ext uri="{D42A27DB-BD31-4B8C-83A1-F6EECF244321}">
                <p14:modId xmlns:p14="http://schemas.microsoft.com/office/powerpoint/2010/main" val="2021745168"/>
              </p:ext>
            </p:extLst>
          </p:nvPr>
        </p:nvGraphicFramePr>
        <p:xfrm>
          <a:off x="838201" y="1825624"/>
          <a:ext cx="9758679" cy="3345815"/>
        </p:xfrm>
        <a:graphic>
          <a:graphicData uri="http://schemas.openxmlformats.org/drawingml/2006/table">
            <a:tbl>
              <a:tblPr firstRow="1" bandRow="1">
                <a:tableStyleId>{5C22544A-7EE6-4342-B048-85BDC9FD1C3A}</a:tableStyleId>
              </a:tblPr>
              <a:tblGrid>
                <a:gridCol w="3116178">
                  <a:extLst>
                    <a:ext uri="{9D8B030D-6E8A-4147-A177-3AD203B41FA5}">
                      <a16:colId xmlns:a16="http://schemas.microsoft.com/office/drawing/2014/main" val="3375223079"/>
                    </a:ext>
                  </a:extLst>
                </a:gridCol>
                <a:gridCol w="3389608">
                  <a:extLst>
                    <a:ext uri="{9D8B030D-6E8A-4147-A177-3AD203B41FA5}">
                      <a16:colId xmlns:a16="http://schemas.microsoft.com/office/drawing/2014/main" val="1067955655"/>
                    </a:ext>
                  </a:extLst>
                </a:gridCol>
                <a:gridCol w="3252893">
                  <a:extLst>
                    <a:ext uri="{9D8B030D-6E8A-4147-A177-3AD203B41FA5}">
                      <a16:colId xmlns:a16="http://schemas.microsoft.com/office/drawing/2014/main" val="3314380383"/>
                    </a:ext>
                  </a:extLst>
                </a:gridCol>
              </a:tblGrid>
              <a:tr h="520777">
                <a:tc>
                  <a:txBody>
                    <a:bodyPr/>
                    <a:lstStyle/>
                    <a:p>
                      <a:r>
                        <a:rPr lang="en-US" sz="2000" b="1" kern="1200" dirty="0">
                          <a:solidFill>
                            <a:schemeClr val="lt1"/>
                          </a:solidFill>
                          <a:effectLst/>
                          <a:latin typeface="Times New Roman" panose="02020603050405020304" pitchFamily="18" charset="0"/>
                          <a:ea typeface="+mn-ea"/>
                          <a:cs typeface="Times New Roman" panose="02020603050405020304" pitchFamily="18" charset="0"/>
                        </a:rPr>
                        <a:t>Class I: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1" kern="1200" dirty="0">
                          <a:solidFill>
                            <a:schemeClr val="lt1"/>
                          </a:solidFill>
                          <a:effectLst/>
                          <a:latin typeface="Times New Roman" panose="02020603050405020304" pitchFamily="18" charset="0"/>
                          <a:ea typeface="+mn-ea"/>
                          <a:cs typeface="Times New Roman" panose="02020603050405020304" pitchFamily="18" charset="0"/>
                        </a:rPr>
                        <a:t>Class II: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1" kern="1200" dirty="0">
                          <a:solidFill>
                            <a:schemeClr val="lt1"/>
                          </a:solidFill>
                          <a:effectLst/>
                          <a:latin typeface="Times New Roman" panose="02020603050405020304" pitchFamily="18" charset="0"/>
                          <a:ea typeface="+mn-ea"/>
                          <a:cs typeface="Times New Roman" panose="02020603050405020304" pitchFamily="18" charset="0"/>
                        </a:rPr>
                        <a:t>Class III: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6089849"/>
                  </a:ext>
                </a:extLst>
              </a:tr>
              <a:tr h="28250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A dangerous or defective product that could cause serious health problems or death.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Example: a label mix-up on a lifesaving drug.</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A product that might cause a temporary health problem. Example: a drug that is under-strength but is not used to treat life-threatening situations.</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Minor defect or other condition that would not harm patient, but drugs cannot be resold.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4988269"/>
                  </a:ext>
                </a:extLst>
              </a:tr>
            </a:tbl>
          </a:graphicData>
        </a:graphic>
      </p:graphicFrame>
    </p:spTree>
    <p:extLst>
      <p:ext uri="{BB962C8B-B14F-4D97-AF65-F5344CB8AC3E}">
        <p14:creationId xmlns:p14="http://schemas.microsoft.com/office/powerpoint/2010/main" val="2782480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AE26132-A485-57C3-61FC-DA0A4FB7C486}"/>
              </a:ext>
            </a:extLst>
          </p:cNvPr>
          <p:cNvSpPr>
            <a:spLocks noGrp="1"/>
          </p:cNvSpPr>
          <p:nvPr>
            <p:ph type="title"/>
          </p:nvPr>
        </p:nvSpPr>
        <p:spPr>
          <a:xfrm>
            <a:off x="3506755" y="365125"/>
            <a:ext cx="7161245" cy="1325563"/>
          </a:xfrm>
        </p:spPr>
        <p:txBody>
          <a:bodyPr>
            <a:normAutofit/>
          </a:bodyPr>
          <a:lstStyle/>
          <a:p>
            <a:r>
              <a:rPr lang="en-US" sz="33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List of Agencies for Different Countries</a:t>
            </a:r>
            <a:br>
              <a:rPr lang="en-IN" sz="33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IN" sz="3300">
              <a:solidFill>
                <a:schemeClr val="bg1"/>
              </a:solidFill>
            </a:endParaRPr>
          </a:p>
        </p:txBody>
      </p:sp>
      <p:sp>
        <p:nvSpPr>
          <p:cNvPr id="3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35" name="Straight Connector 27">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A7278207-1E26-12EB-5DD7-F1890338D2B9}"/>
              </a:ext>
            </a:extLst>
          </p:cNvPr>
          <p:cNvGraphicFramePr>
            <a:graphicFrameLocks noGrp="1"/>
          </p:cNvGraphicFramePr>
          <p:nvPr>
            <p:ph idx="1"/>
            <p:extLst>
              <p:ext uri="{D42A27DB-BD31-4B8C-83A1-F6EECF244321}">
                <p14:modId xmlns:p14="http://schemas.microsoft.com/office/powerpoint/2010/main" val="460828363"/>
              </p:ext>
            </p:extLst>
          </p:nvPr>
        </p:nvGraphicFramePr>
        <p:xfrm>
          <a:off x="1116384" y="1825625"/>
          <a:ext cx="9959234" cy="4351342"/>
        </p:xfrm>
        <a:graphic>
          <a:graphicData uri="http://schemas.openxmlformats.org/drawingml/2006/table">
            <a:tbl>
              <a:tblPr firstRow="1" firstCol="1" bandRow="1">
                <a:tableStyleId>{5C22544A-7EE6-4342-B048-85BDC9FD1C3A}</a:tableStyleId>
              </a:tblPr>
              <a:tblGrid>
                <a:gridCol w="1976405">
                  <a:extLst>
                    <a:ext uri="{9D8B030D-6E8A-4147-A177-3AD203B41FA5}">
                      <a16:colId xmlns:a16="http://schemas.microsoft.com/office/drawing/2014/main" val="3420214811"/>
                    </a:ext>
                  </a:extLst>
                </a:gridCol>
                <a:gridCol w="3394992">
                  <a:extLst>
                    <a:ext uri="{9D8B030D-6E8A-4147-A177-3AD203B41FA5}">
                      <a16:colId xmlns:a16="http://schemas.microsoft.com/office/drawing/2014/main" val="3040740363"/>
                    </a:ext>
                  </a:extLst>
                </a:gridCol>
                <a:gridCol w="4587837">
                  <a:extLst>
                    <a:ext uri="{9D8B030D-6E8A-4147-A177-3AD203B41FA5}">
                      <a16:colId xmlns:a16="http://schemas.microsoft.com/office/drawing/2014/main" val="540565281"/>
                    </a:ext>
                  </a:extLst>
                </a:gridCol>
              </a:tblGrid>
              <a:tr h="322489">
                <a:tc>
                  <a:txBody>
                    <a:bodyPr/>
                    <a:lstStyle/>
                    <a:p>
                      <a:pPr marL="0" marR="0">
                        <a:lnSpc>
                          <a:spcPct val="107000"/>
                        </a:lnSpc>
                        <a:spcBef>
                          <a:spcPts val="0"/>
                        </a:spcBef>
                        <a:spcAft>
                          <a:spcPts val="0"/>
                        </a:spcAft>
                      </a:pPr>
                      <a:r>
                        <a:rPr lang="en-US" sz="1900" kern="100">
                          <a:effectLst/>
                          <a:latin typeface="Times New Roman" panose="02020603050405020304" pitchFamily="18" charset="0"/>
                          <a:cs typeface="Times New Roman" panose="02020603050405020304" pitchFamily="18" charset="0"/>
                        </a:rPr>
                        <a:t>Country</a:t>
                      </a:r>
                      <a:endParaRPr lang="en-IN" sz="1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tc>
                  <a:txBody>
                    <a:bodyPr/>
                    <a:lstStyle/>
                    <a:p>
                      <a:pPr marL="0" marR="0">
                        <a:lnSpc>
                          <a:spcPct val="107000"/>
                        </a:lnSpc>
                        <a:spcBef>
                          <a:spcPts val="0"/>
                        </a:spcBef>
                        <a:spcAft>
                          <a:spcPts val="0"/>
                        </a:spcAft>
                      </a:pPr>
                      <a:r>
                        <a:rPr lang="en-US" sz="1900" kern="100">
                          <a:effectLst/>
                          <a:latin typeface="Times New Roman" panose="02020603050405020304" pitchFamily="18" charset="0"/>
                          <a:cs typeface="Times New Roman" panose="02020603050405020304" pitchFamily="18" charset="0"/>
                        </a:rPr>
                        <a:t>Regulatory Body</a:t>
                      </a:r>
                      <a:endParaRPr lang="en-IN" sz="1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tc>
                  <a:txBody>
                    <a:bodyPr/>
                    <a:lstStyle/>
                    <a:p>
                      <a:pPr marL="0" marR="0">
                        <a:lnSpc>
                          <a:spcPct val="107000"/>
                        </a:lnSpc>
                        <a:spcBef>
                          <a:spcPts val="0"/>
                        </a:spcBef>
                        <a:spcAft>
                          <a:spcPts val="0"/>
                        </a:spcAft>
                      </a:pPr>
                      <a:r>
                        <a:rPr lang="en-US" sz="1900" kern="100">
                          <a:effectLst/>
                          <a:latin typeface="Times New Roman" panose="02020603050405020304" pitchFamily="18" charset="0"/>
                          <a:cs typeface="Times New Roman" panose="02020603050405020304" pitchFamily="18" charset="0"/>
                        </a:rPr>
                        <a:t>Guidelines under</a:t>
                      </a:r>
                      <a:endParaRPr lang="en-IN" sz="1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extLst>
                  <a:ext uri="{0D108BD9-81ED-4DB2-BD59-A6C34878D82A}">
                    <a16:rowId xmlns:a16="http://schemas.microsoft.com/office/drawing/2014/main" val="3288878386"/>
                  </a:ext>
                </a:extLst>
              </a:tr>
              <a:tr h="293757">
                <a:tc>
                  <a:txBody>
                    <a:bodyPr/>
                    <a:lstStyle/>
                    <a:p>
                      <a:pPr marL="0" marR="0">
                        <a:lnSpc>
                          <a:spcPct val="107000"/>
                        </a:lnSpc>
                        <a:spcBef>
                          <a:spcPts val="0"/>
                        </a:spcBef>
                        <a:spcAft>
                          <a:spcPts val="0"/>
                        </a:spcAft>
                      </a:pPr>
                      <a:r>
                        <a:rPr lang="en-US" sz="1700" kern="100">
                          <a:effectLst/>
                          <a:latin typeface="Times New Roman" panose="02020603050405020304" pitchFamily="18" charset="0"/>
                          <a:cs typeface="Times New Roman" panose="02020603050405020304" pitchFamily="18" charset="0"/>
                        </a:rPr>
                        <a:t>USA</a:t>
                      </a:r>
                      <a:endParaRPr lang="en-IN" sz="17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tc>
                  <a:txBody>
                    <a:bodyPr/>
                    <a:lstStyle/>
                    <a:p>
                      <a:pPr marL="0" marR="0">
                        <a:lnSpc>
                          <a:spcPct val="107000"/>
                        </a:lnSpc>
                        <a:spcBef>
                          <a:spcPts val="0"/>
                        </a:spcBef>
                        <a:spcAft>
                          <a:spcPts val="0"/>
                        </a:spcAft>
                      </a:pPr>
                      <a:r>
                        <a:rPr lang="en-US" sz="1700" kern="100">
                          <a:effectLst/>
                          <a:latin typeface="Times New Roman" panose="02020603050405020304" pitchFamily="18" charset="0"/>
                          <a:cs typeface="Times New Roman" panose="02020603050405020304" pitchFamily="18" charset="0"/>
                        </a:rPr>
                        <a:t>Food &amp; Drug Administration</a:t>
                      </a:r>
                      <a:endParaRPr lang="en-IN" sz="17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tc>
                  <a:txBody>
                    <a:bodyPr/>
                    <a:lstStyle/>
                    <a:p>
                      <a:pPr marL="0" marR="0">
                        <a:lnSpc>
                          <a:spcPct val="107000"/>
                        </a:lnSpc>
                        <a:spcBef>
                          <a:spcPts val="0"/>
                        </a:spcBef>
                        <a:spcAft>
                          <a:spcPts val="0"/>
                        </a:spcAft>
                      </a:pPr>
                      <a:r>
                        <a:rPr lang="en-US" sz="1700" kern="100">
                          <a:effectLst/>
                          <a:latin typeface="Times New Roman" panose="02020603050405020304" pitchFamily="18" charset="0"/>
                          <a:cs typeface="Times New Roman" panose="02020603050405020304" pitchFamily="18" charset="0"/>
                        </a:rPr>
                        <a:t>21 CFR Parts, 7, 107 and 1270.</a:t>
                      </a:r>
                      <a:endParaRPr lang="en-IN" sz="17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extLst>
                  <a:ext uri="{0D108BD9-81ED-4DB2-BD59-A6C34878D82A}">
                    <a16:rowId xmlns:a16="http://schemas.microsoft.com/office/drawing/2014/main" val="145093359"/>
                  </a:ext>
                </a:extLst>
              </a:tr>
              <a:tr h="1127237">
                <a:tc>
                  <a:txBody>
                    <a:bodyPr/>
                    <a:lstStyle/>
                    <a:p>
                      <a:pPr marL="0" marR="0">
                        <a:lnSpc>
                          <a:spcPct val="107000"/>
                        </a:lnSpc>
                        <a:spcBef>
                          <a:spcPts val="0"/>
                        </a:spcBef>
                        <a:spcAft>
                          <a:spcPts val="0"/>
                        </a:spcAft>
                      </a:pPr>
                      <a:r>
                        <a:rPr lang="en-US" sz="1700" kern="100">
                          <a:effectLst/>
                          <a:latin typeface="Times New Roman" panose="02020603050405020304" pitchFamily="18" charset="0"/>
                          <a:cs typeface="Times New Roman" panose="02020603050405020304" pitchFamily="18" charset="0"/>
                        </a:rPr>
                        <a:t>India</a:t>
                      </a:r>
                      <a:endParaRPr lang="en-IN" sz="17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tc>
                  <a:txBody>
                    <a:bodyPr/>
                    <a:lstStyle/>
                    <a:p>
                      <a:pPr marL="0" marR="0">
                        <a:lnSpc>
                          <a:spcPct val="107000"/>
                        </a:lnSpc>
                        <a:spcBef>
                          <a:spcPts val="0"/>
                        </a:spcBef>
                        <a:spcAft>
                          <a:spcPts val="0"/>
                        </a:spcAft>
                      </a:pPr>
                      <a:r>
                        <a:rPr lang="en-US" sz="1700" kern="100">
                          <a:effectLst/>
                          <a:latin typeface="Times New Roman" panose="02020603050405020304" pitchFamily="18" charset="0"/>
                          <a:cs typeface="Times New Roman" panose="02020603050405020304" pitchFamily="18" charset="0"/>
                        </a:rPr>
                        <a:t>Central dug Standard Control Organization (CDSCO)</a:t>
                      </a:r>
                      <a:endParaRPr lang="en-IN" sz="17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tc>
                  <a:txBody>
                    <a:bodyPr/>
                    <a:lstStyle/>
                    <a:p>
                      <a:pPr marL="0" marR="0">
                        <a:lnSpc>
                          <a:spcPct val="107000"/>
                        </a:lnSpc>
                        <a:spcBef>
                          <a:spcPts val="0"/>
                        </a:spcBef>
                        <a:spcAft>
                          <a:spcPts val="0"/>
                        </a:spcAft>
                      </a:pPr>
                      <a:r>
                        <a:rPr lang="en-US" sz="1700" kern="100">
                          <a:effectLst/>
                          <a:latin typeface="Times New Roman" panose="02020603050405020304" pitchFamily="18" charset="0"/>
                          <a:cs typeface="Times New Roman" panose="02020603050405020304" pitchFamily="18" charset="0"/>
                        </a:rPr>
                        <a:t>Para 27, 28 of Schedule M and conditions of license for defective product recall in Rule74(j) and rule 78(i) of the Drugs and Cosmetic Act, 1940 and Rules there under.</a:t>
                      </a:r>
                      <a:endParaRPr lang="en-IN" sz="17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extLst>
                  <a:ext uri="{0D108BD9-81ED-4DB2-BD59-A6C34878D82A}">
                    <a16:rowId xmlns:a16="http://schemas.microsoft.com/office/drawing/2014/main" val="4038861969"/>
                  </a:ext>
                </a:extLst>
              </a:tr>
              <a:tr h="849410">
                <a:tc>
                  <a:txBody>
                    <a:bodyPr/>
                    <a:lstStyle/>
                    <a:p>
                      <a:pPr marL="0" marR="0">
                        <a:lnSpc>
                          <a:spcPct val="107000"/>
                        </a:lnSpc>
                        <a:spcBef>
                          <a:spcPts val="0"/>
                        </a:spcBef>
                        <a:spcAft>
                          <a:spcPts val="0"/>
                        </a:spcAft>
                      </a:pPr>
                      <a:r>
                        <a:rPr lang="en-US" sz="1700" kern="100">
                          <a:effectLst/>
                          <a:latin typeface="Times New Roman" panose="02020603050405020304" pitchFamily="18" charset="0"/>
                          <a:cs typeface="Times New Roman" panose="02020603050405020304" pitchFamily="18" charset="0"/>
                        </a:rPr>
                        <a:t>UK</a:t>
                      </a:r>
                      <a:endParaRPr lang="en-IN" sz="17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tc>
                  <a:txBody>
                    <a:bodyPr/>
                    <a:lstStyle/>
                    <a:p>
                      <a:pPr marL="0" marR="0">
                        <a:lnSpc>
                          <a:spcPct val="107000"/>
                        </a:lnSpc>
                        <a:spcBef>
                          <a:spcPts val="0"/>
                        </a:spcBef>
                        <a:spcAft>
                          <a:spcPts val="0"/>
                        </a:spcAft>
                      </a:pPr>
                      <a:r>
                        <a:rPr lang="en-US" sz="1700" kern="100">
                          <a:effectLst/>
                          <a:latin typeface="Times New Roman" panose="02020603050405020304" pitchFamily="18" charset="0"/>
                          <a:cs typeface="Times New Roman" panose="02020603050405020304" pitchFamily="18" charset="0"/>
                        </a:rPr>
                        <a:t>Medicines and Health care products Regulatory Agency (MHRA)</a:t>
                      </a:r>
                      <a:endParaRPr lang="en-IN" sz="17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tc>
                  <a:txBody>
                    <a:bodyPr/>
                    <a:lstStyle/>
                    <a:p>
                      <a:pPr marL="0" marR="0">
                        <a:lnSpc>
                          <a:spcPct val="107000"/>
                        </a:lnSpc>
                        <a:spcBef>
                          <a:spcPts val="0"/>
                        </a:spcBef>
                        <a:spcAft>
                          <a:spcPts val="0"/>
                        </a:spcAft>
                      </a:pPr>
                      <a:r>
                        <a:rPr lang="en-US" sz="1700" kern="100">
                          <a:effectLst/>
                          <a:latin typeface="Times New Roman" panose="02020603050405020304" pitchFamily="18" charset="0"/>
                          <a:cs typeface="Times New Roman" panose="02020603050405020304" pitchFamily="18" charset="0"/>
                        </a:rPr>
                        <a:t>Scetions 2(2), 4, 5 and 7 of the European Communities Act 1972 and Directive 2001/95/EC on general product safety.</a:t>
                      </a:r>
                      <a:endParaRPr lang="en-IN" sz="17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extLst>
                  <a:ext uri="{0D108BD9-81ED-4DB2-BD59-A6C34878D82A}">
                    <a16:rowId xmlns:a16="http://schemas.microsoft.com/office/drawing/2014/main" val="2742010207"/>
                  </a:ext>
                </a:extLst>
              </a:tr>
              <a:tr h="1127237">
                <a:tc>
                  <a:txBody>
                    <a:bodyPr/>
                    <a:lstStyle/>
                    <a:p>
                      <a:pPr marL="0" marR="0">
                        <a:lnSpc>
                          <a:spcPct val="107000"/>
                        </a:lnSpc>
                        <a:spcBef>
                          <a:spcPts val="0"/>
                        </a:spcBef>
                        <a:spcAft>
                          <a:spcPts val="0"/>
                        </a:spcAft>
                      </a:pPr>
                      <a:r>
                        <a:rPr lang="en-US" sz="1700" kern="100">
                          <a:effectLst/>
                          <a:latin typeface="Times New Roman" panose="02020603050405020304" pitchFamily="18" charset="0"/>
                          <a:cs typeface="Times New Roman" panose="02020603050405020304" pitchFamily="18" charset="0"/>
                        </a:rPr>
                        <a:t>South Africa</a:t>
                      </a:r>
                      <a:endParaRPr lang="en-IN" sz="17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tc>
                  <a:txBody>
                    <a:bodyPr/>
                    <a:lstStyle/>
                    <a:p>
                      <a:pPr marL="0" marR="0">
                        <a:lnSpc>
                          <a:spcPct val="107000"/>
                        </a:lnSpc>
                        <a:spcBef>
                          <a:spcPts val="0"/>
                        </a:spcBef>
                        <a:spcAft>
                          <a:spcPts val="0"/>
                        </a:spcAft>
                      </a:pPr>
                      <a:r>
                        <a:rPr lang="en-US" sz="1700" kern="100">
                          <a:effectLst/>
                          <a:latin typeface="Times New Roman" panose="02020603050405020304" pitchFamily="18" charset="0"/>
                          <a:cs typeface="Times New Roman" panose="02020603050405020304" pitchFamily="18" charset="0"/>
                        </a:rPr>
                        <a:t>Medicine Control Council</a:t>
                      </a:r>
                      <a:endParaRPr lang="en-IN" sz="17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tc>
                  <a:txBody>
                    <a:bodyPr/>
                    <a:lstStyle/>
                    <a:p>
                      <a:pPr marL="0" marR="0">
                        <a:lnSpc>
                          <a:spcPct val="107000"/>
                        </a:lnSpc>
                        <a:spcBef>
                          <a:spcPts val="0"/>
                        </a:spcBef>
                        <a:spcAft>
                          <a:spcPts val="0"/>
                        </a:spcAft>
                      </a:pPr>
                      <a:r>
                        <a:rPr lang="en-US" sz="1700" kern="100">
                          <a:effectLst/>
                          <a:latin typeface="Times New Roman" panose="02020603050405020304" pitchFamily="18" charset="0"/>
                          <a:cs typeface="Times New Roman" panose="02020603050405020304" pitchFamily="18" charset="0"/>
                        </a:rPr>
                        <a:t>Section 19(1) of the Medicines and Related Substances Act, Act 101 of 1965 and Regulation 43(1) of the Medicines and Related Substances Control Act, Act 101 of 1965.</a:t>
                      </a:r>
                      <a:endParaRPr lang="en-IN" sz="17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extLst>
                  <a:ext uri="{0D108BD9-81ED-4DB2-BD59-A6C34878D82A}">
                    <a16:rowId xmlns:a16="http://schemas.microsoft.com/office/drawing/2014/main" val="521238641"/>
                  </a:ext>
                </a:extLst>
              </a:tr>
              <a:tr h="631212">
                <a:tc>
                  <a:txBody>
                    <a:bodyPr/>
                    <a:lstStyle/>
                    <a:p>
                      <a:pPr marL="0" marR="0">
                        <a:lnSpc>
                          <a:spcPct val="107000"/>
                        </a:lnSpc>
                        <a:spcBef>
                          <a:spcPts val="0"/>
                        </a:spcBef>
                        <a:spcAft>
                          <a:spcPts val="0"/>
                        </a:spcAft>
                      </a:pPr>
                      <a:r>
                        <a:rPr lang="en-US" sz="1900" kern="100">
                          <a:effectLst/>
                          <a:latin typeface="Times New Roman" panose="02020603050405020304" pitchFamily="18" charset="0"/>
                          <a:cs typeface="Times New Roman" panose="02020603050405020304" pitchFamily="18" charset="0"/>
                        </a:rPr>
                        <a:t>Australia</a:t>
                      </a:r>
                      <a:endParaRPr lang="en-IN" sz="1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tc>
                  <a:txBody>
                    <a:bodyPr/>
                    <a:lstStyle/>
                    <a:p>
                      <a:pPr marL="0" marR="0">
                        <a:lnSpc>
                          <a:spcPct val="107000"/>
                        </a:lnSpc>
                        <a:spcBef>
                          <a:spcPts val="0"/>
                        </a:spcBef>
                        <a:spcAft>
                          <a:spcPts val="0"/>
                        </a:spcAft>
                      </a:pPr>
                      <a:r>
                        <a:rPr lang="en-US" sz="1900" kern="100">
                          <a:effectLst/>
                          <a:latin typeface="Times New Roman" panose="02020603050405020304" pitchFamily="18" charset="0"/>
                          <a:cs typeface="Times New Roman" panose="02020603050405020304" pitchFamily="18" charset="0"/>
                        </a:rPr>
                        <a:t>Therapeutic Goods and administration (TGA)</a:t>
                      </a:r>
                      <a:endParaRPr lang="en-IN" sz="1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tc>
                  <a:txBody>
                    <a:bodyPr/>
                    <a:lstStyle/>
                    <a:p>
                      <a:pPr marL="0" marR="0">
                        <a:lnSpc>
                          <a:spcPct val="107000"/>
                        </a:lnSpc>
                        <a:spcBef>
                          <a:spcPts val="0"/>
                        </a:spcBef>
                        <a:spcAft>
                          <a:spcPts val="0"/>
                        </a:spcAft>
                      </a:pPr>
                      <a:r>
                        <a:rPr lang="en-US" sz="1900" kern="100">
                          <a:effectLst/>
                          <a:latin typeface="Times New Roman" panose="02020603050405020304" pitchFamily="18" charset="0"/>
                          <a:cs typeface="Times New Roman" panose="02020603050405020304" pitchFamily="18" charset="0"/>
                        </a:rPr>
                        <a:t>Section 65F of the Trade Practices Act 1974.</a:t>
                      </a:r>
                      <a:endParaRPr lang="en-IN" sz="1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7428" marR="67428" marT="0" marB="0"/>
                </a:tc>
                <a:extLst>
                  <a:ext uri="{0D108BD9-81ED-4DB2-BD59-A6C34878D82A}">
                    <a16:rowId xmlns:a16="http://schemas.microsoft.com/office/drawing/2014/main" val="2670072788"/>
                  </a:ext>
                </a:extLst>
              </a:tr>
            </a:tbl>
          </a:graphicData>
        </a:graphic>
      </p:graphicFrame>
    </p:spTree>
    <p:extLst>
      <p:ext uri="{BB962C8B-B14F-4D97-AF65-F5344CB8AC3E}">
        <p14:creationId xmlns:p14="http://schemas.microsoft.com/office/powerpoint/2010/main" val="293751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50B1A4-F4EB-3A19-F8DD-3EB292A8F066}"/>
              </a:ext>
            </a:extLst>
          </p:cNvPr>
          <p:cNvSpPr>
            <a:spLocks noGrp="1"/>
          </p:cNvSpPr>
          <p:nvPr>
            <p:ph type="title"/>
          </p:nvPr>
        </p:nvSpPr>
        <p:spPr>
          <a:xfrm>
            <a:off x="838200" y="1336390"/>
            <a:ext cx="6155988" cy="1182927"/>
          </a:xfrm>
        </p:spPr>
        <p:txBody>
          <a:bodyPr anchor="b">
            <a:normAutofit/>
          </a:bodyPr>
          <a:lstStyle/>
          <a:p>
            <a:r>
              <a:rPr lang="en-US" sz="3800" kern="100">
                <a:effectLst/>
                <a:latin typeface="Times New Roman" panose="02020603050405020304" pitchFamily="18" charset="0"/>
                <a:ea typeface="Calibri" panose="020F0502020204030204" pitchFamily="34" charset="0"/>
                <a:cs typeface="Times New Roman" panose="02020603050405020304" pitchFamily="18" charset="0"/>
              </a:rPr>
              <a:t>Recall Initiation:</a:t>
            </a:r>
            <a:br>
              <a:rPr lang="en-IN" sz="3800" kern="100">
                <a:effectLst/>
                <a:latin typeface="Calibri" panose="020F0502020204030204" pitchFamily="34" charset="0"/>
                <a:ea typeface="Calibri" panose="020F0502020204030204" pitchFamily="34" charset="0"/>
                <a:cs typeface="Times New Roman" panose="02020603050405020304" pitchFamily="18" charset="0"/>
              </a:rPr>
            </a:br>
            <a:endParaRPr lang="en-IN" sz="3800"/>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8C1F745-1162-9069-BECA-2DFA8F450554}"/>
              </a:ext>
            </a:extLst>
          </p:cNvPr>
          <p:cNvSpPr>
            <a:spLocks noGrp="1"/>
          </p:cNvSpPr>
          <p:nvPr>
            <p:ph idx="1"/>
          </p:nvPr>
        </p:nvSpPr>
        <p:spPr>
          <a:xfrm>
            <a:off x="803776" y="2829330"/>
            <a:ext cx="6190412" cy="3344459"/>
          </a:xfrm>
        </p:spPr>
        <p:txBody>
          <a:bodyPr anchor="t">
            <a:normAutofit/>
          </a:bodyPr>
          <a:lstStyle/>
          <a:p>
            <a:r>
              <a:rPr lang="en-US" sz="1800" b="1">
                <a:effectLst/>
                <a:latin typeface="Times New Roman" panose="02020603050405020304" pitchFamily="18" charset="0"/>
                <a:ea typeface="Calibri" panose="020F0502020204030204" pitchFamily="34" charset="0"/>
              </a:rPr>
              <a:t>FDA Requested Recalls</a:t>
            </a:r>
            <a:r>
              <a:rPr lang="en-US" sz="1800">
                <a:effectLst/>
                <a:latin typeface="Times New Roman" panose="02020603050405020304" pitchFamily="18" charset="0"/>
                <a:ea typeface="Calibri" panose="020F0502020204030204" pitchFamily="34" charset="0"/>
              </a:rPr>
              <a:t>: </a:t>
            </a:r>
          </a:p>
          <a:p>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FDA may request that Exela Pharma Sciences to initiate a recall. F</a:t>
            </a:r>
            <a:r>
              <a:rPr lang="en-US" sz="1800" kern="100">
                <a:latin typeface="Times New Roman" panose="02020603050405020304" pitchFamily="18" charset="0"/>
                <a:ea typeface="Calibri" panose="020F0502020204030204" pitchFamily="34" charset="0"/>
                <a:cs typeface="Times New Roman" panose="02020603050405020304" pitchFamily="18" charset="0"/>
              </a:rPr>
              <a:t>DA will send </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Notification through Letter or Telegram Notification contains Violation, Recall instructions to conduct recall. Based on the Instructions Exela will follow the Recall Procedure.</a:t>
            </a:r>
          </a:p>
          <a:p>
            <a:endParaRPr lang="en-US" sz="1800" kern="100">
              <a:latin typeface="Times New Roman" panose="02020603050405020304" pitchFamily="18" charset="0"/>
              <a:ea typeface="Calibri" panose="020F0502020204030204" pitchFamily="34" charset="0"/>
              <a:cs typeface="Times New Roman" panose="02020603050405020304" pitchFamily="18" charset="0"/>
            </a:endParaRPr>
          </a:p>
          <a:p>
            <a: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t>Exela Pharma Sciences</a:t>
            </a:r>
            <a:r>
              <a:rPr lang="en-US" sz="1800" b="1" kern="100">
                <a:latin typeface="Times New Roman" panose="02020603050405020304" pitchFamily="18" charset="0"/>
                <a:ea typeface="Calibri" panose="020F0502020204030204" pitchFamily="34" charset="0"/>
                <a:cs typeface="Times New Roman" panose="02020603050405020304" pitchFamily="18" charset="0"/>
              </a:rPr>
              <a:t>- Initiated Recall:</a:t>
            </a:r>
          </a:p>
          <a:p>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Exela Pharma Sciences may voluntarily initiate a recall at any time.</a:t>
            </a:r>
          </a:p>
          <a:p>
            <a:endParaRPr lang="en-US" sz="1800" kern="100">
              <a:latin typeface="Times New Roman" panose="02020603050405020304" pitchFamily="18" charset="0"/>
              <a:ea typeface="Calibri" panose="020F0502020204030204" pitchFamily="34" charset="0"/>
              <a:cs typeface="Times New Roman" panose="02020603050405020304" pitchFamily="18" charset="0"/>
            </a:endParaRPr>
          </a:p>
          <a:p>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a:latin typeface="Times New Roman" panose="02020603050405020304" pitchFamily="18" charset="0"/>
              <a:ea typeface="Calibri" panose="020F0502020204030204" pitchFamily="34" charset="0"/>
              <a:cs typeface="Times New Roman" panose="02020603050405020304" pitchFamily="18" charset="0"/>
            </a:endParaRPr>
          </a:p>
          <a:p>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800"/>
              </a:spcAft>
              <a:buNone/>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a:p>
        </p:txBody>
      </p:sp>
      <p:pic>
        <p:nvPicPr>
          <p:cNvPr id="7" name="Graphic 6" descr="Open envelope">
            <a:extLst>
              <a:ext uri="{FF2B5EF4-FFF2-40B4-BE49-F238E27FC236}">
                <a16:creationId xmlns:a16="http://schemas.microsoft.com/office/drawing/2014/main" id="{F2DEA03E-2719-CC5F-6813-A101CC6AE6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05557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5DC1F00-B78B-4BA5-6A94-7F60A44FC26B}"/>
              </a:ext>
            </a:extLst>
          </p:cNvPr>
          <p:cNvSpPr>
            <a:spLocks noGrp="1"/>
          </p:cNvSpPr>
          <p:nvPr>
            <p:ph type="title"/>
          </p:nvPr>
        </p:nvSpPr>
        <p:spPr>
          <a:xfrm>
            <a:off x="3506755" y="365125"/>
            <a:ext cx="7161245" cy="1325563"/>
          </a:xfrm>
        </p:spPr>
        <p:txBody>
          <a:bodyPr>
            <a:normAutofit/>
          </a:bodyPr>
          <a:lstStyle/>
          <a:p>
            <a:r>
              <a:rPr lang="en-US" sz="3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Product Recall in </a:t>
            </a:r>
            <a:r>
              <a:rPr lang="en-US" sz="36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following</a:t>
            </a:r>
            <a:r>
              <a:rPr lang="en-US" sz="3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steps:</a:t>
            </a:r>
            <a:br>
              <a:rPr lang="en-IN" sz="3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IN" sz="3600" dirty="0">
              <a:solidFill>
                <a:schemeClr val="bg1"/>
              </a:solidFill>
            </a:endParaRPr>
          </a:p>
        </p:txBody>
      </p:sp>
      <p:sp>
        <p:nvSpPr>
          <p:cNvPr id="3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35" name="Straight Connector 27">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5D7B9023-6B2C-F782-3945-E9C5F160BBF2}"/>
              </a:ext>
            </a:extLst>
          </p:cNvPr>
          <p:cNvGraphicFramePr>
            <a:graphicFrameLocks noGrp="1"/>
          </p:cNvGraphicFramePr>
          <p:nvPr>
            <p:ph idx="1"/>
            <p:extLst>
              <p:ext uri="{D42A27DB-BD31-4B8C-83A1-F6EECF244321}">
                <p14:modId xmlns:p14="http://schemas.microsoft.com/office/powerpoint/2010/main" val="31709593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3894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24E7C9-ABEE-2D8A-9975-2A8A3A2E316C}"/>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5000" b="1" i="0" kern="1200" cap="all" baseline="0">
                <a:solidFill>
                  <a:schemeClr val="bg1"/>
                </a:solidFill>
                <a:latin typeface="+mj-lt"/>
                <a:ea typeface="+mj-ea"/>
                <a:cs typeface="+mj-cs"/>
              </a:rPr>
              <a:t>Example of a Product Recall Form</a:t>
            </a: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Content Placeholder 4" descr="A close-up of a prescription form&#10;&#10;Description automatically generated">
            <a:extLst>
              <a:ext uri="{FF2B5EF4-FFF2-40B4-BE49-F238E27FC236}">
                <a16:creationId xmlns:a16="http://schemas.microsoft.com/office/drawing/2014/main" id="{0405A9BB-552E-4889-7F6F-C6F980595F6F}"/>
              </a:ext>
            </a:extLst>
          </p:cNvPr>
          <p:cNvPicPr>
            <a:picLocks noGrp="1" noChangeAspect="1"/>
          </p:cNvPicPr>
          <p:nvPr>
            <p:ph idx="1"/>
          </p:nvPr>
        </p:nvPicPr>
        <p:blipFill>
          <a:blip r:embed="rId2"/>
          <a:stretch>
            <a:fillRect/>
          </a:stretch>
        </p:blipFill>
        <p:spPr>
          <a:xfrm>
            <a:off x="6720931" y="1598246"/>
            <a:ext cx="4101854" cy="4783504"/>
          </a:xfrm>
          <a:prstGeom prst="rect">
            <a:avLst/>
          </a:prstGeom>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0877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0AEE42-7E7E-E87C-52DD-757C218C6F45}"/>
              </a:ext>
            </a:extLst>
          </p:cNvPr>
          <p:cNvSpPr>
            <a:spLocks noGrp="1"/>
          </p:cNvSpPr>
          <p:nvPr>
            <p:ph type="title"/>
          </p:nvPr>
        </p:nvSpPr>
        <p:spPr>
          <a:xfrm>
            <a:off x="1188069" y="381935"/>
            <a:ext cx="4008583" cy="5974414"/>
          </a:xfrm>
        </p:spPr>
        <p:txBody>
          <a:bodyPr anchor="ctr">
            <a:normAutofit/>
          </a:bodyPr>
          <a:lstStyle/>
          <a:p>
            <a:r>
              <a:rPr lang="en-US" sz="72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Exela Pharma Recalls in 2023</a:t>
            </a:r>
            <a:br>
              <a:rPr lang="en-IN" sz="72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7200">
              <a:solidFill>
                <a:schemeClr val="bg1"/>
              </a:solidFill>
              <a:latin typeface="Times New Roman" panose="02020603050405020304" pitchFamily="18" charset="0"/>
              <a:cs typeface="Times New Roman" panose="02020603050405020304" pitchFamily="18" charset="0"/>
            </a:endParaRPr>
          </a:p>
        </p:txBody>
      </p:sp>
      <p:sp>
        <p:nvSpPr>
          <p:cNvPr id="2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26" name="Content Placeholder 2">
            <a:extLst>
              <a:ext uri="{FF2B5EF4-FFF2-40B4-BE49-F238E27FC236}">
                <a16:creationId xmlns:a16="http://schemas.microsoft.com/office/drawing/2014/main" id="{D12F1386-1E3C-1CB0-C592-0A31FF553117}"/>
              </a:ext>
            </a:extLst>
          </p:cNvPr>
          <p:cNvSpPr>
            <a:spLocks noGrp="1"/>
          </p:cNvSpPr>
          <p:nvPr>
            <p:ph idx="1"/>
          </p:nvPr>
        </p:nvSpPr>
        <p:spPr>
          <a:xfrm>
            <a:off x="6096000" y="381935"/>
            <a:ext cx="4986955" cy="5974415"/>
          </a:xfrm>
        </p:spPr>
        <p:txBody>
          <a:bodyPr anchor="ctr">
            <a:normAutofit/>
          </a:bodyPr>
          <a:lstStyle/>
          <a:p>
            <a:pPr marL="0" marR="0">
              <a:spcBef>
                <a:spcPts val="0"/>
              </a:spcBef>
              <a:spcAft>
                <a:spcPts val="800"/>
              </a:spcAft>
            </a:pPr>
            <a:r>
              <a:rPr lang="en-US" sz="1700" kern="100">
                <a:effectLst/>
                <a:latin typeface="Times New Roman" panose="02020603050405020304" pitchFamily="18" charset="0"/>
                <a:ea typeface="Calibri" panose="020F0502020204030204" pitchFamily="34" charset="0"/>
                <a:cs typeface="Times New Roman" panose="02020603050405020304" pitchFamily="18" charset="0"/>
              </a:rPr>
              <a:t>Exela, based in Lenoir, North Carolina, is a specialty pharmaceutical company focused on developing and manufacturing generic and name-brand sterile injectable products.</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700" kern="100">
                <a:effectLst/>
                <a:latin typeface="Times New Roman" panose="02020603050405020304" pitchFamily="18" charset="0"/>
                <a:ea typeface="Calibri" panose="020F0502020204030204" pitchFamily="34" charset="0"/>
                <a:cs typeface="Times New Roman" panose="02020603050405020304" pitchFamily="18" charset="0"/>
              </a:rPr>
              <a:t>Exela is working with FDA to recall 3 separate medications- Sodium Bicarbonate for metabolic Acidosis, midazolam for sedation, and the L-Cysteine for Nutrition Additive- after inspections of left over samples flagged silicone matter in some vials.</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700" kern="100">
                <a:effectLst/>
                <a:latin typeface="Times New Roman" panose="02020603050405020304" pitchFamily="18" charset="0"/>
                <a:ea typeface="Calibri" panose="020F0502020204030204" pitchFamily="34" charset="0"/>
                <a:cs typeface="Times New Roman" panose="02020603050405020304" pitchFamily="18" charset="0"/>
              </a:rPr>
              <a:t>Injecting drugs contaminated with particulates can cause injection site irritation or swelling. If the particulate matter reaches the blood vessels, it could travel to various organs and block blood vessels in the heart, lungs or brain. That could cause stroke or even death. For this reason, Exela is recalling the 3 types of products.</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700" kern="100">
                <a:effectLst/>
                <a:latin typeface="Times New Roman" panose="02020603050405020304" pitchFamily="18" charset="0"/>
                <a:ea typeface="Calibri" panose="020F0502020204030204" pitchFamily="34" charset="0"/>
                <a:cs typeface="Times New Roman" panose="02020603050405020304" pitchFamily="18" charset="0"/>
              </a:rPr>
              <a:t>Exela is recalling eight batches of Sodium Bicarbonate, going to expire between November 2023 and December 2024.</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700" kern="100">
                <a:effectLst/>
                <a:latin typeface="Times New Roman" panose="02020603050405020304" pitchFamily="18" charset="0"/>
                <a:ea typeface="Calibri" panose="020F0502020204030204" pitchFamily="34" charset="0"/>
                <a:cs typeface="Times New Roman" panose="02020603050405020304" pitchFamily="18" charset="0"/>
              </a:rPr>
              <a:t>For other two drugs, Exela is pulling single lot each of Midazolam and Elcys, which were set to expire in July 2024 and March 2025.</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sz="1700"/>
          </a:p>
        </p:txBody>
      </p:sp>
      <p:cxnSp>
        <p:nvCxnSpPr>
          <p:cNvPr id="27"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532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9C81B6-40D0-CDE2-DA5A-283E359F1393}"/>
              </a:ext>
            </a:extLst>
          </p:cNvPr>
          <p:cNvSpPr>
            <a:spLocks noGrp="1"/>
          </p:cNvSpPr>
          <p:nvPr>
            <p:ph type="title"/>
          </p:nvPr>
        </p:nvSpPr>
        <p:spPr>
          <a:xfrm>
            <a:off x="838200" y="1336390"/>
            <a:ext cx="6155988" cy="1182927"/>
          </a:xfrm>
        </p:spPr>
        <p:txBody>
          <a:bodyPr anchor="b">
            <a:normAutofit/>
          </a:bodyPr>
          <a:lstStyle/>
          <a:p>
            <a:r>
              <a:rPr lang="en-US" sz="3400" kern="100" dirty="0">
                <a:effectLst/>
                <a:latin typeface="Times New Roman" panose="02020603050405020304" pitchFamily="18" charset="0"/>
                <a:ea typeface="Calibri" panose="020F0502020204030204" pitchFamily="34" charset="0"/>
                <a:cs typeface="Times New Roman" panose="02020603050405020304" pitchFamily="18" charset="0"/>
              </a:rPr>
              <a:t>Recall Product Return Processing</a:t>
            </a:r>
            <a:br>
              <a:rPr lang="en-IN" sz="3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3400" dirty="0"/>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B61908-F38B-4404-C17B-C355AC7CBBAE}"/>
              </a:ext>
            </a:extLst>
          </p:cNvPr>
          <p:cNvSpPr>
            <a:spLocks noGrp="1"/>
          </p:cNvSpPr>
          <p:nvPr>
            <p:ph idx="1"/>
          </p:nvPr>
        </p:nvSpPr>
        <p:spPr>
          <a:xfrm>
            <a:off x="803776" y="2829330"/>
            <a:ext cx="6190412" cy="3344459"/>
          </a:xfrm>
        </p:spPr>
        <p:txBody>
          <a:bodyPr anchor="t">
            <a:normAutofit/>
          </a:bodyPr>
          <a:lstStyle/>
          <a:p>
            <a:pPr marL="0" marR="0">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Upon completion of return processing, the returned recall product will be rejected and placed in the Max Reject Cage.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Upon receipt of the Final product return, and approval from the FDA, the recall Coordinator and Facilitate Management, or approved supplier, to facilitate the destruction of returned recall product.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pic>
        <p:nvPicPr>
          <p:cNvPr id="7" name="Graphic 6" descr="Box trolley">
            <a:extLst>
              <a:ext uri="{FF2B5EF4-FFF2-40B4-BE49-F238E27FC236}">
                <a16:creationId xmlns:a16="http://schemas.microsoft.com/office/drawing/2014/main" id="{E2F19799-C4FC-9C27-86EC-9690D1C163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75182324"/>
      </p:ext>
    </p:extLst>
  </p:cSld>
  <p:clrMapOvr>
    <a:masterClrMapping/>
  </p:clrMapOvr>
</p:sld>
</file>

<file path=ppt/theme/theme1.xml><?xml version="1.0" encoding="utf-8"?>
<a:theme xmlns:a="http://schemas.openxmlformats.org/drawingml/2006/main" name="GradientVTI">
  <a:themeElements>
    <a:clrScheme name="AnalogousFromLightSeedLeftStep">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TM03457491[[fn=Metropolitan]]</Template>
  <TotalTime>125</TotalTime>
  <Words>760</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Univers</vt:lpstr>
      <vt:lpstr>GradientVTI</vt:lpstr>
      <vt:lpstr>Drug product recall</vt:lpstr>
      <vt:lpstr>Product Recall</vt:lpstr>
      <vt:lpstr>FDA Classification of Drug Recalls: </vt:lpstr>
      <vt:lpstr>List of Agencies for Different Countries </vt:lpstr>
      <vt:lpstr>Recall Initiation: </vt:lpstr>
      <vt:lpstr>Product Recall in following steps: </vt:lpstr>
      <vt:lpstr>Example of a Product Recall Form</vt:lpstr>
      <vt:lpstr>Exela Pharma Recalls in 2023 </vt:lpstr>
      <vt:lpstr>Recall Product Return Processing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product recall</dc:title>
  <dc:creator>Deeparani Dasari</dc:creator>
  <cp:lastModifiedBy>Deeparani Dasari</cp:lastModifiedBy>
  <cp:revision>2</cp:revision>
  <dcterms:created xsi:type="dcterms:W3CDTF">2023-11-12T06:31:42Z</dcterms:created>
  <dcterms:modified xsi:type="dcterms:W3CDTF">2023-11-12T08:38:35Z</dcterms:modified>
</cp:coreProperties>
</file>