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9"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B1DBAD-C66D-4972-95D2-5EFD98EC8D5A}">
          <p14:sldIdLst>
            <p14:sldId id="256"/>
            <p14:sldId id="257"/>
            <p14:sldId id="259"/>
            <p14:sldId id="261"/>
            <p14:sldId id="262"/>
          </p14:sldIdLst>
        </p14:section>
        <p14:section name="Untitled Section" id="{1879A38D-BC7A-46A4-AADA-1F66624E96CE}">
          <p14:sldIdLst>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AD2A4F-5CFF-4E20-93C5-446CB3EB7B39}" v="11" dt="2023-10-17T18:46:38.9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3196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3521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3228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3548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1041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0543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5905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511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534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57449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11/12/2023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5745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11/12/2023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878102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F132-A964-E7CD-C9D5-53EC4DC7813D}"/>
              </a:ext>
            </a:extLst>
          </p:cNvPr>
          <p:cNvSpPr>
            <a:spLocks noGrp="1"/>
          </p:cNvSpPr>
          <p:nvPr>
            <p:ph type="ctrTitle"/>
          </p:nvPr>
        </p:nvSpPr>
        <p:spPr>
          <a:xfrm>
            <a:off x="5289754" y="639097"/>
            <a:ext cx="6253317" cy="3686015"/>
          </a:xfrm>
        </p:spPr>
        <p:txBody>
          <a:bodyPr>
            <a:normAutofit/>
          </a:bodyPr>
          <a:lstStyle/>
          <a:p>
            <a:r>
              <a:rPr lang="en-US" dirty="0"/>
              <a:t>QUALITY CONTROL</a:t>
            </a:r>
            <a:br>
              <a:rPr lang="en-US" dirty="0"/>
            </a:br>
            <a:endParaRPr lang="en-US" dirty="0"/>
          </a:p>
        </p:txBody>
      </p:sp>
      <p:sp>
        <p:nvSpPr>
          <p:cNvPr id="3" name="Subtitle 2">
            <a:extLst>
              <a:ext uri="{FF2B5EF4-FFF2-40B4-BE49-F238E27FC236}">
                <a16:creationId xmlns:a16="http://schemas.microsoft.com/office/drawing/2014/main" id="{17527686-9CD3-7F55-21C9-4C0387B2146E}"/>
              </a:ext>
            </a:extLst>
          </p:cNvPr>
          <p:cNvSpPr>
            <a:spLocks noGrp="1"/>
          </p:cNvSpPr>
          <p:nvPr>
            <p:ph type="subTitle" idx="1"/>
          </p:nvPr>
        </p:nvSpPr>
        <p:spPr>
          <a:xfrm>
            <a:off x="5289753" y="3738880"/>
            <a:ext cx="6269347" cy="1955357"/>
          </a:xfrm>
        </p:spPr>
        <p:txBody>
          <a:bodyPr>
            <a:normAutofit/>
          </a:bodyPr>
          <a:lstStyle/>
          <a:p>
            <a:r>
              <a:rPr lang="en-US" sz="5400" dirty="0">
                <a:solidFill>
                  <a:schemeClr val="tx1">
                    <a:lumMod val="85000"/>
                    <a:lumOff val="15000"/>
                  </a:schemeClr>
                </a:solidFill>
                <a:latin typeface="Times New Roman" panose="02020603050405020304" pitchFamily="18" charset="0"/>
                <a:cs typeface="Times New Roman" panose="02020603050405020304" pitchFamily="18" charset="0"/>
              </a:rPr>
              <a:t>OVERVIEW</a:t>
            </a:r>
          </a:p>
        </p:txBody>
      </p:sp>
      <p:pic>
        <p:nvPicPr>
          <p:cNvPr id="4" name="Picture 3" descr="Angled shot of pen on a graph">
            <a:extLst>
              <a:ext uri="{FF2B5EF4-FFF2-40B4-BE49-F238E27FC236}">
                <a16:creationId xmlns:a16="http://schemas.microsoft.com/office/drawing/2014/main" id="{0C70AC67-71EC-7F96-1D54-DC7035C9A5F9}"/>
              </a:ext>
            </a:extLst>
          </p:cNvPr>
          <p:cNvPicPr>
            <a:picLocks noChangeAspect="1"/>
          </p:cNvPicPr>
          <p:nvPr/>
        </p:nvPicPr>
        <p:blipFill rotWithShape="1">
          <a:blip r:embed="rId2"/>
          <a:srcRect l="8709" r="46174" b="-2"/>
          <a:stretch/>
        </p:blipFill>
        <p:spPr>
          <a:xfrm>
            <a:off x="-1" y="1"/>
            <a:ext cx="4635315" cy="6857999"/>
          </a:xfrm>
          <a:prstGeom prst="rect">
            <a:avLst/>
          </a:prstGeom>
        </p:spPr>
      </p:pic>
    </p:spTree>
    <p:extLst>
      <p:ext uri="{BB962C8B-B14F-4D97-AF65-F5344CB8AC3E}">
        <p14:creationId xmlns:p14="http://schemas.microsoft.com/office/powerpoint/2010/main" val="330892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75C61A-5729-FB2E-9006-3D4615A9BF9C}"/>
              </a:ext>
            </a:extLst>
          </p:cNvPr>
          <p:cNvSpPr>
            <a:spLocks noGrp="1"/>
          </p:cNvSpPr>
          <p:nvPr>
            <p:ph type="title"/>
          </p:nvPr>
        </p:nvSpPr>
        <p:spPr>
          <a:xfrm>
            <a:off x="838200" y="365125"/>
            <a:ext cx="10515600" cy="5669915"/>
          </a:xfrm>
        </p:spPr>
        <p:txBody>
          <a:bodyPr>
            <a:noAutofit/>
          </a:bodyPr>
          <a:lstStyle/>
          <a:p>
            <a:r>
              <a:rPr lang="en-US" sz="9600" dirty="0"/>
              <a:t>      THANK YOU</a:t>
            </a:r>
          </a:p>
        </p:txBody>
      </p:sp>
      <p:sp>
        <p:nvSpPr>
          <p:cNvPr id="6" name="Content Placeholder 5">
            <a:extLst>
              <a:ext uri="{FF2B5EF4-FFF2-40B4-BE49-F238E27FC236}">
                <a16:creationId xmlns:a16="http://schemas.microsoft.com/office/drawing/2014/main" id="{2C9660A3-98EB-D9DA-D7DE-19432194DE5D}"/>
              </a:ext>
            </a:extLst>
          </p:cNvPr>
          <p:cNvSpPr>
            <a:spLocks noGrp="1"/>
          </p:cNvSpPr>
          <p:nvPr>
            <p:ph idx="1"/>
          </p:nvPr>
        </p:nvSpPr>
        <p:spPr/>
        <p:txBody>
          <a:bodyPr/>
          <a:lstStyle/>
          <a:p>
            <a:pPr marL="0" indent="0">
              <a:buNone/>
            </a:pPr>
            <a:endParaRPr lang="en-US" dirty="0"/>
          </a:p>
          <a:p>
            <a:pPr marL="0" indent="0">
              <a:buNone/>
            </a:pPr>
            <a:r>
              <a:rPr lang="en-US" sz="9600" dirty="0"/>
              <a:t>      </a:t>
            </a:r>
          </a:p>
        </p:txBody>
      </p:sp>
    </p:spTree>
    <p:extLst>
      <p:ext uri="{BB962C8B-B14F-4D97-AF65-F5344CB8AC3E}">
        <p14:creationId xmlns:p14="http://schemas.microsoft.com/office/powerpoint/2010/main" val="2376768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7E727-3949-908A-5CE0-2EA38FC72D2C}"/>
              </a:ext>
            </a:extLst>
          </p:cNvPr>
          <p:cNvSpPr>
            <a:spLocks noGrp="1"/>
          </p:cNvSpPr>
          <p:nvPr>
            <p:ph type="title"/>
          </p:nvPr>
        </p:nvSpPr>
        <p:spPr>
          <a:xfrm>
            <a:off x="1097280" y="286604"/>
            <a:ext cx="10058400" cy="1187634"/>
          </a:xfrm>
        </p:spPr>
        <p:txBody>
          <a:bodyPr/>
          <a:lstStyle/>
          <a:p>
            <a:r>
              <a:rPr lang="en-US" dirty="0"/>
              <a:t>PURPOSE</a:t>
            </a:r>
          </a:p>
        </p:txBody>
      </p:sp>
      <p:sp>
        <p:nvSpPr>
          <p:cNvPr id="3" name="Content Placeholder 2">
            <a:extLst>
              <a:ext uri="{FF2B5EF4-FFF2-40B4-BE49-F238E27FC236}">
                <a16:creationId xmlns:a16="http://schemas.microsoft.com/office/drawing/2014/main" id="{CD61C26A-1431-FEEE-E755-7D3208227906}"/>
              </a:ext>
            </a:extLst>
          </p:cNvPr>
          <p:cNvSpPr>
            <a:spLocks noGrp="1"/>
          </p:cNvSpPr>
          <p:nvPr>
            <p:ph idx="1"/>
          </p:nvPr>
        </p:nvSpPr>
        <p:spPr>
          <a:xfrm>
            <a:off x="1097280" y="2004969"/>
            <a:ext cx="10058400" cy="3864123"/>
          </a:xfrm>
        </p:spPr>
        <p:txBody>
          <a:bodyPr>
            <a:normAutofit/>
          </a:bodyPr>
          <a:lstStyle/>
          <a:p>
            <a:pPr marL="201168" lvl="1" indent="0">
              <a:buNone/>
            </a:pPr>
            <a:endParaRPr lang="en-US" sz="3200" dirty="0"/>
          </a:p>
          <a:p>
            <a:pPr lvl="1"/>
            <a:r>
              <a:rPr lang="en-US" sz="3200" dirty="0"/>
              <a:t>Understanding QC function</a:t>
            </a:r>
          </a:p>
          <a:p>
            <a:pPr lvl="1"/>
            <a:r>
              <a:rPr lang="en-US" sz="3200" dirty="0"/>
              <a:t>Various tests that are performed</a:t>
            </a:r>
          </a:p>
          <a:p>
            <a:pPr lvl="1"/>
            <a:r>
              <a:rPr lang="en-US" sz="3200" dirty="0"/>
              <a:t>Understanding the category of tests</a:t>
            </a:r>
          </a:p>
          <a:p>
            <a:pPr lvl="1"/>
            <a:r>
              <a:rPr lang="en-US" sz="3200" dirty="0"/>
              <a:t>Significance of/reason for performing the tests</a:t>
            </a:r>
          </a:p>
          <a:p>
            <a:pPr marL="457200" lvl="1" indent="0">
              <a:buNone/>
            </a:pPr>
            <a:r>
              <a:rPr lang="en-US" sz="3200" dirty="0"/>
              <a:t>	</a:t>
            </a:r>
          </a:p>
        </p:txBody>
      </p:sp>
    </p:spTree>
    <p:extLst>
      <p:ext uri="{BB962C8B-B14F-4D97-AF65-F5344CB8AC3E}">
        <p14:creationId xmlns:p14="http://schemas.microsoft.com/office/powerpoint/2010/main" val="331648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111A-2F12-64BB-E8F0-F86EF2D28973}"/>
              </a:ext>
            </a:extLst>
          </p:cNvPr>
          <p:cNvSpPr>
            <a:spLocks noGrp="1"/>
          </p:cNvSpPr>
          <p:nvPr>
            <p:ph type="title"/>
          </p:nvPr>
        </p:nvSpPr>
        <p:spPr/>
        <p:txBody>
          <a:bodyPr/>
          <a:lstStyle/>
          <a:p>
            <a:r>
              <a:rPr lang="en-US" dirty="0"/>
              <a:t>What we do in Quality control</a:t>
            </a:r>
          </a:p>
        </p:txBody>
      </p:sp>
      <p:sp>
        <p:nvSpPr>
          <p:cNvPr id="3" name="Content Placeholder 2">
            <a:extLst>
              <a:ext uri="{FF2B5EF4-FFF2-40B4-BE49-F238E27FC236}">
                <a16:creationId xmlns:a16="http://schemas.microsoft.com/office/drawing/2014/main" id="{9A2B0F5E-7E75-78C0-238A-3BDA238ECFA6}"/>
              </a:ext>
            </a:extLst>
          </p:cNvPr>
          <p:cNvSpPr>
            <a:spLocks noGrp="1"/>
          </p:cNvSpPr>
          <p:nvPr>
            <p:ph idx="1"/>
          </p:nvPr>
        </p:nvSpPr>
        <p:spPr/>
        <p:txBody>
          <a:bodyPr>
            <a:normAutofit lnSpcReduction="10000"/>
          </a:bodyPr>
          <a:lstStyle/>
          <a:p>
            <a:pPr marL="201168" lvl="1" indent="0">
              <a:buNone/>
            </a:pPr>
            <a:r>
              <a:rPr lang="en-US" dirty="0"/>
              <a:t>QC will receive the samples for the testing from various departments with the sample testing requests. upon receiving the requests QC will enter those in the respected LOGs and proceed for the</a:t>
            </a:r>
          </a:p>
          <a:p>
            <a:pPr lvl="1"/>
            <a:r>
              <a:rPr lang="en-US" dirty="0"/>
              <a:t>Testing of Packing  materials</a:t>
            </a:r>
          </a:p>
          <a:p>
            <a:pPr lvl="1"/>
            <a:r>
              <a:rPr lang="en-US" dirty="0"/>
              <a:t>Testing of Raw materials- API</a:t>
            </a:r>
          </a:p>
          <a:p>
            <a:pPr lvl="1"/>
            <a:r>
              <a:rPr lang="en-US" dirty="0"/>
              <a:t>Testing of Raw materials- Excipients</a:t>
            </a:r>
          </a:p>
          <a:p>
            <a:pPr lvl="1"/>
            <a:r>
              <a:rPr lang="en-US" dirty="0"/>
              <a:t>Testing  of Microbiological samples</a:t>
            </a:r>
          </a:p>
          <a:p>
            <a:pPr lvl="1"/>
            <a:r>
              <a:rPr lang="en-US" dirty="0"/>
              <a:t>Testing of In-process materials</a:t>
            </a:r>
          </a:p>
          <a:p>
            <a:pPr lvl="1"/>
            <a:r>
              <a:rPr lang="en-US" dirty="0"/>
              <a:t>Testing of Finished goods</a:t>
            </a:r>
          </a:p>
          <a:p>
            <a:pPr lvl="1"/>
            <a:r>
              <a:rPr lang="en-US" dirty="0"/>
              <a:t> Testing of  Stability samples</a:t>
            </a:r>
          </a:p>
          <a:p>
            <a:pPr lvl="1"/>
            <a:r>
              <a:rPr lang="en-US" b="1" dirty="0"/>
              <a:t>Classification of tests</a:t>
            </a:r>
            <a:r>
              <a:rPr lang="en-US" dirty="0"/>
              <a:t>-1.Identification tests 2.Tests for strength/content</a:t>
            </a:r>
          </a:p>
          <a:p>
            <a:pPr marL="457200" lvl="1" indent="0">
              <a:buNone/>
            </a:pPr>
            <a:r>
              <a:rPr lang="en-US" dirty="0"/>
              <a:t>                                           3.purity(control of impurities) 4.Functionality tests.</a:t>
            </a:r>
          </a:p>
          <a:p>
            <a:pPr lvl="1"/>
            <a:endParaRPr lang="en-US" dirty="0"/>
          </a:p>
          <a:p>
            <a:pPr lvl="1"/>
            <a:endParaRPr lang="en-US" dirty="0"/>
          </a:p>
          <a:p>
            <a:pPr lvl="1"/>
            <a:endParaRPr lang="en-US" dirty="0"/>
          </a:p>
          <a:p>
            <a:pPr lvl="1"/>
            <a:endParaRPr lang="en-US" dirty="0"/>
          </a:p>
          <a:p>
            <a:pPr lvl="1"/>
            <a:endParaRPr lang="en-US" dirty="0"/>
          </a:p>
          <a:p>
            <a:pPr marL="201168" lvl="1" indent="0">
              <a:buNone/>
            </a:pPr>
            <a:endParaRPr lang="en-US" dirty="0"/>
          </a:p>
          <a:p>
            <a:pPr lvl="1"/>
            <a:endParaRPr lang="en-US" dirty="0"/>
          </a:p>
          <a:p>
            <a:endParaRPr lang="en-US" dirty="0"/>
          </a:p>
        </p:txBody>
      </p:sp>
    </p:spTree>
    <p:extLst>
      <p:ext uri="{BB962C8B-B14F-4D97-AF65-F5344CB8AC3E}">
        <p14:creationId xmlns:p14="http://schemas.microsoft.com/office/powerpoint/2010/main" val="2278307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BEA72-0D15-1442-42FF-19BFB62F4140}"/>
              </a:ext>
            </a:extLst>
          </p:cNvPr>
          <p:cNvSpPr>
            <a:spLocks noGrp="1"/>
          </p:cNvSpPr>
          <p:nvPr>
            <p:ph type="title"/>
          </p:nvPr>
        </p:nvSpPr>
        <p:spPr/>
        <p:txBody>
          <a:bodyPr/>
          <a:lstStyle/>
          <a:p>
            <a:r>
              <a:rPr lang="en-US" dirty="0"/>
              <a:t>Identification tests</a:t>
            </a:r>
          </a:p>
        </p:txBody>
      </p:sp>
      <p:sp>
        <p:nvSpPr>
          <p:cNvPr id="3" name="Content Placeholder 2">
            <a:extLst>
              <a:ext uri="{FF2B5EF4-FFF2-40B4-BE49-F238E27FC236}">
                <a16:creationId xmlns:a16="http://schemas.microsoft.com/office/drawing/2014/main" id="{C8BF6278-C055-2ABF-9C23-28CDC18024CF}"/>
              </a:ext>
            </a:extLst>
          </p:cNvPr>
          <p:cNvSpPr>
            <a:spLocks noGrp="1"/>
          </p:cNvSpPr>
          <p:nvPr>
            <p:ph idx="1"/>
          </p:nvPr>
        </p:nvSpPr>
        <p:spPr/>
        <p:txBody>
          <a:bodyPr>
            <a:normAutofit/>
          </a:bodyPr>
          <a:lstStyle/>
          <a:p>
            <a:r>
              <a:rPr lang="en-US" dirty="0"/>
              <a:t>These tests are designed to verify the identity of the material. e.g. chemical structure, optical isomer, crystal form, salt etc.</a:t>
            </a:r>
          </a:p>
          <a:p>
            <a:r>
              <a:rPr lang="en-US" dirty="0"/>
              <a:t>At least two tests based on different analytical techniques are required to be part of specification.</a:t>
            </a:r>
          </a:p>
          <a:p>
            <a:r>
              <a:rPr lang="en-US" dirty="0"/>
              <a:t>Identification of each container is often performed to rule out mix-up (Rapid techniques like NIR or Raman spectroscopy are often used for such 100% ID.)</a:t>
            </a:r>
          </a:p>
          <a:p>
            <a:endParaRPr lang="en-US" dirty="0">
              <a:highlight>
                <a:srgbClr val="FFFF00"/>
              </a:highlight>
            </a:endParaRPr>
          </a:p>
          <a:p>
            <a:endParaRPr lang="en-US" dirty="0"/>
          </a:p>
          <a:p>
            <a:pPr marL="457200" lvl="1" indent="0">
              <a:buNone/>
            </a:pPr>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01293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98EB-2A01-FF9E-FEF9-934E3CF39F3C}"/>
              </a:ext>
            </a:extLst>
          </p:cNvPr>
          <p:cNvSpPr>
            <a:spLocks noGrp="1"/>
          </p:cNvSpPr>
          <p:nvPr>
            <p:ph type="title"/>
          </p:nvPr>
        </p:nvSpPr>
        <p:spPr/>
        <p:txBody>
          <a:bodyPr/>
          <a:lstStyle/>
          <a:p>
            <a:r>
              <a:rPr lang="en-US" dirty="0"/>
              <a:t>Tests for strength /content</a:t>
            </a:r>
          </a:p>
        </p:txBody>
      </p:sp>
      <p:sp>
        <p:nvSpPr>
          <p:cNvPr id="3" name="Content Placeholder 2">
            <a:extLst>
              <a:ext uri="{FF2B5EF4-FFF2-40B4-BE49-F238E27FC236}">
                <a16:creationId xmlns:a16="http://schemas.microsoft.com/office/drawing/2014/main" id="{2A61B295-F3E3-2DE0-1095-435F43F00F58}"/>
              </a:ext>
            </a:extLst>
          </p:cNvPr>
          <p:cNvSpPr>
            <a:spLocks noGrp="1"/>
          </p:cNvSpPr>
          <p:nvPr>
            <p:ph idx="1"/>
          </p:nvPr>
        </p:nvSpPr>
        <p:spPr/>
        <p:txBody>
          <a:bodyPr/>
          <a:lstStyle/>
          <a:p>
            <a:r>
              <a:rPr lang="en-US" dirty="0"/>
              <a:t>The test is commonly called as Assay and is designed to establish the strength or the purity of the material.</a:t>
            </a:r>
          </a:p>
          <a:p>
            <a:r>
              <a:rPr lang="en-US" dirty="0"/>
              <a:t>Primary methods like </a:t>
            </a:r>
            <a:r>
              <a:rPr lang="en-US" dirty="0" err="1"/>
              <a:t>Titrimetry</a:t>
            </a:r>
            <a:r>
              <a:rPr lang="en-US" dirty="0"/>
              <a:t> or secondary methods like HPLC,GC </a:t>
            </a:r>
            <a:r>
              <a:rPr lang="en-US" dirty="0" err="1"/>
              <a:t>etc.are</a:t>
            </a:r>
            <a:r>
              <a:rPr lang="en-US" dirty="0"/>
              <a:t> used to determine the Assay.</a:t>
            </a:r>
          </a:p>
          <a:p>
            <a:r>
              <a:rPr lang="en-US" dirty="0"/>
              <a:t>Limits are defined based on the variability expected in the material and analytical variability.</a:t>
            </a:r>
          </a:p>
          <a:p>
            <a:r>
              <a:rPr lang="en-US" dirty="0"/>
              <a:t>Assay is often expressed on anhydrous basis. In such cases determination of water content or Loss on drying is performed on the sample and the result is used to express the assay on anhydrous tests.</a:t>
            </a:r>
          </a:p>
          <a:p>
            <a:endParaRPr lang="en-US" dirty="0"/>
          </a:p>
          <a:p>
            <a:endParaRPr lang="en-US" dirty="0"/>
          </a:p>
        </p:txBody>
      </p:sp>
    </p:spTree>
    <p:extLst>
      <p:ext uri="{BB962C8B-B14F-4D97-AF65-F5344CB8AC3E}">
        <p14:creationId xmlns:p14="http://schemas.microsoft.com/office/powerpoint/2010/main" val="1586071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1475E17-5E6B-7237-C408-00F97FA64B91}"/>
              </a:ext>
            </a:extLst>
          </p:cNvPr>
          <p:cNvSpPr>
            <a:spLocks noGrp="1"/>
          </p:cNvSpPr>
          <p:nvPr>
            <p:ph type="ctrTitle"/>
          </p:nvPr>
        </p:nvSpPr>
        <p:spPr>
          <a:xfrm>
            <a:off x="1524000" y="550987"/>
            <a:ext cx="9144000" cy="973014"/>
          </a:xfrm>
        </p:spPr>
        <p:txBody>
          <a:bodyPr>
            <a:normAutofit/>
          </a:bodyPr>
          <a:lstStyle/>
          <a:p>
            <a:r>
              <a:rPr lang="en-US" dirty="0"/>
              <a:t>Purity(Control of Impurities)</a:t>
            </a:r>
          </a:p>
        </p:txBody>
      </p:sp>
      <p:sp>
        <p:nvSpPr>
          <p:cNvPr id="9" name="Subtitle 8">
            <a:extLst>
              <a:ext uri="{FF2B5EF4-FFF2-40B4-BE49-F238E27FC236}">
                <a16:creationId xmlns:a16="http://schemas.microsoft.com/office/drawing/2014/main" id="{41544B3B-A4EA-E139-2301-AF46C42DCA77}"/>
              </a:ext>
            </a:extLst>
          </p:cNvPr>
          <p:cNvSpPr>
            <a:spLocks noGrp="1"/>
          </p:cNvSpPr>
          <p:nvPr>
            <p:ph type="subTitle" idx="1"/>
          </p:nvPr>
        </p:nvSpPr>
        <p:spPr>
          <a:xfrm>
            <a:off x="1524000" y="1524001"/>
            <a:ext cx="9144000" cy="4783013"/>
          </a:xfrm>
        </p:spPr>
        <p:txBody>
          <a:bodyPr>
            <a:normAutofit lnSpcReduction="10000"/>
          </a:bodyPr>
          <a:lstStyle/>
          <a:p>
            <a:pPr algn="l"/>
            <a:endParaRPr lang="en-US" dirty="0"/>
          </a:p>
          <a:p>
            <a:pPr marL="342900" indent="-342900" algn="l">
              <a:buFont typeface="Arial" panose="020B0604020202020204" pitchFamily="34" charset="0"/>
              <a:buChar char="•"/>
            </a:pPr>
            <a:r>
              <a:rPr lang="en-US" dirty="0"/>
              <a:t>While Assay gives idea about gross purity of the </a:t>
            </a:r>
            <a:r>
              <a:rPr lang="en-US" dirty="0" err="1"/>
              <a:t>material,it</a:t>
            </a:r>
            <a:r>
              <a:rPr lang="en-US" dirty="0"/>
              <a:t> is important to ensure that the material is free from unwanted impurities which can come from the source or the process.</a:t>
            </a:r>
          </a:p>
          <a:p>
            <a:pPr marL="342900" indent="-342900" algn="l">
              <a:buFont typeface="Arial" panose="020B0604020202020204" pitchFamily="34" charset="0"/>
              <a:buChar char="•"/>
            </a:pPr>
            <a:r>
              <a:rPr lang="en-US" dirty="0"/>
              <a:t>These tests are designed to detect and quantify the impurities which are likely to be present in the material.</a:t>
            </a:r>
          </a:p>
          <a:p>
            <a:pPr marL="342900" indent="-342900" algn="l">
              <a:buFont typeface="Arial" panose="020B0604020202020204" pitchFamily="34" charset="0"/>
              <a:buChar char="•"/>
            </a:pPr>
            <a:r>
              <a:rPr lang="en-US" dirty="0"/>
              <a:t>The impurities  can include-</a:t>
            </a:r>
          </a:p>
          <a:p>
            <a:pPr algn="l"/>
            <a:r>
              <a:rPr lang="en-US" dirty="0"/>
              <a:t>      1.chemical impurities coming from the starting materials or formed </a:t>
            </a:r>
          </a:p>
          <a:p>
            <a:pPr algn="l"/>
            <a:r>
              <a:rPr lang="en-US" dirty="0"/>
              <a:t>         during the manufacturing process.</a:t>
            </a:r>
          </a:p>
          <a:p>
            <a:pPr algn="l"/>
            <a:r>
              <a:rPr lang="en-US" dirty="0"/>
              <a:t>       2.Residual solvents, unwanted isomers, Metallic impurities which  </a:t>
            </a:r>
          </a:p>
          <a:p>
            <a:pPr algn="l"/>
            <a:r>
              <a:rPr lang="en-US" dirty="0"/>
              <a:t>           may come from the catalysts or from the equipment.</a:t>
            </a:r>
          </a:p>
          <a:p>
            <a:pPr algn="l"/>
            <a:r>
              <a:rPr lang="en-US" dirty="0"/>
              <a:t>       3.Microbial contamination. </a:t>
            </a:r>
          </a:p>
          <a:p>
            <a:pPr algn="l"/>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8847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03CDB-095D-7E6D-AA09-ADC3A4C02F7C}"/>
              </a:ext>
            </a:extLst>
          </p:cNvPr>
          <p:cNvSpPr>
            <a:spLocks noGrp="1"/>
          </p:cNvSpPr>
          <p:nvPr>
            <p:ph type="title"/>
          </p:nvPr>
        </p:nvSpPr>
        <p:spPr/>
        <p:txBody>
          <a:bodyPr/>
          <a:lstStyle/>
          <a:p>
            <a:r>
              <a:rPr lang="en-US" dirty="0"/>
              <a:t>Functionality/Efficacy tests</a:t>
            </a:r>
          </a:p>
        </p:txBody>
      </p:sp>
      <p:sp>
        <p:nvSpPr>
          <p:cNvPr id="3" name="Content Placeholder 2">
            <a:extLst>
              <a:ext uri="{FF2B5EF4-FFF2-40B4-BE49-F238E27FC236}">
                <a16:creationId xmlns:a16="http://schemas.microsoft.com/office/drawing/2014/main" id="{170C5E13-6D3E-BB5D-F0A4-2044C5DA1722}"/>
              </a:ext>
            </a:extLst>
          </p:cNvPr>
          <p:cNvSpPr>
            <a:spLocks noGrp="1"/>
          </p:cNvSpPr>
          <p:nvPr>
            <p:ph idx="1"/>
          </p:nvPr>
        </p:nvSpPr>
        <p:spPr/>
        <p:txBody>
          <a:bodyPr>
            <a:normAutofit/>
          </a:bodyPr>
          <a:lstStyle/>
          <a:p>
            <a:r>
              <a:rPr lang="en-US" dirty="0"/>
              <a:t>Apart from the chemical purity some materials have to have other specific characteristics to produce desired effect.</a:t>
            </a:r>
          </a:p>
          <a:p>
            <a:r>
              <a:rPr lang="en-US" dirty="0"/>
              <a:t>Functionality tests are designed to evaluate such characteristics.</a:t>
            </a:r>
          </a:p>
          <a:p>
            <a:pPr lvl="1"/>
            <a:r>
              <a:rPr lang="en-US" dirty="0"/>
              <a:t>These tests are include but not limited to</a:t>
            </a:r>
          </a:p>
          <a:p>
            <a:pPr lvl="2"/>
            <a:r>
              <a:rPr lang="en-US" dirty="0"/>
              <a:t>Particle size distribution</a:t>
            </a:r>
          </a:p>
          <a:p>
            <a:pPr lvl="2"/>
            <a:r>
              <a:rPr lang="en-US" dirty="0"/>
              <a:t>Bulk density</a:t>
            </a:r>
          </a:p>
          <a:p>
            <a:pPr lvl="2"/>
            <a:r>
              <a:rPr lang="en-US" dirty="0"/>
              <a:t>Polymorphism</a:t>
            </a:r>
          </a:p>
          <a:p>
            <a:pPr lvl="2"/>
            <a:r>
              <a:rPr lang="en-US" dirty="0"/>
              <a:t>viscosity</a:t>
            </a:r>
          </a:p>
          <a:p>
            <a:pPr lvl="2"/>
            <a:r>
              <a:rPr lang="en-US" dirty="0"/>
              <a:t>Solubility</a:t>
            </a:r>
          </a:p>
          <a:p>
            <a:pPr lvl="2"/>
            <a:r>
              <a:rPr lang="en-US" dirty="0"/>
              <a:t>pH</a:t>
            </a:r>
          </a:p>
          <a:p>
            <a:pPr marL="0" indent="0">
              <a:buNone/>
            </a:pPr>
            <a:endParaRPr lang="en-US" dirty="0"/>
          </a:p>
          <a:p>
            <a:pPr lvl="2"/>
            <a:endParaRPr lang="en-US" dirty="0"/>
          </a:p>
        </p:txBody>
      </p:sp>
    </p:spTree>
    <p:extLst>
      <p:ext uri="{BB962C8B-B14F-4D97-AF65-F5344CB8AC3E}">
        <p14:creationId xmlns:p14="http://schemas.microsoft.com/office/powerpoint/2010/main" val="647200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F4B12-4A16-3CA8-7022-944FF5DBF1BB}"/>
              </a:ext>
            </a:extLst>
          </p:cNvPr>
          <p:cNvSpPr>
            <a:spLocks noGrp="1"/>
          </p:cNvSpPr>
          <p:nvPr>
            <p:ph type="title"/>
          </p:nvPr>
        </p:nvSpPr>
        <p:spPr/>
        <p:txBody>
          <a:bodyPr/>
          <a:lstStyle/>
          <a:p>
            <a:r>
              <a:rPr lang="en-US" dirty="0"/>
              <a:t>Chromatography(Meaning and principle)</a:t>
            </a:r>
          </a:p>
        </p:txBody>
      </p:sp>
      <p:sp>
        <p:nvSpPr>
          <p:cNvPr id="3" name="Content Placeholder 2">
            <a:extLst>
              <a:ext uri="{FF2B5EF4-FFF2-40B4-BE49-F238E27FC236}">
                <a16:creationId xmlns:a16="http://schemas.microsoft.com/office/drawing/2014/main" id="{A508F495-1D58-E118-BF7A-D1C647FD9A92}"/>
              </a:ext>
            </a:extLst>
          </p:cNvPr>
          <p:cNvSpPr>
            <a:spLocks noGrp="1"/>
          </p:cNvSpPr>
          <p:nvPr>
            <p:ph idx="1"/>
          </p:nvPr>
        </p:nvSpPr>
        <p:spPr/>
        <p:txBody>
          <a:bodyPr>
            <a:normAutofit fontScale="92500"/>
          </a:bodyPr>
          <a:lstStyle/>
          <a:p>
            <a:r>
              <a:rPr lang="en-US" dirty="0"/>
              <a:t>Chromatography is derived from </a:t>
            </a:r>
            <a:r>
              <a:rPr lang="en-US" dirty="0" err="1"/>
              <a:t>kromatos</a:t>
            </a:r>
            <a:r>
              <a:rPr lang="en-US" dirty="0"/>
              <a:t>- </a:t>
            </a:r>
            <a:r>
              <a:rPr lang="en-US" dirty="0" err="1"/>
              <a:t>colour</a:t>
            </a:r>
            <a:r>
              <a:rPr lang="en-US" dirty="0"/>
              <a:t> and </a:t>
            </a:r>
            <a:r>
              <a:rPr lang="en-US" dirty="0" err="1"/>
              <a:t>graphos</a:t>
            </a:r>
            <a:r>
              <a:rPr lang="en-US" dirty="0"/>
              <a:t>-written.</a:t>
            </a:r>
          </a:p>
          <a:p>
            <a:r>
              <a:rPr lang="en-US" dirty="0"/>
              <a:t>Chromatography is classified into </a:t>
            </a:r>
          </a:p>
          <a:p>
            <a:pPr marL="0" indent="0">
              <a:buNone/>
            </a:pPr>
            <a:r>
              <a:rPr lang="en-US" dirty="0"/>
              <a:t>            1.Gas chromatography (GLC &amp; GSC)</a:t>
            </a:r>
          </a:p>
          <a:p>
            <a:pPr marL="0" indent="0">
              <a:buNone/>
            </a:pPr>
            <a:r>
              <a:rPr lang="en-US" dirty="0"/>
              <a:t>            2.Liquid chromatography(LLC &amp;LSC)</a:t>
            </a:r>
          </a:p>
          <a:p>
            <a:r>
              <a:rPr lang="en-US" dirty="0"/>
              <a:t>Separation of substances at molecular levels.</a:t>
            </a:r>
          </a:p>
          <a:p>
            <a:r>
              <a:rPr lang="en-US" dirty="0"/>
              <a:t>This is achieved using attraction or repulsion of the phases to be separated towards the stationary phase.</a:t>
            </a:r>
          </a:p>
          <a:p>
            <a:r>
              <a:rPr lang="en-US" dirty="0"/>
              <a:t>Mobile phase-gas or liquid</a:t>
            </a:r>
          </a:p>
          <a:p>
            <a:r>
              <a:rPr lang="en-US" dirty="0"/>
              <a:t>Stationary phase-liquid or solid.</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838565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E56F-10B9-B3E0-F24A-791A9AA7CBF4}"/>
              </a:ext>
            </a:extLst>
          </p:cNvPr>
          <p:cNvSpPr>
            <a:spLocks noGrp="1"/>
          </p:cNvSpPr>
          <p:nvPr>
            <p:ph type="title"/>
          </p:nvPr>
        </p:nvSpPr>
        <p:spPr>
          <a:xfrm>
            <a:off x="838200" y="263525"/>
            <a:ext cx="10515600" cy="1325563"/>
          </a:xfrm>
        </p:spPr>
        <p:txBody>
          <a:bodyPr/>
          <a:lstStyle/>
          <a:p>
            <a:r>
              <a:rPr lang="en-US" dirty="0" err="1"/>
              <a:t>Tswetts</a:t>
            </a:r>
            <a:r>
              <a:rPr lang="en-US" dirty="0"/>
              <a:t> Equipment</a:t>
            </a:r>
            <a:br>
              <a:rPr lang="en-US" dirty="0"/>
            </a:br>
            <a:r>
              <a:rPr lang="en-US" dirty="0"/>
              <a:t>Origin of chromatography</a:t>
            </a:r>
          </a:p>
        </p:txBody>
      </p:sp>
      <p:sp>
        <p:nvSpPr>
          <p:cNvPr id="4" name="Content Placeholder 3">
            <a:extLst>
              <a:ext uri="{FF2B5EF4-FFF2-40B4-BE49-F238E27FC236}">
                <a16:creationId xmlns:a16="http://schemas.microsoft.com/office/drawing/2014/main" id="{34B6C810-5C86-156F-E9AB-D9BC0ADFC3ED}"/>
              </a:ext>
            </a:extLst>
          </p:cNvPr>
          <p:cNvSpPr>
            <a:spLocks noGrp="1"/>
          </p:cNvSpPr>
          <p:nvPr>
            <p:ph sz="half" idx="1"/>
          </p:nvPr>
        </p:nvSpPr>
        <p:spPr/>
        <p:txBody>
          <a:bodyPr/>
          <a:lstStyle/>
          <a:p>
            <a:endParaRPr lang="en-US" dirty="0"/>
          </a:p>
          <a:p>
            <a:pPr lvl="1"/>
            <a:r>
              <a:rPr lang="en-US" dirty="0"/>
              <a:t>Tall glass open filled with silica gel.</a:t>
            </a:r>
          </a:p>
          <a:p>
            <a:pPr lvl="1"/>
            <a:r>
              <a:rPr lang="en-US" dirty="0"/>
              <a:t>Ground-up plant extracts</a:t>
            </a:r>
          </a:p>
          <a:p>
            <a:pPr lvl="1"/>
            <a:r>
              <a:rPr lang="en-US" dirty="0"/>
              <a:t>Poured into the column and saw colored “Bands”</a:t>
            </a:r>
          </a:p>
          <a:p>
            <a:pPr lvl="1"/>
            <a:r>
              <a:rPr lang="en-US" dirty="0"/>
              <a:t>Chroma- </a:t>
            </a:r>
            <a:r>
              <a:rPr lang="en-US" dirty="0" err="1"/>
              <a:t>colour</a:t>
            </a:r>
            <a:endParaRPr lang="en-US" dirty="0"/>
          </a:p>
          <a:p>
            <a:pPr lvl="1"/>
            <a:r>
              <a:rPr lang="en-US" dirty="0" err="1"/>
              <a:t>Graphy</a:t>
            </a:r>
            <a:r>
              <a:rPr lang="en-US" dirty="0"/>
              <a:t> – writing/study of</a:t>
            </a:r>
          </a:p>
        </p:txBody>
      </p:sp>
      <p:sp>
        <p:nvSpPr>
          <p:cNvPr id="5" name="Content Placeholder 4">
            <a:extLst>
              <a:ext uri="{FF2B5EF4-FFF2-40B4-BE49-F238E27FC236}">
                <a16:creationId xmlns:a16="http://schemas.microsoft.com/office/drawing/2014/main" id="{3B891173-B00B-3D9E-0A83-62CED6B2FB8E}"/>
              </a:ext>
            </a:extLst>
          </p:cNvPr>
          <p:cNvSpPr>
            <a:spLocks noGrp="1"/>
          </p:cNvSpPr>
          <p:nvPr>
            <p:ph sz="half" idx="2"/>
          </p:nvPr>
        </p:nvSpPr>
        <p:spPr/>
        <p:txBody>
          <a:bodyPr/>
          <a:lstStyle/>
          <a:p>
            <a:pPr marL="0" indent="0">
              <a:buNone/>
            </a:pPr>
            <a:endParaRPr lang="en-US" dirty="0"/>
          </a:p>
          <a:p>
            <a:pPr lvl="1"/>
            <a:endParaRPr lang="en-US" dirty="0"/>
          </a:p>
        </p:txBody>
      </p:sp>
      <p:pic>
        <p:nvPicPr>
          <p:cNvPr id="6" name="Picture 5">
            <a:extLst>
              <a:ext uri="{FF2B5EF4-FFF2-40B4-BE49-F238E27FC236}">
                <a16:creationId xmlns:a16="http://schemas.microsoft.com/office/drawing/2014/main" id="{A8DC3D37-4373-AFDF-4754-CC3E139E2C70}"/>
              </a:ext>
            </a:extLst>
          </p:cNvPr>
          <p:cNvPicPr>
            <a:picLocks noChangeAspect="1"/>
          </p:cNvPicPr>
          <p:nvPr/>
        </p:nvPicPr>
        <p:blipFill>
          <a:blip r:embed="rId2"/>
          <a:stretch>
            <a:fillRect/>
          </a:stretch>
        </p:blipFill>
        <p:spPr>
          <a:xfrm>
            <a:off x="7030720" y="1920797"/>
            <a:ext cx="3708400" cy="3900883"/>
          </a:xfrm>
          <a:prstGeom prst="rect">
            <a:avLst/>
          </a:prstGeom>
        </p:spPr>
      </p:pic>
    </p:spTree>
    <p:extLst>
      <p:ext uri="{BB962C8B-B14F-4D97-AF65-F5344CB8AC3E}">
        <p14:creationId xmlns:p14="http://schemas.microsoft.com/office/powerpoint/2010/main" val="19278836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3342</TotalTime>
  <Words>568</Words>
  <Application>Microsoft Office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QUALITY CONTROL </vt:lpstr>
      <vt:lpstr>PURPOSE</vt:lpstr>
      <vt:lpstr>What we do in Quality control</vt:lpstr>
      <vt:lpstr>Identification tests</vt:lpstr>
      <vt:lpstr>Tests for strength /content</vt:lpstr>
      <vt:lpstr>Purity(Control of Impurities)</vt:lpstr>
      <vt:lpstr>Functionality/Efficacy tests</vt:lpstr>
      <vt:lpstr>Chromatography(Meaning and principle)</vt:lpstr>
      <vt:lpstr>Tswetts Equipment Origin of chromatography</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Review Training </dc:title>
  <dc:creator>Kenneth Blair</dc:creator>
  <cp:lastModifiedBy>Dhana Lakshmi Bandlamudi</cp:lastModifiedBy>
  <cp:revision>12</cp:revision>
  <dcterms:created xsi:type="dcterms:W3CDTF">2022-08-10T20:29:38Z</dcterms:created>
  <dcterms:modified xsi:type="dcterms:W3CDTF">2023-11-12T03:33:14Z</dcterms:modified>
</cp:coreProperties>
</file>