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11/12/2023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7345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7359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1704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50884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4175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670380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3300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8542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8371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6268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0334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1711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8006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316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5661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937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11/12/2023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63760471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8329-8891-7C88-B4BB-9D49F9DCA7A8}"/>
              </a:ext>
            </a:extLst>
          </p:cNvPr>
          <p:cNvSpPr>
            <a:spLocks noGrp="1"/>
          </p:cNvSpPr>
          <p:nvPr>
            <p:ph type="ctrTitle"/>
          </p:nvPr>
        </p:nvSpPr>
        <p:spPr>
          <a:xfrm>
            <a:off x="429490" y="3034145"/>
            <a:ext cx="9795165" cy="1233056"/>
          </a:xfrm>
        </p:spPr>
        <p:txBody>
          <a:bodyPr>
            <a:normAutofit/>
          </a:bodyPr>
          <a:lstStyle/>
          <a:p>
            <a:pPr algn="ctr">
              <a:lnSpc>
                <a:spcPct val="90000"/>
              </a:lnSpc>
            </a:pPr>
            <a:r>
              <a:rPr lang="en-IN" sz="4100" dirty="0">
                <a:latin typeface="Times New Roman" panose="02020603050405020304" pitchFamily="18" charset="0"/>
                <a:cs typeface="Times New Roman" panose="02020603050405020304" pitchFamily="18" charset="0"/>
              </a:rPr>
              <a:t>MOBILE DATA ACQUISITON SYSTEM</a:t>
            </a:r>
          </a:p>
        </p:txBody>
      </p:sp>
      <p:sp>
        <p:nvSpPr>
          <p:cNvPr id="3" name="Subtitle 2">
            <a:extLst>
              <a:ext uri="{FF2B5EF4-FFF2-40B4-BE49-F238E27FC236}">
                <a16:creationId xmlns:a16="http://schemas.microsoft.com/office/drawing/2014/main" id="{D0DF7099-2178-6A7C-DADF-C8E4D282FD40}"/>
              </a:ext>
            </a:extLst>
          </p:cNvPr>
          <p:cNvSpPr>
            <a:spLocks noGrp="1"/>
          </p:cNvSpPr>
          <p:nvPr>
            <p:ph type="subTitle" idx="1"/>
          </p:nvPr>
        </p:nvSpPr>
        <p:spPr>
          <a:xfrm>
            <a:off x="985969" y="4267201"/>
            <a:ext cx="8288032" cy="1851950"/>
          </a:xfrm>
        </p:spPr>
        <p:txBody>
          <a:bodyPr>
            <a:normAutofit/>
          </a:bodyPr>
          <a:lstStyle/>
          <a:p>
            <a:pPr algn="ctr"/>
            <a:r>
              <a:rPr lang="en-IN" dirty="0">
                <a:latin typeface="Times New Roman" panose="02020603050405020304" pitchFamily="18" charset="0"/>
                <a:cs typeface="Times New Roman" panose="02020603050405020304" pitchFamily="18" charset="0"/>
              </a:rPr>
              <a:t>   MODA</a:t>
            </a:r>
          </a:p>
        </p:txBody>
      </p:sp>
      <p:pic>
        <p:nvPicPr>
          <p:cNvPr id="28" name="Picture 27" descr="A splash of colors on a white surface">
            <a:extLst>
              <a:ext uri="{FF2B5EF4-FFF2-40B4-BE49-F238E27FC236}">
                <a16:creationId xmlns:a16="http://schemas.microsoft.com/office/drawing/2014/main" id="{8572D498-B3A1-12E0-11E2-B1107453FD26}"/>
              </a:ext>
            </a:extLst>
          </p:cNvPr>
          <p:cNvPicPr>
            <a:picLocks noChangeAspect="1"/>
          </p:cNvPicPr>
          <p:nvPr/>
        </p:nvPicPr>
        <p:blipFill rotWithShape="1">
          <a:blip r:embed="rId2"/>
          <a:srcRect l="5576" r="40788" b="9091"/>
          <a:stretch/>
        </p:blipFill>
        <p:spPr>
          <a:xfrm>
            <a:off x="3500447" y="0"/>
            <a:ext cx="3787044" cy="2590800"/>
          </a:xfrm>
          <a:prstGeom prst="rect">
            <a:avLst/>
          </a:prstGeom>
        </p:spPr>
      </p:pic>
    </p:spTree>
    <p:extLst>
      <p:ext uri="{BB962C8B-B14F-4D97-AF65-F5344CB8AC3E}">
        <p14:creationId xmlns:p14="http://schemas.microsoft.com/office/powerpoint/2010/main" val="2441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 name="Group 125">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7" name="Straight Connector 126">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9"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Isosceles Triangle 130">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Isosceles Triangle 134">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Isosceles Triangle 135">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Magnifying glass on clear background">
            <a:extLst>
              <a:ext uri="{FF2B5EF4-FFF2-40B4-BE49-F238E27FC236}">
                <a16:creationId xmlns:a16="http://schemas.microsoft.com/office/drawing/2014/main" id="{CB4D2174-325B-3442-3823-2ACC283E2D57}"/>
              </a:ext>
            </a:extLst>
          </p:cNvPr>
          <p:cNvPicPr>
            <a:picLocks noChangeAspect="1"/>
          </p:cNvPicPr>
          <p:nvPr/>
        </p:nvPicPr>
        <p:blipFill rotWithShape="1">
          <a:blip r:embed="rId2">
            <a:duotone>
              <a:schemeClr val="accent1">
                <a:shade val="45000"/>
                <a:satMod val="135000"/>
              </a:schemeClr>
              <a:prstClr val="white"/>
            </a:duotone>
          </a:blip>
          <a:srcRect l="9091" t="1950" b="21441"/>
          <a:stretch/>
        </p:blipFill>
        <p:spPr>
          <a:xfrm>
            <a:off x="-3175" y="-8467"/>
            <a:ext cx="12191999" cy="6857990"/>
          </a:xfrm>
          <a:prstGeom prst="rect">
            <a:avLst/>
          </a:prstGeom>
        </p:spPr>
      </p:pic>
      <p:sp>
        <p:nvSpPr>
          <p:cNvPr id="138" name="Isosceles Triangle 137">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Parallelogram 139">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6"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Isosceles Triangle 149">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402BAD-D72C-754A-6801-25E23A34D573}"/>
              </a:ext>
            </a:extLst>
          </p:cNvPr>
          <p:cNvSpPr>
            <a:spLocks noGrp="1"/>
          </p:cNvSpPr>
          <p:nvPr>
            <p:ph type="title"/>
          </p:nvPr>
        </p:nvSpPr>
        <p:spPr>
          <a:xfrm>
            <a:off x="3924886" y="2489981"/>
            <a:ext cx="4698929" cy="1589649"/>
          </a:xfrm>
        </p:spPr>
        <p:txBody>
          <a:bodyPr vert="horz" lIns="91440" tIns="45720" rIns="91440" bIns="45720" rtlCol="0" anchor="b">
            <a:noAutofit/>
          </a:bodyPr>
          <a:lstStyle/>
          <a:p>
            <a:pPr algn="r"/>
            <a:r>
              <a:rPr lang="en-US" sz="7200" dirty="0">
                <a:latin typeface="Times New Roman" panose="02020603050405020304" pitchFamily="18" charset="0"/>
                <a:cs typeface="Times New Roman" panose="02020603050405020304" pitchFamily="18" charset="0"/>
              </a:rPr>
              <a:t>Thank you</a:t>
            </a:r>
          </a:p>
        </p:txBody>
      </p:sp>
      <p:sp>
        <p:nvSpPr>
          <p:cNvPr id="152"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438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03FC-055F-97AD-0858-7695BEE50923}"/>
              </a:ext>
            </a:extLst>
          </p:cNvPr>
          <p:cNvSpPr>
            <a:spLocks noGrp="1"/>
          </p:cNvSpPr>
          <p:nvPr>
            <p:ph type="title"/>
          </p:nvPr>
        </p:nvSpPr>
        <p:spPr>
          <a:xfrm>
            <a:off x="838200" y="401221"/>
            <a:ext cx="10515600" cy="570329"/>
          </a:xfrm>
        </p:spPr>
        <p:txBody>
          <a:bodyPr>
            <a:normAutofit fontScale="90000"/>
          </a:bodyPr>
          <a:lstStyle/>
          <a:p>
            <a:r>
              <a:rPr lang="en-IN" sz="6800" dirty="0">
                <a:solidFill>
                  <a:schemeClr val="bg1"/>
                </a:solidFill>
              </a:rPr>
              <a:t>MODA</a:t>
            </a:r>
          </a:p>
        </p:txBody>
      </p:sp>
      <p:sp>
        <p:nvSpPr>
          <p:cNvPr id="3" name="Content Placeholder 2">
            <a:extLst>
              <a:ext uri="{FF2B5EF4-FFF2-40B4-BE49-F238E27FC236}">
                <a16:creationId xmlns:a16="http://schemas.microsoft.com/office/drawing/2014/main" id="{6956563C-533E-C191-E4A9-75FB217E3609}"/>
              </a:ext>
            </a:extLst>
          </p:cNvPr>
          <p:cNvSpPr>
            <a:spLocks noGrp="1"/>
          </p:cNvSpPr>
          <p:nvPr>
            <p:ph idx="1"/>
          </p:nvPr>
        </p:nvSpPr>
        <p:spPr>
          <a:xfrm>
            <a:off x="838200" y="1495425"/>
            <a:ext cx="10515600" cy="5162550"/>
          </a:xfrm>
        </p:spPr>
        <p:txBody>
          <a:bodyPr>
            <a:normAutofit/>
          </a:bodyPr>
          <a:lstStyle/>
          <a:p>
            <a:pPr>
              <a:buFont typeface="Wingdings" panose="05000000000000000000" pitchFamily="2" charset="2"/>
              <a:buChar char="Ø"/>
            </a:pPr>
            <a:r>
              <a:rPr lang="en-IN" dirty="0"/>
              <a:t> </a:t>
            </a:r>
            <a:r>
              <a:rPr lang="en-IN" sz="2000" dirty="0">
                <a:latin typeface="Times New Roman" panose="02020603050405020304" pitchFamily="18" charset="0"/>
                <a:cs typeface="Times New Roman" panose="02020603050405020304" pitchFamily="18" charset="0"/>
              </a:rPr>
              <a:t>In MODA There are Two types of Categories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1. No Test/Non-Approved Category</a:t>
            </a:r>
          </a:p>
          <a:p>
            <a:pPr marL="0" indent="0">
              <a:buNone/>
            </a:pPr>
            <a:r>
              <a:rPr lang="en-IN" b="1" dirty="0">
                <a:latin typeface="Times New Roman" panose="02020603050405020304" pitchFamily="18" charset="0"/>
                <a:cs typeface="Times New Roman" panose="02020603050405020304" pitchFamily="18" charset="0"/>
              </a:rPr>
              <a:t> 2. Complete/Non-Approved Category</a:t>
            </a:r>
          </a:p>
        </p:txBody>
      </p:sp>
    </p:spTree>
    <p:extLst>
      <p:ext uri="{BB962C8B-B14F-4D97-AF65-F5344CB8AC3E}">
        <p14:creationId xmlns:p14="http://schemas.microsoft.com/office/powerpoint/2010/main" val="104365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9FDF-1AEE-D4C3-4053-E9E1ABE09EAF}"/>
              </a:ext>
            </a:extLst>
          </p:cNvPr>
          <p:cNvSpPr>
            <a:spLocks noGrp="1"/>
          </p:cNvSpPr>
          <p:nvPr>
            <p:ph type="title"/>
          </p:nvPr>
        </p:nvSpPr>
        <p:spPr>
          <a:xfrm>
            <a:off x="640080" y="325370"/>
            <a:ext cx="4368602" cy="898519"/>
          </a:xfrm>
        </p:spPr>
        <p:txBody>
          <a:bodyPr anchor="b">
            <a:normAutofit fontScale="90000"/>
          </a:bodyPr>
          <a:lstStyle/>
          <a:p>
            <a:r>
              <a:rPr lang="en-IN" sz="5400" dirty="0">
                <a:latin typeface="Times New Roman" panose="02020603050405020304" pitchFamily="18" charset="0"/>
                <a:cs typeface="Times New Roman" panose="02020603050405020304" pitchFamily="18" charset="0"/>
              </a:rPr>
              <a:t>MODA</a:t>
            </a:r>
          </a:p>
        </p:txBody>
      </p:sp>
      <p:sp>
        <p:nvSpPr>
          <p:cNvPr id="3" name="Content Placeholder 2">
            <a:extLst>
              <a:ext uri="{FF2B5EF4-FFF2-40B4-BE49-F238E27FC236}">
                <a16:creationId xmlns:a16="http://schemas.microsoft.com/office/drawing/2014/main" id="{5C4A3962-9C2A-2664-F0B9-43F3C5B3D183}"/>
              </a:ext>
            </a:extLst>
          </p:cNvPr>
          <p:cNvSpPr>
            <a:spLocks noGrp="1"/>
          </p:cNvSpPr>
          <p:nvPr>
            <p:ph idx="1"/>
          </p:nvPr>
        </p:nvSpPr>
        <p:spPr>
          <a:xfrm>
            <a:off x="640080" y="1440874"/>
            <a:ext cx="5043268" cy="4862944"/>
          </a:xfrm>
        </p:spPr>
        <p:txBody>
          <a:bodyPr>
            <a:noAutofit/>
          </a:bodyPr>
          <a:lstStyle/>
          <a:p>
            <a:pPr>
              <a:lnSpc>
                <a:spcPct val="95000"/>
              </a:lnSpc>
            </a:pPr>
            <a:r>
              <a:rPr lang="en-IN" sz="1600" dirty="0">
                <a:latin typeface="Times New Roman" panose="02020603050405020304" pitchFamily="18" charset="0"/>
                <a:cs typeface="Times New Roman" panose="02020603050405020304" pitchFamily="18" charset="0"/>
              </a:rPr>
              <a:t>In Complete category we have different types of test methods,</a:t>
            </a:r>
          </a:p>
          <a:p>
            <a:pPr>
              <a:lnSpc>
                <a:spcPct val="95000"/>
              </a:lnSpc>
            </a:pPr>
            <a:r>
              <a:rPr lang="en-IN" sz="1600" dirty="0">
                <a:latin typeface="Times New Roman" panose="02020603050405020304" pitchFamily="18" charset="0"/>
                <a:cs typeface="Times New Roman" panose="02020603050405020304" pitchFamily="18" charset="0"/>
              </a:rPr>
              <a:t>Surface monitoring</a:t>
            </a:r>
          </a:p>
          <a:p>
            <a:pPr>
              <a:lnSpc>
                <a:spcPct val="95000"/>
              </a:lnSpc>
            </a:pPr>
            <a:r>
              <a:rPr lang="en-IN" sz="1600" dirty="0">
                <a:latin typeface="Times New Roman" panose="02020603050405020304" pitchFamily="18" charset="0"/>
                <a:cs typeface="Times New Roman" panose="02020603050405020304" pitchFamily="18" charset="0"/>
              </a:rPr>
              <a:t>Personnel monitoring</a:t>
            </a:r>
          </a:p>
          <a:p>
            <a:pPr>
              <a:lnSpc>
                <a:spcPct val="95000"/>
              </a:lnSpc>
            </a:pPr>
            <a:r>
              <a:rPr lang="en-IN" sz="1600" dirty="0">
                <a:latin typeface="Times New Roman" panose="02020603050405020304" pitchFamily="18" charset="0"/>
                <a:cs typeface="Times New Roman" panose="02020603050405020304" pitchFamily="18" charset="0"/>
              </a:rPr>
              <a:t>Active viable Air monitoring</a:t>
            </a:r>
          </a:p>
          <a:p>
            <a:pPr>
              <a:lnSpc>
                <a:spcPct val="95000"/>
              </a:lnSpc>
            </a:pPr>
            <a:r>
              <a:rPr lang="en-IN" sz="1600" dirty="0">
                <a:latin typeface="Times New Roman" panose="02020603050405020304" pitchFamily="18" charset="0"/>
                <a:cs typeface="Times New Roman" panose="02020603050405020304" pitchFamily="18" charset="0"/>
              </a:rPr>
              <a:t>Passive viable Air monitoring</a:t>
            </a:r>
          </a:p>
          <a:p>
            <a:pPr>
              <a:lnSpc>
                <a:spcPct val="95000"/>
              </a:lnSpc>
            </a:pPr>
            <a:r>
              <a:rPr lang="en-IN" sz="1600" dirty="0">
                <a:latin typeface="Times New Roman" panose="02020603050405020304" pitchFamily="18" charset="0"/>
                <a:cs typeface="Times New Roman" panose="02020603050405020304" pitchFamily="18" charset="0"/>
              </a:rPr>
              <a:t>Non-Viable particulate</a:t>
            </a:r>
          </a:p>
          <a:p>
            <a:pPr>
              <a:lnSpc>
                <a:spcPct val="95000"/>
              </a:lnSpc>
            </a:pPr>
            <a:r>
              <a:rPr lang="en-IN" sz="1600" dirty="0">
                <a:latin typeface="Times New Roman" panose="02020603050405020304" pitchFamily="18" charset="0"/>
                <a:cs typeface="Times New Roman" panose="02020603050405020304" pitchFamily="18" charset="0"/>
              </a:rPr>
              <a:t>Bioburden testing and Bioburden In-process</a:t>
            </a:r>
          </a:p>
          <a:p>
            <a:pPr>
              <a:lnSpc>
                <a:spcPct val="95000"/>
              </a:lnSpc>
            </a:pPr>
            <a:r>
              <a:rPr lang="en-IN" sz="1600" dirty="0">
                <a:latin typeface="Times New Roman" panose="02020603050405020304" pitchFamily="18" charset="0"/>
                <a:cs typeface="Times New Roman" panose="02020603050405020304" pitchFamily="18" charset="0"/>
              </a:rPr>
              <a:t>TOC &amp; Conductivity </a:t>
            </a:r>
          </a:p>
          <a:p>
            <a:pPr>
              <a:lnSpc>
                <a:spcPct val="95000"/>
              </a:lnSpc>
            </a:pPr>
            <a:r>
              <a:rPr lang="en-IN" sz="1600" dirty="0">
                <a:latin typeface="Times New Roman" panose="02020603050405020304" pitchFamily="18" charset="0"/>
                <a:cs typeface="Times New Roman" panose="02020603050405020304" pitchFamily="18" charset="0"/>
              </a:rPr>
              <a:t>Compressed Air monitoring</a:t>
            </a:r>
          </a:p>
          <a:p>
            <a:pPr>
              <a:lnSpc>
                <a:spcPct val="95000"/>
              </a:lnSpc>
            </a:pPr>
            <a:r>
              <a:rPr lang="en-IN" sz="1600" dirty="0">
                <a:latin typeface="Times New Roman" panose="02020603050405020304" pitchFamily="18" charset="0"/>
                <a:cs typeface="Times New Roman" panose="02020603050405020304" pitchFamily="18" charset="0"/>
              </a:rPr>
              <a:t>Endotoxin Testing &amp; In-process</a:t>
            </a:r>
          </a:p>
          <a:p>
            <a:pPr>
              <a:lnSpc>
                <a:spcPct val="95000"/>
              </a:lnSpc>
            </a:pPr>
            <a:r>
              <a:rPr lang="en-IN" sz="1600" dirty="0">
                <a:latin typeface="Times New Roman" panose="02020603050405020304" pitchFamily="18" charset="0"/>
                <a:cs typeface="Times New Roman" panose="02020603050405020304" pitchFamily="18" charset="0"/>
              </a:rPr>
              <a:t>Growth promotion</a:t>
            </a:r>
          </a:p>
          <a:p>
            <a:pPr>
              <a:lnSpc>
                <a:spcPct val="95000"/>
              </a:lnSpc>
            </a:pPr>
            <a:r>
              <a:rPr lang="en-IN" sz="1600" dirty="0">
                <a:latin typeface="Times New Roman" panose="02020603050405020304" pitchFamily="18" charset="0"/>
                <a:cs typeface="Times New Roman" panose="02020603050405020304" pitchFamily="18" charset="0"/>
              </a:rPr>
              <a:t>QC Chemistry Testing</a:t>
            </a:r>
          </a:p>
          <a:p>
            <a:pPr>
              <a:lnSpc>
                <a:spcPct val="95000"/>
              </a:lnSpc>
            </a:pPr>
            <a:r>
              <a:rPr lang="en-IN" sz="1600" dirty="0">
                <a:latin typeface="Times New Roman" panose="02020603050405020304" pitchFamily="18" charset="0"/>
                <a:cs typeface="Times New Roman" panose="02020603050405020304" pitchFamily="18" charset="0"/>
              </a:rPr>
              <a:t>Nitrate Testing</a:t>
            </a:r>
          </a:p>
        </p:txBody>
      </p:sp>
      <p:pic>
        <p:nvPicPr>
          <p:cNvPr id="5" name="Picture 4" descr="A row of samples for medical testing">
            <a:extLst>
              <a:ext uri="{FF2B5EF4-FFF2-40B4-BE49-F238E27FC236}">
                <a16:creationId xmlns:a16="http://schemas.microsoft.com/office/drawing/2014/main" id="{C40EE72D-F1AC-FBD4-6223-C1D65FF53767}"/>
              </a:ext>
            </a:extLst>
          </p:cNvPr>
          <p:cNvPicPr>
            <a:picLocks noChangeAspect="1"/>
          </p:cNvPicPr>
          <p:nvPr/>
        </p:nvPicPr>
        <p:blipFill rotWithShape="1">
          <a:blip r:embed="rId2"/>
          <a:srcRect l="24773"/>
          <a:stretch/>
        </p:blipFill>
        <p:spPr>
          <a:xfrm>
            <a:off x="7019778" y="10"/>
            <a:ext cx="5170699"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0716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96B4-8B75-F4B4-1F31-EDA97F374620}"/>
              </a:ext>
            </a:extLst>
          </p:cNvPr>
          <p:cNvSpPr>
            <a:spLocks noGrp="1"/>
          </p:cNvSpPr>
          <p:nvPr>
            <p:ph type="title"/>
          </p:nvPr>
        </p:nvSpPr>
        <p:spPr>
          <a:xfrm>
            <a:off x="640080" y="325369"/>
            <a:ext cx="4368602" cy="990813"/>
          </a:xfrm>
        </p:spPr>
        <p:txBody>
          <a:bodyPr anchor="b">
            <a:normAutofit/>
          </a:bodyPr>
          <a:lstStyle/>
          <a:p>
            <a:r>
              <a:rPr lang="en-IN" sz="4800" dirty="0">
                <a:latin typeface="Times New Roman" panose="02020603050405020304" pitchFamily="18" charset="0"/>
                <a:cs typeface="Times New Roman" panose="02020603050405020304" pitchFamily="18" charset="0"/>
              </a:rPr>
              <a:t>MODA</a:t>
            </a:r>
          </a:p>
        </p:txBody>
      </p:sp>
      <p:sp>
        <p:nvSpPr>
          <p:cNvPr id="3" name="Content Placeholder 2">
            <a:extLst>
              <a:ext uri="{FF2B5EF4-FFF2-40B4-BE49-F238E27FC236}">
                <a16:creationId xmlns:a16="http://schemas.microsoft.com/office/drawing/2014/main" id="{9180A87B-799A-4764-CCA0-7A9808D0D81B}"/>
              </a:ext>
            </a:extLst>
          </p:cNvPr>
          <p:cNvSpPr>
            <a:spLocks noGrp="1"/>
          </p:cNvSpPr>
          <p:nvPr>
            <p:ph idx="1"/>
          </p:nvPr>
        </p:nvSpPr>
        <p:spPr>
          <a:xfrm>
            <a:off x="640080" y="1537856"/>
            <a:ext cx="5957668" cy="4655712"/>
          </a:xfrm>
        </p:spPr>
        <p:txBody>
          <a:bodyPr>
            <a:normAutofit/>
          </a:bodyPr>
          <a:lstStyle/>
          <a:p>
            <a:pPr>
              <a:lnSpc>
                <a:spcPct val="95000"/>
              </a:lnSpc>
            </a:pPr>
            <a:r>
              <a:rPr lang="en-IN" dirty="0">
                <a:latin typeface="Times New Roman" panose="02020603050405020304" pitchFamily="18" charset="0"/>
                <a:cs typeface="Times New Roman" panose="02020603050405020304" pitchFamily="18" charset="0"/>
              </a:rPr>
              <a:t>The Complete Category when we are approving the barcodes, we must check the Table Notes, Sampling, Media, Organism, Readings, Attachments, Testing tabs, Based on the different types of testing methods.</a:t>
            </a:r>
          </a:p>
          <a:p>
            <a:pPr>
              <a:lnSpc>
                <a:spcPct val="95000"/>
              </a:lnSpc>
            </a:pPr>
            <a:r>
              <a:rPr lang="en-IN" dirty="0">
                <a:latin typeface="Times New Roman" panose="02020603050405020304" pitchFamily="18" charset="0"/>
                <a:cs typeface="Times New Roman" panose="02020603050405020304" pitchFamily="18" charset="0"/>
              </a:rPr>
              <a:t>Table Notes- Check the Comment.</a:t>
            </a:r>
          </a:p>
          <a:p>
            <a:pPr>
              <a:lnSpc>
                <a:spcPct val="95000"/>
              </a:lnSpc>
            </a:pPr>
            <a:r>
              <a:rPr lang="en-IN" dirty="0">
                <a:latin typeface="Times New Roman" panose="02020603050405020304" pitchFamily="18" charset="0"/>
                <a:cs typeface="Times New Roman" panose="02020603050405020304" pitchFamily="18" charset="0"/>
              </a:rPr>
              <a:t>Sampling Tab- Check the Product Name and Lot Number.</a:t>
            </a:r>
          </a:p>
          <a:p>
            <a:pPr>
              <a:lnSpc>
                <a:spcPct val="95000"/>
              </a:lnSpc>
            </a:pPr>
            <a:r>
              <a:rPr lang="en-IN" dirty="0">
                <a:latin typeface="Times New Roman" panose="02020603050405020304" pitchFamily="18" charset="0"/>
                <a:cs typeface="Times New Roman" panose="02020603050405020304" pitchFamily="18" charset="0"/>
              </a:rPr>
              <a:t>Media Tab- Check the Media lot if it is Pass or Risk.</a:t>
            </a:r>
          </a:p>
          <a:p>
            <a:pPr>
              <a:lnSpc>
                <a:spcPct val="95000"/>
              </a:lnSpc>
            </a:pPr>
            <a:r>
              <a:rPr lang="en-IN" dirty="0">
                <a:latin typeface="Times New Roman" panose="02020603050405020304" pitchFamily="18" charset="0"/>
                <a:cs typeface="Times New Roman" panose="02020603050405020304" pitchFamily="18" charset="0"/>
              </a:rPr>
              <a:t>Organism Tab- Check the Organism, if Organism present or not.</a:t>
            </a:r>
          </a:p>
          <a:p>
            <a:pPr>
              <a:lnSpc>
                <a:spcPct val="95000"/>
              </a:lnSpc>
            </a:pPr>
            <a:r>
              <a:rPr lang="en-IN" dirty="0">
                <a:latin typeface="Times New Roman" panose="02020603050405020304" pitchFamily="18" charset="0"/>
                <a:cs typeface="Times New Roman" panose="02020603050405020304" pitchFamily="18" charset="0"/>
              </a:rPr>
              <a:t>Readings Tab- Check the Reading.</a:t>
            </a:r>
          </a:p>
          <a:p>
            <a:pPr>
              <a:lnSpc>
                <a:spcPct val="95000"/>
              </a:lnSpc>
            </a:pPr>
            <a:r>
              <a:rPr lang="en-IN" dirty="0">
                <a:latin typeface="Times New Roman" panose="02020603050405020304" pitchFamily="18" charset="0"/>
                <a:cs typeface="Times New Roman" panose="02020603050405020304" pitchFamily="18" charset="0"/>
              </a:rPr>
              <a:t>Testing Tab- Check the Testing Time and Date.</a:t>
            </a:r>
          </a:p>
          <a:p>
            <a:pPr>
              <a:lnSpc>
                <a:spcPct val="95000"/>
              </a:lnSpc>
            </a:pPr>
            <a:r>
              <a:rPr lang="en-IN" dirty="0">
                <a:latin typeface="Times New Roman" panose="02020603050405020304" pitchFamily="18" charset="0"/>
                <a:cs typeface="Times New Roman" panose="02020603050405020304" pitchFamily="18" charset="0"/>
              </a:rPr>
              <a:t>Attachments Tab- Check the Organism, Readings, Picture conforming. </a:t>
            </a:r>
          </a:p>
          <a:p>
            <a:pPr>
              <a:lnSpc>
                <a:spcPct val="95000"/>
              </a:lnSpc>
            </a:pPr>
            <a:endParaRPr lang="en-IN" dirty="0">
              <a:latin typeface="Times New Roman" panose="02020603050405020304" pitchFamily="18" charset="0"/>
              <a:cs typeface="Times New Roman" panose="02020603050405020304" pitchFamily="18" charset="0"/>
            </a:endParaRPr>
          </a:p>
          <a:p>
            <a:pPr>
              <a:lnSpc>
                <a:spcPct val="95000"/>
              </a:lnSpc>
            </a:pPr>
            <a:endParaRPr lang="en-IN" sz="1100" dirty="0"/>
          </a:p>
        </p:txBody>
      </p:sp>
      <p:pic>
        <p:nvPicPr>
          <p:cNvPr id="5" name="Picture 4" descr="Pipette filling tray with sample">
            <a:extLst>
              <a:ext uri="{FF2B5EF4-FFF2-40B4-BE49-F238E27FC236}">
                <a16:creationId xmlns:a16="http://schemas.microsoft.com/office/drawing/2014/main" id="{FEC9F22B-063E-218C-6F8C-664D112C1A5E}"/>
              </a:ext>
            </a:extLst>
          </p:cNvPr>
          <p:cNvPicPr>
            <a:picLocks noChangeAspect="1"/>
          </p:cNvPicPr>
          <p:nvPr/>
        </p:nvPicPr>
        <p:blipFill rotWithShape="1">
          <a:blip r:embed="rId2"/>
          <a:srcRect l="6189" r="26858" b="-1"/>
          <a:stretch/>
        </p:blipFill>
        <p:spPr>
          <a:xfrm>
            <a:off x="7047914" y="0"/>
            <a:ext cx="5144086"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9403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00DB-233D-6694-A56B-78226392E4C8}"/>
              </a:ext>
            </a:extLst>
          </p:cNvPr>
          <p:cNvSpPr>
            <a:spLocks noGrp="1"/>
          </p:cNvSpPr>
          <p:nvPr>
            <p:ph type="title"/>
          </p:nvPr>
        </p:nvSpPr>
        <p:spPr>
          <a:xfrm>
            <a:off x="630936" y="640080"/>
            <a:ext cx="4818888" cy="851095"/>
          </a:xfrm>
        </p:spPr>
        <p:txBody>
          <a:bodyPr anchor="b">
            <a:normAutofit/>
          </a:bodyPr>
          <a:lstStyle/>
          <a:p>
            <a:r>
              <a:rPr lang="en-IN" sz="4000" dirty="0">
                <a:latin typeface="Times New Roman" panose="02020603050405020304" pitchFamily="18" charset="0"/>
                <a:cs typeface="Times New Roman" panose="02020603050405020304" pitchFamily="18" charset="0"/>
              </a:rPr>
              <a:t>MODA</a:t>
            </a:r>
          </a:p>
        </p:txBody>
      </p:sp>
      <p:sp useBgFill="1">
        <p:nvSpPr>
          <p:cNvPr id="3" name="Content Placeholder 2">
            <a:extLst>
              <a:ext uri="{FF2B5EF4-FFF2-40B4-BE49-F238E27FC236}">
                <a16:creationId xmlns:a16="http://schemas.microsoft.com/office/drawing/2014/main" id="{C9786C0A-9179-9BD2-FEA9-13DBBFDA6D94}"/>
              </a:ext>
            </a:extLst>
          </p:cNvPr>
          <p:cNvSpPr>
            <a:spLocks noGrp="1"/>
          </p:cNvSpPr>
          <p:nvPr>
            <p:ph idx="1"/>
          </p:nvPr>
        </p:nvSpPr>
        <p:spPr>
          <a:xfrm>
            <a:off x="630936" y="1644267"/>
            <a:ext cx="7086046" cy="4564510"/>
          </a:xfrm>
        </p:spPr>
        <p:txBody>
          <a:bodyPr anchor="t">
            <a:normAutofit/>
          </a:bodyPr>
          <a:lstStyle/>
          <a:p>
            <a:r>
              <a:rPr lang="en-IN" sz="1800" dirty="0">
                <a:latin typeface="Times New Roman" panose="02020603050405020304" pitchFamily="18" charset="0"/>
                <a:cs typeface="Times New Roman" panose="02020603050405020304" pitchFamily="18" charset="0"/>
              </a:rPr>
              <a:t>Different types of colour flag barcodes are there Blue, Yellow and Red, when we are approving the colour barcode, we have to check Table notes, Media, Sampling, Organism and Attachment tabs.</a:t>
            </a:r>
          </a:p>
          <a:p>
            <a:endParaRPr lang="en-IN" dirty="0">
              <a:latin typeface="Times New Roman" panose="02020603050405020304" pitchFamily="18" charset="0"/>
              <a:cs typeface="Times New Roman" panose="02020603050405020304" pitchFamily="18" charset="0"/>
            </a:endParaRPr>
          </a:p>
          <a:p>
            <a:pPr>
              <a:lnSpc>
                <a:spcPct val="95000"/>
              </a:lnSpc>
            </a:pPr>
            <a:r>
              <a:rPr lang="en-IN" sz="1800" dirty="0">
                <a:latin typeface="Times New Roman" panose="02020603050405020304" pitchFamily="18" charset="0"/>
                <a:cs typeface="Times New Roman" panose="02020603050405020304" pitchFamily="18" charset="0"/>
              </a:rPr>
              <a:t>In Surface Monitoring, Personnel Monitoring, Active and Passive viable, Bioburden, Growth </a:t>
            </a:r>
            <a:r>
              <a:rPr lang="en-IN" dirty="0">
                <a:latin typeface="Times New Roman" panose="02020603050405020304" pitchFamily="18" charset="0"/>
                <a:cs typeface="Times New Roman" panose="02020603050405020304" pitchFamily="18" charset="0"/>
              </a:rPr>
              <a:t>promotion, Compressed Air monitoring, </a:t>
            </a:r>
            <a:r>
              <a:rPr lang="en-IN" sz="1800" dirty="0">
                <a:latin typeface="Times New Roman" panose="02020603050405020304" pitchFamily="18" charset="0"/>
                <a:cs typeface="Times New Roman" panose="02020603050405020304" pitchFamily="18" charset="0"/>
              </a:rPr>
              <a:t>Endotoxin, QC testing, Nitrate testing test methods check the Table notes, Media, Sampling tabs.</a:t>
            </a:r>
          </a:p>
          <a:p>
            <a:pPr>
              <a:lnSpc>
                <a:spcPct val="95000"/>
              </a:lnSpc>
            </a:pPr>
            <a:endParaRPr lang="en-IN" sz="1800" dirty="0">
              <a:latin typeface="Times New Roman" panose="02020603050405020304" pitchFamily="18" charset="0"/>
              <a:cs typeface="Times New Roman" panose="02020603050405020304" pitchFamily="18" charset="0"/>
            </a:endParaRPr>
          </a:p>
          <a:p>
            <a:pPr>
              <a:lnSpc>
                <a:spcPct val="95000"/>
              </a:lnSpc>
            </a:pPr>
            <a:r>
              <a:rPr lang="en-IN" sz="1800" dirty="0">
                <a:latin typeface="Times New Roman" panose="02020603050405020304" pitchFamily="18" charset="0"/>
                <a:cs typeface="Times New Roman" panose="02020603050405020304" pitchFamily="18" charset="0"/>
              </a:rPr>
              <a:t>In TOC &amp; Conductivity test method check the Table notes, Media, Sampling, Testing and Attachment tabs.</a:t>
            </a:r>
          </a:p>
          <a:p>
            <a:pPr marL="0" indent="0">
              <a:buNone/>
            </a:pPr>
            <a:endParaRPr lang="en-IN" dirty="0">
              <a:latin typeface="Times New Roman" panose="02020603050405020304" pitchFamily="18"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13333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55C2-669A-D372-CE57-F4D792B4343A}"/>
              </a:ext>
            </a:extLst>
          </p:cNvPr>
          <p:cNvSpPr>
            <a:spLocks noGrp="1"/>
          </p:cNvSpPr>
          <p:nvPr>
            <p:ph type="title"/>
          </p:nvPr>
        </p:nvSpPr>
        <p:spPr>
          <a:xfrm>
            <a:off x="676746" y="609600"/>
            <a:ext cx="3729076" cy="1320800"/>
          </a:xfrm>
        </p:spPr>
        <p:txBody>
          <a:bodyPr anchor="ctr">
            <a:normAutofit/>
          </a:bodyPr>
          <a:lstStyle/>
          <a:p>
            <a:r>
              <a:rPr lang="en-IN">
                <a:latin typeface="Times New Roman" panose="02020603050405020304" pitchFamily="18" charset="0"/>
                <a:cs typeface="Times New Roman" panose="02020603050405020304" pitchFamily="18" charset="0"/>
              </a:rPr>
              <a:t>MODA</a:t>
            </a:r>
          </a:p>
        </p:txBody>
      </p:sp>
      <p:sp>
        <p:nvSpPr>
          <p:cNvPr id="3" name="Content Placeholder 2">
            <a:extLst>
              <a:ext uri="{FF2B5EF4-FFF2-40B4-BE49-F238E27FC236}">
                <a16:creationId xmlns:a16="http://schemas.microsoft.com/office/drawing/2014/main" id="{06790537-3D46-268A-D8B2-024EF9457024}"/>
              </a:ext>
            </a:extLst>
          </p:cNvPr>
          <p:cNvSpPr>
            <a:spLocks noGrp="1"/>
          </p:cNvSpPr>
          <p:nvPr>
            <p:ph idx="1"/>
          </p:nvPr>
        </p:nvSpPr>
        <p:spPr>
          <a:xfrm>
            <a:off x="685167" y="1773382"/>
            <a:ext cx="3720916" cy="3947941"/>
          </a:xfrm>
        </p:spPr>
        <p:txBody>
          <a:bodyPr>
            <a:normAutofit fontScale="92500" lnSpcReduction="10000"/>
          </a:bodyPr>
          <a:lstStyle/>
          <a:p>
            <a:endParaRPr lang="en-IN"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In Non-Viable Particulate test method check the Table notes, Media, Sampling, Readings and Attachment tabs.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Non-Viable particulate Test method, we must check the Readings in Readings tab, the readings present in that tab should be match with the readings present in the attachment tab readings, then we can approve if not it should be a finding.</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DBBA6285-4449-94B6-CBD1-3462D6719E22}"/>
              </a:ext>
            </a:extLst>
          </p:cNvPr>
          <p:cNvPicPr>
            <a:picLocks noChangeAspect="1"/>
          </p:cNvPicPr>
          <p:nvPr/>
        </p:nvPicPr>
        <p:blipFill>
          <a:blip r:embed="rId2"/>
          <a:stretch>
            <a:fillRect/>
          </a:stretch>
        </p:blipFill>
        <p:spPr>
          <a:xfrm>
            <a:off x="4654035" y="1930400"/>
            <a:ext cx="5474703" cy="3288714"/>
          </a:xfrm>
          <a:prstGeom prst="rect">
            <a:avLst/>
          </a:prstGeom>
        </p:spPr>
      </p:pic>
    </p:spTree>
    <p:extLst>
      <p:ext uri="{BB962C8B-B14F-4D97-AF65-F5344CB8AC3E}">
        <p14:creationId xmlns:p14="http://schemas.microsoft.com/office/powerpoint/2010/main" val="2664658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7914-891A-55B1-8818-7C65B8A23DFB}"/>
              </a:ext>
            </a:extLst>
          </p:cNvPr>
          <p:cNvSpPr>
            <a:spLocks noGrp="1"/>
          </p:cNvSpPr>
          <p:nvPr>
            <p:ph type="title"/>
          </p:nvPr>
        </p:nvSpPr>
        <p:spPr>
          <a:xfrm>
            <a:off x="676746" y="609600"/>
            <a:ext cx="3729076" cy="1320800"/>
          </a:xfrm>
        </p:spPr>
        <p:txBody>
          <a:bodyPr anchor="ctr">
            <a:normAutofit/>
          </a:bodyPr>
          <a:lstStyle/>
          <a:p>
            <a:r>
              <a:rPr lang="en-IN" sz="4000" dirty="0">
                <a:latin typeface="Times New Roman" panose="02020603050405020304" pitchFamily="18" charset="0"/>
                <a:cs typeface="Times New Roman" panose="02020603050405020304" pitchFamily="18" charset="0"/>
              </a:rPr>
              <a:t>MODA</a:t>
            </a:r>
          </a:p>
        </p:txBody>
      </p:sp>
      <p:sp>
        <p:nvSpPr>
          <p:cNvPr id="3" name="Content Placeholder 2">
            <a:extLst>
              <a:ext uri="{FF2B5EF4-FFF2-40B4-BE49-F238E27FC236}">
                <a16:creationId xmlns:a16="http://schemas.microsoft.com/office/drawing/2014/main" id="{D430F262-4B15-AD8F-B555-CB4CDA6F7C21}"/>
              </a:ext>
            </a:extLst>
          </p:cNvPr>
          <p:cNvSpPr>
            <a:spLocks noGrp="1"/>
          </p:cNvSpPr>
          <p:nvPr>
            <p:ph idx="1"/>
          </p:nvPr>
        </p:nvSpPr>
        <p:spPr>
          <a:xfrm>
            <a:off x="685167" y="2160589"/>
            <a:ext cx="3720916" cy="3560733"/>
          </a:xfrm>
        </p:spPr>
        <p:txBody>
          <a:bodyPr>
            <a:normAutofit/>
          </a:bodyPr>
          <a:lstStyle/>
          <a:p>
            <a:pPr>
              <a:lnSpc>
                <a:spcPct val="90000"/>
              </a:lnSpc>
            </a:pPr>
            <a:r>
              <a:rPr lang="en-IN" dirty="0">
                <a:latin typeface="Times New Roman" panose="02020603050405020304" pitchFamily="18" charset="0"/>
                <a:cs typeface="Times New Roman" panose="02020603050405020304" pitchFamily="18" charset="0"/>
              </a:rPr>
              <a:t>In Blue colour barcode we must check the Sampling, Media, Organism and attachment tabs. The Organism present in that tab should be match with the Organism present in Attachment tab. If it is not matching, we should not approve.</a:t>
            </a:r>
          </a:p>
          <a:p>
            <a:pPr>
              <a:lnSpc>
                <a:spcPct val="90000"/>
              </a:lnSpc>
            </a:pPr>
            <a:endParaRPr lang="en-IN" dirty="0">
              <a:latin typeface="Times New Roman" panose="02020603050405020304" pitchFamily="18" charset="0"/>
              <a:cs typeface="Times New Roman" panose="02020603050405020304" pitchFamily="18" charset="0"/>
            </a:endParaRPr>
          </a:p>
          <a:p>
            <a:pPr marL="0" indent="0">
              <a:lnSpc>
                <a:spcPct val="90000"/>
              </a:lnSpc>
              <a:buNone/>
            </a:pPr>
            <a:endParaRPr lang="en-IN" dirty="0"/>
          </a:p>
        </p:txBody>
      </p:sp>
      <p:pic>
        <p:nvPicPr>
          <p:cNvPr id="5" name="Picture 4">
            <a:extLst>
              <a:ext uri="{FF2B5EF4-FFF2-40B4-BE49-F238E27FC236}">
                <a16:creationId xmlns:a16="http://schemas.microsoft.com/office/drawing/2014/main" id="{19A1EED7-084D-8B4C-669F-7B741F9985F1}"/>
              </a:ext>
            </a:extLst>
          </p:cNvPr>
          <p:cNvPicPr>
            <a:picLocks noChangeAspect="1"/>
          </p:cNvPicPr>
          <p:nvPr/>
        </p:nvPicPr>
        <p:blipFill>
          <a:blip r:embed="rId2"/>
          <a:stretch>
            <a:fillRect/>
          </a:stretch>
        </p:blipFill>
        <p:spPr>
          <a:xfrm>
            <a:off x="4867422" y="1930399"/>
            <a:ext cx="5106572" cy="2852615"/>
          </a:xfrm>
          <a:prstGeom prst="rect">
            <a:avLst/>
          </a:prstGeom>
        </p:spPr>
      </p:pic>
    </p:spTree>
    <p:extLst>
      <p:ext uri="{BB962C8B-B14F-4D97-AF65-F5344CB8AC3E}">
        <p14:creationId xmlns:p14="http://schemas.microsoft.com/office/powerpoint/2010/main" val="37992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B244-A86C-94DC-EB53-BB5A1BBD44BF}"/>
              </a:ext>
            </a:extLst>
          </p:cNvPr>
          <p:cNvSpPr>
            <a:spLocks noGrp="1"/>
          </p:cNvSpPr>
          <p:nvPr>
            <p:ph type="title"/>
          </p:nvPr>
        </p:nvSpPr>
        <p:spPr>
          <a:xfrm>
            <a:off x="677334" y="609600"/>
            <a:ext cx="8596668" cy="1320800"/>
          </a:xfrm>
        </p:spPr>
        <p:txBody>
          <a:bodyPr anchor="t">
            <a:normAutofit/>
          </a:bodyPr>
          <a:lstStyle/>
          <a:p>
            <a:r>
              <a:rPr lang="en-IN" sz="4000" dirty="0">
                <a:latin typeface="Times New Roman" panose="02020603050405020304" pitchFamily="18" charset="0"/>
                <a:cs typeface="Times New Roman" panose="02020603050405020304" pitchFamily="18" charset="0"/>
              </a:rPr>
              <a:t>MODA</a:t>
            </a:r>
          </a:p>
        </p:txBody>
      </p:sp>
      <p:pic>
        <p:nvPicPr>
          <p:cNvPr id="5" name="Picture 4">
            <a:extLst>
              <a:ext uri="{FF2B5EF4-FFF2-40B4-BE49-F238E27FC236}">
                <a16:creationId xmlns:a16="http://schemas.microsoft.com/office/drawing/2014/main" id="{0AA7C2F8-D16B-CCCE-5BE9-2E21DBB243C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3" name="Content Placeholder 2">
            <a:extLst>
              <a:ext uri="{FF2B5EF4-FFF2-40B4-BE49-F238E27FC236}">
                <a16:creationId xmlns:a16="http://schemas.microsoft.com/office/drawing/2014/main" id="{1CDC78F7-01D9-2335-F1E7-3359957946DE}"/>
              </a:ext>
            </a:extLst>
          </p:cNvPr>
          <p:cNvSpPr>
            <a:spLocks noGrp="1"/>
          </p:cNvSpPr>
          <p:nvPr>
            <p:ph idx="1"/>
          </p:nvPr>
        </p:nvSpPr>
        <p:spPr>
          <a:xfrm>
            <a:off x="6416038" y="2160589"/>
            <a:ext cx="4359813" cy="3880773"/>
          </a:xfrm>
        </p:spPr>
        <p:txBody>
          <a:bodyPr>
            <a:normAutofit/>
          </a:bodyPr>
          <a:lstStyle/>
          <a:p>
            <a:r>
              <a:rPr lang="en-IN" dirty="0">
                <a:latin typeface="Times New Roman" panose="02020603050405020304" pitchFamily="18" charset="0"/>
                <a:cs typeface="Times New Roman" panose="02020603050405020304" pitchFamily="18" charset="0"/>
              </a:rPr>
              <a:t>Red and Yellow Barcodes, check the Sampling, Media, Table notes, Organism, Attachment Tabs. and in Excursion column they must mention N/A or Excursion number, and in attachment tab, the organism should match with the Organism present in Organism Tab and the picture conforming should be present in attachment tab. If it is not present, we should not approve.</a:t>
            </a:r>
          </a:p>
          <a:p>
            <a:endParaRPr lang="en-IN" sz="1500" dirty="0"/>
          </a:p>
        </p:txBody>
      </p:sp>
    </p:spTree>
    <p:extLst>
      <p:ext uri="{BB962C8B-B14F-4D97-AF65-F5344CB8AC3E}">
        <p14:creationId xmlns:p14="http://schemas.microsoft.com/office/powerpoint/2010/main" val="394988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5C95-1795-F064-FEE4-4A5B020A037C}"/>
              </a:ext>
            </a:extLst>
          </p:cNvPr>
          <p:cNvSpPr>
            <a:spLocks noGrp="1"/>
          </p:cNvSpPr>
          <p:nvPr>
            <p:ph type="title"/>
          </p:nvPr>
        </p:nvSpPr>
        <p:spPr>
          <a:xfrm>
            <a:off x="676746" y="609600"/>
            <a:ext cx="3729076" cy="867508"/>
          </a:xfrm>
        </p:spPr>
        <p:txBody>
          <a:bodyPr anchor="ctr">
            <a:normAutofit/>
          </a:bodyPr>
          <a:lstStyle/>
          <a:p>
            <a:r>
              <a:rPr lang="en-IN" sz="4000" dirty="0">
                <a:latin typeface="Times New Roman" panose="02020603050405020304" pitchFamily="18" charset="0"/>
                <a:cs typeface="Times New Roman" panose="02020603050405020304" pitchFamily="18" charset="0"/>
              </a:rPr>
              <a:t>MODA</a:t>
            </a:r>
          </a:p>
        </p:txBody>
      </p:sp>
      <p:sp>
        <p:nvSpPr>
          <p:cNvPr id="3" name="Content Placeholder 2">
            <a:extLst>
              <a:ext uri="{FF2B5EF4-FFF2-40B4-BE49-F238E27FC236}">
                <a16:creationId xmlns:a16="http://schemas.microsoft.com/office/drawing/2014/main" id="{2F2DD8BA-6EF1-138B-3AEC-53B24D4CC73C}"/>
              </a:ext>
            </a:extLst>
          </p:cNvPr>
          <p:cNvSpPr>
            <a:spLocks noGrp="1"/>
          </p:cNvSpPr>
          <p:nvPr>
            <p:ph idx="1"/>
          </p:nvPr>
        </p:nvSpPr>
        <p:spPr>
          <a:xfrm>
            <a:off x="685167" y="1882213"/>
            <a:ext cx="3720916" cy="3839110"/>
          </a:xfrm>
        </p:spPr>
        <p:txBody>
          <a:bodyPr>
            <a:normAutofit/>
          </a:bodyPr>
          <a:lstStyle/>
          <a:p>
            <a:r>
              <a:rPr lang="en-IN" dirty="0">
                <a:latin typeface="Times New Roman" panose="02020603050405020304" pitchFamily="18" charset="0"/>
                <a:cs typeface="Times New Roman" panose="02020603050405020304" pitchFamily="18" charset="0"/>
              </a:rPr>
              <a:t>In Conductivity test method we must check Table notes, Media, Testing, Sampling and Attachment tabs. In Conductivity the Attachment date should be match with the Testing date. </a:t>
            </a:r>
          </a:p>
          <a:p>
            <a:r>
              <a:rPr lang="en-IN" dirty="0">
                <a:latin typeface="Times New Roman" panose="02020603050405020304" pitchFamily="18" charset="0"/>
                <a:cs typeface="Times New Roman" panose="02020603050405020304" pitchFamily="18" charset="0"/>
              </a:rPr>
              <a:t>In TOC test method, The date and Barcode should match with the Report present in the Attachment tab, If not we should not approve the barcode.</a:t>
            </a:r>
          </a:p>
          <a:p>
            <a:endParaRPr lang="en-IN" dirty="0"/>
          </a:p>
        </p:txBody>
      </p:sp>
      <p:pic>
        <p:nvPicPr>
          <p:cNvPr id="5" name="Picture 4">
            <a:extLst>
              <a:ext uri="{FF2B5EF4-FFF2-40B4-BE49-F238E27FC236}">
                <a16:creationId xmlns:a16="http://schemas.microsoft.com/office/drawing/2014/main" id="{58B25BC4-0722-0606-7FD0-86FA03E2D3B0}"/>
              </a:ext>
            </a:extLst>
          </p:cNvPr>
          <p:cNvPicPr>
            <a:picLocks noChangeAspect="1"/>
          </p:cNvPicPr>
          <p:nvPr/>
        </p:nvPicPr>
        <p:blipFill>
          <a:blip r:embed="rId2"/>
          <a:stretch>
            <a:fillRect/>
          </a:stretch>
        </p:blipFill>
        <p:spPr>
          <a:xfrm>
            <a:off x="4965894" y="1882211"/>
            <a:ext cx="5725551" cy="3561986"/>
          </a:xfrm>
          <a:prstGeom prst="rect">
            <a:avLst/>
          </a:prstGeom>
        </p:spPr>
      </p:pic>
    </p:spTree>
    <p:extLst>
      <p:ext uri="{BB962C8B-B14F-4D97-AF65-F5344CB8AC3E}">
        <p14:creationId xmlns:p14="http://schemas.microsoft.com/office/powerpoint/2010/main" val="27018256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204</TotalTime>
  <Words>533</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MOBILE DATA ACQUISITON SYSTEM</vt:lpstr>
      <vt:lpstr>MODA</vt:lpstr>
      <vt:lpstr>MODA</vt:lpstr>
      <vt:lpstr>MODA</vt:lpstr>
      <vt:lpstr>MODA</vt:lpstr>
      <vt:lpstr>MODA</vt:lpstr>
      <vt:lpstr>MODA</vt:lpstr>
      <vt:lpstr>MODA</vt:lpstr>
      <vt:lpstr>MODA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DATA ACQUISITON SYSTEM</dc:title>
  <dc:creator>Bharath Kumar</dc:creator>
  <cp:lastModifiedBy>Swetha Medipally</cp:lastModifiedBy>
  <cp:revision>24</cp:revision>
  <dcterms:created xsi:type="dcterms:W3CDTF">2023-11-10T08:57:18Z</dcterms:created>
  <dcterms:modified xsi:type="dcterms:W3CDTF">2023-11-12T05:03:26Z</dcterms:modified>
</cp:coreProperties>
</file>