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sldIdLst>
    <p:sldId id="271" r:id="rId2"/>
    <p:sldId id="272" r:id="rId3"/>
    <p:sldId id="257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06DCF79-F7A6-4DA1-99B6-28453ABBBA91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044FA05F-DE9E-4535-8727-7C78799E8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05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CF79-F7A6-4DA1-99B6-28453ABBBA91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A05F-DE9E-4535-8727-7C78799E8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30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CF79-F7A6-4DA1-99B6-28453ABBBA91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A05F-DE9E-4535-8727-7C78799E8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646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CF79-F7A6-4DA1-99B6-28453ABBBA91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A05F-DE9E-4535-8727-7C78799E8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491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CF79-F7A6-4DA1-99B6-28453ABBBA91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A05F-DE9E-4535-8727-7C78799E8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938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CF79-F7A6-4DA1-99B6-28453ABBBA91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A05F-DE9E-4535-8727-7C78799E8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548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CF79-F7A6-4DA1-99B6-28453ABBBA91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A05F-DE9E-4535-8727-7C78799E8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913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CF79-F7A6-4DA1-99B6-28453ABBBA91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A05F-DE9E-4535-8727-7C78799E8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462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CF79-F7A6-4DA1-99B6-28453ABBBA91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A05F-DE9E-4535-8727-7C78799E8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795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CC3C-47BE-4682-03CB-893B5ED5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2468C-C1A9-9500-DA22-783D6192F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1B74C-E9AC-90F0-CC4C-8DC1E357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D730-81F9-46DD-BD70-85E9FE1BC560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197E6-EC50-FBFF-4956-53FF3E50C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23A4-509C-C434-79C3-D4FA5F7E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2C30-175F-4481-8048-BB0896F4F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64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CF79-F7A6-4DA1-99B6-28453ABBBA91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A05F-DE9E-4535-8727-7C78799E8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30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CF79-F7A6-4DA1-99B6-28453ABBBA91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A05F-DE9E-4535-8727-7C78799E8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70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CF79-F7A6-4DA1-99B6-28453ABBBA91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A05F-DE9E-4535-8727-7C78799E8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40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CF79-F7A6-4DA1-99B6-28453ABBBA91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A05F-DE9E-4535-8727-7C78799E8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66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CF79-F7A6-4DA1-99B6-28453ABBBA91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A05F-DE9E-4535-8727-7C78799E8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85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CF79-F7A6-4DA1-99B6-28453ABBBA91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A05F-DE9E-4535-8727-7C78799E8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88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CF79-F7A6-4DA1-99B6-28453ABBBA91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A05F-DE9E-4535-8727-7C78799E8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76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CF79-F7A6-4DA1-99B6-28453ABBBA91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A05F-DE9E-4535-8727-7C78799E8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47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06DCF79-F7A6-4DA1-99B6-28453ABBBA91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044FA05F-DE9E-4535-8727-7C78799E8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82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  <p:sldLayoutId id="2147483921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7EB5-981C-8DD9-2889-CA00A842E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892" y="997528"/>
            <a:ext cx="10958944" cy="2064328"/>
          </a:xfrm>
        </p:spPr>
        <p:txBody>
          <a:bodyPr/>
          <a:lstStyle/>
          <a:p>
            <a:pPr algn="ctr"/>
            <a:r>
              <a:rPr lang="en-IN" sz="8000" dirty="0">
                <a:latin typeface="+mn-lt"/>
              </a:rPr>
              <a:t>Equipment</a:t>
            </a:r>
            <a:r>
              <a:rPr lang="en-IN" sz="8000" dirty="0"/>
              <a:t> Qualification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3D9D1-BC04-9D6B-4AB8-9A13179D0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3061856"/>
            <a:ext cx="8825658" cy="886689"/>
          </a:xfrm>
        </p:spPr>
        <p:txBody>
          <a:bodyPr/>
          <a:lstStyle/>
          <a:p>
            <a:r>
              <a:rPr lang="en-IN" dirty="0"/>
              <a:t> 								</a:t>
            </a:r>
            <a:r>
              <a:rPr lang="en-IN" sz="3200" dirty="0"/>
              <a:t>flow	 		 Steps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A088A69-4771-307B-8207-ECDD295F4630}"/>
              </a:ext>
            </a:extLst>
          </p:cNvPr>
          <p:cNvSpPr/>
          <p:nvPr/>
        </p:nvSpPr>
        <p:spPr>
          <a:xfrm>
            <a:off x="3858931" y="3171735"/>
            <a:ext cx="716387" cy="3364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BB19F25-CA84-C7CD-5969-80F56D31E6FC}"/>
              </a:ext>
            </a:extLst>
          </p:cNvPr>
          <p:cNvSpPr/>
          <p:nvPr/>
        </p:nvSpPr>
        <p:spPr>
          <a:xfrm>
            <a:off x="6314220" y="3171735"/>
            <a:ext cx="716387" cy="3364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67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C262-CBA0-2CC0-EA60-B2194A3F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7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Qualification (PQ)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9854F-F136-BAA3-24EF-6DC7DB60A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492" y="2603499"/>
            <a:ext cx="11277600" cy="396355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onsistency and reliability in producing the desired output.</a:t>
            </a:r>
          </a:p>
          <a:p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ultiple test runs or process simulations, adhering to predefined protocols and acceptance criteria.</a:t>
            </a:r>
          </a:p>
          <a:p>
            <a:r>
              <a:rPr lang="en-US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various parameters monitored during the PQ may include yield, product quality, accuracy, precision, reproducibility, and other performance indicators.</a:t>
            </a:r>
            <a:endParaRPr lang="en-US" sz="32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57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FEAE-E81B-198A-1964-70896407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8000" b="1" dirty="0"/>
              <a:t>Quality Compliance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76EFC-B66B-B749-22FA-AEF9EF3FE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091" y="2563092"/>
            <a:ext cx="11665527" cy="3602182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ASME BPE (</a:t>
            </a:r>
            <a:r>
              <a:rPr lang="en-US" sz="3200" b="1" i="1" dirty="0">
                <a:solidFill>
                  <a:schemeClr val="tx1"/>
                </a:solidFill>
                <a:effectLst/>
              </a:rPr>
              <a:t>American Society of Mechanical Engineers </a:t>
            </a:r>
            <a:r>
              <a:rPr lang="en-IN" sz="3200" b="1" i="0" dirty="0">
                <a:solidFill>
                  <a:schemeClr val="tx1"/>
                </a:solidFill>
                <a:effectLst/>
              </a:rPr>
              <a:t>Bioprocessing Equipment</a:t>
            </a:r>
            <a:r>
              <a:rPr lang="en-IN" sz="3200" b="1" i="0" dirty="0">
                <a:solidFill>
                  <a:schemeClr val="tx1"/>
                </a:solidFill>
              </a:rPr>
              <a:t>)- </a:t>
            </a:r>
            <a:r>
              <a:rPr lang="en-US" sz="3200" b="0" i="0" dirty="0">
                <a:solidFill>
                  <a:srgbClr val="1B1919"/>
                </a:solidFill>
                <a:effectLst/>
              </a:rPr>
              <a:t>It covers materials, design, fabrication, inspections, testing and certification.</a:t>
            </a:r>
            <a:endParaRPr lang="en-IN" sz="3200" dirty="0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r>
              <a:rPr lang="en-IN" sz="3200" b="1" dirty="0">
                <a:solidFill>
                  <a:schemeClr val="tx1"/>
                </a:solidFill>
              </a:rPr>
              <a:t>NIST (</a:t>
            </a:r>
            <a:r>
              <a:rPr lang="en-US" sz="3200" b="1" i="0" dirty="0">
                <a:solidFill>
                  <a:schemeClr val="tx1"/>
                </a:solidFill>
                <a:effectLst/>
              </a:rPr>
              <a:t>National Institute of Standards and Technology)- </a:t>
            </a:r>
            <a:r>
              <a:rPr lang="en-US" sz="3200" b="0" i="0" dirty="0">
                <a:solidFill>
                  <a:schemeClr val="tx1"/>
                </a:solidFill>
                <a:effectLst/>
              </a:rPr>
              <a:t>is for Calibration standards.</a:t>
            </a:r>
            <a:endParaRPr lang="en-IN" sz="3200" b="1" dirty="0">
              <a:solidFill>
                <a:schemeClr val="tx1"/>
              </a:solidFill>
            </a:endParaRPr>
          </a:p>
          <a:p>
            <a:r>
              <a:rPr lang="en-IN" sz="3200" b="1" dirty="0">
                <a:solidFill>
                  <a:schemeClr val="tx1"/>
                </a:solidFill>
              </a:rPr>
              <a:t>21CFR part 11- </a:t>
            </a:r>
            <a:r>
              <a:rPr lang="en-IN" sz="3200" dirty="0">
                <a:solidFill>
                  <a:schemeClr val="tx1"/>
                </a:solidFill>
              </a:rPr>
              <a:t>Regulations on Electronic records and Signatures.</a:t>
            </a:r>
          </a:p>
        </p:txBody>
      </p:sp>
    </p:spTree>
    <p:extLst>
      <p:ext uri="{BB962C8B-B14F-4D97-AF65-F5344CB8AC3E}">
        <p14:creationId xmlns:p14="http://schemas.microsoft.com/office/powerpoint/2010/main" val="293837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71616407-3E4D-4469-BDAF-3837EBF9F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6A733EBD-820A-4FA2-9A24-E3259DA7E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8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hank You Pictures, Images, Graphics - Page 4">
            <a:extLst>
              <a:ext uri="{FF2B5EF4-FFF2-40B4-BE49-F238E27FC236}">
                <a16:creationId xmlns:a16="http://schemas.microsoft.com/office/drawing/2014/main" id="{A0743B8F-5D59-5A01-0FB7-2E55075ED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2" r="1" b="7131"/>
          <a:stretch/>
        </p:blipFill>
        <p:spPr bwMode="auto">
          <a:xfrm>
            <a:off x="643467" y="643467"/>
            <a:ext cx="10905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tangle 2058">
            <a:extLst>
              <a:ext uri="{FF2B5EF4-FFF2-40B4-BE49-F238E27FC236}">
                <a16:creationId xmlns:a16="http://schemas.microsoft.com/office/drawing/2014/main" id="{6D4A187A-A5A0-48DF-94DB-432F7582D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260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490A-41E2-8A19-17B6-7225B33C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7000" b="1" u="sng" dirty="0">
                <a:cs typeface="Times New Roman" panose="02020603050405020304" pitchFamily="18" charset="0"/>
              </a:rPr>
              <a:t>Process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AB287-0340-3A9F-80B4-2ED011B3F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2" y="2377440"/>
            <a:ext cx="10058400" cy="4245033"/>
          </a:xfrm>
        </p:spPr>
        <p:txBody>
          <a:bodyPr>
            <a:normAutofit/>
          </a:bodyPr>
          <a:lstStyle/>
          <a:p>
            <a:pPr lvl="4" algn="just">
              <a:buFont typeface="Wingdings" panose="05000000000000000000" pitchFamily="2" charset="2"/>
              <a:buChar char="Ø"/>
            </a:pPr>
            <a:r>
              <a:rPr lang="en-IN" sz="3000" dirty="0">
                <a:latin typeface="+mj-lt"/>
                <a:cs typeface="Times New Roman" panose="02020603050405020304" pitchFamily="18" charset="0"/>
              </a:rPr>
              <a:t>User Requirement Specifications (URS).</a:t>
            </a:r>
          </a:p>
          <a:p>
            <a:pPr lvl="4" algn="just">
              <a:buFont typeface="Wingdings" panose="05000000000000000000" pitchFamily="2" charset="2"/>
              <a:buChar char="Ø"/>
            </a:pPr>
            <a:r>
              <a:rPr lang="en-IN" sz="3000" dirty="0">
                <a:latin typeface="+mj-lt"/>
                <a:cs typeface="Times New Roman" panose="02020603050405020304" pitchFamily="18" charset="0"/>
              </a:rPr>
              <a:t>Design Qualification.</a:t>
            </a:r>
          </a:p>
          <a:p>
            <a:pPr lvl="4" algn="just">
              <a:buFont typeface="Wingdings" panose="05000000000000000000" pitchFamily="2" charset="2"/>
              <a:buChar char="Ø"/>
            </a:pPr>
            <a:r>
              <a:rPr lang="en-IN" sz="3000" dirty="0">
                <a:latin typeface="+mj-lt"/>
                <a:cs typeface="Times New Roman" panose="02020603050405020304" pitchFamily="18" charset="0"/>
              </a:rPr>
              <a:t>Factory Acceptance Test (FAT).</a:t>
            </a:r>
          </a:p>
          <a:p>
            <a:pPr lvl="4" algn="just">
              <a:buFont typeface="Wingdings" panose="05000000000000000000" pitchFamily="2" charset="2"/>
              <a:buChar char="Ø"/>
            </a:pPr>
            <a:r>
              <a:rPr lang="en-IN" sz="3000" dirty="0">
                <a:latin typeface="+mj-lt"/>
                <a:cs typeface="Times New Roman" panose="02020603050405020304" pitchFamily="18" charset="0"/>
              </a:rPr>
              <a:t>Site Acceptance Test (SAT).</a:t>
            </a:r>
          </a:p>
          <a:p>
            <a:pPr lvl="4" algn="just">
              <a:buFont typeface="Wingdings" panose="05000000000000000000" pitchFamily="2" charset="2"/>
              <a:buChar char="Ø"/>
            </a:pPr>
            <a:r>
              <a:rPr lang="en-IN" sz="3000" dirty="0">
                <a:latin typeface="+mj-lt"/>
                <a:cs typeface="Times New Roman" panose="02020603050405020304" pitchFamily="18" charset="0"/>
              </a:rPr>
              <a:t>Installation Qualification (IQ).</a:t>
            </a:r>
          </a:p>
          <a:p>
            <a:pPr lvl="4" algn="just">
              <a:buFont typeface="Wingdings" panose="05000000000000000000" pitchFamily="2" charset="2"/>
              <a:buChar char="Ø"/>
            </a:pPr>
            <a:r>
              <a:rPr lang="en-IN" sz="3000" dirty="0">
                <a:latin typeface="+mj-lt"/>
                <a:cs typeface="Times New Roman" panose="02020603050405020304" pitchFamily="18" charset="0"/>
              </a:rPr>
              <a:t>Operational Qualification (OQ).</a:t>
            </a:r>
          </a:p>
          <a:p>
            <a:pPr lvl="4" algn="just">
              <a:buFont typeface="Wingdings" panose="05000000000000000000" pitchFamily="2" charset="2"/>
              <a:buChar char="Ø"/>
            </a:pPr>
            <a:r>
              <a:rPr lang="en-IN" sz="3000" dirty="0">
                <a:latin typeface="+mj-lt"/>
                <a:cs typeface="Times New Roman" panose="02020603050405020304" pitchFamily="18" charset="0"/>
              </a:rPr>
              <a:t>Process Qualification (PQ).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601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B5B1-6AED-0969-1A4B-82C09D8EE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10413591" cy="706964"/>
          </a:xfrm>
        </p:spPr>
        <p:txBody>
          <a:bodyPr/>
          <a:lstStyle/>
          <a:p>
            <a:pPr algn="ctr"/>
            <a:r>
              <a:rPr lang="en-IN" sz="5000" b="1" dirty="0">
                <a:solidFill>
                  <a:srgbClr val="D1D5DB"/>
                </a:solidFill>
                <a:latin typeface="+mn-lt"/>
              </a:rPr>
              <a:t>User requirement specifications (URS)</a:t>
            </a:r>
            <a:endParaRPr lang="en-IN" sz="5000" b="1" i="0" u="none" strike="noStrike" baseline="0" dirty="0">
              <a:solidFill>
                <a:srgbClr val="D1D5DB"/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88237-7F42-5B49-1B05-9FAB7FEA6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909" y="2424545"/>
            <a:ext cx="7897091" cy="41563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400" dirty="0"/>
              <a:t>Equipment Identification and Description.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400" dirty="0"/>
              <a:t>Equipment Purpose and Intended Use.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400" dirty="0"/>
              <a:t>Equipment Capacity and Output.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400" dirty="0"/>
              <a:t>Regulatory Compliance.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400" dirty="0"/>
              <a:t>Safety Requirements.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400" dirty="0"/>
              <a:t>Equipment Materials and Construction.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99299-6B15-462F-F07A-86903F42D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572" y="2293257"/>
            <a:ext cx="3759200" cy="428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7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DA3A-6EDA-EC6B-F3DF-17C837D46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09" y="973668"/>
            <a:ext cx="10335491" cy="706964"/>
          </a:xfrm>
        </p:spPr>
        <p:txBody>
          <a:bodyPr/>
          <a:lstStyle/>
          <a:p>
            <a:pPr algn="ctr"/>
            <a:r>
              <a:rPr lang="en-IN" sz="5000" b="1" dirty="0">
                <a:solidFill>
                  <a:srgbClr val="D1D5DB"/>
                </a:solidFill>
                <a:latin typeface="Segoe UI" panose="020B0502040204020203" pitchFamily="34" charset="0"/>
              </a:rPr>
              <a:t>User </a:t>
            </a:r>
            <a:r>
              <a:rPr lang="en-IN" sz="5000" b="1" dirty="0">
                <a:solidFill>
                  <a:srgbClr val="D1D5DB"/>
                </a:solidFill>
              </a:rPr>
              <a:t>requirement</a:t>
            </a:r>
            <a:r>
              <a:rPr lang="en-IN" sz="5000" b="1" dirty="0">
                <a:solidFill>
                  <a:srgbClr val="D1D5DB"/>
                </a:solidFill>
                <a:latin typeface="Segoe UI" panose="020B0502040204020203" pitchFamily="34" charset="0"/>
              </a:rPr>
              <a:t> specifications (URS)</a:t>
            </a:r>
            <a:endParaRPr lang="en-IN" sz="5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A08D1-4A47-D03D-337B-63686A286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909" y="2355273"/>
            <a:ext cx="11526982" cy="414250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400" dirty="0"/>
              <a:t>Process Control and Automation.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400" dirty="0"/>
              <a:t>Cleaning and Maintenance.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400" dirty="0"/>
              <a:t>Training and User Documentation.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400" dirty="0"/>
              <a:t>Equipment Validation.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400" dirty="0"/>
              <a:t>Equipment Integration.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400" dirty="0"/>
              <a:t>Delivery, Installation, and Support.</a:t>
            </a:r>
            <a:endParaRPr lang="en-US" sz="3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54C53-EB23-906F-8FAE-9FB8D82F9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944" y="2293257"/>
            <a:ext cx="4145148" cy="428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08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E3334-68F1-87A9-FEB6-DF46280A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000" b="1" i="0" u="none" strike="noStrike" baseline="0" dirty="0">
                <a:solidFill>
                  <a:srgbClr val="D1D5DB"/>
                </a:solidFill>
                <a:latin typeface="Segoe UI" panose="020B0502040204020203" pitchFamily="34" charset="0"/>
              </a:rPr>
              <a:t>Design Qualification (DQ)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4FBF3-9184-74EC-6B14-47E583BED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491" y="2603499"/>
            <a:ext cx="11457709" cy="4129809"/>
          </a:xfrm>
        </p:spPr>
        <p:txBody>
          <a:bodyPr>
            <a:noAutofit/>
          </a:bodyPr>
          <a:lstStyle/>
          <a:p>
            <a:r>
              <a:rPr lang="en-US" sz="2500" dirty="0">
                <a:latin typeface="+mj-lt"/>
              </a:rPr>
              <a:t>T</a:t>
            </a:r>
            <a:r>
              <a:rPr lang="en-US" sz="2500" b="0" i="0" dirty="0">
                <a:effectLst/>
                <a:latin typeface="+mj-lt"/>
              </a:rPr>
              <a:t>he proposed design of the facilities, equipment, or systems is suitable for the intended purpose.</a:t>
            </a:r>
          </a:p>
          <a:p>
            <a:r>
              <a:rPr lang="en-US" sz="2500" b="0" i="0" dirty="0">
                <a:effectLst/>
                <a:latin typeface="+mj-lt"/>
              </a:rPr>
              <a:t>It is a verification process of design to meet specific requirements related to quality of pharmaceuticals and manufacturing practices.</a:t>
            </a:r>
          </a:p>
          <a:p>
            <a:r>
              <a:rPr lang="en-US" sz="2500" b="0" i="0" dirty="0">
                <a:effectLst/>
                <a:latin typeface="+mj-lt"/>
              </a:rPr>
              <a:t>The Design Review/Design Qualification process provides assurance that the design deliverables are consistent with the User Requirements Specification and the mitigation control strategies determined during the System Risk Assessment.</a:t>
            </a:r>
          </a:p>
          <a:p>
            <a:r>
              <a:rPr lang="en-US" sz="2500" b="0" i="0" dirty="0">
                <a:effectLst/>
                <a:latin typeface="+mj-lt"/>
              </a:rPr>
              <a:t>Design Qualification is focused on Critical aspects and Critical Design Elements and involves the Quality unit as an approver.</a:t>
            </a:r>
            <a:endParaRPr lang="en-US" sz="2500" b="0" i="0" u="none" strike="noStrike" baseline="0" dirty="0">
              <a:solidFill>
                <a:srgbClr val="D1D5DB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325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179C-1DC3-E65D-E1C1-2C2D79619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51163"/>
            <a:ext cx="8761413" cy="1413163"/>
          </a:xfrm>
        </p:spPr>
        <p:txBody>
          <a:bodyPr/>
          <a:lstStyle/>
          <a:p>
            <a:pPr algn="ctr"/>
            <a:r>
              <a:rPr lang="en-IN" sz="6000" b="1" i="0" dirty="0">
                <a:solidFill>
                  <a:srgbClr val="D1D5D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Factory Acceptance Test (FAT)</a:t>
            </a:r>
            <a:endParaRPr lang="en-US" sz="6000" b="1" i="0" u="none" strike="noStrike" baseline="0" dirty="0">
              <a:solidFill>
                <a:srgbClr val="D1D5D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268ED-3537-28EE-F631-04531C93D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170" y="2355272"/>
            <a:ext cx="12017830" cy="4405745"/>
          </a:xfrm>
        </p:spPr>
        <p:txBody>
          <a:bodyPr>
            <a:noAutofit/>
          </a:bodyPr>
          <a:lstStyle/>
          <a:p>
            <a:pPr algn="l"/>
            <a:r>
              <a:rPr lang="en-US" sz="19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FAT aims to verify the performance, functionality, and compliance of the equipment with both international standards and the customer's specific requirements.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Documentation Review</a:t>
            </a: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(Electrical, P&amp;ID, Manuals, CAL certificates).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Equipment Inspection</a:t>
            </a: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(To verify Equipment to meet FAT)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 Testing</a:t>
            </a: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Testing</a:t>
            </a: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Safety Testing</a:t>
            </a: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 Validation</a:t>
            </a: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Environmental Conditions</a:t>
            </a: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Acceptance Documentation</a:t>
            </a: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l">
              <a:buNone/>
            </a:pPr>
            <a:endParaRPr lang="en-US" sz="19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A5155-5742-06C3-F894-466270148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1" y="2784764"/>
            <a:ext cx="4809244" cy="382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2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0726-45F6-3BFA-6A27-A4BA03BC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10205773" cy="728480"/>
          </a:xfrm>
        </p:spPr>
        <p:txBody>
          <a:bodyPr>
            <a:noAutofit/>
          </a:bodyPr>
          <a:lstStyle/>
          <a:p>
            <a:pPr algn="ctr"/>
            <a:r>
              <a:rPr lang="en-IN" sz="6000" b="1" i="0" dirty="0">
                <a:solidFill>
                  <a:srgbClr val="D1D5D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Site Acceptance Test (SAT)</a:t>
            </a:r>
            <a:endParaRPr lang="en-US" sz="6000" b="1" i="0" u="none" strike="noStrike" baseline="0" dirty="0">
              <a:solidFill>
                <a:srgbClr val="D1D5D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975D7-91F1-E870-C193-6F95BC751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2369127"/>
            <a:ext cx="11623964" cy="4412673"/>
          </a:xfrm>
        </p:spPr>
        <p:txBody>
          <a:bodyPr>
            <a:noAutofit/>
          </a:bodyPr>
          <a:lstStyle/>
          <a:p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process of verifying and validating the functionality and performance of the equipment at the actual site where it will be used.</a:t>
            </a:r>
            <a:endParaRPr lang="en-US" sz="2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1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Preparing the Test Plan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1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Setup and Installation.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1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 Review</a:t>
            </a: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1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Operational Qualification (OQ).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1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Qualification (PQ)</a:t>
            </a: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1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Safety and Compliance Testing.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1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Integration.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1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and User Acceptance.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B0A89-F13D-377E-6179-ECC94885B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346" y="2770909"/>
            <a:ext cx="2396837" cy="389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1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C037-681A-820E-3F94-C20817EA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b="1" i="0" u="none" strike="noStrike" baseline="0" dirty="0">
                <a:solidFill>
                  <a:srgbClr val="D1D5DB"/>
                </a:solidFill>
              </a:rPr>
              <a:t>Installation</a:t>
            </a:r>
            <a:r>
              <a:rPr lang="en-US" sz="6000" b="1" i="0" u="none" strike="noStrike" baseline="0" dirty="0">
                <a:solidFill>
                  <a:srgbClr val="D1D5DB"/>
                </a:solidFill>
                <a:latin typeface="Segoe UI" panose="020B0502040204020203" pitchFamily="34" charset="0"/>
              </a:rPr>
              <a:t> Qualification (IQ)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09F97-283A-BACD-DEBF-2EFC92A0C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302327" y="2369127"/>
            <a:ext cx="9282545" cy="4087091"/>
          </a:xfrm>
        </p:spPr>
        <p:txBody>
          <a:bodyPr>
            <a:noAutofit/>
          </a:bodyPr>
          <a:lstStyle/>
          <a:p>
            <a:pPr marL="1714500" lvl="4" indent="0">
              <a:buNone/>
            </a:pPr>
            <a:r>
              <a:rPr lang="en-IN" sz="3600" b="0" i="0" dirty="0">
                <a:solidFill>
                  <a:schemeClr val="tx1"/>
                </a:solidFill>
                <a:effectLst/>
                <a:latin typeface="+mj-lt"/>
              </a:rPr>
              <a:t>IQ Protocol</a:t>
            </a:r>
            <a:r>
              <a:rPr lang="en-US" sz="3600" dirty="0">
                <a:solidFill>
                  <a:schemeClr val="tx1"/>
                </a:solidFill>
                <a:latin typeface="+mj-lt"/>
              </a:rPr>
              <a:t> preparation and Execution.</a:t>
            </a:r>
            <a:endParaRPr lang="en-US" sz="3600" b="0" i="0" dirty="0">
              <a:solidFill>
                <a:schemeClr val="tx1"/>
              </a:solidFill>
              <a:effectLst/>
              <a:latin typeface="+mj-lt"/>
            </a:endParaRPr>
          </a:p>
          <a:p>
            <a:pPr lvl="4"/>
            <a:r>
              <a:rPr lang="en-IN" sz="3600" b="0" i="0" dirty="0">
                <a:solidFill>
                  <a:schemeClr val="tx1"/>
                </a:solidFill>
                <a:effectLst/>
                <a:latin typeface="+mj-lt"/>
              </a:rPr>
              <a:t>Physical Inspection</a:t>
            </a:r>
            <a:r>
              <a:rPr lang="en-US" sz="36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4"/>
            <a:r>
              <a:rPr lang="en-IN" sz="3600" b="0" i="0" dirty="0">
                <a:solidFill>
                  <a:schemeClr val="tx1"/>
                </a:solidFill>
                <a:effectLst/>
                <a:latin typeface="+mj-lt"/>
              </a:rPr>
              <a:t>Documentation Review.</a:t>
            </a:r>
          </a:p>
          <a:p>
            <a:pPr lvl="4"/>
            <a:r>
              <a:rPr lang="en-IN" sz="3600" b="0" i="0" dirty="0">
                <a:solidFill>
                  <a:schemeClr val="tx1"/>
                </a:solidFill>
                <a:effectLst/>
                <a:latin typeface="+mj-lt"/>
              </a:rPr>
              <a:t>Calibration and Verification.</a:t>
            </a:r>
          </a:p>
          <a:p>
            <a:pPr lvl="4"/>
            <a:r>
              <a:rPr lang="en-IN" sz="3600" b="0" i="0" dirty="0">
                <a:solidFill>
                  <a:schemeClr val="tx1"/>
                </a:solidFill>
                <a:effectLst/>
                <a:latin typeface="+mj-lt"/>
              </a:rPr>
              <a:t>Electrical and Utility Connections.</a:t>
            </a:r>
          </a:p>
          <a:p>
            <a:pPr lvl="4"/>
            <a:r>
              <a:rPr lang="en-IN" sz="3600" b="0" i="0" dirty="0">
                <a:solidFill>
                  <a:schemeClr val="tx1"/>
                </a:solidFill>
                <a:effectLst/>
                <a:latin typeface="+mj-lt"/>
              </a:rPr>
              <a:t>Safety Checks.</a:t>
            </a:r>
            <a:endParaRPr lang="en-IN" sz="3600" b="0" i="0" u="none" strike="noStrike" baseline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62CE4A-E004-1015-F156-C6C161C83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982" y="2299854"/>
            <a:ext cx="4342808" cy="459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5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108D-134B-E493-D31F-5982658E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000" b="1" dirty="0">
                <a:cs typeface="Times New Roman" panose="02020603050405020304" pitchFamily="18" charset="0"/>
              </a:rPr>
              <a:t>Operational</a:t>
            </a:r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Qualification (OQ)</a:t>
            </a:r>
            <a:endParaRPr lang="en-US" sz="6000" b="1" i="0" u="none" strike="noStrike" baseline="0" dirty="0">
              <a:solidFill>
                <a:srgbClr val="D1D5DB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28983-0771-97AB-CCA2-8FCA172FC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14399" y="2603499"/>
            <a:ext cx="8991600" cy="3977409"/>
          </a:xfrm>
        </p:spPr>
        <p:txBody>
          <a:bodyPr>
            <a:normAutofit lnSpcReduction="10000"/>
          </a:bodyPr>
          <a:lstStyle/>
          <a:p>
            <a:pPr marL="1257300" lvl="3" indent="0">
              <a:buNone/>
            </a:pPr>
            <a:r>
              <a:rPr lang="en-IN" sz="3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an OQ protocol</a:t>
            </a:r>
            <a:r>
              <a:rPr lang="en-US" sz="3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Execute:</a:t>
            </a:r>
          </a:p>
          <a:p>
            <a:pPr lvl="3" indent="-342900">
              <a:buFont typeface="Wingdings" panose="05000000000000000000" pitchFamily="2" charset="2"/>
              <a:buChar char="v"/>
            </a:pPr>
            <a:r>
              <a:rPr lang="en-IN" sz="3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 acceptance criteria.</a:t>
            </a:r>
          </a:p>
          <a:p>
            <a:pPr lvl="3" indent="-342900">
              <a:buFont typeface="Wingdings" panose="05000000000000000000" pitchFamily="2" charset="2"/>
              <a:buChar char="v"/>
            </a:pPr>
            <a:r>
              <a:rPr lang="en-IN" sz="3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 operational tests</a:t>
            </a:r>
            <a:r>
              <a:rPr lang="en-IN" sz="3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3" indent="-342900">
              <a:buFont typeface="Wingdings" panose="05000000000000000000" pitchFamily="2" charset="2"/>
              <a:buChar char="v"/>
            </a:pPr>
            <a:r>
              <a:rPr lang="en-US" sz="3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Verify equipment controls and safety features</a:t>
            </a:r>
            <a:r>
              <a:rPr lang="en-IN" sz="3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3" indent="-342900">
              <a:buFont typeface="Wingdings" panose="05000000000000000000" pitchFamily="2" charset="2"/>
              <a:buChar char="v"/>
            </a:pPr>
            <a:r>
              <a:rPr lang="en-IN" sz="3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 and </a:t>
            </a:r>
            <a:r>
              <a:rPr lang="en-IN" sz="3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</a:t>
            </a:r>
            <a:r>
              <a:rPr lang="en-IN" sz="3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results</a:t>
            </a:r>
            <a:r>
              <a:rPr lang="en-IN" sz="3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b="0" i="0" u="none" strike="noStrike" baseline="0" dirty="0">
              <a:solidFill>
                <a:srgbClr val="D1D5DB"/>
              </a:solidFill>
              <a:latin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EF882-30BF-B156-40AF-2E13748C3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673" y="2269616"/>
            <a:ext cx="4350326" cy="44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9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848</TotalTime>
  <Words>521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Segoe UI</vt:lpstr>
      <vt:lpstr>Times New Roman</vt:lpstr>
      <vt:lpstr>Wingdings</vt:lpstr>
      <vt:lpstr>Wingdings 3</vt:lpstr>
      <vt:lpstr>Ion Boardroom</vt:lpstr>
      <vt:lpstr>Equipment Qualification</vt:lpstr>
      <vt:lpstr>Process Flow</vt:lpstr>
      <vt:lpstr>User requirement specifications (URS)</vt:lpstr>
      <vt:lpstr>User requirement specifications (URS)</vt:lpstr>
      <vt:lpstr>Design Qualification (DQ)</vt:lpstr>
      <vt:lpstr>Factory Acceptance Test (FAT)</vt:lpstr>
      <vt:lpstr>Site Acceptance Test (SAT)</vt:lpstr>
      <vt:lpstr>Installation Qualification (IQ)</vt:lpstr>
      <vt:lpstr>Operational Qualification (OQ)</vt:lpstr>
      <vt:lpstr>Process Qualification (PQ)</vt:lpstr>
      <vt:lpstr>Quality Compliance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Equipment Qualification    flow  </dc:title>
  <dc:creator>Mani Kumar</dc:creator>
  <cp:lastModifiedBy>Mani Kumar</cp:lastModifiedBy>
  <cp:revision>31</cp:revision>
  <dcterms:created xsi:type="dcterms:W3CDTF">2023-11-11T17:54:10Z</dcterms:created>
  <dcterms:modified xsi:type="dcterms:W3CDTF">2023-11-12T08:15:04Z</dcterms:modified>
</cp:coreProperties>
</file>