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677A1-62C3-4820-BDB7-8E37145712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BBBE47-7741-4729-91D1-045918B46B87}">
      <dgm:prSet/>
      <dgm:spPr/>
      <dgm:t>
        <a:bodyPr/>
        <a:lstStyle/>
        <a:p>
          <a:r>
            <a:rPr lang="en-US" b="0" i="0" dirty="0"/>
            <a:t>The autoclave was invented by Charles Chamberland in 1879.</a:t>
          </a:r>
          <a:endParaRPr lang="en-US" dirty="0"/>
        </a:p>
      </dgm:t>
    </dgm:pt>
    <dgm:pt modelId="{169DCA7D-6183-4E39-95CC-F7B02519DD9C}" type="parTrans" cxnId="{49F3E881-D175-4041-83C3-1300B80572ED}">
      <dgm:prSet/>
      <dgm:spPr/>
      <dgm:t>
        <a:bodyPr/>
        <a:lstStyle/>
        <a:p>
          <a:endParaRPr lang="en-US"/>
        </a:p>
      </dgm:t>
    </dgm:pt>
    <dgm:pt modelId="{3E96EE32-00A5-4DB1-9201-2967F87B2036}" type="sibTrans" cxnId="{49F3E881-D175-4041-83C3-1300B80572ED}">
      <dgm:prSet/>
      <dgm:spPr/>
      <dgm:t>
        <a:bodyPr/>
        <a:lstStyle/>
        <a:p>
          <a:endParaRPr lang="en-US"/>
        </a:p>
      </dgm:t>
    </dgm:pt>
    <dgm:pt modelId="{DB76AD3E-4E8A-4A7E-A434-6F091DBF7809}">
      <dgm:prSet/>
      <dgm:spPr/>
      <dgm:t>
        <a:bodyPr/>
        <a:lstStyle/>
        <a:p>
          <a:r>
            <a:rPr lang="en-US" b="0" i="0"/>
            <a:t>The Name comes from Greek auto- ultimately meaning self, and Latin clavis meaning key, thus a self-locking device.</a:t>
          </a:r>
          <a:endParaRPr lang="en-US"/>
        </a:p>
      </dgm:t>
    </dgm:pt>
    <dgm:pt modelId="{6703EC3D-C28E-49B2-9B44-6835E54D0638}" type="parTrans" cxnId="{1E613C17-3544-4AE9-8ADD-D136A24EF45C}">
      <dgm:prSet/>
      <dgm:spPr/>
      <dgm:t>
        <a:bodyPr/>
        <a:lstStyle/>
        <a:p>
          <a:endParaRPr lang="en-US"/>
        </a:p>
      </dgm:t>
    </dgm:pt>
    <dgm:pt modelId="{60DE91E0-6075-42B8-B9C3-56DB94030A91}" type="sibTrans" cxnId="{1E613C17-3544-4AE9-8ADD-D136A24EF45C}">
      <dgm:prSet/>
      <dgm:spPr/>
      <dgm:t>
        <a:bodyPr/>
        <a:lstStyle/>
        <a:p>
          <a:endParaRPr lang="en-US"/>
        </a:p>
      </dgm:t>
    </dgm:pt>
    <dgm:pt modelId="{4E7C7A9E-A945-4242-967A-A381EC4737DD}" type="pres">
      <dgm:prSet presAssocID="{16C677A1-62C3-4820-BDB7-8E371457129C}" presName="linear" presStyleCnt="0">
        <dgm:presLayoutVars>
          <dgm:animLvl val="lvl"/>
          <dgm:resizeHandles val="exact"/>
        </dgm:presLayoutVars>
      </dgm:prSet>
      <dgm:spPr/>
    </dgm:pt>
    <dgm:pt modelId="{9FE312FD-2525-4FE6-9AD5-D990E7A05F69}" type="pres">
      <dgm:prSet presAssocID="{F7BBBE47-7741-4729-91D1-045918B46B8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53AA1D-C98E-49B2-BED5-7805E9495917}" type="pres">
      <dgm:prSet presAssocID="{3E96EE32-00A5-4DB1-9201-2967F87B2036}" presName="spacer" presStyleCnt="0"/>
      <dgm:spPr/>
    </dgm:pt>
    <dgm:pt modelId="{D4C4C9EC-B2EB-49EF-90BB-0D8F504E6CE4}" type="pres">
      <dgm:prSet presAssocID="{DB76AD3E-4E8A-4A7E-A434-6F091DBF780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E613C17-3544-4AE9-8ADD-D136A24EF45C}" srcId="{16C677A1-62C3-4820-BDB7-8E371457129C}" destId="{DB76AD3E-4E8A-4A7E-A434-6F091DBF7809}" srcOrd="1" destOrd="0" parTransId="{6703EC3D-C28E-49B2-9B44-6835E54D0638}" sibTransId="{60DE91E0-6075-42B8-B9C3-56DB94030A91}"/>
    <dgm:cxn modelId="{C1874C5A-1B8F-4882-B756-3071160F215F}" type="presOf" srcId="{16C677A1-62C3-4820-BDB7-8E371457129C}" destId="{4E7C7A9E-A945-4242-967A-A381EC4737DD}" srcOrd="0" destOrd="0" presId="urn:microsoft.com/office/officeart/2005/8/layout/vList2"/>
    <dgm:cxn modelId="{C8268A7E-236C-4975-824F-03F470514104}" type="presOf" srcId="{F7BBBE47-7741-4729-91D1-045918B46B87}" destId="{9FE312FD-2525-4FE6-9AD5-D990E7A05F69}" srcOrd="0" destOrd="0" presId="urn:microsoft.com/office/officeart/2005/8/layout/vList2"/>
    <dgm:cxn modelId="{49F3E881-D175-4041-83C3-1300B80572ED}" srcId="{16C677A1-62C3-4820-BDB7-8E371457129C}" destId="{F7BBBE47-7741-4729-91D1-045918B46B87}" srcOrd="0" destOrd="0" parTransId="{169DCA7D-6183-4E39-95CC-F7B02519DD9C}" sibTransId="{3E96EE32-00A5-4DB1-9201-2967F87B2036}"/>
    <dgm:cxn modelId="{98F229EA-025C-46B2-A8C3-269B7518E769}" type="presOf" srcId="{DB76AD3E-4E8A-4A7E-A434-6F091DBF7809}" destId="{D4C4C9EC-B2EB-49EF-90BB-0D8F504E6CE4}" srcOrd="0" destOrd="0" presId="urn:microsoft.com/office/officeart/2005/8/layout/vList2"/>
    <dgm:cxn modelId="{C671E75E-8361-48F8-B91E-AF1B71FE9FA6}" type="presParOf" srcId="{4E7C7A9E-A945-4242-967A-A381EC4737DD}" destId="{9FE312FD-2525-4FE6-9AD5-D990E7A05F69}" srcOrd="0" destOrd="0" presId="urn:microsoft.com/office/officeart/2005/8/layout/vList2"/>
    <dgm:cxn modelId="{8D55DBEE-86E4-49CB-9856-031861193302}" type="presParOf" srcId="{4E7C7A9E-A945-4242-967A-A381EC4737DD}" destId="{3753AA1D-C98E-49B2-BED5-7805E9495917}" srcOrd="1" destOrd="0" presId="urn:microsoft.com/office/officeart/2005/8/layout/vList2"/>
    <dgm:cxn modelId="{DB3FDD1E-FD58-47EF-BE12-4B832A8EFA13}" type="presParOf" srcId="{4E7C7A9E-A945-4242-967A-A381EC4737DD}" destId="{D4C4C9EC-B2EB-49EF-90BB-0D8F504E6CE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38BBD-E2CD-469B-8B08-6EAA6E6D6A0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70DF9D-BEE3-4A85-B5B4-52D046238164}">
      <dgm:prSet/>
      <dgm:spPr/>
      <dgm:t>
        <a:bodyPr/>
        <a:lstStyle/>
        <a:p>
          <a:r>
            <a:rPr lang="en-US"/>
            <a:t>The equilibration time </a:t>
          </a:r>
          <a:r>
            <a:rPr lang="en-IN"/>
            <a:t>for 800 litres autoclave 15 second and more than 800 litres 30 second.</a:t>
          </a:r>
          <a:endParaRPr lang="en-US"/>
        </a:p>
      </dgm:t>
    </dgm:pt>
    <dgm:pt modelId="{754E4E03-16AD-4CF4-ACAE-AF21BB2FB306}" type="parTrans" cxnId="{5B776165-E2BF-4EC9-87BE-A4C63787076E}">
      <dgm:prSet/>
      <dgm:spPr/>
      <dgm:t>
        <a:bodyPr/>
        <a:lstStyle/>
        <a:p>
          <a:endParaRPr lang="en-US"/>
        </a:p>
      </dgm:t>
    </dgm:pt>
    <dgm:pt modelId="{25ED74BD-7CFA-459A-BE81-E1A4FBE70813}" type="sibTrans" cxnId="{5B776165-E2BF-4EC9-87BE-A4C63787076E}">
      <dgm:prSet/>
      <dgm:spPr/>
      <dgm:t>
        <a:bodyPr/>
        <a:lstStyle/>
        <a:p>
          <a:endParaRPr lang="en-US"/>
        </a:p>
      </dgm:t>
    </dgm:pt>
    <dgm:pt modelId="{128CF563-D0C3-4078-81A0-FEBE0A5DD2C9}">
      <dgm:prSet/>
      <dgm:spPr/>
      <dgm:t>
        <a:bodyPr/>
        <a:lstStyle/>
        <a:p>
          <a:r>
            <a:rPr lang="en-US"/>
            <a:t>During sterilization hold period all temperatures measured in the chamber shall be within the range of 121.0°C to 124.0°C.</a:t>
          </a:r>
        </a:p>
      </dgm:t>
    </dgm:pt>
    <dgm:pt modelId="{0A35F19C-C7B7-4DB6-8A91-22531AEF86EE}" type="parTrans" cxnId="{79510C30-79F4-46D3-AF14-FC0B6996C676}">
      <dgm:prSet/>
      <dgm:spPr/>
      <dgm:t>
        <a:bodyPr/>
        <a:lstStyle/>
        <a:p>
          <a:endParaRPr lang="en-US"/>
        </a:p>
      </dgm:t>
    </dgm:pt>
    <dgm:pt modelId="{1609DA1F-E592-4149-AE44-A2A60B0513EC}" type="sibTrans" cxnId="{79510C30-79F4-46D3-AF14-FC0B6996C676}">
      <dgm:prSet/>
      <dgm:spPr/>
      <dgm:t>
        <a:bodyPr/>
        <a:lstStyle/>
        <a:p>
          <a:endParaRPr lang="en-US"/>
        </a:p>
      </dgm:t>
    </dgm:pt>
    <dgm:pt modelId="{7A4F1B2D-6DB3-45E7-ACC1-108D8CB0D048}">
      <dgm:prSet/>
      <dgm:spPr/>
      <dgm:t>
        <a:bodyPr/>
        <a:lstStyle/>
        <a:p>
          <a:r>
            <a:rPr lang="en-US"/>
            <a:t>During sterilization hold time the temperature measured should not differ from one probe to another probe by more than 2°C.</a:t>
          </a:r>
        </a:p>
      </dgm:t>
    </dgm:pt>
    <dgm:pt modelId="{9C0B6FF7-AA28-4643-8DE7-930D5EBF4E1D}" type="parTrans" cxnId="{A980B614-18E9-41C8-B264-CE9649CB7C3D}">
      <dgm:prSet/>
      <dgm:spPr/>
      <dgm:t>
        <a:bodyPr/>
        <a:lstStyle/>
        <a:p>
          <a:endParaRPr lang="en-US"/>
        </a:p>
      </dgm:t>
    </dgm:pt>
    <dgm:pt modelId="{0316ACFC-7471-4686-9FC1-7A921E540323}" type="sibTrans" cxnId="{A980B614-18E9-41C8-B264-CE9649CB7C3D}">
      <dgm:prSet/>
      <dgm:spPr/>
      <dgm:t>
        <a:bodyPr/>
        <a:lstStyle/>
        <a:p>
          <a:endParaRPr lang="en-US"/>
        </a:p>
      </dgm:t>
    </dgm:pt>
    <dgm:pt modelId="{474A7FAF-14C3-41B5-B901-B6BE969A6D1C}">
      <dgm:prSet/>
      <dgm:spPr/>
      <dgm:t>
        <a:bodyPr/>
        <a:lstStyle/>
        <a:p>
          <a:r>
            <a:rPr lang="en-US"/>
            <a:t>During sterilization hold time the temperature measured within the probe does not fluctuate by more than ±1°C.</a:t>
          </a:r>
        </a:p>
      </dgm:t>
    </dgm:pt>
    <dgm:pt modelId="{9D064CE8-E46D-4364-9D82-CDC36CA5BF5E}" type="parTrans" cxnId="{7089E04B-CF01-4896-B1EB-4A8FCF6B54F4}">
      <dgm:prSet/>
      <dgm:spPr/>
      <dgm:t>
        <a:bodyPr/>
        <a:lstStyle/>
        <a:p>
          <a:endParaRPr lang="en-US"/>
        </a:p>
      </dgm:t>
    </dgm:pt>
    <dgm:pt modelId="{7D8A079D-7A78-46DB-AF2E-2B34B930C378}" type="sibTrans" cxnId="{7089E04B-CF01-4896-B1EB-4A8FCF6B54F4}">
      <dgm:prSet/>
      <dgm:spPr/>
      <dgm:t>
        <a:bodyPr/>
        <a:lstStyle/>
        <a:p>
          <a:endParaRPr lang="en-US"/>
        </a:p>
      </dgm:t>
    </dgm:pt>
    <dgm:pt modelId="{6DC96D24-C41A-4997-B074-9E57DBA1A15C}">
      <dgm:prSet/>
      <dgm:spPr/>
      <dgm:t>
        <a:bodyPr/>
        <a:lstStyle/>
        <a:p>
          <a:r>
            <a:rPr lang="en-IN"/>
            <a:t>F0 value Not less than 30</a:t>
          </a:r>
          <a:r>
            <a:rPr lang="en-US"/>
            <a:t> minutes.</a:t>
          </a:r>
        </a:p>
      </dgm:t>
    </dgm:pt>
    <dgm:pt modelId="{961822B5-932C-435A-A52E-0FDDC8158C20}" type="parTrans" cxnId="{C4471E0F-E573-4D2D-BAED-4DC019C97CD6}">
      <dgm:prSet/>
      <dgm:spPr/>
      <dgm:t>
        <a:bodyPr/>
        <a:lstStyle/>
        <a:p>
          <a:endParaRPr lang="en-US"/>
        </a:p>
      </dgm:t>
    </dgm:pt>
    <dgm:pt modelId="{9BE76E48-B88A-453C-989B-9EE8B69B173C}" type="sibTrans" cxnId="{C4471E0F-E573-4D2D-BAED-4DC019C97CD6}">
      <dgm:prSet/>
      <dgm:spPr/>
      <dgm:t>
        <a:bodyPr/>
        <a:lstStyle/>
        <a:p>
          <a:endParaRPr lang="en-US"/>
        </a:p>
      </dgm:t>
    </dgm:pt>
    <dgm:pt modelId="{693E8864-4C88-45AD-9CD9-E284395C4CDF}" type="pres">
      <dgm:prSet presAssocID="{DB538BBD-E2CD-469B-8B08-6EAA6E6D6A04}" presName="outerComposite" presStyleCnt="0">
        <dgm:presLayoutVars>
          <dgm:chMax val="5"/>
          <dgm:dir/>
          <dgm:resizeHandles val="exact"/>
        </dgm:presLayoutVars>
      </dgm:prSet>
      <dgm:spPr/>
    </dgm:pt>
    <dgm:pt modelId="{3216CAD8-5A7F-4ABB-8F8F-E997F0CE30D0}" type="pres">
      <dgm:prSet presAssocID="{DB538BBD-E2CD-469B-8B08-6EAA6E6D6A04}" presName="dummyMaxCanvas" presStyleCnt="0">
        <dgm:presLayoutVars/>
      </dgm:prSet>
      <dgm:spPr/>
    </dgm:pt>
    <dgm:pt modelId="{84CE6D1C-CF80-42D9-929D-102EAE7590B8}" type="pres">
      <dgm:prSet presAssocID="{DB538BBD-E2CD-469B-8B08-6EAA6E6D6A04}" presName="FiveNodes_1" presStyleLbl="node1" presStyleIdx="0" presStyleCnt="5">
        <dgm:presLayoutVars>
          <dgm:bulletEnabled val="1"/>
        </dgm:presLayoutVars>
      </dgm:prSet>
      <dgm:spPr/>
    </dgm:pt>
    <dgm:pt modelId="{CC1264DA-46C8-4137-8CC7-7B4BCC539990}" type="pres">
      <dgm:prSet presAssocID="{DB538BBD-E2CD-469B-8B08-6EAA6E6D6A04}" presName="FiveNodes_2" presStyleLbl="node1" presStyleIdx="1" presStyleCnt="5">
        <dgm:presLayoutVars>
          <dgm:bulletEnabled val="1"/>
        </dgm:presLayoutVars>
      </dgm:prSet>
      <dgm:spPr/>
    </dgm:pt>
    <dgm:pt modelId="{026BA05C-30DB-4698-AD96-BFF017E8412F}" type="pres">
      <dgm:prSet presAssocID="{DB538BBD-E2CD-469B-8B08-6EAA6E6D6A04}" presName="FiveNodes_3" presStyleLbl="node1" presStyleIdx="2" presStyleCnt="5">
        <dgm:presLayoutVars>
          <dgm:bulletEnabled val="1"/>
        </dgm:presLayoutVars>
      </dgm:prSet>
      <dgm:spPr/>
    </dgm:pt>
    <dgm:pt modelId="{C298FD7A-6492-47DA-A7A3-F270AB0116F3}" type="pres">
      <dgm:prSet presAssocID="{DB538BBD-E2CD-469B-8B08-6EAA6E6D6A04}" presName="FiveNodes_4" presStyleLbl="node1" presStyleIdx="3" presStyleCnt="5">
        <dgm:presLayoutVars>
          <dgm:bulletEnabled val="1"/>
        </dgm:presLayoutVars>
      </dgm:prSet>
      <dgm:spPr/>
    </dgm:pt>
    <dgm:pt modelId="{D3B24165-B198-4278-852B-37E5E550F570}" type="pres">
      <dgm:prSet presAssocID="{DB538BBD-E2CD-469B-8B08-6EAA6E6D6A04}" presName="FiveNodes_5" presStyleLbl="node1" presStyleIdx="4" presStyleCnt="5">
        <dgm:presLayoutVars>
          <dgm:bulletEnabled val="1"/>
        </dgm:presLayoutVars>
      </dgm:prSet>
      <dgm:spPr/>
    </dgm:pt>
    <dgm:pt modelId="{660489FA-A5A3-4F56-BE3D-0499E385DD4C}" type="pres">
      <dgm:prSet presAssocID="{DB538BBD-E2CD-469B-8B08-6EAA6E6D6A04}" presName="FiveConn_1-2" presStyleLbl="fgAccFollowNode1" presStyleIdx="0" presStyleCnt="4">
        <dgm:presLayoutVars>
          <dgm:bulletEnabled val="1"/>
        </dgm:presLayoutVars>
      </dgm:prSet>
      <dgm:spPr/>
    </dgm:pt>
    <dgm:pt modelId="{0A17BCF4-DBE1-4248-8C3F-457E465F6E73}" type="pres">
      <dgm:prSet presAssocID="{DB538BBD-E2CD-469B-8B08-6EAA6E6D6A04}" presName="FiveConn_2-3" presStyleLbl="fgAccFollowNode1" presStyleIdx="1" presStyleCnt="4">
        <dgm:presLayoutVars>
          <dgm:bulletEnabled val="1"/>
        </dgm:presLayoutVars>
      </dgm:prSet>
      <dgm:spPr/>
    </dgm:pt>
    <dgm:pt modelId="{2D2A4C6E-0B38-4833-B70B-09068162628C}" type="pres">
      <dgm:prSet presAssocID="{DB538BBD-E2CD-469B-8B08-6EAA6E6D6A04}" presName="FiveConn_3-4" presStyleLbl="fgAccFollowNode1" presStyleIdx="2" presStyleCnt="4">
        <dgm:presLayoutVars>
          <dgm:bulletEnabled val="1"/>
        </dgm:presLayoutVars>
      </dgm:prSet>
      <dgm:spPr/>
    </dgm:pt>
    <dgm:pt modelId="{A0BECAFE-DAF1-4481-B376-B58D7EB91364}" type="pres">
      <dgm:prSet presAssocID="{DB538BBD-E2CD-469B-8B08-6EAA6E6D6A04}" presName="FiveConn_4-5" presStyleLbl="fgAccFollowNode1" presStyleIdx="3" presStyleCnt="4">
        <dgm:presLayoutVars>
          <dgm:bulletEnabled val="1"/>
        </dgm:presLayoutVars>
      </dgm:prSet>
      <dgm:spPr/>
    </dgm:pt>
    <dgm:pt modelId="{5F954A6B-493B-4A10-A9AE-791356572727}" type="pres">
      <dgm:prSet presAssocID="{DB538BBD-E2CD-469B-8B08-6EAA6E6D6A04}" presName="FiveNodes_1_text" presStyleLbl="node1" presStyleIdx="4" presStyleCnt="5">
        <dgm:presLayoutVars>
          <dgm:bulletEnabled val="1"/>
        </dgm:presLayoutVars>
      </dgm:prSet>
      <dgm:spPr/>
    </dgm:pt>
    <dgm:pt modelId="{40A622A7-F15C-4630-99BB-3378DEBD1EB1}" type="pres">
      <dgm:prSet presAssocID="{DB538BBD-E2CD-469B-8B08-6EAA6E6D6A04}" presName="FiveNodes_2_text" presStyleLbl="node1" presStyleIdx="4" presStyleCnt="5">
        <dgm:presLayoutVars>
          <dgm:bulletEnabled val="1"/>
        </dgm:presLayoutVars>
      </dgm:prSet>
      <dgm:spPr/>
    </dgm:pt>
    <dgm:pt modelId="{C5294480-A25B-46D8-ABDC-D65DB4BEB62D}" type="pres">
      <dgm:prSet presAssocID="{DB538BBD-E2CD-469B-8B08-6EAA6E6D6A04}" presName="FiveNodes_3_text" presStyleLbl="node1" presStyleIdx="4" presStyleCnt="5">
        <dgm:presLayoutVars>
          <dgm:bulletEnabled val="1"/>
        </dgm:presLayoutVars>
      </dgm:prSet>
      <dgm:spPr/>
    </dgm:pt>
    <dgm:pt modelId="{F9E27C85-C2EE-4FF7-93A8-6462FB24FEF8}" type="pres">
      <dgm:prSet presAssocID="{DB538BBD-E2CD-469B-8B08-6EAA6E6D6A04}" presName="FiveNodes_4_text" presStyleLbl="node1" presStyleIdx="4" presStyleCnt="5">
        <dgm:presLayoutVars>
          <dgm:bulletEnabled val="1"/>
        </dgm:presLayoutVars>
      </dgm:prSet>
      <dgm:spPr/>
    </dgm:pt>
    <dgm:pt modelId="{3A4323D6-839E-41BF-AC13-76A198AB9810}" type="pres">
      <dgm:prSet presAssocID="{DB538BBD-E2CD-469B-8B08-6EAA6E6D6A0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D41EE06-F84F-4722-A271-A2D10C254C37}" type="presOf" srcId="{A570DF9D-BEE3-4A85-B5B4-52D046238164}" destId="{84CE6D1C-CF80-42D9-929D-102EAE7590B8}" srcOrd="0" destOrd="0" presId="urn:microsoft.com/office/officeart/2005/8/layout/vProcess5"/>
    <dgm:cxn modelId="{C4471E0F-E573-4D2D-BAED-4DC019C97CD6}" srcId="{DB538BBD-E2CD-469B-8B08-6EAA6E6D6A04}" destId="{6DC96D24-C41A-4997-B074-9E57DBA1A15C}" srcOrd="4" destOrd="0" parTransId="{961822B5-932C-435A-A52E-0FDDC8158C20}" sibTransId="{9BE76E48-B88A-453C-989B-9EE8B69B173C}"/>
    <dgm:cxn modelId="{A980B614-18E9-41C8-B264-CE9649CB7C3D}" srcId="{DB538BBD-E2CD-469B-8B08-6EAA6E6D6A04}" destId="{7A4F1B2D-6DB3-45E7-ACC1-108D8CB0D048}" srcOrd="2" destOrd="0" parTransId="{9C0B6FF7-AA28-4643-8DE7-930D5EBF4E1D}" sibTransId="{0316ACFC-7471-4686-9FC1-7A921E540323}"/>
    <dgm:cxn modelId="{1EAF5917-6B22-46D7-94B4-DDA120C160CA}" type="presOf" srcId="{7A4F1B2D-6DB3-45E7-ACC1-108D8CB0D048}" destId="{026BA05C-30DB-4698-AD96-BFF017E8412F}" srcOrd="0" destOrd="0" presId="urn:microsoft.com/office/officeart/2005/8/layout/vProcess5"/>
    <dgm:cxn modelId="{CF29721C-899A-4D91-A684-6930DFFF6E37}" type="presOf" srcId="{1609DA1F-E592-4149-AE44-A2A60B0513EC}" destId="{0A17BCF4-DBE1-4248-8C3F-457E465F6E73}" srcOrd="0" destOrd="0" presId="urn:microsoft.com/office/officeart/2005/8/layout/vProcess5"/>
    <dgm:cxn modelId="{1A4FD22B-A075-43F6-9BF9-2C05D0FAF3BB}" type="presOf" srcId="{474A7FAF-14C3-41B5-B901-B6BE969A6D1C}" destId="{C298FD7A-6492-47DA-A7A3-F270AB0116F3}" srcOrd="0" destOrd="0" presId="urn:microsoft.com/office/officeart/2005/8/layout/vProcess5"/>
    <dgm:cxn modelId="{C068302D-99DB-4428-AA1F-3E65DA578B63}" type="presOf" srcId="{474A7FAF-14C3-41B5-B901-B6BE969A6D1C}" destId="{F9E27C85-C2EE-4FF7-93A8-6462FB24FEF8}" srcOrd="1" destOrd="0" presId="urn:microsoft.com/office/officeart/2005/8/layout/vProcess5"/>
    <dgm:cxn modelId="{79510C30-79F4-46D3-AF14-FC0B6996C676}" srcId="{DB538BBD-E2CD-469B-8B08-6EAA6E6D6A04}" destId="{128CF563-D0C3-4078-81A0-FEBE0A5DD2C9}" srcOrd="1" destOrd="0" parTransId="{0A35F19C-C7B7-4DB6-8A91-22531AEF86EE}" sibTransId="{1609DA1F-E592-4149-AE44-A2A60B0513EC}"/>
    <dgm:cxn modelId="{9DDC2132-D038-4C58-B36C-D487532E896D}" type="presOf" srcId="{25ED74BD-7CFA-459A-BE81-E1A4FBE70813}" destId="{660489FA-A5A3-4F56-BE3D-0499E385DD4C}" srcOrd="0" destOrd="0" presId="urn:microsoft.com/office/officeart/2005/8/layout/vProcess5"/>
    <dgm:cxn modelId="{5B776165-E2BF-4EC9-87BE-A4C63787076E}" srcId="{DB538BBD-E2CD-469B-8B08-6EAA6E6D6A04}" destId="{A570DF9D-BEE3-4A85-B5B4-52D046238164}" srcOrd="0" destOrd="0" parTransId="{754E4E03-16AD-4CF4-ACAE-AF21BB2FB306}" sibTransId="{25ED74BD-7CFA-459A-BE81-E1A4FBE70813}"/>
    <dgm:cxn modelId="{7089E04B-CF01-4896-B1EB-4A8FCF6B54F4}" srcId="{DB538BBD-E2CD-469B-8B08-6EAA6E6D6A04}" destId="{474A7FAF-14C3-41B5-B901-B6BE969A6D1C}" srcOrd="3" destOrd="0" parTransId="{9D064CE8-E46D-4364-9D82-CDC36CA5BF5E}" sibTransId="{7D8A079D-7A78-46DB-AF2E-2B34B930C378}"/>
    <dgm:cxn modelId="{40524673-9B4B-433C-BDC8-4EBFE4BD859E}" type="presOf" srcId="{DB538BBD-E2CD-469B-8B08-6EAA6E6D6A04}" destId="{693E8864-4C88-45AD-9CD9-E284395C4CDF}" srcOrd="0" destOrd="0" presId="urn:microsoft.com/office/officeart/2005/8/layout/vProcess5"/>
    <dgm:cxn modelId="{2A4FD77F-4363-46C5-8F9A-C83AD6FA645F}" type="presOf" srcId="{0316ACFC-7471-4686-9FC1-7A921E540323}" destId="{2D2A4C6E-0B38-4833-B70B-09068162628C}" srcOrd="0" destOrd="0" presId="urn:microsoft.com/office/officeart/2005/8/layout/vProcess5"/>
    <dgm:cxn modelId="{350C8BAC-9069-48AB-9210-5AACEBD21707}" type="presOf" srcId="{6DC96D24-C41A-4997-B074-9E57DBA1A15C}" destId="{D3B24165-B198-4278-852B-37E5E550F570}" srcOrd="0" destOrd="0" presId="urn:microsoft.com/office/officeart/2005/8/layout/vProcess5"/>
    <dgm:cxn modelId="{99AA68BD-432F-4886-88CD-CDED3EE4F904}" type="presOf" srcId="{6DC96D24-C41A-4997-B074-9E57DBA1A15C}" destId="{3A4323D6-839E-41BF-AC13-76A198AB9810}" srcOrd="1" destOrd="0" presId="urn:microsoft.com/office/officeart/2005/8/layout/vProcess5"/>
    <dgm:cxn modelId="{DAC361CA-4586-4440-8EB7-2EE50C351BC2}" type="presOf" srcId="{7D8A079D-7A78-46DB-AF2E-2B34B930C378}" destId="{A0BECAFE-DAF1-4481-B376-B58D7EB91364}" srcOrd="0" destOrd="0" presId="urn:microsoft.com/office/officeart/2005/8/layout/vProcess5"/>
    <dgm:cxn modelId="{1D8909E8-6A07-4166-A3B8-5D2C70BAC7E9}" type="presOf" srcId="{7A4F1B2D-6DB3-45E7-ACC1-108D8CB0D048}" destId="{C5294480-A25B-46D8-ABDC-D65DB4BEB62D}" srcOrd="1" destOrd="0" presId="urn:microsoft.com/office/officeart/2005/8/layout/vProcess5"/>
    <dgm:cxn modelId="{84A429E9-39AF-4323-9569-9BEC15129D39}" type="presOf" srcId="{128CF563-D0C3-4078-81A0-FEBE0A5DD2C9}" destId="{40A622A7-F15C-4630-99BB-3378DEBD1EB1}" srcOrd="1" destOrd="0" presId="urn:microsoft.com/office/officeart/2005/8/layout/vProcess5"/>
    <dgm:cxn modelId="{9C16CDFB-A552-4C34-A940-A10499629E14}" type="presOf" srcId="{A570DF9D-BEE3-4A85-B5B4-52D046238164}" destId="{5F954A6B-493B-4A10-A9AE-791356572727}" srcOrd="1" destOrd="0" presId="urn:microsoft.com/office/officeart/2005/8/layout/vProcess5"/>
    <dgm:cxn modelId="{293AACFF-638E-4B90-852F-C57DD08B8602}" type="presOf" srcId="{128CF563-D0C3-4078-81A0-FEBE0A5DD2C9}" destId="{CC1264DA-46C8-4137-8CC7-7B4BCC539990}" srcOrd="0" destOrd="0" presId="urn:microsoft.com/office/officeart/2005/8/layout/vProcess5"/>
    <dgm:cxn modelId="{5E3F4DFF-880E-44B2-BF0B-DCAD2AB2FD9E}" type="presParOf" srcId="{693E8864-4C88-45AD-9CD9-E284395C4CDF}" destId="{3216CAD8-5A7F-4ABB-8F8F-E997F0CE30D0}" srcOrd="0" destOrd="0" presId="urn:microsoft.com/office/officeart/2005/8/layout/vProcess5"/>
    <dgm:cxn modelId="{4000628A-137A-4D19-B526-AFCA6AD86B87}" type="presParOf" srcId="{693E8864-4C88-45AD-9CD9-E284395C4CDF}" destId="{84CE6D1C-CF80-42D9-929D-102EAE7590B8}" srcOrd="1" destOrd="0" presId="urn:microsoft.com/office/officeart/2005/8/layout/vProcess5"/>
    <dgm:cxn modelId="{55160240-9746-461B-87C0-FCEDE0B17CD6}" type="presParOf" srcId="{693E8864-4C88-45AD-9CD9-E284395C4CDF}" destId="{CC1264DA-46C8-4137-8CC7-7B4BCC539990}" srcOrd="2" destOrd="0" presId="urn:microsoft.com/office/officeart/2005/8/layout/vProcess5"/>
    <dgm:cxn modelId="{9E3AFD09-BEB2-43AB-83FA-A3C6576828B5}" type="presParOf" srcId="{693E8864-4C88-45AD-9CD9-E284395C4CDF}" destId="{026BA05C-30DB-4698-AD96-BFF017E8412F}" srcOrd="3" destOrd="0" presId="urn:microsoft.com/office/officeart/2005/8/layout/vProcess5"/>
    <dgm:cxn modelId="{09031DA0-D4B5-4FEA-B6D1-AFEA2F6FB8FE}" type="presParOf" srcId="{693E8864-4C88-45AD-9CD9-E284395C4CDF}" destId="{C298FD7A-6492-47DA-A7A3-F270AB0116F3}" srcOrd="4" destOrd="0" presId="urn:microsoft.com/office/officeart/2005/8/layout/vProcess5"/>
    <dgm:cxn modelId="{8A025AC2-039B-4219-AC7A-092A5BE19811}" type="presParOf" srcId="{693E8864-4C88-45AD-9CD9-E284395C4CDF}" destId="{D3B24165-B198-4278-852B-37E5E550F570}" srcOrd="5" destOrd="0" presId="urn:microsoft.com/office/officeart/2005/8/layout/vProcess5"/>
    <dgm:cxn modelId="{B45B1EB0-810C-4F01-9924-14871A95F5A0}" type="presParOf" srcId="{693E8864-4C88-45AD-9CD9-E284395C4CDF}" destId="{660489FA-A5A3-4F56-BE3D-0499E385DD4C}" srcOrd="6" destOrd="0" presId="urn:microsoft.com/office/officeart/2005/8/layout/vProcess5"/>
    <dgm:cxn modelId="{FF3E7B62-25E4-47CE-94F1-019AB5D9B810}" type="presParOf" srcId="{693E8864-4C88-45AD-9CD9-E284395C4CDF}" destId="{0A17BCF4-DBE1-4248-8C3F-457E465F6E73}" srcOrd="7" destOrd="0" presId="urn:microsoft.com/office/officeart/2005/8/layout/vProcess5"/>
    <dgm:cxn modelId="{CB32BF99-B9F7-41B0-AA28-207209EAE238}" type="presParOf" srcId="{693E8864-4C88-45AD-9CD9-E284395C4CDF}" destId="{2D2A4C6E-0B38-4833-B70B-09068162628C}" srcOrd="8" destOrd="0" presId="urn:microsoft.com/office/officeart/2005/8/layout/vProcess5"/>
    <dgm:cxn modelId="{42C9D28A-9E3A-4735-8D8B-EE4A222A90DC}" type="presParOf" srcId="{693E8864-4C88-45AD-9CD9-E284395C4CDF}" destId="{A0BECAFE-DAF1-4481-B376-B58D7EB91364}" srcOrd="9" destOrd="0" presId="urn:microsoft.com/office/officeart/2005/8/layout/vProcess5"/>
    <dgm:cxn modelId="{93886155-B32F-4AD3-AB3C-8E2A13773020}" type="presParOf" srcId="{693E8864-4C88-45AD-9CD9-E284395C4CDF}" destId="{5F954A6B-493B-4A10-A9AE-791356572727}" srcOrd="10" destOrd="0" presId="urn:microsoft.com/office/officeart/2005/8/layout/vProcess5"/>
    <dgm:cxn modelId="{9C2C3B94-D7F9-4FDF-B707-5E2EF4E858C3}" type="presParOf" srcId="{693E8864-4C88-45AD-9CD9-E284395C4CDF}" destId="{40A622A7-F15C-4630-99BB-3378DEBD1EB1}" srcOrd="11" destOrd="0" presId="urn:microsoft.com/office/officeart/2005/8/layout/vProcess5"/>
    <dgm:cxn modelId="{19313514-8D74-4C93-BD44-AAC9AF2EDDAE}" type="presParOf" srcId="{693E8864-4C88-45AD-9CD9-E284395C4CDF}" destId="{C5294480-A25B-46D8-ABDC-D65DB4BEB62D}" srcOrd="12" destOrd="0" presId="urn:microsoft.com/office/officeart/2005/8/layout/vProcess5"/>
    <dgm:cxn modelId="{DEF1E887-F762-4FFC-AE4F-67671F0FCCDF}" type="presParOf" srcId="{693E8864-4C88-45AD-9CD9-E284395C4CDF}" destId="{F9E27C85-C2EE-4FF7-93A8-6462FB24FEF8}" srcOrd="13" destOrd="0" presId="urn:microsoft.com/office/officeart/2005/8/layout/vProcess5"/>
    <dgm:cxn modelId="{5C6DFAC9-7D56-4ED3-895D-8915BC0158DE}" type="presParOf" srcId="{693E8864-4C88-45AD-9CD9-E284395C4CDF}" destId="{3A4323D6-839E-41BF-AC13-76A198AB981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312FD-2525-4FE6-9AD5-D990E7A05F69}">
      <dsp:nvSpPr>
        <dsp:cNvPr id="0" name=""/>
        <dsp:cNvSpPr/>
      </dsp:nvSpPr>
      <dsp:spPr>
        <a:xfrm>
          <a:off x="0" y="52585"/>
          <a:ext cx="10515600" cy="2069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The autoclave was invented by Charles Chamberland in 1879.</a:t>
          </a:r>
          <a:endParaRPr lang="en-US" sz="3700" kern="1200" dirty="0"/>
        </a:p>
      </dsp:txBody>
      <dsp:txXfrm>
        <a:off x="101039" y="153624"/>
        <a:ext cx="10313522" cy="1867725"/>
      </dsp:txXfrm>
    </dsp:sp>
    <dsp:sp modelId="{D4C4C9EC-B2EB-49EF-90BB-0D8F504E6CE4}">
      <dsp:nvSpPr>
        <dsp:cNvPr id="0" name=""/>
        <dsp:cNvSpPr/>
      </dsp:nvSpPr>
      <dsp:spPr>
        <a:xfrm>
          <a:off x="0" y="2228949"/>
          <a:ext cx="10515600" cy="2069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The Name comes from Greek auto- ultimately meaning self, and Latin clavis meaning key, thus a self-locking device.</a:t>
          </a:r>
          <a:endParaRPr lang="en-US" sz="3700" kern="1200"/>
        </a:p>
      </dsp:txBody>
      <dsp:txXfrm>
        <a:off x="101039" y="2329988"/>
        <a:ext cx="10313522" cy="1867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E6D1C-CF80-42D9-929D-102EAE7590B8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equilibration time </a:t>
          </a:r>
          <a:r>
            <a:rPr lang="en-IN" sz="2000" kern="1200"/>
            <a:t>for 800 litres autoclave 15 second and more than 800 litres 30 second.</a:t>
          </a:r>
          <a:endParaRPr lang="en-US" sz="2000" kern="1200"/>
        </a:p>
      </dsp:txBody>
      <dsp:txXfrm>
        <a:off x="22940" y="22940"/>
        <a:ext cx="7160195" cy="737360"/>
      </dsp:txXfrm>
    </dsp:sp>
    <dsp:sp modelId="{CC1264DA-46C8-4137-8CC7-7B4BCC539990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During sterilization hold period all temperatures measured in the chamber shall be within the range of 121.0°C to 124.0°C.</a:t>
          </a:r>
        </a:p>
      </dsp:txBody>
      <dsp:txXfrm>
        <a:off x="627587" y="914964"/>
        <a:ext cx="6937378" cy="737360"/>
      </dsp:txXfrm>
    </dsp:sp>
    <dsp:sp modelId="{026BA05C-30DB-4698-AD96-BFF017E8412F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During sterilization hold time the temperature measured should not differ from one probe to another probe by more than 2°C.</a:t>
          </a:r>
        </a:p>
      </dsp:txBody>
      <dsp:txXfrm>
        <a:off x="1232233" y="1806988"/>
        <a:ext cx="6937378" cy="737360"/>
      </dsp:txXfrm>
    </dsp:sp>
    <dsp:sp modelId="{C298FD7A-6492-47DA-A7A3-F270AB0116F3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During sterilization hold time the temperature measured within the probe does not fluctuate by more than ±1°C.</a:t>
          </a:r>
        </a:p>
      </dsp:txBody>
      <dsp:txXfrm>
        <a:off x="1836880" y="2699012"/>
        <a:ext cx="6937378" cy="737360"/>
      </dsp:txXfrm>
    </dsp:sp>
    <dsp:sp modelId="{D3B24165-B198-4278-852B-37E5E550F570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F0 value Not less than 30</a:t>
          </a:r>
          <a:r>
            <a:rPr lang="en-US" sz="2000" kern="1200"/>
            <a:t> minutes.</a:t>
          </a:r>
        </a:p>
      </dsp:txBody>
      <dsp:txXfrm>
        <a:off x="2441527" y="3591037"/>
        <a:ext cx="6937378" cy="737360"/>
      </dsp:txXfrm>
    </dsp:sp>
    <dsp:sp modelId="{660489FA-A5A3-4F56-BE3D-0499E385DD4C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0A17BCF4-DBE1-4248-8C3F-457E465F6E73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2D2A4C6E-0B38-4833-B70B-09068162628C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A0BECAFE-DAF1-4481-B376-B58D7EB91364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3A0B3-B6D0-4F7C-90C2-BBE8CA90246E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70992-2A04-491C-815E-BDF7DBBEF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0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70992-2A04-491C-815E-BDF7DBBEFD8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8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D814-E85B-8541-C6A2-F8D542275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B3898-E56A-DD07-AAE9-1B79DADA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28E2-FFB4-8BD0-0AB9-590D07A6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E209-DA1D-A7BE-1873-945E9043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0FA4-F776-FA8E-81EC-FC9BC2EC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7C20-2A84-968B-4D00-234E2CEE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27EBC-0991-6B62-7129-A6A11C4C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1A6F-F571-39C5-62BC-EF6B575D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46A5-3CE8-B160-1DAA-DF71F85D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6F0C-DECD-45B2-3D56-03850FF0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17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2B5EA-7336-68CA-A4AD-4D08B9215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59EE5-D1CF-1028-B524-BC7C5EA9C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C466-1926-072A-BD59-478FF0E3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0E39-02DA-3DA5-5EA2-E6774E76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7749-3054-69A8-23A5-91C46CBB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0940-88A3-798D-0D1C-02A141EC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348B-96BB-1B20-B6BF-DFA236C9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6D1B-3A61-0DF2-AE72-74B721B8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4AE9-9528-053D-5890-5E62FC87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EE49-0A74-5D6D-464B-C2A23B2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6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1C5F-C8F7-00B0-E188-2C619876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E5093-7F16-3D99-0693-B4F163F0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1F215-FD1D-FBC2-5D00-545DF658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5378-73AB-96CA-D7D2-0AD8F007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FD59E-A699-450A-B6A8-5F04721E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60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DE58-A732-2536-8F4E-DD060CE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7578-2295-AA5A-3E56-0FBB03099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3ABFD-D85B-41C3-F5C3-98CEB97A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8078-F929-5D5A-D277-26D43AEB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6D0B6-9917-1C06-B739-71E9E6EB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15AB-B500-7807-536F-643EBC0B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3C31-286B-18E9-0D34-6925E9C6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4C60C-C182-9C2C-6C58-A55B0A8B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89893-33CF-1290-0C61-84F12D0C5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BD9F0-4ADB-1CE2-C8A5-59EC0814F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F0303-AF42-A19D-DBF5-A0FA59933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28DF5-52B0-002A-D152-B7A787FD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4188D-6DDF-195D-8DB8-CD38B05A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E8AFF-85B4-6AA6-D95E-F2B4B025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C07D-755C-26CF-465B-8936FB10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09D48-1452-B6D5-4792-8D5693CC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EA35B-DD39-21D1-0773-47AA88F3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AEE86-8573-E1B3-9E07-ADBE30BE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1484D-0845-A166-512A-E936A80B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2336A-9F15-67A2-9B85-F6FC0763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B39A0-8494-34A4-55A5-E746E2B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2DF5-F43D-4E79-80A4-EC31965B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74FC-976A-0301-D68B-12CD3254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D4F4A-E372-6BD0-572A-9316469F7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7648C-53A3-4325-3F3A-90C723A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DD711-645A-0F19-4B90-D0D9ABFF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05B8E-2E13-E8CC-4839-DAB7C7DB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7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9BBE-5AFD-277E-7E98-22F66A53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C51EE-CE0A-FB11-3F2F-91055F655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E5798-D962-CBCD-094B-F96C3026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F914B-99B8-BF85-1A1B-D435336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DDD16-02CB-33E3-5B09-556DC618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FE998-C656-F049-E878-114B5A4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F087E-A3D6-A3C7-F2D9-A309536C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13EB-E095-729D-ED8D-51094EF26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1794-8DDB-95C2-5FF1-B1C0F5D67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B3F0-1A50-4178-A850-D52247D82A05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B5AF-91E9-B26B-CDC7-662229523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E0A1C-42F0-D2C4-442F-33144BCE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2965-63BA-40EB-BCF8-52F84E1F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9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6087C-F0BC-0811-5EE9-7B91E5072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4289222"/>
          </a:xfrm>
        </p:spPr>
        <p:txBody>
          <a:bodyPr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Autoclave Validation &amp; Documentation</a:t>
            </a:r>
            <a:endParaRPr lang="en-IN" dirty="0"/>
          </a:p>
        </p:txBody>
      </p:sp>
      <p:sp>
        <p:nvSpPr>
          <p:cNvPr id="1040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2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Autoclave - Wikipedia">
            <a:extLst>
              <a:ext uri="{FF2B5EF4-FFF2-40B4-BE49-F238E27FC236}">
                <a16:creationId xmlns:a16="http://schemas.microsoft.com/office/drawing/2014/main" id="{EF52631A-F80D-047A-32BB-F9E121BC6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5" r="8066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64EBA-5F68-0F28-6B4D-F6F0CB81AD84}"/>
              </a:ext>
            </a:extLst>
          </p:cNvPr>
          <p:cNvSpPr/>
          <p:nvPr/>
        </p:nvSpPr>
        <p:spPr>
          <a:xfrm>
            <a:off x="7847635" y="5613722"/>
            <a:ext cx="2975955" cy="645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 </a:t>
            </a:r>
            <a:r>
              <a:rPr lang="en-IN" dirty="0" err="1"/>
              <a:t>M</a:t>
            </a:r>
            <a:r>
              <a:rPr lang="en-IN" dirty="0"/>
              <a:t> N Pradeep</a:t>
            </a:r>
          </a:p>
        </p:txBody>
      </p:sp>
    </p:spTree>
    <p:extLst>
      <p:ext uri="{BB962C8B-B14F-4D97-AF65-F5344CB8AC3E}">
        <p14:creationId xmlns:p14="http://schemas.microsoft.com/office/powerpoint/2010/main" val="35019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A3F5-D84F-2D4E-377C-5ECB6A79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520861"/>
            <a:ext cx="4978197" cy="546044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4.  Empty chamber heat distribution study : </a:t>
            </a:r>
            <a:r>
              <a:rPr lang="en-US" altLang="en-US" sz="3600" dirty="0">
                <a:latin typeface="+mj-lt"/>
                <a:sym typeface="+mn-ea"/>
              </a:rPr>
              <a:t>To verify the temperature uniformity throughout the chamber and to locate the cold and hot spot. The sterilizer is capable attaining a temperature of 121º C to  124º C throughout the sterilizing hold period.</a:t>
            </a:r>
            <a:endParaRPr lang="en-US" sz="3600" dirty="0">
              <a:latin typeface="+mj-lt"/>
            </a:endParaRPr>
          </a:p>
          <a:p>
            <a:endParaRPr lang="en-IN" sz="2000" dirty="0"/>
          </a:p>
        </p:txBody>
      </p:sp>
      <p:pic>
        <p:nvPicPr>
          <p:cNvPr id="4" name="Picture 2" descr="Load Pattern &amp; Justification For Steam Sterilizer">
            <a:extLst>
              <a:ext uri="{FF2B5EF4-FFF2-40B4-BE49-F238E27FC236}">
                <a16:creationId xmlns:a16="http://schemas.microsoft.com/office/drawing/2014/main" id="{DD75E18C-E368-F04F-E086-022AF4846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r="18737" b="-4"/>
          <a:stretch/>
        </p:blipFill>
        <p:spPr bwMode="auto">
          <a:xfrm>
            <a:off x="5854890" y="877414"/>
            <a:ext cx="5453545" cy="49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8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648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8CCC-0A9C-A41D-F704-7248B7AB7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682906"/>
            <a:ext cx="5301205" cy="529840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5. Loaded chamber heat distribution and penetration study: </a:t>
            </a:r>
            <a:r>
              <a:rPr lang="en-US" altLang="zh-CN" sz="3600" dirty="0">
                <a:latin typeface="+mj-lt"/>
                <a:sym typeface="+mn-ea"/>
              </a:rPr>
              <a:t>The purpose of developmental </a:t>
            </a:r>
            <a:r>
              <a:rPr lang="en-US" altLang="en-US" sz="3600" dirty="0">
                <a:latin typeface="+mj-lt"/>
                <a:sym typeface="+mn-ea"/>
              </a:rPr>
              <a:t>&amp; heat penetration </a:t>
            </a:r>
            <a:r>
              <a:rPr lang="en-US" altLang="zh-CN" sz="3600" dirty="0">
                <a:latin typeface="+mj-lt"/>
                <a:sym typeface="+mn-ea"/>
              </a:rPr>
              <a:t>study is to identify the critical and key operating parameters that will be result in a product or material sterile and functional after being sterilized.</a:t>
            </a:r>
          </a:p>
          <a:p>
            <a:endParaRPr lang="en-IN" sz="2000" dirty="0"/>
          </a:p>
        </p:txBody>
      </p:sp>
      <p:pic>
        <p:nvPicPr>
          <p:cNvPr id="4" name="Picture 2" descr="Load Pattern &amp; Justification For Steam Sterilizer">
            <a:extLst>
              <a:ext uri="{FF2B5EF4-FFF2-40B4-BE49-F238E27FC236}">
                <a16:creationId xmlns:a16="http://schemas.microsoft.com/office/drawing/2014/main" id="{08932C55-E68A-CAEA-4538-5E61AAB80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9" r="17933" b="-1"/>
          <a:stretch/>
        </p:blipFill>
        <p:spPr bwMode="auto">
          <a:xfrm>
            <a:off x="5854890" y="877414"/>
            <a:ext cx="5400000" cy="49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8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20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image of a blue and green light&#10;&#10;Description automatically generated">
            <a:extLst>
              <a:ext uri="{FF2B5EF4-FFF2-40B4-BE49-F238E27FC236}">
                <a16:creationId xmlns:a16="http://schemas.microsoft.com/office/drawing/2014/main" id="{4377B827-617C-A1D5-1105-462088328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F5E99-A834-0557-74C6-12ADA068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Documentation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C734511-D4E1-C8DE-332D-32295730D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08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114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6" name="Group 3095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103" name="Rectangle 3096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Rectangle 3097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99" name="Rectangle 3098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Rectangle 3099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D89C-6782-4A3D-07AF-29DAD2CA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518" y="196771"/>
            <a:ext cx="5204956" cy="665450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FFFF"/>
                </a:solidFill>
                <a:latin typeface="+mj-lt"/>
              </a:rPr>
              <a:t>PDA (</a:t>
            </a:r>
            <a:r>
              <a:rPr lang="en-IN" sz="3600" b="0" i="0" dirty="0">
                <a:solidFill>
                  <a:srgbClr val="FFFFFF"/>
                </a:solidFill>
                <a:effectLst/>
                <a:latin typeface="+mj-lt"/>
              </a:rPr>
              <a:t>Parenteral Drug Association</a:t>
            </a:r>
            <a:r>
              <a:rPr lang="en-IN" sz="3600" dirty="0">
                <a:solidFill>
                  <a:srgbClr val="FFFFFF"/>
                </a:solidFill>
                <a:latin typeface="+mj-lt"/>
              </a:rPr>
              <a:t>)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+mj-lt"/>
              </a:rPr>
              <a:t> Technical Report No. 48 (TR 48): Moist Heat Sterilizer Systems: Design, Commissioning, Operation, Qualification and Maintenance.</a:t>
            </a:r>
          </a:p>
          <a:p>
            <a:r>
              <a:rPr lang="en-IN" sz="3600" dirty="0">
                <a:solidFill>
                  <a:srgbClr val="FFFFFF"/>
                </a:solidFill>
                <a:latin typeface="+mj-lt"/>
              </a:rPr>
              <a:t>EN (European Standard)285:2015 Sterilization.</a:t>
            </a:r>
          </a:p>
        </p:txBody>
      </p:sp>
      <p:pic>
        <p:nvPicPr>
          <p:cNvPr id="3074" name="Picture 2" descr="Guidelines - ISOCARP">
            <a:extLst>
              <a:ext uri="{FF2B5EF4-FFF2-40B4-BE49-F238E27FC236}">
                <a16:creationId xmlns:a16="http://schemas.microsoft.com/office/drawing/2014/main" id="{99F8F6BF-EC35-D6AB-CF83-2161989C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7418" y="787114"/>
            <a:ext cx="5402774" cy="52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9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5DC5A-2776-31C6-B646-8CFB72C9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>
                <a:solidFill>
                  <a:srgbClr val="FFFFFF"/>
                </a:solidFill>
              </a:rPr>
              <a:t>Protocol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E929-EBAA-9704-81E1-11AE7329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4051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1. Load pattern.</a:t>
            </a:r>
          </a:p>
          <a:p>
            <a:pPr marL="0" indent="0">
              <a:buNone/>
            </a:pPr>
            <a:r>
              <a:rPr lang="en-IN" dirty="0"/>
              <a:t>2. Hot spot &amp; Cold spot determinisation.</a:t>
            </a:r>
          </a:p>
          <a:p>
            <a:pPr marL="0" indent="0">
              <a:buNone/>
            </a:pPr>
            <a:r>
              <a:rPr lang="en-IN" dirty="0"/>
              <a:t>3. Sterile temperature hold time determinisation.</a:t>
            </a:r>
          </a:p>
          <a:p>
            <a:pPr marL="0" indent="0">
              <a:buNone/>
            </a:pPr>
            <a:r>
              <a:rPr lang="en-IN" dirty="0"/>
              <a:t>4. Equilibration time determinisation.</a:t>
            </a:r>
          </a:p>
          <a:p>
            <a:pPr marL="0" indent="0">
              <a:buNone/>
            </a:pPr>
            <a:r>
              <a:rPr lang="en-IN" dirty="0"/>
              <a:t>5. Lethality f</a:t>
            </a:r>
            <a:r>
              <a:rPr lang="en-IN" sz="2000" dirty="0"/>
              <a:t>0</a:t>
            </a:r>
            <a:r>
              <a:rPr lang="en-IN" dirty="0"/>
              <a:t> Value determinisation.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Importance and Determination of F0 Value in Sterilization : Pharmaguideline">
            <a:extLst>
              <a:ext uri="{FF2B5EF4-FFF2-40B4-BE49-F238E27FC236}">
                <a16:creationId xmlns:a16="http://schemas.microsoft.com/office/drawing/2014/main" id="{B4FA3DC6-15F6-C330-9699-CE4E85E2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0" y="4566985"/>
            <a:ext cx="28956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D02EB-FB4A-6B4C-F281-A70FAE72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Summary Report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FDA2-EF1B-B1FC-ED0C-D4EAA052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Run wise lethality determinisation of each equipment.</a:t>
            </a:r>
          </a:p>
          <a:p>
            <a:pPr marL="514350" indent="-514350">
              <a:buAutoNum type="arabicPeriod"/>
            </a:pPr>
            <a:r>
              <a:rPr lang="en-IN" dirty="0"/>
              <a:t>Find the average lethality of each sensor in 3 penetration runs.</a:t>
            </a:r>
          </a:p>
          <a:p>
            <a:pPr marL="514350" indent="-514350">
              <a:buAutoNum type="arabicPeriod"/>
            </a:pPr>
            <a:r>
              <a:rPr lang="en-IN" dirty="0"/>
              <a:t>Find the Worst-case equipment. </a:t>
            </a:r>
          </a:p>
        </p:txBody>
      </p:sp>
    </p:spTree>
    <p:extLst>
      <p:ext uri="{BB962C8B-B14F-4D97-AF65-F5344CB8AC3E}">
        <p14:creationId xmlns:p14="http://schemas.microsoft.com/office/powerpoint/2010/main" val="134566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AE07A41-7D56-D2A2-E162-F9C1E6384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95D3-2DEB-078A-C186-72D0C719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588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E647-3BA4-84BF-B606-13E7FFB6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Invention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7045E2-D7BC-DD76-0647-CE1BEDC437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2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C79ED-F973-6ED7-446D-F602A5AB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 dirty="0"/>
              <a:t>Working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31FB-3087-5AFA-FEC3-0EAD5740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6" y="1956122"/>
            <a:ext cx="5563562" cy="428395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600" b="0" i="0" dirty="0">
                <a:effectLst/>
                <a:latin typeface="+mj-lt"/>
              </a:rPr>
              <a:t>An autoclave is a device that works on the principle of moist heat sterilization, wherein saturated steam is generated under pressure in order to kill microorganisms such as bacteria, viruses. </a:t>
            </a:r>
          </a:p>
        </p:txBody>
      </p:sp>
      <p:pic>
        <p:nvPicPr>
          <p:cNvPr id="5" name="Picture 4" descr="Researcher examining growth in a petrie dish">
            <a:extLst>
              <a:ext uri="{FF2B5EF4-FFF2-40B4-BE49-F238E27FC236}">
                <a16:creationId xmlns:a16="http://schemas.microsoft.com/office/drawing/2014/main" id="{0E37CF1B-96B2-84CC-93C7-51E824DBF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12" r="2485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69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92E07-9AF8-0D25-8128-07CDC75D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749952" cy="2479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Design of Autoclave </a:t>
            </a:r>
          </a:p>
        </p:txBody>
      </p:sp>
      <p:pic>
        <p:nvPicPr>
          <p:cNvPr id="4" name="Picture 2" descr="Gravity Displacement type Autoclave">
            <a:extLst>
              <a:ext uri="{FF2B5EF4-FFF2-40B4-BE49-F238E27FC236}">
                <a16:creationId xmlns:a16="http://schemas.microsoft.com/office/drawing/2014/main" id="{065CF556-8ECC-947A-6DBD-F40C66C94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" r="-6" b="-6"/>
          <a:stretch/>
        </p:blipFill>
        <p:spPr bwMode="auto">
          <a:xfrm>
            <a:off x="5092281" y="640080"/>
            <a:ext cx="557884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lowchart: Document 207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A6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551C0-46F6-0BCA-F9D7-F520D4E8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Autoclaves</a:t>
            </a:r>
          </a:p>
        </p:txBody>
      </p:sp>
      <p:pic>
        <p:nvPicPr>
          <p:cNvPr id="2052" name="Picture 4" descr="Types of autoclave">
            <a:extLst>
              <a:ext uri="{FF2B5EF4-FFF2-40B4-BE49-F238E27FC236}">
                <a16:creationId xmlns:a16="http://schemas.microsoft.com/office/drawing/2014/main" id="{FA15756A-5359-2798-08B8-30C0866822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627" y="640080"/>
            <a:ext cx="6602149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35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2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A79BB-4B4E-87CA-CCAF-743B607A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Different Methods in Autoclave 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Diagram of a vacuum process&#10;&#10;Description automatically generated">
            <a:extLst>
              <a:ext uri="{FF2B5EF4-FFF2-40B4-BE49-F238E27FC236}">
                <a16:creationId xmlns:a16="http://schemas.microsoft.com/office/drawing/2014/main" id="{385D5159-0B2E-8108-942D-2224BE263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0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0073-B403-7560-C313-87AADCFC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26721"/>
            <a:ext cx="4669410" cy="869755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Autoclave Validation </a:t>
            </a:r>
            <a:endParaRPr lang="en-IN" sz="3600" dirty="0">
              <a:solidFill>
                <a:schemeClr val="tx2"/>
              </a:solidFill>
            </a:endParaRPr>
          </a:p>
        </p:txBody>
      </p:sp>
      <p:pic>
        <p:nvPicPr>
          <p:cNvPr id="4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F291A835-5139-F29E-D974-7912F5B46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4" r="15133" b="2"/>
          <a:stretch/>
        </p:blipFill>
        <p:spPr bwMode="auto">
          <a:xfrm>
            <a:off x="277793" y="510363"/>
            <a:ext cx="4297301" cy="56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4420C61-30B9-D26F-6720-C32154CA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465047" flipV="1">
            <a:off x="11636678" y="400406"/>
            <a:ext cx="413532" cy="368654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760044"/>
              <a:gd name="connsiteY0" fmla="*/ 300 h 4964247"/>
              <a:gd name="connsiteX1" fmla="*/ 3813909 w 4760044"/>
              <a:gd name="connsiteY1" fmla="*/ 619239 h 4964247"/>
              <a:gd name="connsiteX2" fmla="*/ 4735908 w 4760044"/>
              <a:gd name="connsiteY2" fmla="*/ 1906206 h 4964247"/>
              <a:gd name="connsiteX3" fmla="*/ 4451030 w 4760044"/>
              <a:gd name="connsiteY3" fmla="*/ 3809387 h 4964247"/>
              <a:gd name="connsiteX4" fmla="*/ 3419865 w 4760044"/>
              <a:gd name="connsiteY4" fmla="*/ 4845155 h 4964247"/>
              <a:gd name="connsiteX5" fmla="*/ 1074535 w 4760044"/>
              <a:gd name="connsiteY5" fmla="*/ 4657536 h 4964247"/>
              <a:gd name="connsiteX6" fmla="*/ 33359 w 4760044"/>
              <a:gd name="connsiteY6" fmla="*/ 2995965 h 4964247"/>
              <a:gd name="connsiteX7" fmla="*/ 592137 w 4760044"/>
              <a:gd name="connsiteY7" fmla="*/ 806156 h 4964247"/>
              <a:gd name="connsiteX8" fmla="*/ 2649000 w 4760044"/>
              <a:gd name="connsiteY8" fmla="*/ 300 h 4964247"/>
              <a:gd name="connsiteX0" fmla="*/ 2649000 w 4849477"/>
              <a:gd name="connsiteY0" fmla="*/ -2 h 4963945"/>
              <a:gd name="connsiteX1" fmla="*/ 4735908 w 4849477"/>
              <a:gd name="connsiteY1" fmla="*/ 1905904 h 4963945"/>
              <a:gd name="connsiteX2" fmla="*/ 4451030 w 4849477"/>
              <a:gd name="connsiteY2" fmla="*/ 3809085 h 4963945"/>
              <a:gd name="connsiteX3" fmla="*/ 3419865 w 4849477"/>
              <a:gd name="connsiteY3" fmla="*/ 4844853 h 4963945"/>
              <a:gd name="connsiteX4" fmla="*/ 1074535 w 4849477"/>
              <a:gd name="connsiteY4" fmla="*/ 4657234 h 4963945"/>
              <a:gd name="connsiteX5" fmla="*/ 33359 w 4849477"/>
              <a:gd name="connsiteY5" fmla="*/ 2995663 h 4963945"/>
              <a:gd name="connsiteX6" fmla="*/ 592137 w 4849477"/>
              <a:gd name="connsiteY6" fmla="*/ 805854 h 4963945"/>
              <a:gd name="connsiteX7" fmla="*/ 2649000 w 4849477"/>
              <a:gd name="connsiteY7" fmla="*/ -2 h 4963945"/>
              <a:gd name="connsiteX0" fmla="*/ 2649000 w 4859466"/>
              <a:gd name="connsiteY0" fmla="*/ -2 h 5536260"/>
              <a:gd name="connsiteX1" fmla="*/ 4735908 w 4859466"/>
              <a:gd name="connsiteY1" fmla="*/ 1905904 h 5536260"/>
              <a:gd name="connsiteX2" fmla="*/ 4451030 w 4859466"/>
              <a:gd name="connsiteY2" fmla="*/ 3809085 h 5536260"/>
              <a:gd name="connsiteX3" fmla="*/ 3067466 w 4859466"/>
              <a:gd name="connsiteY3" fmla="*/ 5491001 h 5536260"/>
              <a:gd name="connsiteX4" fmla="*/ 1074535 w 4859466"/>
              <a:gd name="connsiteY4" fmla="*/ 4657234 h 5536260"/>
              <a:gd name="connsiteX5" fmla="*/ 33359 w 4859466"/>
              <a:gd name="connsiteY5" fmla="*/ 2995663 h 5536260"/>
              <a:gd name="connsiteX6" fmla="*/ 592137 w 4859466"/>
              <a:gd name="connsiteY6" fmla="*/ 805854 h 5536260"/>
              <a:gd name="connsiteX7" fmla="*/ 2649000 w 4859466"/>
              <a:gd name="connsiteY7" fmla="*/ -2 h 5536260"/>
              <a:gd name="connsiteX0" fmla="*/ 2780481 w 4861205"/>
              <a:gd name="connsiteY0" fmla="*/ -2 h 5864449"/>
              <a:gd name="connsiteX1" fmla="*/ 4737647 w 4861205"/>
              <a:gd name="connsiteY1" fmla="*/ 2234093 h 5864449"/>
              <a:gd name="connsiteX2" fmla="*/ 4452769 w 4861205"/>
              <a:gd name="connsiteY2" fmla="*/ 4137274 h 5864449"/>
              <a:gd name="connsiteX3" fmla="*/ 3069205 w 4861205"/>
              <a:gd name="connsiteY3" fmla="*/ 5819190 h 5864449"/>
              <a:gd name="connsiteX4" fmla="*/ 1076274 w 4861205"/>
              <a:gd name="connsiteY4" fmla="*/ 4985423 h 5864449"/>
              <a:gd name="connsiteX5" fmla="*/ 35098 w 4861205"/>
              <a:gd name="connsiteY5" fmla="*/ 3323852 h 5864449"/>
              <a:gd name="connsiteX6" fmla="*/ 593876 w 4861205"/>
              <a:gd name="connsiteY6" fmla="*/ 1134043 h 5864449"/>
              <a:gd name="connsiteX7" fmla="*/ 2780481 w 4861205"/>
              <a:gd name="connsiteY7" fmla="*/ -2 h 58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1205" h="5864449">
                <a:moveTo>
                  <a:pt x="2780481" y="-2"/>
                </a:moveTo>
                <a:cubicBezTo>
                  <a:pt x="3471109" y="183340"/>
                  <a:pt x="4437309" y="1599245"/>
                  <a:pt x="4737647" y="2234093"/>
                </a:cubicBezTo>
                <a:cubicBezTo>
                  <a:pt x="5037985" y="2868941"/>
                  <a:pt x="4730843" y="3539758"/>
                  <a:pt x="4452769" y="4137274"/>
                </a:cubicBezTo>
                <a:cubicBezTo>
                  <a:pt x="4174695" y="4734790"/>
                  <a:pt x="3382031" y="5704221"/>
                  <a:pt x="3069205" y="5819190"/>
                </a:cubicBezTo>
                <a:cubicBezTo>
                  <a:pt x="2358359" y="6040255"/>
                  <a:pt x="1581959" y="5401313"/>
                  <a:pt x="1076274" y="4985423"/>
                </a:cubicBezTo>
                <a:cubicBezTo>
                  <a:pt x="570590" y="4569533"/>
                  <a:pt x="146935" y="3953087"/>
                  <a:pt x="35098" y="3323852"/>
                </a:cubicBezTo>
                <a:cubicBezTo>
                  <a:pt x="-92687" y="2646770"/>
                  <a:pt x="136312" y="1688019"/>
                  <a:pt x="593876" y="1134043"/>
                </a:cubicBezTo>
                <a:cubicBezTo>
                  <a:pt x="1051440" y="580067"/>
                  <a:pt x="2127808" y="30746"/>
                  <a:pt x="2780481" y="-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8505720-2558-A390-8612-99A55D48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320892">
            <a:off x="11193220" y="1266534"/>
            <a:ext cx="1341234" cy="443910"/>
          </a:xfrm>
          <a:custGeom>
            <a:avLst/>
            <a:gdLst>
              <a:gd name="connsiteX0" fmla="*/ 0 w 1341234"/>
              <a:gd name="connsiteY0" fmla="*/ 254220 h 443910"/>
              <a:gd name="connsiteX1" fmla="*/ 406601 w 1341234"/>
              <a:gd name="connsiteY1" fmla="*/ 0 h 443910"/>
              <a:gd name="connsiteX2" fmla="*/ 457611 w 1341234"/>
              <a:gd name="connsiteY2" fmla="*/ 13676 h 443910"/>
              <a:gd name="connsiteX3" fmla="*/ 1341234 w 1341234"/>
              <a:gd name="connsiteY3" fmla="*/ 259580 h 443910"/>
              <a:gd name="connsiteX4" fmla="*/ 1301190 w 1341234"/>
              <a:gd name="connsiteY4" fmla="*/ 443736 h 443910"/>
              <a:gd name="connsiteX5" fmla="*/ 359344 w 1341234"/>
              <a:gd name="connsiteY5" fmla="*/ 311216 h 443910"/>
              <a:gd name="connsiteX6" fmla="*/ 47147 w 1341234"/>
              <a:gd name="connsiteY6" fmla="*/ 262014 h 44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234" h="443910">
                <a:moveTo>
                  <a:pt x="0" y="254220"/>
                </a:moveTo>
                <a:lnTo>
                  <a:pt x="406601" y="0"/>
                </a:lnTo>
                <a:lnTo>
                  <a:pt x="457611" y="13676"/>
                </a:lnTo>
                <a:cubicBezTo>
                  <a:pt x="858001" y="120586"/>
                  <a:pt x="1311317" y="239969"/>
                  <a:pt x="1341234" y="259580"/>
                </a:cubicBezTo>
                <a:cubicBezTo>
                  <a:pt x="1337155" y="299693"/>
                  <a:pt x="1315377" y="449736"/>
                  <a:pt x="1301190" y="443736"/>
                </a:cubicBezTo>
                <a:cubicBezTo>
                  <a:pt x="1267732" y="445553"/>
                  <a:pt x="557777" y="378967"/>
                  <a:pt x="359344" y="311216"/>
                </a:cubicBezTo>
                <a:cubicBezTo>
                  <a:pt x="245881" y="291075"/>
                  <a:pt x="140295" y="276238"/>
                  <a:pt x="47147" y="26201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20743B-9C97-37DF-D56A-D2A9E750B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320892">
            <a:off x="11193220" y="1266534"/>
            <a:ext cx="1341234" cy="443910"/>
          </a:xfrm>
          <a:custGeom>
            <a:avLst/>
            <a:gdLst>
              <a:gd name="connsiteX0" fmla="*/ 0 w 1341234"/>
              <a:gd name="connsiteY0" fmla="*/ 254220 h 443910"/>
              <a:gd name="connsiteX1" fmla="*/ 406601 w 1341234"/>
              <a:gd name="connsiteY1" fmla="*/ 0 h 443910"/>
              <a:gd name="connsiteX2" fmla="*/ 457611 w 1341234"/>
              <a:gd name="connsiteY2" fmla="*/ 13676 h 443910"/>
              <a:gd name="connsiteX3" fmla="*/ 1341234 w 1341234"/>
              <a:gd name="connsiteY3" fmla="*/ 259580 h 443910"/>
              <a:gd name="connsiteX4" fmla="*/ 1301190 w 1341234"/>
              <a:gd name="connsiteY4" fmla="*/ 443736 h 443910"/>
              <a:gd name="connsiteX5" fmla="*/ 359344 w 1341234"/>
              <a:gd name="connsiteY5" fmla="*/ 311216 h 443910"/>
              <a:gd name="connsiteX6" fmla="*/ 47147 w 1341234"/>
              <a:gd name="connsiteY6" fmla="*/ 262014 h 44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234" h="443910">
                <a:moveTo>
                  <a:pt x="0" y="254220"/>
                </a:moveTo>
                <a:lnTo>
                  <a:pt x="406601" y="0"/>
                </a:lnTo>
                <a:lnTo>
                  <a:pt x="457611" y="13676"/>
                </a:lnTo>
                <a:cubicBezTo>
                  <a:pt x="858001" y="120586"/>
                  <a:pt x="1311317" y="239969"/>
                  <a:pt x="1341234" y="259580"/>
                </a:cubicBezTo>
                <a:cubicBezTo>
                  <a:pt x="1337155" y="299693"/>
                  <a:pt x="1315377" y="449736"/>
                  <a:pt x="1301190" y="443736"/>
                </a:cubicBezTo>
                <a:cubicBezTo>
                  <a:pt x="1267732" y="445553"/>
                  <a:pt x="557777" y="378967"/>
                  <a:pt x="359344" y="311216"/>
                </a:cubicBezTo>
                <a:cubicBezTo>
                  <a:pt x="245881" y="291075"/>
                  <a:pt x="140295" y="276238"/>
                  <a:pt x="47147" y="26201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C3539A-A126-556F-3B61-690C785C7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42612" flipH="1" flipV="1">
            <a:off x="10382778" y="58162"/>
            <a:ext cx="944833" cy="904406"/>
          </a:xfrm>
          <a:custGeom>
            <a:avLst/>
            <a:gdLst>
              <a:gd name="connsiteX0" fmla="*/ 886520 w 1083994"/>
              <a:gd name="connsiteY0" fmla="*/ 0 h 1037613"/>
              <a:gd name="connsiteX1" fmla="*/ 990233 w 1083994"/>
              <a:gd name="connsiteY1" fmla="*/ 29654 h 1037613"/>
              <a:gd name="connsiteX2" fmla="*/ 993535 w 1083994"/>
              <a:gd name="connsiteY2" fmla="*/ 43082 h 1037613"/>
              <a:gd name="connsiteX3" fmla="*/ 1051675 w 1083994"/>
              <a:gd name="connsiteY3" fmla="*/ 356973 h 1037613"/>
              <a:gd name="connsiteX4" fmla="*/ 1083975 w 1083994"/>
              <a:gd name="connsiteY4" fmla="*/ 602023 h 1037613"/>
              <a:gd name="connsiteX5" fmla="*/ 966613 w 1083994"/>
              <a:gd name="connsiteY5" fmla="*/ 901753 h 1037613"/>
              <a:gd name="connsiteX6" fmla="*/ 713135 w 1083994"/>
              <a:gd name="connsiteY6" fmla="*/ 1026319 h 1037613"/>
              <a:gd name="connsiteX7" fmla="*/ 318855 w 1083994"/>
              <a:gd name="connsiteY7" fmla="*/ 989106 h 1037613"/>
              <a:gd name="connsiteX8" fmla="*/ 128776 w 1083994"/>
              <a:gd name="connsiteY8" fmla="*/ 649273 h 1037613"/>
              <a:gd name="connsiteX9" fmla="*/ 0 w 1083994"/>
              <a:gd name="connsiteY9" fmla="*/ 49738 h 1037613"/>
              <a:gd name="connsiteX10" fmla="*/ 620956 w 1083994"/>
              <a:gd name="connsiteY10" fmla="*/ 642355 h 1037613"/>
              <a:gd name="connsiteX11" fmla="*/ 886064 w 1083994"/>
              <a:gd name="connsiteY11" fmla="*/ 1039 h 103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94" h="1037613">
                <a:moveTo>
                  <a:pt x="886520" y="0"/>
                </a:moveTo>
                <a:lnTo>
                  <a:pt x="990233" y="29654"/>
                </a:lnTo>
                <a:lnTo>
                  <a:pt x="993535" y="43082"/>
                </a:lnTo>
                <a:cubicBezTo>
                  <a:pt x="1016489" y="140998"/>
                  <a:pt x="1041157" y="264776"/>
                  <a:pt x="1051675" y="356973"/>
                </a:cubicBezTo>
                <a:lnTo>
                  <a:pt x="1083975" y="602023"/>
                </a:lnTo>
                <a:cubicBezTo>
                  <a:pt x="1084789" y="765231"/>
                  <a:pt x="1059669" y="806637"/>
                  <a:pt x="966613" y="901753"/>
                </a:cubicBezTo>
                <a:cubicBezTo>
                  <a:pt x="910153" y="966250"/>
                  <a:pt x="821095" y="1011760"/>
                  <a:pt x="713135" y="1026319"/>
                </a:cubicBezTo>
                <a:cubicBezTo>
                  <a:pt x="605175" y="1040878"/>
                  <a:pt x="416248" y="1051946"/>
                  <a:pt x="318855" y="989106"/>
                </a:cubicBezTo>
                <a:cubicBezTo>
                  <a:pt x="221462" y="926265"/>
                  <a:pt x="147001" y="727446"/>
                  <a:pt x="128776" y="649273"/>
                </a:cubicBezTo>
                <a:cubicBezTo>
                  <a:pt x="93895" y="519198"/>
                  <a:pt x="28063" y="235695"/>
                  <a:pt x="0" y="49738"/>
                </a:cubicBezTo>
                <a:cubicBezTo>
                  <a:pt x="152500" y="20987"/>
                  <a:pt x="429040" y="429202"/>
                  <a:pt x="620956" y="642355"/>
                </a:cubicBezTo>
                <a:cubicBezTo>
                  <a:pt x="695371" y="468649"/>
                  <a:pt x="814439" y="166732"/>
                  <a:pt x="886064" y="103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089FB1-F28D-0DD0-436F-D094F3C8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42612" flipH="1" flipV="1">
            <a:off x="10382780" y="58161"/>
            <a:ext cx="944832" cy="904404"/>
          </a:xfrm>
          <a:custGeom>
            <a:avLst/>
            <a:gdLst>
              <a:gd name="connsiteX0" fmla="*/ 886519 w 1083994"/>
              <a:gd name="connsiteY0" fmla="*/ 0 h 1037611"/>
              <a:gd name="connsiteX1" fmla="*/ 990233 w 1083994"/>
              <a:gd name="connsiteY1" fmla="*/ 29654 h 1037611"/>
              <a:gd name="connsiteX2" fmla="*/ 993535 w 1083994"/>
              <a:gd name="connsiteY2" fmla="*/ 43080 h 1037611"/>
              <a:gd name="connsiteX3" fmla="*/ 1051675 w 1083994"/>
              <a:gd name="connsiteY3" fmla="*/ 356971 h 1037611"/>
              <a:gd name="connsiteX4" fmla="*/ 1083975 w 1083994"/>
              <a:gd name="connsiteY4" fmla="*/ 602021 h 1037611"/>
              <a:gd name="connsiteX5" fmla="*/ 966613 w 1083994"/>
              <a:gd name="connsiteY5" fmla="*/ 901751 h 1037611"/>
              <a:gd name="connsiteX6" fmla="*/ 713135 w 1083994"/>
              <a:gd name="connsiteY6" fmla="*/ 1026317 h 1037611"/>
              <a:gd name="connsiteX7" fmla="*/ 318855 w 1083994"/>
              <a:gd name="connsiteY7" fmla="*/ 989104 h 1037611"/>
              <a:gd name="connsiteX8" fmla="*/ 128776 w 1083994"/>
              <a:gd name="connsiteY8" fmla="*/ 649271 h 1037611"/>
              <a:gd name="connsiteX9" fmla="*/ 0 w 1083994"/>
              <a:gd name="connsiteY9" fmla="*/ 49736 h 1037611"/>
              <a:gd name="connsiteX10" fmla="*/ 620956 w 1083994"/>
              <a:gd name="connsiteY10" fmla="*/ 642353 h 1037611"/>
              <a:gd name="connsiteX11" fmla="*/ 886064 w 1083994"/>
              <a:gd name="connsiteY11" fmla="*/ 1037 h 103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94" h="1037611">
                <a:moveTo>
                  <a:pt x="886519" y="0"/>
                </a:moveTo>
                <a:lnTo>
                  <a:pt x="990233" y="29654"/>
                </a:lnTo>
                <a:lnTo>
                  <a:pt x="993535" y="43080"/>
                </a:lnTo>
                <a:cubicBezTo>
                  <a:pt x="1016489" y="140996"/>
                  <a:pt x="1041157" y="264774"/>
                  <a:pt x="1051675" y="356971"/>
                </a:cubicBezTo>
                <a:lnTo>
                  <a:pt x="1083975" y="602021"/>
                </a:lnTo>
                <a:cubicBezTo>
                  <a:pt x="1084789" y="765229"/>
                  <a:pt x="1059669" y="806635"/>
                  <a:pt x="966613" y="901751"/>
                </a:cubicBezTo>
                <a:cubicBezTo>
                  <a:pt x="910153" y="966248"/>
                  <a:pt x="821095" y="1011758"/>
                  <a:pt x="713135" y="1026317"/>
                </a:cubicBezTo>
                <a:cubicBezTo>
                  <a:pt x="605175" y="1040876"/>
                  <a:pt x="416248" y="1051944"/>
                  <a:pt x="318855" y="989104"/>
                </a:cubicBezTo>
                <a:cubicBezTo>
                  <a:pt x="221462" y="926263"/>
                  <a:pt x="147001" y="727444"/>
                  <a:pt x="128776" y="649271"/>
                </a:cubicBezTo>
                <a:cubicBezTo>
                  <a:pt x="93895" y="519196"/>
                  <a:pt x="28063" y="235693"/>
                  <a:pt x="0" y="49736"/>
                </a:cubicBezTo>
                <a:cubicBezTo>
                  <a:pt x="152500" y="20985"/>
                  <a:pt x="429040" y="429200"/>
                  <a:pt x="620956" y="642353"/>
                </a:cubicBezTo>
                <a:cubicBezTo>
                  <a:pt x="695371" y="468647"/>
                  <a:pt x="814439" y="166730"/>
                  <a:pt x="886064" y="103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9221-31A6-E4D8-787C-58DE622F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468" y="1918072"/>
            <a:ext cx="7445532" cy="37535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rPr>
              <a:t>Following Test should be performed in Autoclave Validation:</a:t>
            </a:r>
          </a:p>
          <a:p>
            <a:pPr marL="0" indent="0">
              <a:buClrTx/>
              <a:buSzTx/>
              <a:buNone/>
            </a:pPr>
            <a:r>
              <a:rPr lang="en-US" sz="40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1. Pure steam quality test :</a:t>
            </a:r>
          </a:p>
          <a:p>
            <a:pPr marL="0" indent="0">
              <a:buClrTx/>
              <a:buSzTx/>
              <a:buNone/>
            </a:pPr>
            <a:r>
              <a:rPr lang="en-US" sz="40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     A) Non- condensable gas: NMT 3.5%.</a:t>
            </a:r>
          </a:p>
          <a:p>
            <a:pPr marL="0" indent="0">
              <a:buClrTx/>
              <a:buSzTx/>
              <a:buNone/>
            </a:pPr>
            <a:r>
              <a:rPr lang="en-US" sz="40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     B) Superheat test: NMT 25°C.</a:t>
            </a:r>
          </a:p>
          <a:p>
            <a:pPr marL="0" indent="0">
              <a:buClrTx/>
              <a:buSzTx/>
              <a:buNone/>
            </a:pPr>
            <a:r>
              <a:rPr lang="en-US" sz="40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     C) Dryness test: NLT 0.95.</a:t>
            </a:r>
          </a:p>
          <a:p>
            <a:pPr marL="0" indent="0">
              <a:buClrTx/>
              <a:buSzTx/>
              <a:buNone/>
            </a:pPr>
            <a:r>
              <a:rPr lang="en-US" sz="40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     D) Chemical &amp; microbiological tests </a:t>
            </a:r>
          </a:p>
          <a:p>
            <a:pPr marL="0" indent="0">
              <a:buNone/>
            </a:pPr>
            <a:endParaRPr lang="en-I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5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9467-E90F-E671-2321-2B477C4E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1331089"/>
            <a:ext cx="5199888" cy="4772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2. VLT : T</a:t>
            </a:r>
            <a:r>
              <a:rPr lang="en-US" sz="4000" dirty="0">
                <a:solidFill>
                  <a:schemeClr val="tx2"/>
                </a:solidFill>
                <a:latin typeface="+mj-lt"/>
                <a:cs typeface="Arial" panose="020B0604020202020204" pitchFamily="34" charset="0"/>
                <a:sym typeface="+mn-ea"/>
              </a:rPr>
              <a:t>o determine the air-tight integrity of an autoclave's chamber and plumbing system. Limit </a:t>
            </a:r>
            <a:r>
              <a:rPr lang="en-US" sz="40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NMT 1.3 mbar/min.</a:t>
            </a:r>
          </a:p>
          <a:p>
            <a:endParaRPr lang="en-IN" sz="1600" dirty="0">
              <a:solidFill>
                <a:schemeClr val="tx2"/>
              </a:solidFill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59D47941-986F-4A15-FC41-7527D904B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0285" y="4887325"/>
            <a:ext cx="2022729" cy="1993164"/>
            <a:chOff x="-60285" y="4581559"/>
            <a:chExt cx="2330572" cy="229650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60EC868-83E9-43E0-4856-1190B2886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400132">
              <a:off x="1073269" y="6038524"/>
              <a:ext cx="374890" cy="373361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849482"/>
                <a:gd name="connsiteY0" fmla="*/ 2 h 4963949"/>
                <a:gd name="connsiteX1" fmla="*/ 4735908 w 4849482"/>
                <a:gd name="connsiteY1" fmla="*/ 1905908 h 4963949"/>
                <a:gd name="connsiteX2" fmla="*/ 4451030 w 4849482"/>
                <a:gd name="connsiteY2" fmla="*/ 3809089 h 4963949"/>
                <a:gd name="connsiteX3" fmla="*/ 3419865 w 4849482"/>
                <a:gd name="connsiteY3" fmla="*/ 4844857 h 4963949"/>
                <a:gd name="connsiteX4" fmla="*/ 1074535 w 4849482"/>
                <a:gd name="connsiteY4" fmla="*/ 4657238 h 4963949"/>
                <a:gd name="connsiteX5" fmla="*/ 33359 w 4849482"/>
                <a:gd name="connsiteY5" fmla="*/ 2995667 h 4963949"/>
                <a:gd name="connsiteX6" fmla="*/ 592137 w 4849482"/>
                <a:gd name="connsiteY6" fmla="*/ 805858 h 4963949"/>
                <a:gd name="connsiteX7" fmla="*/ 2649000 w 4849482"/>
                <a:gd name="connsiteY7" fmla="*/ 2 h 4963949"/>
                <a:gd name="connsiteX0" fmla="*/ 2649000 w 4942023"/>
                <a:gd name="connsiteY0" fmla="*/ 2 h 4678955"/>
                <a:gd name="connsiteX1" fmla="*/ 4735908 w 4942023"/>
                <a:gd name="connsiteY1" fmla="*/ 1905908 h 4678955"/>
                <a:gd name="connsiteX2" fmla="*/ 4451030 w 4942023"/>
                <a:gd name="connsiteY2" fmla="*/ 3809089 h 4678955"/>
                <a:gd name="connsiteX3" fmla="*/ 1074535 w 4942023"/>
                <a:gd name="connsiteY3" fmla="*/ 4657238 h 4678955"/>
                <a:gd name="connsiteX4" fmla="*/ 33359 w 4942023"/>
                <a:gd name="connsiteY4" fmla="*/ 2995667 h 4678955"/>
                <a:gd name="connsiteX5" fmla="*/ 592137 w 4942023"/>
                <a:gd name="connsiteY5" fmla="*/ 805858 h 4678955"/>
                <a:gd name="connsiteX6" fmla="*/ 2649000 w 4942023"/>
                <a:gd name="connsiteY6" fmla="*/ 2 h 4678955"/>
                <a:gd name="connsiteX0" fmla="*/ 2649000 w 4806392"/>
                <a:gd name="connsiteY0" fmla="*/ 2 h 4842789"/>
                <a:gd name="connsiteX1" fmla="*/ 4735908 w 4806392"/>
                <a:gd name="connsiteY1" fmla="*/ 1905908 h 4842789"/>
                <a:gd name="connsiteX2" fmla="*/ 3706624 w 4806392"/>
                <a:gd name="connsiteY2" fmla="*/ 4493428 h 4842789"/>
                <a:gd name="connsiteX3" fmla="*/ 1074535 w 4806392"/>
                <a:gd name="connsiteY3" fmla="*/ 4657238 h 4842789"/>
                <a:gd name="connsiteX4" fmla="*/ 33359 w 4806392"/>
                <a:gd name="connsiteY4" fmla="*/ 2995667 h 4842789"/>
                <a:gd name="connsiteX5" fmla="*/ 592137 w 4806392"/>
                <a:gd name="connsiteY5" fmla="*/ 805858 h 4842789"/>
                <a:gd name="connsiteX6" fmla="*/ 2649000 w 4806392"/>
                <a:gd name="connsiteY6" fmla="*/ 2 h 484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6392" h="4842789">
                  <a:moveTo>
                    <a:pt x="2649000" y="2"/>
                  </a:moveTo>
                  <a:cubicBezTo>
                    <a:pt x="3339628" y="183344"/>
                    <a:pt x="4435570" y="1271060"/>
                    <a:pt x="4735908" y="1905908"/>
                  </a:cubicBezTo>
                  <a:cubicBezTo>
                    <a:pt x="5036246" y="2540756"/>
                    <a:pt x="4316853" y="4034873"/>
                    <a:pt x="3706624" y="4493428"/>
                  </a:cubicBezTo>
                  <a:cubicBezTo>
                    <a:pt x="3096395" y="4951983"/>
                    <a:pt x="1686746" y="4906865"/>
                    <a:pt x="1074535" y="4657238"/>
                  </a:cubicBezTo>
                  <a:cubicBezTo>
                    <a:pt x="462324" y="4407611"/>
                    <a:pt x="145196" y="3624902"/>
                    <a:pt x="33359" y="2995667"/>
                  </a:cubicBezTo>
                  <a:cubicBezTo>
                    <a:pt x="-94426" y="2318585"/>
                    <a:pt x="156197" y="1305135"/>
                    <a:pt x="592137" y="805858"/>
                  </a:cubicBezTo>
                  <a:cubicBezTo>
                    <a:pt x="1028077" y="306581"/>
                    <a:pt x="1996327" y="30750"/>
                    <a:pt x="2649000" y="2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6D985B52-4EDF-48D5-D47E-F9B38F2A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29076">
              <a:off x="962723" y="6319494"/>
              <a:ext cx="1307564" cy="558574"/>
            </a:xfrm>
            <a:custGeom>
              <a:avLst/>
              <a:gdLst>
                <a:gd name="connsiteX0" fmla="*/ 1307564 w 1307564"/>
                <a:gd name="connsiteY0" fmla="*/ 360848 h 558574"/>
                <a:gd name="connsiteX1" fmla="*/ 1264610 w 1307564"/>
                <a:gd name="connsiteY1" fmla="*/ 558387 h 558574"/>
                <a:gd name="connsiteX2" fmla="*/ 496925 w 1307564"/>
                <a:gd name="connsiteY2" fmla="*/ 469382 h 558574"/>
                <a:gd name="connsiteX3" fmla="*/ 472802 w 1307564"/>
                <a:gd name="connsiteY3" fmla="*/ 464872 h 558574"/>
                <a:gd name="connsiteX4" fmla="*/ 0 w 1307564"/>
                <a:gd name="connsiteY4" fmla="*/ 0 h 558574"/>
                <a:gd name="connsiteX5" fmla="*/ 152076 w 1307564"/>
                <a:gd name="connsiteY5" fmla="*/ 41404 h 558574"/>
                <a:gd name="connsiteX6" fmla="*/ 1307564 w 1307564"/>
                <a:gd name="connsiteY6" fmla="*/ 360848 h 55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7564" h="558574">
                  <a:moveTo>
                    <a:pt x="1307564" y="360848"/>
                  </a:moveTo>
                  <a:cubicBezTo>
                    <a:pt x="1303188" y="403876"/>
                    <a:pt x="1279827" y="564823"/>
                    <a:pt x="1264610" y="558387"/>
                  </a:cubicBezTo>
                  <a:cubicBezTo>
                    <a:pt x="1237694" y="559849"/>
                    <a:pt x="802592" y="520038"/>
                    <a:pt x="496925" y="469382"/>
                  </a:cubicBezTo>
                  <a:lnTo>
                    <a:pt x="472802" y="464872"/>
                  </a:lnTo>
                  <a:lnTo>
                    <a:pt x="0" y="0"/>
                  </a:lnTo>
                  <a:lnTo>
                    <a:pt x="152076" y="41404"/>
                  </a:lnTo>
                  <a:cubicBezTo>
                    <a:pt x="614511" y="166095"/>
                    <a:pt x="1270124" y="336305"/>
                    <a:pt x="1307564" y="3608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DFB3DD7-EE05-3397-7AB2-0974D469A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29076">
              <a:off x="962723" y="6319494"/>
              <a:ext cx="1307564" cy="558574"/>
            </a:xfrm>
            <a:custGeom>
              <a:avLst/>
              <a:gdLst>
                <a:gd name="connsiteX0" fmla="*/ 1307564 w 1307564"/>
                <a:gd name="connsiteY0" fmla="*/ 360848 h 558574"/>
                <a:gd name="connsiteX1" fmla="*/ 1264610 w 1307564"/>
                <a:gd name="connsiteY1" fmla="*/ 558387 h 558574"/>
                <a:gd name="connsiteX2" fmla="*/ 496925 w 1307564"/>
                <a:gd name="connsiteY2" fmla="*/ 469382 h 558574"/>
                <a:gd name="connsiteX3" fmla="*/ 472802 w 1307564"/>
                <a:gd name="connsiteY3" fmla="*/ 464872 h 558574"/>
                <a:gd name="connsiteX4" fmla="*/ 0 w 1307564"/>
                <a:gd name="connsiteY4" fmla="*/ 0 h 558574"/>
                <a:gd name="connsiteX5" fmla="*/ 152076 w 1307564"/>
                <a:gd name="connsiteY5" fmla="*/ 41404 h 558574"/>
                <a:gd name="connsiteX6" fmla="*/ 1307564 w 1307564"/>
                <a:gd name="connsiteY6" fmla="*/ 360848 h 55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7564" h="558574">
                  <a:moveTo>
                    <a:pt x="1307564" y="360848"/>
                  </a:moveTo>
                  <a:cubicBezTo>
                    <a:pt x="1303188" y="403876"/>
                    <a:pt x="1279827" y="564823"/>
                    <a:pt x="1264610" y="558387"/>
                  </a:cubicBezTo>
                  <a:cubicBezTo>
                    <a:pt x="1237694" y="559849"/>
                    <a:pt x="802592" y="520038"/>
                    <a:pt x="496925" y="469382"/>
                  </a:cubicBezTo>
                  <a:lnTo>
                    <a:pt x="472802" y="464872"/>
                  </a:lnTo>
                  <a:lnTo>
                    <a:pt x="0" y="0"/>
                  </a:lnTo>
                  <a:lnTo>
                    <a:pt x="152076" y="41404"/>
                  </a:lnTo>
                  <a:cubicBezTo>
                    <a:pt x="614511" y="166095"/>
                    <a:pt x="1270124" y="336305"/>
                    <a:pt x="1307564" y="360848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E859F5-3E53-24D1-D141-628C029B7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938007" flipV="1">
              <a:off x="-570599" y="5091873"/>
              <a:ext cx="1904974" cy="884345"/>
            </a:xfrm>
            <a:custGeom>
              <a:avLst/>
              <a:gdLst>
                <a:gd name="connsiteX0" fmla="*/ 0 w 1904974"/>
                <a:gd name="connsiteY0" fmla="*/ 421557 h 884345"/>
                <a:gd name="connsiteX1" fmla="*/ 416370 w 1904974"/>
                <a:gd name="connsiteY1" fmla="*/ 530740 h 884345"/>
                <a:gd name="connsiteX2" fmla="*/ 1800731 w 1904974"/>
                <a:gd name="connsiteY2" fmla="*/ 866036 h 884345"/>
                <a:gd name="connsiteX3" fmla="*/ 1904485 w 1904974"/>
                <a:gd name="connsiteY3" fmla="*/ 880134 h 884345"/>
                <a:gd name="connsiteX4" fmla="*/ 1894966 w 1904974"/>
                <a:gd name="connsiteY4" fmla="*/ 779469 h 884345"/>
                <a:gd name="connsiteX5" fmla="*/ 1761844 w 1904974"/>
                <a:gd name="connsiteY5" fmla="*/ 402374 h 884345"/>
                <a:gd name="connsiteX6" fmla="*/ 1377785 w 1904974"/>
                <a:gd name="connsiteY6" fmla="*/ 3317 h 884345"/>
                <a:gd name="connsiteX7" fmla="*/ 1372668 w 1904974"/>
                <a:gd name="connsiteY7" fmla="*/ 0 h 884345"/>
                <a:gd name="connsiteX8" fmla="*/ 337869 w 1904974"/>
                <a:gd name="connsiteY8" fmla="*/ 139908 h 884345"/>
                <a:gd name="connsiteX9" fmla="*/ 188081 w 1904974"/>
                <a:gd name="connsiteY9" fmla="*/ 203651 h 884345"/>
                <a:gd name="connsiteX10" fmla="*/ 125663 w 1904974"/>
                <a:gd name="connsiteY10" fmla="*/ 268413 h 884345"/>
                <a:gd name="connsiteX11" fmla="*/ 0 w 1904974"/>
                <a:gd name="connsiteY11" fmla="*/ 421557 h 88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4974" h="884345">
                  <a:moveTo>
                    <a:pt x="0" y="421557"/>
                  </a:moveTo>
                  <a:cubicBezTo>
                    <a:pt x="3634" y="427260"/>
                    <a:pt x="235761" y="473169"/>
                    <a:pt x="416370" y="530740"/>
                  </a:cubicBezTo>
                  <a:lnTo>
                    <a:pt x="1800731" y="866036"/>
                  </a:lnTo>
                  <a:cubicBezTo>
                    <a:pt x="1847450" y="875071"/>
                    <a:pt x="1894389" y="892323"/>
                    <a:pt x="1904485" y="880134"/>
                  </a:cubicBezTo>
                  <a:cubicBezTo>
                    <a:pt x="1907165" y="859490"/>
                    <a:pt x="1898113" y="808332"/>
                    <a:pt x="1894966" y="779469"/>
                  </a:cubicBezTo>
                  <a:cubicBezTo>
                    <a:pt x="1878988" y="675447"/>
                    <a:pt x="1847255" y="520751"/>
                    <a:pt x="1761844" y="402374"/>
                  </a:cubicBezTo>
                  <a:cubicBezTo>
                    <a:pt x="1676433" y="283997"/>
                    <a:pt x="1531056" y="114087"/>
                    <a:pt x="1377785" y="3317"/>
                  </a:cubicBezTo>
                  <a:lnTo>
                    <a:pt x="1372668" y="0"/>
                  </a:lnTo>
                  <a:lnTo>
                    <a:pt x="337869" y="139908"/>
                  </a:lnTo>
                  <a:lnTo>
                    <a:pt x="188081" y="203651"/>
                  </a:lnTo>
                  <a:lnTo>
                    <a:pt x="125663" y="268413"/>
                  </a:lnTo>
                  <a:cubicBezTo>
                    <a:pt x="56438" y="343137"/>
                    <a:pt x="7361" y="404648"/>
                    <a:pt x="0" y="421557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19958B-8991-2DE4-0301-6ADCA0C2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938007" flipV="1">
              <a:off x="-570599" y="5091873"/>
              <a:ext cx="1904974" cy="884345"/>
            </a:xfrm>
            <a:custGeom>
              <a:avLst/>
              <a:gdLst>
                <a:gd name="connsiteX0" fmla="*/ 0 w 1904974"/>
                <a:gd name="connsiteY0" fmla="*/ 421557 h 884345"/>
                <a:gd name="connsiteX1" fmla="*/ 416370 w 1904974"/>
                <a:gd name="connsiteY1" fmla="*/ 530740 h 884345"/>
                <a:gd name="connsiteX2" fmla="*/ 1800731 w 1904974"/>
                <a:gd name="connsiteY2" fmla="*/ 866036 h 884345"/>
                <a:gd name="connsiteX3" fmla="*/ 1904485 w 1904974"/>
                <a:gd name="connsiteY3" fmla="*/ 880134 h 884345"/>
                <a:gd name="connsiteX4" fmla="*/ 1894966 w 1904974"/>
                <a:gd name="connsiteY4" fmla="*/ 779469 h 884345"/>
                <a:gd name="connsiteX5" fmla="*/ 1761844 w 1904974"/>
                <a:gd name="connsiteY5" fmla="*/ 402374 h 884345"/>
                <a:gd name="connsiteX6" fmla="*/ 1377785 w 1904974"/>
                <a:gd name="connsiteY6" fmla="*/ 3317 h 884345"/>
                <a:gd name="connsiteX7" fmla="*/ 1372668 w 1904974"/>
                <a:gd name="connsiteY7" fmla="*/ 0 h 884345"/>
                <a:gd name="connsiteX8" fmla="*/ 337869 w 1904974"/>
                <a:gd name="connsiteY8" fmla="*/ 139908 h 884345"/>
                <a:gd name="connsiteX9" fmla="*/ 188081 w 1904974"/>
                <a:gd name="connsiteY9" fmla="*/ 203651 h 884345"/>
                <a:gd name="connsiteX10" fmla="*/ 125663 w 1904974"/>
                <a:gd name="connsiteY10" fmla="*/ 268413 h 884345"/>
                <a:gd name="connsiteX11" fmla="*/ 0 w 1904974"/>
                <a:gd name="connsiteY11" fmla="*/ 421557 h 88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4974" h="884345">
                  <a:moveTo>
                    <a:pt x="0" y="421557"/>
                  </a:moveTo>
                  <a:cubicBezTo>
                    <a:pt x="3634" y="427260"/>
                    <a:pt x="235761" y="473169"/>
                    <a:pt x="416370" y="530740"/>
                  </a:cubicBezTo>
                  <a:lnTo>
                    <a:pt x="1800731" y="866036"/>
                  </a:lnTo>
                  <a:cubicBezTo>
                    <a:pt x="1847450" y="875071"/>
                    <a:pt x="1894389" y="892323"/>
                    <a:pt x="1904485" y="880134"/>
                  </a:cubicBezTo>
                  <a:cubicBezTo>
                    <a:pt x="1907165" y="859490"/>
                    <a:pt x="1898113" y="808332"/>
                    <a:pt x="1894966" y="779469"/>
                  </a:cubicBezTo>
                  <a:cubicBezTo>
                    <a:pt x="1878988" y="675447"/>
                    <a:pt x="1847255" y="520751"/>
                    <a:pt x="1761844" y="402374"/>
                  </a:cubicBezTo>
                  <a:cubicBezTo>
                    <a:pt x="1676433" y="283997"/>
                    <a:pt x="1531056" y="114087"/>
                    <a:pt x="1377785" y="3317"/>
                  </a:cubicBezTo>
                  <a:lnTo>
                    <a:pt x="1372668" y="0"/>
                  </a:lnTo>
                  <a:lnTo>
                    <a:pt x="337869" y="139908"/>
                  </a:lnTo>
                  <a:lnTo>
                    <a:pt x="188081" y="203651"/>
                  </a:lnTo>
                  <a:lnTo>
                    <a:pt x="125663" y="268413"/>
                  </a:lnTo>
                  <a:cubicBezTo>
                    <a:pt x="56438" y="343137"/>
                    <a:pt x="7361" y="404648"/>
                    <a:pt x="0" y="4215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Ketan - AUTOCLAVES &amp; STERILIZERS">
            <a:extLst>
              <a:ext uri="{FF2B5EF4-FFF2-40B4-BE49-F238E27FC236}">
                <a16:creationId xmlns:a16="http://schemas.microsoft.com/office/drawing/2014/main" id="{4A03E3D0-E789-0393-EB48-BE2C226ED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" r="26440" b="-2"/>
          <a:stretch/>
        </p:blipFill>
        <p:spPr bwMode="auto">
          <a:xfrm>
            <a:off x="6096000" y="648182"/>
            <a:ext cx="5349238" cy="54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6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9FC54F-C304-AD47-6650-EF0C7449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520861"/>
            <a:ext cx="4262466" cy="546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+mj-lt"/>
                <a:cs typeface="Arial" panose="020B0604020202020204" pitchFamily="34" charset="0"/>
              </a:rPr>
              <a:t>3. Bowie-Dick test: </a:t>
            </a:r>
            <a:r>
              <a:rPr lang="en-US" sz="4000" dirty="0">
                <a:latin typeface="+mj-lt"/>
                <a:cs typeface="Arial" panose="020B0604020202020204" pitchFamily="34" charset="0"/>
                <a:sym typeface="+mn-ea"/>
              </a:rPr>
              <a:t>Tests evaluate the performance of pre-vacuum autoclave by confirming adequate air removal from the autoclave chamber.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ClrTx/>
              <a:buSzTx/>
              <a:buAutoNum type="arabicPeriod"/>
            </a:pPr>
            <a:endParaRPr lang="en-US" sz="2000" b="0" i="0" dirty="0"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1DEEF-D138-AE1C-F1BD-D5382E96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099595"/>
            <a:ext cx="6795356" cy="488171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94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472</Words>
  <Application>Microsoft Office PowerPoint</Application>
  <PresentationFormat>Widescreen</PresentationFormat>
  <Paragraphs>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Autoclave Validation &amp; Documentation</vt:lpstr>
      <vt:lpstr>Invention</vt:lpstr>
      <vt:lpstr>Working principal</vt:lpstr>
      <vt:lpstr>Basic Design of Autoclave </vt:lpstr>
      <vt:lpstr>Types of Autoclaves</vt:lpstr>
      <vt:lpstr>Different Methods in Autoclave </vt:lpstr>
      <vt:lpstr>Autoclave Validation </vt:lpstr>
      <vt:lpstr>PowerPoint Presentation</vt:lpstr>
      <vt:lpstr>PowerPoint Presentation</vt:lpstr>
      <vt:lpstr>PowerPoint Presentation</vt:lpstr>
      <vt:lpstr>PowerPoint Presentation</vt:lpstr>
      <vt:lpstr>Documentation</vt:lpstr>
      <vt:lpstr>PowerPoint Presentation</vt:lpstr>
      <vt:lpstr>Protocol </vt:lpstr>
      <vt:lpstr>Summary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Autoclave Validation &amp; Documentation</dc:title>
  <dc:creator>pradeep Maddula</dc:creator>
  <cp:lastModifiedBy>pradeep Maddula</cp:lastModifiedBy>
  <cp:revision>3</cp:revision>
  <dcterms:created xsi:type="dcterms:W3CDTF">2023-11-12T02:49:41Z</dcterms:created>
  <dcterms:modified xsi:type="dcterms:W3CDTF">2023-11-12T05:47:31Z</dcterms:modified>
</cp:coreProperties>
</file>