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220650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424522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9016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1233534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020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129428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1854468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216029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250807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F6105-0B43-4EBF-A082-CC23BFB2EC91}"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380242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F6105-0B43-4EBF-A082-CC23BFB2EC91}"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6748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F6105-0B43-4EBF-A082-CC23BFB2EC91}" type="datetimeFigureOut">
              <a:rPr lang="en-IN" smtClean="0"/>
              <a:t>12-11-2023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97195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F6105-0B43-4EBF-A082-CC23BFB2EC91}" type="datetimeFigureOut">
              <a:rPr lang="en-IN" smtClean="0"/>
              <a:t>12-11-2023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311379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F6105-0B43-4EBF-A082-CC23BFB2EC91}" type="datetimeFigureOut">
              <a:rPr lang="en-IN" smtClean="0"/>
              <a:t>12-11-2023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71052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7F6105-0B43-4EBF-A082-CC23BFB2EC91}"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12134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F6105-0B43-4EBF-A082-CC23BFB2EC91}"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3BA40-E4D3-4A6F-915D-31B6CC03E524}" type="slidenum">
              <a:rPr lang="en-IN" smtClean="0"/>
              <a:t>‹#›</a:t>
            </a:fld>
            <a:endParaRPr lang="en-IN"/>
          </a:p>
        </p:txBody>
      </p:sp>
    </p:spTree>
    <p:extLst>
      <p:ext uri="{BB962C8B-B14F-4D97-AF65-F5344CB8AC3E}">
        <p14:creationId xmlns:p14="http://schemas.microsoft.com/office/powerpoint/2010/main" val="66179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F6105-0B43-4EBF-A082-CC23BFB2EC91}" type="datetimeFigureOut">
              <a:rPr lang="en-IN" smtClean="0"/>
              <a:t>12-11-2023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53BA40-E4D3-4A6F-915D-31B6CC03E524}" type="slidenum">
              <a:rPr lang="en-IN" smtClean="0"/>
              <a:t>‹#›</a:t>
            </a:fld>
            <a:endParaRPr lang="en-IN"/>
          </a:p>
        </p:txBody>
      </p:sp>
    </p:spTree>
    <p:extLst>
      <p:ext uri="{BB962C8B-B14F-4D97-AF65-F5344CB8AC3E}">
        <p14:creationId xmlns:p14="http://schemas.microsoft.com/office/powerpoint/2010/main" val="463857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B87-EE7F-36F7-D40F-8F142EBCA287}"/>
              </a:ext>
            </a:extLst>
          </p:cNvPr>
          <p:cNvSpPr>
            <a:spLocks noGrp="1"/>
          </p:cNvSpPr>
          <p:nvPr>
            <p:ph type="ctrTitle"/>
          </p:nvPr>
        </p:nvSpPr>
        <p:spPr/>
        <p:txBody>
          <a:bodyPr/>
          <a:lstStyle/>
          <a:p>
            <a:r>
              <a:rPr lang="en-IN" dirty="0"/>
              <a:t>Downtime Reporting and Change Controls</a:t>
            </a:r>
          </a:p>
        </p:txBody>
      </p:sp>
      <p:sp>
        <p:nvSpPr>
          <p:cNvPr id="3" name="Subtitle 2">
            <a:extLst>
              <a:ext uri="{FF2B5EF4-FFF2-40B4-BE49-F238E27FC236}">
                <a16:creationId xmlns:a16="http://schemas.microsoft.com/office/drawing/2014/main" id="{EB7852AE-33E2-300C-3701-609F74098285}"/>
              </a:ext>
            </a:extLst>
          </p:cNvPr>
          <p:cNvSpPr>
            <a:spLocks noGrp="1"/>
          </p:cNvSpPr>
          <p:nvPr>
            <p:ph type="subTitle" idx="1"/>
          </p:nvPr>
        </p:nvSpPr>
        <p:spPr/>
        <p:txBody>
          <a:bodyPr>
            <a:normAutofit/>
          </a:bodyPr>
          <a:lstStyle/>
          <a:p>
            <a:r>
              <a:rPr lang="en-IN" sz="2400" dirty="0"/>
              <a:t>Process and Workflow presentation</a:t>
            </a:r>
          </a:p>
        </p:txBody>
      </p:sp>
    </p:spTree>
    <p:extLst>
      <p:ext uri="{BB962C8B-B14F-4D97-AF65-F5344CB8AC3E}">
        <p14:creationId xmlns:p14="http://schemas.microsoft.com/office/powerpoint/2010/main" val="266342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1167-D601-3268-2550-0E8E144F79B8}"/>
              </a:ext>
            </a:extLst>
          </p:cNvPr>
          <p:cNvSpPr>
            <a:spLocks noGrp="1"/>
          </p:cNvSpPr>
          <p:nvPr>
            <p:ph type="title"/>
          </p:nvPr>
        </p:nvSpPr>
        <p:spPr>
          <a:xfrm>
            <a:off x="834886" y="609600"/>
            <a:ext cx="8439116" cy="583096"/>
          </a:xfrm>
        </p:spPr>
        <p:txBody>
          <a:bodyPr>
            <a:normAutofit/>
          </a:bodyPr>
          <a:lstStyle/>
          <a:p>
            <a:r>
              <a:rPr lang="en-IN" sz="3200" dirty="0"/>
              <a:t>Downtime </a:t>
            </a:r>
            <a:r>
              <a:rPr lang="en-IN" sz="3200" dirty="0">
                <a:latin typeface="Times New Roman" panose="02020603050405020304" pitchFamily="18" charset="0"/>
                <a:cs typeface="Times New Roman" panose="02020603050405020304" pitchFamily="18" charset="0"/>
              </a:rPr>
              <a:t>Reporting</a:t>
            </a:r>
            <a:r>
              <a:rPr lang="en-IN" sz="3200" dirty="0"/>
              <a:t> – Definition - Importance</a:t>
            </a:r>
          </a:p>
        </p:txBody>
      </p:sp>
      <p:sp>
        <p:nvSpPr>
          <p:cNvPr id="3" name="Content Placeholder 2">
            <a:extLst>
              <a:ext uri="{FF2B5EF4-FFF2-40B4-BE49-F238E27FC236}">
                <a16:creationId xmlns:a16="http://schemas.microsoft.com/office/drawing/2014/main" id="{B5BDE9AA-5D3D-BE6A-2240-882E3851A267}"/>
              </a:ext>
            </a:extLst>
          </p:cNvPr>
          <p:cNvSpPr>
            <a:spLocks noGrp="1"/>
          </p:cNvSpPr>
          <p:nvPr>
            <p:ph idx="1"/>
          </p:nvPr>
        </p:nvSpPr>
        <p:spPr>
          <a:xfrm>
            <a:off x="677334" y="1417983"/>
            <a:ext cx="8596668" cy="4623379"/>
          </a:xfrm>
        </p:spPr>
        <p:txBody>
          <a:bodyPr>
            <a:normAutofit/>
          </a:bodyPr>
          <a:lstStyle/>
          <a:p>
            <a:r>
              <a:rPr lang="en-IN" dirty="0">
                <a:latin typeface="Times New Roman" panose="02020603050405020304" pitchFamily="18" charset="0"/>
                <a:cs typeface="Times New Roman" panose="02020603050405020304" pitchFamily="18" charset="0"/>
              </a:rPr>
              <a:t>In the context of batch records, downtime in the filling section refers to the period when the filling equipment or process is not operating as intended.</a:t>
            </a:r>
          </a:p>
          <a:p>
            <a:r>
              <a:rPr lang="en-IN" dirty="0">
                <a:latin typeface="Times New Roman" panose="02020603050405020304" pitchFamily="18" charset="0"/>
                <a:cs typeface="Times New Roman" panose="02020603050405020304" pitchFamily="18" charset="0"/>
              </a:rPr>
              <a:t>This could be due to various reasons such as equipment malfunction, maintenance, or any other unexpected issues. </a:t>
            </a:r>
          </a:p>
          <a:p>
            <a:r>
              <a:rPr lang="en-IN" dirty="0">
                <a:latin typeface="Times New Roman" panose="02020603050405020304" pitchFamily="18" charset="0"/>
                <a:cs typeface="Times New Roman" panose="02020603050405020304" pitchFamily="18" charset="0"/>
              </a:rPr>
              <a:t>Tracking downtime is essential for documenting the efficiency and reliability of the manufacturing process, helping to identify areas for improvement and ensuring compliance with quality standards.</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Manufacturing down time includes planned down time for scheduled asset maintenance, as well as unplanned downtime due to equipment failure and other events. It may also include stoppages due to supply or labour shortage.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07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C526-4360-8224-6C3F-F77B4B0E183C}"/>
              </a:ext>
            </a:extLst>
          </p:cNvPr>
          <p:cNvSpPr>
            <a:spLocks noGrp="1"/>
          </p:cNvSpPr>
          <p:nvPr>
            <p:ph type="title"/>
          </p:nvPr>
        </p:nvSpPr>
        <p:spPr>
          <a:xfrm>
            <a:off x="677334" y="609600"/>
            <a:ext cx="8596668" cy="715617"/>
          </a:xfrm>
        </p:spPr>
        <p:txBody>
          <a:bodyPr>
            <a:normAutofit/>
          </a:bodyPr>
          <a:lstStyle/>
          <a:p>
            <a:r>
              <a:rPr lang="en-IN" sz="3200" dirty="0">
                <a:latin typeface="Times New Roman" panose="02020603050405020304" pitchFamily="18" charset="0"/>
                <a:cs typeface="Times New Roman" panose="02020603050405020304" pitchFamily="18" charset="0"/>
              </a:rPr>
              <a:t>Downtime Reporting – Workflow Process</a:t>
            </a:r>
          </a:p>
        </p:txBody>
      </p:sp>
      <p:sp>
        <p:nvSpPr>
          <p:cNvPr id="3" name="Content Placeholder 2">
            <a:extLst>
              <a:ext uri="{FF2B5EF4-FFF2-40B4-BE49-F238E27FC236}">
                <a16:creationId xmlns:a16="http://schemas.microsoft.com/office/drawing/2014/main" id="{A6D12493-F10D-8BCD-9B34-1D43C6A644AD}"/>
              </a:ext>
            </a:extLst>
          </p:cNvPr>
          <p:cNvSpPr>
            <a:spLocks noGrp="1"/>
          </p:cNvSpPr>
          <p:nvPr>
            <p:ph idx="1"/>
          </p:nvPr>
        </p:nvSpPr>
        <p:spPr>
          <a:xfrm>
            <a:off x="677334" y="1577009"/>
            <a:ext cx="8596668" cy="4464353"/>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Check the Augusta production updates folder (Line 3 and 4 updates) in teams for the downtime raw data which is updated in Excel sheet (production sheet) for each specific lot.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populate the lot specific templates based on the down time comments in production sheet and classify the data by using drop down menu. If any new category type is observed Edgar will add it to drop down menu.</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Charts gets automatically updated/synchronized as the information gets added. If it doesn’t just we need to refresh the data.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this is finished convert it into PDF by using print option</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Downtime tracking sheet should be prepared for each lot and at the end of the month compile all the data and generate monthly report.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5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BB9F-02AC-F864-5AF2-84C5B9D5A274}"/>
              </a:ext>
            </a:extLst>
          </p:cNvPr>
          <p:cNvSpPr>
            <a:spLocks noGrp="1"/>
          </p:cNvSpPr>
          <p:nvPr>
            <p:ph type="title"/>
          </p:nvPr>
        </p:nvSpPr>
        <p:spPr>
          <a:xfrm>
            <a:off x="980661" y="609600"/>
            <a:ext cx="8293341" cy="583096"/>
          </a:xfrm>
        </p:spPr>
        <p:txBody>
          <a:bodyPr>
            <a:normAutofit/>
          </a:bodyPr>
          <a:lstStyle/>
          <a:p>
            <a:r>
              <a:rPr lang="en-IN" sz="3200" dirty="0">
                <a:latin typeface="Times New Roman" panose="02020603050405020304" pitchFamily="18" charset="0"/>
                <a:cs typeface="Times New Roman" panose="02020603050405020304" pitchFamily="18" charset="0"/>
              </a:rPr>
              <a:t>Change Controls</a:t>
            </a:r>
          </a:p>
        </p:txBody>
      </p:sp>
      <p:sp>
        <p:nvSpPr>
          <p:cNvPr id="3" name="Content Placeholder 2">
            <a:extLst>
              <a:ext uri="{FF2B5EF4-FFF2-40B4-BE49-F238E27FC236}">
                <a16:creationId xmlns:a16="http://schemas.microsoft.com/office/drawing/2014/main" id="{A2324AA6-B7CF-4F22-447F-022814D54295}"/>
              </a:ext>
            </a:extLst>
          </p:cNvPr>
          <p:cNvSpPr>
            <a:spLocks noGrp="1"/>
          </p:cNvSpPr>
          <p:nvPr>
            <p:ph idx="1"/>
          </p:nvPr>
        </p:nvSpPr>
        <p:spPr>
          <a:xfrm>
            <a:off x="677334" y="1378227"/>
            <a:ext cx="8596668" cy="4663136"/>
          </a:xfrm>
        </p:spPr>
        <p:txBody>
          <a:bodyPr>
            <a:normAutofit lnSpcReduction="10000"/>
          </a:bodyPr>
          <a:lstStyle/>
          <a:p>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Regulated system which ensures all proposed changes are adequately evaluated, planned and executed with cGMP guidelines.</a:t>
            </a: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Purpose: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the change control system is to assess, initiate and manage changes to prevent adverse impacts on drug product quality attributes. Change controls are drafted reviewed, and approved by appropriate organizational units, with final review and approval through QA.</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Classification of Change Controls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Change Controls are classified as Minor, Major and Critical based on potential impact on product, process, and/or equipment.</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Major Changes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Impact to Product/process/equipment</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Minor Changes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Little or no impact to Product/process/equipment</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Critical Changes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severe impact to Product/process/equipment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270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9D8B-6D85-886E-608B-ED35B3A7766C}"/>
              </a:ext>
            </a:extLst>
          </p:cNvPr>
          <p:cNvSpPr>
            <a:spLocks noGrp="1"/>
          </p:cNvSpPr>
          <p:nvPr>
            <p:ph type="title"/>
          </p:nvPr>
        </p:nvSpPr>
        <p:spPr>
          <a:xfrm>
            <a:off x="677334" y="609600"/>
            <a:ext cx="8596668" cy="569843"/>
          </a:xfrm>
        </p:spPr>
        <p:txBody>
          <a:bodyPr>
            <a:noAutofit/>
          </a:bodyPr>
          <a:lstStyle/>
          <a:p>
            <a:r>
              <a:rPr lang="en-IN" sz="3200" dirty="0">
                <a:latin typeface="Times New Roman" panose="02020603050405020304" pitchFamily="18" charset="0"/>
                <a:cs typeface="Times New Roman" panose="02020603050405020304" pitchFamily="18" charset="0"/>
              </a:rPr>
              <a:t>Change Controls</a:t>
            </a:r>
          </a:p>
        </p:txBody>
      </p:sp>
      <p:sp>
        <p:nvSpPr>
          <p:cNvPr id="3" name="Content Placeholder 2">
            <a:extLst>
              <a:ext uri="{FF2B5EF4-FFF2-40B4-BE49-F238E27FC236}">
                <a16:creationId xmlns:a16="http://schemas.microsoft.com/office/drawing/2014/main" id="{7D9952C6-9A3A-7FFB-EA07-015AE353EBF0}"/>
              </a:ext>
            </a:extLst>
          </p:cNvPr>
          <p:cNvSpPr>
            <a:spLocks noGrp="1"/>
          </p:cNvSpPr>
          <p:nvPr>
            <p:ph idx="1"/>
          </p:nvPr>
        </p:nvSpPr>
        <p:spPr>
          <a:xfrm>
            <a:off x="677334" y="1179443"/>
            <a:ext cx="8596668" cy="4861920"/>
          </a:xfrm>
        </p:spPr>
        <p: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Change that Impacts a GMP Product or process, or will be involved in a regulatory filing, will be tracked via the change control process.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Non GMP and GMP changes that have no impact on regulatory filing will be tracked via the continuous improvement process.</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These changes will be presented to the Change Control Review Board for SME Review and Input.</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43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03E-D8FB-DC13-815E-847A7FE3DEDA}"/>
              </a:ext>
            </a:extLst>
          </p:cNvPr>
          <p:cNvSpPr>
            <a:spLocks noGrp="1"/>
          </p:cNvSpPr>
          <p:nvPr>
            <p:ph type="title"/>
          </p:nvPr>
        </p:nvSpPr>
        <p:spPr>
          <a:xfrm>
            <a:off x="677334" y="609600"/>
            <a:ext cx="8596668" cy="477078"/>
          </a:xfrm>
        </p:spPr>
        <p:txBody>
          <a:bodyPr>
            <a:normAutofit fontScale="90000"/>
          </a:bodyPr>
          <a:lstStyle/>
          <a:p>
            <a:r>
              <a:rPr lang="en-IN" dirty="0"/>
              <a:t>Change </a:t>
            </a:r>
            <a:r>
              <a:rPr lang="en-IN" dirty="0">
                <a:latin typeface="Times New Roman" panose="02020603050405020304" pitchFamily="18" charset="0"/>
                <a:cs typeface="Times New Roman" panose="02020603050405020304" pitchFamily="18" charset="0"/>
              </a:rPr>
              <a:t>Controls</a:t>
            </a:r>
          </a:p>
        </p:txBody>
      </p:sp>
      <p:sp>
        <p:nvSpPr>
          <p:cNvPr id="3" name="Content Placeholder 2">
            <a:extLst>
              <a:ext uri="{FF2B5EF4-FFF2-40B4-BE49-F238E27FC236}">
                <a16:creationId xmlns:a16="http://schemas.microsoft.com/office/drawing/2014/main" id="{8E9733AB-6A57-45B7-F290-BE693EDE9880}"/>
              </a:ext>
            </a:extLst>
          </p:cNvPr>
          <p:cNvSpPr>
            <a:spLocks noGrp="1"/>
          </p:cNvSpPr>
          <p:nvPr>
            <p:ph idx="1"/>
          </p:nvPr>
        </p:nvSpPr>
        <p:spPr>
          <a:xfrm>
            <a:off x="677334" y="1364974"/>
            <a:ext cx="8596668" cy="4883425"/>
          </a:xfrm>
        </p:spPr>
        <p:txBody>
          <a:bodyPr>
            <a:noAutofit/>
          </a:bodyPr>
          <a:lstStyle/>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Change Control Lifecycle Workflow</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Initiate</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The entry of required information about the change.</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 Impact Assessment</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Impact Assessment completed by Regulatory Affairs, QA and SME.</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 Change plane Definition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Add the Description and summery of the plan to execute and implement the change. Creation and Assignment of Change Action record(s).</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 Change plan approval</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SME and QA will approve the record.</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 Change execution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The Change execution state Manages the Execution and closure of change actions and Change planes, and partner approvals to execute proposed change (if needed)</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 final approval</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final review and approval or rejection of the change control, routing change control record for closure.</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Closed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 completed record of the change control.</a:t>
            </a:r>
          </a:p>
        </p:txBody>
      </p:sp>
    </p:spTree>
    <p:extLst>
      <p:ext uri="{BB962C8B-B14F-4D97-AF65-F5344CB8AC3E}">
        <p14:creationId xmlns:p14="http://schemas.microsoft.com/office/powerpoint/2010/main" val="70114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E66F-8071-0768-4444-8DE37D810F21}"/>
              </a:ext>
            </a:extLst>
          </p:cNvPr>
          <p:cNvSpPr>
            <a:spLocks noGrp="1"/>
          </p:cNvSpPr>
          <p:nvPr>
            <p:ph type="title"/>
          </p:nvPr>
        </p:nvSpPr>
        <p:spPr>
          <a:xfrm>
            <a:off x="677334" y="609600"/>
            <a:ext cx="8596668" cy="543339"/>
          </a:xfrm>
        </p:spPr>
        <p:txBody>
          <a:bodyPr>
            <a:normAutofit fontScale="90000"/>
          </a:bodyPr>
          <a:lstStyle/>
          <a:p>
            <a:r>
              <a:rPr lang="en-IN" dirty="0">
                <a:latin typeface="Times New Roman" panose="02020603050405020304" pitchFamily="18" charset="0"/>
                <a:cs typeface="Times New Roman" panose="02020603050405020304" pitchFamily="18" charset="0"/>
              </a:rPr>
              <a:t>Change</a:t>
            </a:r>
            <a:r>
              <a:rPr lang="en-IN" dirty="0"/>
              <a:t> </a:t>
            </a:r>
            <a:r>
              <a:rPr lang="en-IN" dirty="0">
                <a:latin typeface="Times New Roman" panose="02020603050405020304" pitchFamily="18" charset="0"/>
                <a:cs typeface="Times New Roman" panose="02020603050405020304" pitchFamily="18" charset="0"/>
              </a:rPr>
              <a:t>Controls</a:t>
            </a:r>
          </a:p>
        </p:txBody>
      </p:sp>
      <p:sp>
        <p:nvSpPr>
          <p:cNvPr id="3" name="Content Placeholder 2">
            <a:extLst>
              <a:ext uri="{FF2B5EF4-FFF2-40B4-BE49-F238E27FC236}">
                <a16:creationId xmlns:a16="http://schemas.microsoft.com/office/drawing/2014/main" id="{B2C1F61B-7906-3119-344D-D370DF85A6EB}"/>
              </a:ext>
            </a:extLst>
          </p:cNvPr>
          <p:cNvSpPr>
            <a:spLocks noGrp="1"/>
          </p:cNvSpPr>
          <p:nvPr>
            <p:ph idx="1"/>
          </p:nvPr>
        </p:nvSpPr>
        <p:spPr>
          <a:xfrm>
            <a:off x="677334" y="1431235"/>
            <a:ext cx="8596668" cy="4610127"/>
          </a:xfrm>
        </p:spPr>
        <p:txBody>
          <a:bodyPr/>
          <a:lstStyle/>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India Team Roles in Change Controls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Creating the change control in Veeva upon a request from US team</a:t>
            </a: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Creating and updating change control spreadsheets</a:t>
            </a: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Following up with task owners on status updates on change action tasks via email communication</a:t>
            </a: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Assisting in AIR/WR transactions in BMRAM</a:t>
            </a:r>
          </a:p>
          <a:p>
            <a:pPr marL="342900" lvl="0" indent="-342900">
              <a:lnSpc>
                <a:spcPct val="107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Establishing weekly touchpoint meetings with task/change control owners and project coordinators for the status of tasks for priority change controls.</a:t>
            </a:r>
          </a:p>
          <a:p>
            <a:pPr marL="0" lvl="0" indent="0">
              <a:lnSpc>
                <a:spcPct val="107000"/>
              </a:lnSpc>
              <a:spcAft>
                <a:spcPts val="800"/>
              </a:spcAft>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                                              Thank You!!</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679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36E1-7250-B23C-69F8-3D7CFDF3BF29}"/>
              </a:ext>
            </a:extLst>
          </p:cNvPr>
          <p:cNvSpPr>
            <a:spLocks noGrp="1"/>
          </p:cNvSpPr>
          <p:nvPr>
            <p:ph type="title"/>
          </p:nvPr>
        </p:nvSpPr>
        <p:spPr>
          <a:xfrm>
            <a:off x="677334" y="609599"/>
            <a:ext cx="8596668" cy="4333461"/>
          </a:xfrm>
        </p:spPr>
        <p:txBody>
          <a:bodyPr/>
          <a:lstStyle/>
          <a:p>
            <a:r>
              <a:rPr lang="en-IN" dirty="0"/>
              <a:t>                       Thank You!!</a:t>
            </a:r>
          </a:p>
        </p:txBody>
      </p:sp>
    </p:spTree>
    <p:extLst>
      <p:ext uri="{BB962C8B-B14F-4D97-AF65-F5344CB8AC3E}">
        <p14:creationId xmlns:p14="http://schemas.microsoft.com/office/powerpoint/2010/main" val="842530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689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Downtime Reporting and Change Controls</vt:lpstr>
      <vt:lpstr>Downtime Reporting – Definition - Importance</vt:lpstr>
      <vt:lpstr>Downtime Reporting – Workflow Process</vt:lpstr>
      <vt:lpstr>Change Controls</vt:lpstr>
      <vt:lpstr>Change Controls</vt:lpstr>
      <vt:lpstr>Change Controls</vt:lpstr>
      <vt:lpstr>Change Controls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Downtime Reporting and Change Controls</dc:title>
  <dc:creator>Radha</dc:creator>
  <cp:lastModifiedBy>Radha</cp:lastModifiedBy>
  <cp:revision>4</cp:revision>
  <dcterms:created xsi:type="dcterms:W3CDTF">2023-11-11T07:25:55Z</dcterms:created>
  <dcterms:modified xsi:type="dcterms:W3CDTF">2023-11-12T04:07:57Z</dcterms:modified>
</cp:coreProperties>
</file>