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68" r:id="rId1"/>
  </p:sldMasterIdLst>
  <p:notesMasterIdLst>
    <p:notesMasterId r:id="rId37"/>
  </p:notesMasterIdLst>
  <p:sldIdLst>
    <p:sldId id="457" r:id="rId2"/>
    <p:sldId id="458" r:id="rId3"/>
    <p:sldId id="459" r:id="rId4"/>
    <p:sldId id="460" r:id="rId5"/>
    <p:sldId id="461" r:id="rId6"/>
    <p:sldId id="462" r:id="rId7"/>
    <p:sldId id="463" r:id="rId8"/>
    <p:sldId id="464" r:id="rId9"/>
    <p:sldId id="465" r:id="rId10"/>
    <p:sldId id="466" r:id="rId11"/>
    <p:sldId id="467" r:id="rId12"/>
    <p:sldId id="468" r:id="rId13"/>
    <p:sldId id="469" r:id="rId14"/>
    <p:sldId id="470" r:id="rId15"/>
    <p:sldId id="471" r:id="rId16"/>
    <p:sldId id="472" r:id="rId17"/>
    <p:sldId id="473" r:id="rId18"/>
    <p:sldId id="474" r:id="rId19"/>
    <p:sldId id="475" r:id="rId20"/>
    <p:sldId id="476" r:id="rId21"/>
    <p:sldId id="477" r:id="rId22"/>
    <p:sldId id="478" r:id="rId23"/>
    <p:sldId id="479" r:id="rId24"/>
    <p:sldId id="480" r:id="rId25"/>
    <p:sldId id="481" r:id="rId26"/>
    <p:sldId id="482" r:id="rId27"/>
    <p:sldId id="483" r:id="rId28"/>
    <p:sldId id="484" r:id="rId29"/>
    <p:sldId id="485" r:id="rId30"/>
    <p:sldId id="486" r:id="rId31"/>
    <p:sldId id="487" r:id="rId32"/>
    <p:sldId id="488" r:id="rId33"/>
    <p:sldId id="489" r:id="rId34"/>
    <p:sldId id="490" r:id="rId35"/>
    <p:sldId id="491" r:id="rId36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336699"/>
    <a:srgbClr val="66CCFF"/>
    <a:srgbClr val="22340E"/>
    <a:srgbClr val="586D2D"/>
    <a:srgbClr val="FFAFAF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25" autoAdjust="0"/>
  </p:normalViewPr>
  <p:slideViewPr>
    <p:cSldViewPr>
      <p:cViewPr varScale="1">
        <p:scale>
          <a:sx n="114" d="100"/>
          <a:sy n="114" d="100"/>
        </p:scale>
        <p:origin x="1002" y="84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6" d="100"/>
          <a:sy n="126" d="100"/>
        </p:scale>
        <p:origin x="-3060" y="-96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212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4216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9894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5317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1034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9417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8168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6158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301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2155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9984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768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2943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5764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8924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33615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3919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97229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43804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40933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8762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00226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00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4533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36385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29591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74426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48950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0536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3035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4098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2319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7054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3007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3552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805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686800" cy="990600"/>
          </a:xfrm>
        </p:spPr>
        <p:txBody>
          <a:bodyPr vert="horz" lIns="91440" tIns="45720" rIns="91440" bIns="45720" rtlCol="0" anchor="t">
            <a:normAutofit fontScale="97500"/>
          </a:bodyPr>
          <a:lstStyle>
            <a:lvl1pPr>
              <a:defRPr kumimoji="0" lang="ko-KR" altLang="en-US" sz="4400" b="1" i="0" u="none" strike="noStrike" cap="none" spc="0" normalizeH="0" baseline="0" dirty="0">
                <a:ln w="18415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62000" y="4114800"/>
            <a:ext cx="3886200" cy="3693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b="1" smtClean="0">
                <a:latin typeface="+mj-ea"/>
                <a:ea typeface="+mj-ea"/>
              </a:defRPr>
            </a:lvl1pPr>
            <a:lvl2pPr>
              <a:defRPr lang="ko-KR" altLang="en-US" smtClean="0">
                <a:latin typeface="Arial" charset="0"/>
                <a:ea typeface="굴림" pitchFamily="50" charset="-127"/>
              </a:defRPr>
            </a:lvl2pPr>
            <a:lvl3pPr>
              <a:defRPr lang="ko-KR" altLang="en-US" smtClean="0">
                <a:latin typeface="Arial" charset="0"/>
                <a:ea typeface="굴림" pitchFamily="50" charset="-127"/>
              </a:defRPr>
            </a:lvl3pPr>
            <a:lvl4pPr>
              <a:defRPr lang="ko-KR" altLang="en-US" smtClean="0">
                <a:latin typeface="Arial" charset="0"/>
                <a:ea typeface="굴림" pitchFamily="50" charset="-127"/>
              </a:defRPr>
            </a:lvl4pPr>
            <a:lvl5pPr>
              <a:defRPr lang="ko-KR" altLang="en-US">
                <a:latin typeface="Arial" charset="0"/>
                <a:ea typeface="굴림" pitchFamily="50" charset="-127"/>
              </a:defRPr>
            </a:lvl5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2700" y="0"/>
            <a:ext cx="9906000" cy="1728788"/>
          </a:xfrm>
          <a:prstGeom prst="rect">
            <a:avLst/>
          </a:prstGeom>
          <a:effectLst>
            <a:outerShdw blurRad="88900" dist="25400" dir="5400000" algn="t" rotWithShape="0">
              <a:schemeClr val="tx1">
                <a:alpha val="40000"/>
              </a:schemeClr>
            </a:outerShdw>
          </a:effectLst>
        </p:spPr>
      </p:pic>
      <p:graphicFrame>
        <p:nvGraphicFramePr>
          <p:cNvPr id="3" name="개체 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009827745"/>
              </p:ext>
            </p:extLst>
          </p:nvPr>
        </p:nvGraphicFramePr>
        <p:xfrm>
          <a:off x="7772400" y="4572000"/>
          <a:ext cx="15066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Image" r:id="rId4" imgW="5092063" imgH="6869841" progId="Photoshop.Image.13">
                  <p:embed/>
                </p:oleObj>
              </mc:Choice>
              <mc:Fallback>
                <p:oleObj name="Image" r:id="rId4" imgW="5092063" imgH="6869841" progId="Photoshop.Image.1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572000"/>
                        <a:ext cx="15066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6828140" y="10668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9th edition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2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371600"/>
            <a:ext cx="9220200" cy="51054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5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5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5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288704" y="533400"/>
            <a:ext cx="7052400" cy="504056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직사각형 4"/>
          <p:cNvSpPr/>
          <p:nvPr userDrawn="1"/>
        </p:nvSpPr>
        <p:spPr>
          <a:xfrm>
            <a:off x="38100" y="1089954"/>
            <a:ext cx="9867900" cy="77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792" y="76200"/>
            <a:ext cx="699407" cy="94359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839200" y="828344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9</a:t>
            </a:r>
            <a:r>
              <a:rPr lang="en-US" altLang="ko-KR" sz="1100" baseline="30000" dirty="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 edition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1268760"/>
            <a:ext cx="9180512" cy="520824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lang="ko-KR" altLang="en-US" sz="2400" b="1" dirty="0" smtClean="0">
                <a:effectLst/>
              </a:defRPr>
            </a:lvl1pPr>
          </a:lstStyle>
          <a:p>
            <a:pPr marL="0" lvl="0" indent="0">
              <a:buFont typeface="Wingdings" pitchFamily="2" charset="2"/>
              <a:buChar char="§"/>
            </a:pPr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직사각형 4"/>
          <p:cNvSpPr/>
          <p:nvPr userDrawn="1"/>
        </p:nvSpPr>
        <p:spPr>
          <a:xfrm>
            <a:off x="38100" y="1089954"/>
            <a:ext cx="9867900" cy="77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8839200" y="830680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9</a:t>
            </a:r>
            <a:r>
              <a:rPr lang="en-US" altLang="ko-KR" sz="1100" baseline="30000" dirty="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 edition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371600"/>
            <a:ext cx="9220200" cy="51054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C00000"/>
                </a:solidFill>
                <a:effectLst/>
                <a:latin typeface="Arial Black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직사각형 5"/>
          <p:cNvSpPr/>
          <p:nvPr userDrawn="1"/>
        </p:nvSpPr>
        <p:spPr>
          <a:xfrm>
            <a:off x="-3448" y="11081"/>
            <a:ext cx="9909448" cy="2704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716" y="281538"/>
            <a:ext cx="502770" cy="678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056" y="1005808"/>
            <a:ext cx="792088" cy="199333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38100" y="1256795"/>
            <a:ext cx="98679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839200" y="996948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9</a:t>
            </a:r>
            <a:r>
              <a:rPr lang="en-US" altLang="ko-KR" sz="1100" baseline="30000" dirty="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 edition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60712" y="274638"/>
            <a:ext cx="7049988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268760"/>
            <a:ext cx="89154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482F-3EC1-4E1D-9CCE-1AC6A3808CAB}" type="datetimeFigureOut">
              <a:rPr lang="ko-KR" altLang="en-US" smtClean="0"/>
              <a:pPr/>
              <a:t>2023-12-26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55320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BF0604-FE16-4B66-9629-C3E20BBBD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0" r:id="rId2"/>
    <p:sldLayoutId id="2147484071" r:id="rId3"/>
    <p:sldLayoutId id="2147484072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20013" y="1862336"/>
            <a:ext cx="8686800" cy="990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4</a:t>
            </a:r>
            <a:r>
              <a:rPr lang="ko-KR" altLang="en-US" sz="4000" dirty="0"/>
              <a:t>장</a:t>
            </a:r>
            <a:r>
              <a:rPr lang="en-US" altLang="ko-KR" sz="4000" dirty="0"/>
              <a:t>  </a:t>
            </a:r>
            <a:r>
              <a:rPr lang="ko-KR" altLang="en-US" sz="4000" dirty="0" err="1"/>
              <a:t>선택문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0"/>
            <a:ext cx="2311400" cy="365125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520" y="1988840"/>
            <a:ext cx="871296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7327900" y="6629400"/>
            <a:ext cx="2578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22018-F3CF-4E57-8E2F-22E5860DED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3886200"/>
            <a:ext cx="221131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Section 1 if</a:t>
            </a:r>
            <a:r>
              <a:rPr lang="ko-KR" altLang="en-US" b="1" dirty="0">
                <a:latin typeface="+mj-ea"/>
                <a:ea typeface="+mj-ea"/>
              </a:rPr>
              <a:t>문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Section 2 </a:t>
            </a:r>
            <a:r>
              <a:rPr lang="ko-KR" altLang="en-US" b="1" dirty="0" err="1">
                <a:latin typeface="+mj-ea"/>
                <a:ea typeface="+mj-ea"/>
              </a:rPr>
              <a:t>조건식</a:t>
            </a:r>
            <a:endParaRPr lang="ko-KR" altLang="en-US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Section 3 switch</a:t>
            </a:r>
            <a:r>
              <a:rPr lang="ko-KR" altLang="en-US" b="1" dirty="0">
                <a:latin typeface="+mj-ea"/>
                <a:ea typeface="+mj-ea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367838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1-2 </a:t>
            </a:r>
            <a:r>
              <a:rPr lang="ko-KR" altLang="en-US" dirty="0"/>
              <a:t>이중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(if-else)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 if</a:t>
            </a:r>
            <a:r>
              <a:rPr lang="ko-KR" altLang="en-US" dirty="0"/>
              <a:t>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63523"/>
            <a:ext cx="718033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603359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1-2 </a:t>
            </a:r>
            <a:r>
              <a:rPr lang="ko-KR" altLang="en-US" dirty="0"/>
              <a:t>이중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(if-else)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 if</a:t>
            </a:r>
            <a:r>
              <a:rPr lang="ko-KR" altLang="en-US" dirty="0"/>
              <a:t>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6934200" cy="493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1447800"/>
            <a:ext cx="5241032" cy="195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382493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1-2 </a:t>
            </a:r>
            <a:r>
              <a:rPr lang="ko-KR" altLang="en-US" dirty="0"/>
              <a:t>이중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(if-else)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 if</a:t>
            </a:r>
            <a:r>
              <a:rPr lang="ko-KR" altLang="en-US" dirty="0"/>
              <a:t>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6576" y="2060848"/>
            <a:ext cx="7355185" cy="3203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082695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1-2 </a:t>
            </a:r>
            <a:r>
              <a:rPr lang="ko-KR" altLang="en-US" dirty="0"/>
              <a:t>이중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(if-else)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 if</a:t>
            </a:r>
            <a:r>
              <a:rPr lang="ko-KR" altLang="en-US" dirty="0"/>
              <a:t>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725" y="1447800"/>
            <a:ext cx="5410200" cy="494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600200"/>
            <a:ext cx="6145769" cy="186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849303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1-3 </a:t>
            </a:r>
            <a:r>
              <a:rPr lang="ko-KR" altLang="en-US" dirty="0"/>
              <a:t>다중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(if-else if)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 if</a:t>
            </a:r>
            <a:r>
              <a:rPr lang="ko-KR" altLang="en-US" dirty="0"/>
              <a:t>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if</a:t>
            </a:r>
            <a:r>
              <a:rPr lang="ko-KR" altLang="en-US" dirty="0"/>
              <a:t>문은 조건이 거짓일 경우 다시 조건을 제시하는 </a:t>
            </a:r>
            <a:r>
              <a:rPr lang="ko-KR" altLang="en-US" dirty="0" err="1"/>
              <a:t>선택문</a:t>
            </a:r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6616" y="1772816"/>
            <a:ext cx="5681836" cy="41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330171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1-3 </a:t>
            </a:r>
            <a:r>
              <a:rPr lang="ko-KR" altLang="en-US" dirty="0"/>
              <a:t>다중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(if-else if)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 if</a:t>
            </a:r>
            <a:r>
              <a:rPr lang="ko-KR" altLang="en-US" dirty="0"/>
              <a:t>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grpSp>
        <p:nvGrpSpPr>
          <p:cNvPr id="10" name="그룹 9"/>
          <p:cNvGrpSpPr/>
          <p:nvPr/>
        </p:nvGrpSpPr>
        <p:grpSpPr>
          <a:xfrm>
            <a:off x="533400" y="1447800"/>
            <a:ext cx="5715000" cy="5029200"/>
            <a:chOff x="632520" y="1700808"/>
            <a:chExt cx="5859282" cy="4981024"/>
          </a:xfrm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9154" y="3077838"/>
              <a:ext cx="5832648" cy="36039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520" y="1700808"/>
              <a:ext cx="5673080" cy="1467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1447800"/>
            <a:ext cx="6254106" cy="167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83090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1-3 </a:t>
            </a:r>
            <a:r>
              <a:rPr lang="ko-KR" altLang="en-US" dirty="0"/>
              <a:t>다중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(if-else if)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 if</a:t>
            </a:r>
            <a:r>
              <a:rPr lang="ko-KR" altLang="en-US" dirty="0"/>
              <a:t>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923" y="1467272"/>
            <a:ext cx="5515989" cy="50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0880" y="1362413"/>
            <a:ext cx="6368240" cy="2204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051617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1-4 </a:t>
            </a:r>
            <a:r>
              <a:rPr lang="ko-KR" altLang="en-US" dirty="0"/>
              <a:t>내포된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 if</a:t>
            </a:r>
            <a:r>
              <a:rPr lang="ko-KR" altLang="en-US" dirty="0"/>
              <a:t>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선택문안에 </a:t>
            </a:r>
            <a:r>
              <a:rPr lang="ko-KR" altLang="en-US" dirty="0" err="1"/>
              <a:t>선택문이</a:t>
            </a:r>
            <a:r>
              <a:rPr lang="ko-KR" altLang="en-US" dirty="0"/>
              <a:t> 내포될 수 있다</a:t>
            </a:r>
            <a:endParaRPr lang="en-US" altLang="ko-K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0592" y="1844824"/>
            <a:ext cx="5983585" cy="4296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674489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1-4 </a:t>
            </a:r>
            <a:r>
              <a:rPr lang="ko-KR" altLang="en-US" dirty="0"/>
              <a:t>내포된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 if</a:t>
            </a:r>
            <a:r>
              <a:rPr lang="ko-KR" altLang="en-US" dirty="0"/>
              <a:t>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grpSp>
        <p:nvGrpSpPr>
          <p:cNvPr id="10" name="그룹 9"/>
          <p:cNvGrpSpPr/>
          <p:nvPr/>
        </p:nvGrpSpPr>
        <p:grpSpPr>
          <a:xfrm>
            <a:off x="1600200" y="1440632"/>
            <a:ext cx="5976664" cy="5112568"/>
            <a:chOff x="1496616" y="1268760"/>
            <a:chExt cx="5167324" cy="4334235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1496616" y="1268760"/>
              <a:ext cx="5121102" cy="2605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1551372" y="3869674"/>
              <a:ext cx="5112568" cy="173332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6338201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1-4 </a:t>
            </a:r>
            <a:r>
              <a:rPr lang="ko-KR" altLang="en-US" dirty="0"/>
              <a:t>내포된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 if</a:t>
            </a:r>
            <a:r>
              <a:rPr lang="ko-KR" altLang="en-US" dirty="0"/>
              <a:t>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47800"/>
            <a:ext cx="6192688" cy="4963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69975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ko-KR" altLang="en-US" dirty="0"/>
              <a:t> 학습목표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0" y="36513"/>
            <a:ext cx="6126163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04800" y="1340768"/>
            <a:ext cx="9220200" cy="5136232"/>
          </a:xfrm>
        </p:spPr>
        <p:txBody>
          <a:bodyPr/>
          <a:lstStyle/>
          <a:p>
            <a:r>
              <a:rPr lang="ko-KR" altLang="en-US" dirty="0"/>
              <a:t>선택 논리를 대표하는 </a:t>
            </a:r>
            <a:r>
              <a:rPr lang="en-US" altLang="ko-KR" dirty="0"/>
              <a:t>if</a:t>
            </a:r>
            <a:r>
              <a:rPr lang="ko-KR" altLang="en-US" dirty="0"/>
              <a:t>문에 관해서 학습합니다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단순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, </a:t>
            </a:r>
            <a:r>
              <a:rPr lang="ko-KR" altLang="en-US" dirty="0"/>
              <a:t>이중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, </a:t>
            </a:r>
            <a:r>
              <a:rPr lang="ko-KR" altLang="en-US" dirty="0"/>
              <a:t>다중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, </a:t>
            </a:r>
            <a:r>
              <a:rPr lang="ko-KR" altLang="en-US" dirty="0"/>
              <a:t>내포된 </a:t>
            </a:r>
            <a:r>
              <a:rPr lang="en-US" altLang="ko-KR" dirty="0"/>
              <a:t>if</a:t>
            </a:r>
            <a:r>
              <a:rPr lang="ko-KR" altLang="en-US" dirty="0"/>
              <a:t>문에 관해 학습합니다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선택문과 </a:t>
            </a:r>
            <a:r>
              <a:rPr lang="ko-KR" altLang="en-US" dirty="0" err="1"/>
              <a:t>반복문에</a:t>
            </a:r>
            <a:r>
              <a:rPr lang="ko-KR" altLang="en-US" dirty="0"/>
              <a:t> 사용되는 </a:t>
            </a:r>
            <a:r>
              <a:rPr lang="ko-KR" altLang="en-US" dirty="0" err="1"/>
              <a:t>조건문에</a:t>
            </a:r>
            <a:r>
              <a:rPr lang="ko-KR" altLang="en-US" dirty="0"/>
              <a:t> 대해 학습합니다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다중 선택문인 </a:t>
            </a:r>
            <a:r>
              <a:rPr lang="en-US" altLang="ko-KR" dirty="0"/>
              <a:t>switch</a:t>
            </a:r>
            <a:r>
              <a:rPr lang="ko-KR" altLang="en-US" dirty="0"/>
              <a:t>문에 관해 학습합니다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20402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012732"/>
            <a:ext cx="6512206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1-4 </a:t>
            </a:r>
            <a:r>
              <a:rPr lang="ko-KR" altLang="en-US" dirty="0"/>
              <a:t>내포된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 if</a:t>
            </a:r>
            <a:r>
              <a:rPr lang="ko-KR" altLang="en-US" dirty="0"/>
              <a:t>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4.9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01316" y="4339621"/>
            <a:ext cx="4718869" cy="2175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551795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2-1 </a:t>
            </a:r>
            <a:r>
              <a:rPr lang="ko-KR" altLang="en-US" dirty="0" err="1"/>
              <a:t>조건식의</a:t>
            </a:r>
            <a:r>
              <a:rPr lang="ko-KR" altLang="en-US" dirty="0"/>
              <a:t> 추출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 </a:t>
            </a:r>
            <a:r>
              <a:rPr lang="ko-KR" altLang="en-US" dirty="0" err="1"/>
              <a:t>조건식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개발하려는 프로그램의 핵심은 </a:t>
            </a:r>
            <a:r>
              <a:rPr lang="ko-KR" altLang="en-US" dirty="0" err="1"/>
              <a:t>조건식</a:t>
            </a:r>
            <a:endParaRPr lang="en-US" altLang="ko-KR" dirty="0"/>
          </a:p>
          <a:p>
            <a:pPr lvl="1"/>
            <a:r>
              <a:rPr lang="ko-KR" altLang="en-US" dirty="0"/>
              <a:t>일반적인 문제에서 </a:t>
            </a:r>
            <a:r>
              <a:rPr lang="ko-KR" altLang="en-US" dirty="0" err="1"/>
              <a:t>조건식을</a:t>
            </a:r>
            <a:r>
              <a:rPr lang="ko-KR" altLang="en-US" dirty="0"/>
              <a:t> 명확하게 추출하는 것이 프로그램의 핵심</a:t>
            </a:r>
            <a:endParaRPr lang="en-US" altLang="ko-KR" dirty="0"/>
          </a:p>
          <a:p>
            <a:pPr lvl="1"/>
            <a:r>
              <a:rPr lang="ko-KR" altLang="en-US" dirty="0" err="1"/>
              <a:t>조건식은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장에서 학습한 관계 연산자와 논리 연산자로 구성</a:t>
            </a:r>
            <a:endParaRPr lang="en-US" altLang="ko-K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6575" y="2636912"/>
            <a:ext cx="6554457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960136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2-1 </a:t>
            </a:r>
            <a:r>
              <a:rPr lang="ko-KR" altLang="en-US" dirty="0" err="1"/>
              <a:t>조건식의</a:t>
            </a:r>
            <a:r>
              <a:rPr lang="ko-KR" altLang="en-US" dirty="0"/>
              <a:t> 추출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 </a:t>
            </a:r>
            <a:r>
              <a:rPr lang="ko-KR" altLang="en-US" dirty="0" err="1"/>
              <a:t>조건식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544" y="1772816"/>
            <a:ext cx="8269511" cy="3960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593799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2-1 </a:t>
            </a:r>
            <a:r>
              <a:rPr lang="ko-KR" altLang="en-US" dirty="0" err="1"/>
              <a:t>조건식의</a:t>
            </a:r>
            <a:r>
              <a:rPr lang="ko-KR" altLang="en-US" dirty="0"/>
              <a:t> 추출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 </a:t>
            </a:r>
            <a:r>
              <a:rPr lang="ko-KR" altLang="en-US" dirty="0" err="1"/>
              <a:t>조건식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4.10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543" y="1772816"/>
            <a:ext cx="6149265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209223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2-1 </a:t>
            </a:r>
            <a:r>
              <a:rPr lang="ko-KR" altLang="en-US" dirty="0" err="1"/>
              <a:t>조건식의</a:t>
            </a:r>
            <a:r>
              <a:rPr lang="ko-KR" altLang="en-US" dirty="0"/>
              <a:t> 추출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 </a:t>
            </a:r>
            <a:r>
              <a:rPr lang="ko-KR" altLang="en-US" dirty="0" err="1"/>
              <a:t>조건식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71600"/>
            <a:ext cx="6120680" cy="1886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4728" y="3573016"/>
            <a:ext cx="6613575" cy="17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351157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2-2 </a:t>
            </a:r>
            <a:r>
              <a:rPr lang="ko-KR" altLang="en-US" dirty="0"/>
              <a:t>단락 평가 연산자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 </a:t>
            </a:r>
            <a:r>
              <a:rPr lang="ko-KR" altLang="en-US" dirty="0" err="1"/>
              <a:t>조건식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 연산자와 비트 논리 연산자가 다르게 동작한다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결과는 같지만</a:t>
            </a:r>
            <a:r>
              <a:rPr lang="en-US" altLang="ko-KR" dirty="0"/>
              <a:t>, </a:t>
            </a:r>
            <a:r>
              <a:rPr lang="ko-KR" altLang="en-US" dirty="0"/>
              <a:t>실제 실행은 다르다</a:t>
            </a:r>
            <a:endParaRPr lang="en-US" altLang="ko-KR" dirty="0"/>
          </a:p>
          <a:p>
            <a:pPr lvl="1"/>
            <a:r>
              <a:rPr lang="ko-KR" altLang="en-US" dirty="0"/>
              <a:t>논리 연산자는 단락 평가 연산자로서 한 쪽을 평가하여 다른 한 쪽을 평가할 필요가 없는 경우 바로 결과를 반환하지만</a:t>
            </a:r>
            <a:r>
              <a:rPr lang="en-US" altLang="ko-KR" dirty="0"/>
              <a:t>, </a:t>
            </a:r>
            <a:r>
              <a:rPr lang="ko-KR" altLang="en-US" dirty="0"/>
              <a:t>비트 논리 연산자는 그 경우에도 남은 부분을 수행한다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905000"/>
            <a:ext cx="6531074" cy="11780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168722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2-2 </a:t>
            </a:r>
            <a:r>
              <a:rPr lang="ko-KR" altLang="en-US" dirty="0"/>
              <a:t>단락 평가 연산자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 </a:t>
            </a:r>
            <a:r>
              <a:rPr lang="ko-KR" altLang="en-US" dirty="0" err="1"/>
              <a:t>조건식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4568" y="1556792"/>
            <a:ext cx="7459142" cy="44644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93441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 switch</a:t>
            </a:r>
            <a:r>
              <a:rPr lang="ko-KR" altLang="en-US" dirty="0"/>
              <a:t>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선택 기능을 제공하기 위한 </a:t>
            </a:r>
            <a:r>
              <a:rPr lang="en-US" altLang="ko-KR" dirty="0"/>
              <a:t>switch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 err="1"/>
              <a:t>정수값을</a:t>
            </a:r>
            <a:r>
              <a:rPr lang="ko-KR" altLang="en-US" dirty="0"/>
              <a:t> 가지는 </a:t>
            </a:r>
            <a:r>
              <a:rPr lang="ko-KR" altLang="en-US" dirty="0" err="1"/>
              <a:t>정수식에</a:t>
            </a:r>
            <a:r>
              <a:rPr lang="ko-KR" altLang="en-US" dirty="0"/>
              <a:t> 따라 선택</a:t>
            </a:r>
            <a:endParaRPr lang="en-US" altLang="ko-KR" dirty="0"/>
          </a:p>
          <a:p>
            <a:pPr lvl="1"/>
            <a:r>
              <a:rPr lang="en-US" altLang="ko-KR" dirty="0"/>
              <a:t>case</a:t>
            </a:r>
            <a:r>
              <a:rPr lang="ko-KR" altLang="en-US" dirty="0"/>
              <a:t> 절의</a:t>
            </a:r>
            <a:r>
              <a:rPr lang="en-US" altLang="ko-KR" dirty="0"/>
              <a:t> </a:t>
            </a:r>
            <a:r>
              <a:rPr lang="ko-KR" altLang="en-US" dirty="0" err="1"/>
              <a:t>정수값은</a:t>
            </a:r>
            <a:r>
              <a:rPr lang="ko-KR" altLang="en-US" dirty="0"/>
              <a:t> 반드시 </a:t>
            </a:r>
            <a:r>
              <a:rPr lang="ko-KR" altLang="en-US" dirty="0" err="1"/>
              <a:t>상숫값</a:t>
            </a:r>
            <a:r>
              <a:rPr lang="en-US" altLang="ko-KR" dirty="0"/>
              <a:t>. </a:t>
            </a:r>
            <a:r>
              <a:rPr lang="ko-KR" altLang="en-US" dirty="0"/>
              <a:t>변수 사용 불가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6177136" y="3284984"/>
            <a:ext cx="3456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</a:rPr>
              <a:t>① 번의 경우 </a:t>
            </a:r>
            <a:r>
              <a:rPr lang="en-US" altLang="ko-KR" sz="1200" b="1" dirty="0">
                <a:solidFill>
                  <a:srgbClr val="C00000"/>
                </a:solidFill>
              </a:rPr>
              <a:t>: </a:t>
            </a:r>
            <a:r>
              <a:rPr lang="ko-KR" altLang="en-US" sz="1200" b="1" dirty="0">
                <a:solidFill>
                  <a:srgbClr val="C00000"/>
                </a:solidFill>
              </a:rPr>
              <a:t>가장 일반적인 </a:t>
            </a:r>
            <a:r>
              <a:rPr lang="en-US" altLang="ko-KR" sz="1200" b="1" dirty="0">
                <a:solidFill>
                  <a:srgbClr val="C00000"/>
                </a:solidFill>
              </a:rPr>
              <a:t>case</a:t>
            </a:r>
            <a:r>
              <a:rPr lang="ko-KR" altLang="en-US" sz="1200" b="1" dirty="0">
                <a:solidFill>
                  <a:srgbClr val="C00000"/>
                </a:solidFill>
              </a:rPr>
              <a:t>문으로 수식에 일치하면 문장들이 수행됩니다</a:t>
            </a:r>
            <a:r>
              <a:rPr lang="en-US" altLang="ko-KR" sz="1200" b="1" dirty="0">
                <a:solidFill>
                  <a:srgbClr val="C00000"/>
                </a:solidFill>
              </a:rPr>
              <a:t>. break</a:t>
            </a:r>
            <a:r>
              <a:rPr lang="ko-KR" altLang="en-US" sz="1200" b="1" dirty="0">
                <a:solidFill>
                  <a:srgbClr val="C00000"/>
                </a:solidFill>
              </a:rPr>
              <a:t>문이 있는 경우에는 수행하고 </a:t>
            </a:r>
            <a:r>
              <a:rPr lang="en-US" altLang="ko-KR" sz="1200" b="1" dirty="0">
                <a:solidFill>
                  <a:srgbClr val="C00000"/>
                </a:solidFill>
              </a:rPr>
              <a:t>case</a:t>
            </a:r>
            <a:r>
              <a:rPr lang="ko-KR" altLang="en-US" sz="1200" b="1" dirty="0">
                <a:solidFill>
                  <a:srgbClr val="C00000"/>
                </a:solidFill>
              </a:rPr>
              <a:t>문을 빠져나가게 됩니다</a:t>
            </a:r>
            <a:r>
              <a:rPr lang="en-US" altLang="ko-KR" sz="1200" b="1" dirty="0">
                <a:solidFill>
                  <a:srgbClr val="C00000"/>
                </a:solidFill>
              </a:rPr>
              <a:t>.</a:t>
            </a:r>
          </a:p>
          <a:p>
            <a:endParaRPr lang="en-US" altLang="ko-KR" sz="1200" b="1" dirty="0">
              <a:solidFill>
                <a:srgbClr val="C00000"/>
              </a:solidFill>
            </a:endParaRPr>
          </a:p>
          <a:p>
            <a:r>
              <a:rPr lang="ko-KR" altLang="en-US" sz="1200" b="1" dirty="0">
                <a:solidFill>
                  <a:srgbClr val="C00000"/>
                </a:solidFill>
              </a:rPr>
              <a:t>② 번의 경우 </a:t>
            </a:r>
            <a:r>
              <a:rPr lang="en-US" altLang="ko-KR" sz="1200" b="1" dirty="0">
                <a:solidFill>
                  <a:srgbClr val="C00000"/>
                </a:solidFill>
              </a:rPr>
              <a:t>: </a:t>
            </a:r>
            <a:r>
              <a:rPr lang="ko-KR" altLang="en-US" sz="1200" b="1" dirty="0">
                <a:solidFill>
                  <a:srgbClr val="C00000"/>
                </a:solidFill>
              </a:rPr>
              <a:t>수식에 일치하면 문장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r>
              <a:rPr lang="ko-KR" altLang="en-US" sz="1200" b="1" dirty="0">
                <a:solidFill>
                  <a:srgbClr val="C00000"/>
                </a:solidFill>
              </a:rPr>
              <a:t>들이 수행됩니다</a:t>
            </a:r>
            <a:r>
              <a:rPr lang="en-US" altLang="ko-KR" sz="1200" b="1" dirty="0">
                <a:solidFill>
                  <a:srgbClr val="C00000"/>
                </a:solidFill>
              </a:rPr>
              <a:t>. break</a:t>
            </a:r>
            <a:r>
              <a:rPr lang="ko-KR" altLang="en-US" sz="1200" b="1" dirty="0">
                <a:solidFill>
                  <a:srgbClr val="C00000"/>
                </a:solidFill>
              </a:rPr>
              <a:t>문이 없는 경우입니다</a:t>
            </a:r>
            <a:r>
              <a:rPr lang="en-US" altLang="ko-KR" sz="1200" b="1" dirty="0">
                <a:solidFill>
                  <a:srgbClr val="C00000"/>
                </a:solidFill>
              </a:rPr>
              <a:t>. </a:t>
            </a:r>
            <a:r>
              <a:rPr lang="ko-KR" altLang="en-US" sz="1200" b="1" dirty="0">
                <a:solidFill>
                  <a:srgbClr val="C00000"/>
                </a:solidFill>
              </a:rPr>
              <a:t>이 경우에는 바로 다음의 </a:t>
            </a:r>
            <a:r>
              <a:rPr lang="en-US" altLang="ko-KR" sz="1200" b="1" dirty="0">
                <a:solidFill>
                  <a:srgbClr val="C00000"/>
                </a:solidFill>
              </a:rPr>
              <a:t>case</a:t>
            </a:r>
            <a:r>
              <a:rPr lang="ko-KR" altLang="en-US" sz="1200" b="1" dirty="0">
                <a:solidFill>
                  <a:srgbClr val="C00000"/>
                </a:solidFill>
              </a:rPr>
              <a:t>문이 수행됩니다</a:t>
            </a:r>
            <a:r>
              <a:rPr lang="en-US" altLang="ko-KR" sz="1200" b="1" dirty="0">
                <a:solidFill>
                  <a:srgbClr val="C00000"/>
                </a:solidFill>
              </a:rPr>
              <a:t>.</a:t>
            </a:r>
          </a:p>
          <a:p>
            <a:endParaRPr lang="en-US" altLang="ko-KR" sz="1200" b="1" dirty="0">
              <a:solidFill>
                <a:srgbClr val="C00000"/>
              </a:solidFill>
            </a:endParaRPr>
          </a:p>
          <a:p>
            <a:r>
              <a:rPr lang="ko-KR" altLang="en-US" sz="1200" b="1" dirty="0">
                <a:solidFill>
                  <a:srgbClr val="C00000"/>
                </a:solidFill>
              </a:rPr>
              <a:t>③ 번의 경우 </a:t>
            </a:r>
            <a:r>
              <a:rPr lang="en-US" altLang="ko-KR" sz="1200" b="1" dirty="0">
                <a:solidFill>
                  <a:srgbClr val="C00000"/>
                </a:solidFill>
              </a:rPr>
              <a:t>: case</a:t>
            </a:r>
            <a:r>
              <a:rPr lang="ko-KR" altLang="en-US" sz="1200" b="1" dirty="0">
                <a:solidFill>
                  <a:srgbClr val="C00000"/>
                </a:solidFill>
              </a:rPr>
              <a:t>문에서 </a:t>
            </a:r>
            <a:r>
              <a:rPr lang="en-US" altLang="ko-KR" sz="1200" b="1" dirty="0">
                <a:solidFill>
                  <a:srgbClr val="C00000"/>
                </a:solidFill>
              </a:rPr>
              <a:t>default</a:t>
            </a:r>
            <a:r>
              <a:rPr lang="ko-KR" altLang="en-US" sz="1200" b="1" dirty="0">
                <a:solidFill>
                  <a:srgbClr val="C00000"/>
                </a:solidFill>
              </a:rPr>
              <a:t>절은 필요에 따라 기술할 수도 있고 생략할 수도 있습니다</a:t>
            </a:r>
            <a:r>
              <a:rPr lang="en-US" altLang="ko-KR" sz="1200" b="1" dirty="0">
                <a:solidFill>
                  <a:srgbClr val="C00000"/>
                </a:solidFill>
              </a:rPr>
              <a:t>. default </a:t>
            </a:r>
            <a:r>
              <a:rPr lang="ko-KR" altLang="en-US" sz="1200" b="1" dirty="0">
                <a:solidFill>
                  <a:srgbClr val="C00000"/>
                </a:solidFill>
              </a:rPr>
              <a:t>절은 수식의 결과가 앞의 </a:t>
            </a:r>
            <a:r>
              <a:rPr lang="en-US" altLang="ko-KR" sz="1200" b="1" dirty="0">
                <a:solidFill>
                  <a:srgbClr val="C00000"/>
                </a:solidFill>
              </a:rPr>
              <a:t>case</a:t>
            </a:r>
            <a:r>
              <a:rPr lang="ko-KR" altLang="en-US" sz="1200" b="1" dirty="0">
                <a:solidFill>
                  <a:srgbClr val="C00000"/>
                </a:solidFill>
              </a:rPr>
              <a:t>절에 해당되지 않을 경우 수행됩니다</a:t>
            </a:r>
            <a:r>
              <a:rPr lang="en-US" altLang="ko-KR" sz="1200" b="1" dirty="0">
                <a:solidFill>
                  <a:srgbClr val="C00000"/>
                </a:solidFill>
              </a:rPr>
              <a:t>.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7000"/>
            <a:ext cx="4773326" cy="3265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68464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 switch</a:t>
            </a:r>
            <a:r>
              <a:rPr lang="ko-KR" altLang="en-US" dirty="0"/>
              <a:t>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95400"/>
            <a:ext cx="5449879" cy="4949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499920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 switch</a:t>
            </a:r>
            <a:r>
              <a:rPr lang="ko-KR" altLang="en-US" dirty="0"/>
              <a:t>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14099"/>
            <a:ext cx="5400600" cy="4911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4023" y="1981200"/>
            <a:ext cx="4901953" cy="2040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359589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/>
              <a:t>우리가 작성하는 프로그램은 순서</a:t>
            </a:r>
            <a:r>
              <a:rPr lang="en-US" altLang="ko-KR" dirty="0"/>
              <a:t>, </a:t>
            </a:r>
            <a:r>
              <a:rPr lang="ko-KR" altLang="en-US" dirty="0"/>
              <a:t>선택</a:t>
            </a:r>
            <a:r>
              <a:rPr lang="en-US" altLang="ko-KR" dirty="0"/>
              <a:t>, </a:t>
            </a:r>
            <a:r>
              <a:rPr lang="ko-KR" altLang="en-US" dirty="0"/>
              <a:t>반복의 논리로 구성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/>
              <a:t>대표적인 </a:t>
            </a:r>
            <a:r>
              <a:rPr lang="ko-KR" altLang="en-US" dirty="0" err="1"/>
              <a:t>선택문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</a:p>
          <a:p>
            <a:pPr>
              <a:lnSpc>
                <a:spcPct val="125000"/>
              </a:lnSpc>
            </a:pPr>
            <a:r>
              <a:rPr lang="ko-KR" altLang="en-US" dirty="0"/>
              <a:t>단순</a:t>
            </a:r>
            <a:r>
              <a:rPr lang="en-US" altLang="ko-KR" dirty="0"/>
              <a:t> if</a:t>
            </a:r>
            <a:r>
              <a:rPr lang="ko-KR" altLang="en-US" dirty="0"/>
              <a:t>문</a:t>
            </a:r>
            <a:r>
              <a:rPr lang="en-US" altLang="ko-KR" dirty="0"/>
              <a:t>(if)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1-1 </a:t>
            </a:r>
            <a:r>
              <a:rPr lang="ko-KR" altLang="en-US" dirty="0"/>
              <a:t>단순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(if)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 if</a:t>
            </a:r>
            <a:r>
              <a:rPr lang="ko-KR" altLang="en-US" dirty="0"/>
              <a:t>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6576" y="2924944"/>
            <a:ext cx="6171605" cy="2738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055724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 switch</a:t>
            </a:r>
            <a:r>
              <a:rPr lang="ko-KR" altLang="en-US" dirty="0"/>
              <a:t>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35249"/>
            <a:ext cx="6176963" cy="46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423973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 switch</a:t>
            </a:r>
            <a:r>
              <a:rPr lang="ko-KR" altLang="en-US" dirty="0"/>
              <a:t>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4898234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71600"/>
            <a:ext cx="3170028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6589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 switch</a:t>
            </a:r>
            <a:r>
              <a:rPr lang="ko-KR" altLang="en-US" dirty="0"/>
              <a:t>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82" y="1308227"/>
            <a:ext cx="5138737" cy="548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524000"/>
            <a:ext cx="215064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701221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b="1" dirty="0">
                <a:solidFill>
                  <a:srgbClr val="C00000"/>
                </a:solidFill>
              </a:rPr>
              <a:t> 학습 정리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자바의 </a:t>
            </a:r>
            <a:r>
              <a:rPr lang="ko-KR" altLang="en-US" dirty="0" err="1"/>
              <a:t>선택문</a:t>
            </a:r>
            <a:r>
              <a:rPr lang="ko-KR" altLang="en-US" dirty="0"/>
              <a:t> </a:t>
            </a:r>
            <a:r>
              <a:rPr lang="en-US" altLang="ko-KR" dirty="0"/>
              <a:t>: if</a:t>
            </a:r>
            <a:r>
              <a:rPr lang="ko-KR" altLang="en-US" dirty="0"/>
              <a:t>문</a:t>
            </a:r>
          </a:p>
          <a:p>
            <a:pPr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① 단순 </a:t>
            </a:r>
            <a:r>
              <a:rPr lang="en-US" altLang="ko-KR" sz="1600" dirty="0"/>
              <a:t>if</a:t>
            </a:r>
            <a:r>
              <a:rPr lang="ko-KR" altLang="en-US" sz="1600" dirty="0"/>
              <a:t>문</a:t>
            </a: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② 이중 </a:t>
            </a:r>
            <a:r>
              <a:rPr lang="en-US" altLang="ko-KR" sz="1600" dirty="0"/>
              <a:t>if</a:t>
            </a:r>
            <a:r>
              <a:rPr lang="ko-KR" altLang="en-US" sz="1600" dirty="0"/>
              <a:t>문</a:t>
            </a:r>
            <a:endParaRPr lang="en-US" altLang="ko-KR" sz="16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8704" y="1772816"/>
            <a:ext cx="3888432" cy="179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8704" y="3861048"/>
            <a:ext cx="3803526" cy="219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740093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b="1" dirty="0">
                <a:solidFill>
                  <a:srgbClr val="C00000"/>
                </a:solidFill>
              </a:rPr>
              <a:t> 학습 정리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 ③ 다중 </a:t>
            </a:r>
            <a:r>
              <a:rPr lang="en-US" altLang="ko-KR" sz="1600" dirty="0"/>
              <a:t>if</a:t>
            </a:r>
            <a:r>
              <a:rPr lang="ko-KR" altLang="en-US" sz="1600" dirty="0"/>
              <a:t>문</a:t>
            </a: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④ 내포된 </a:t>
            </a:r>
            <a:r>
              <a:rPr lang="en-US" altLang="ko-KR" sz="1600" dirty="0"/>
              <a:t>if</a:t>
            </a:r>
            <a:r>
              <a:rPr lang="ko-KR" altLang="en-US" sz="1600" dirty="0"/>
              <a:t>문</a:t>
            </a:r>
            <a:endParaRPr lang="en-US" altLang="ko-KR" sz="16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4728" y="1268760"/>
            <a:ext cx="3168352" cy="22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4728" y="3789040"/>
            <a:ext cx="3312673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146920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b="1" dirty="0">
                <a:solidFill>
                  <a:srgbClr val="C00000"/>
                </a:solidFill>
              </a:rPr>
              <a:t> 학습 정리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자바의 </a:t>
            </a:r>
            <a:r>
              <a:rPr lang="ko-KR" altLang="en-US" dirty="0" err="1"/>
              <a:t>조건식</a:t>
            </a:r>
            <a:endParaRPr lang="ko-KR" altLang="en-US" dirty="0"/>
          </a:p>
          <a:p>
            <a:pPr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① 일반적인 문제에서 </a:t>
            </a:r>
            <a:r>
              <a:rPr lang="ko-KR" altLang="en-US" sz="1600" dirty="0" err="1"/>
              <a:t>조건식을</a:t>
            </a:r>
            <a:r>
              <a:rPr lang="ko-KR" altLang="en-US" sz="1600" dirty="0"/>
              <a:t> 추출하는 것이 프로그램의 핵심입니다</a:t>
            </a:r>
            <a:r>
              <a:rPr lang="en-US" altLang="ko-KR" sz="1600" dirty="0"/>
              <a:t>.</a:t>
            </a:r>
          </a:p>
          <a:p>
            <a:r>
              <a:rPr lang="ko-KR" altLang="en-US" dirty="0"/>
              <a:t>자바의 다중 </a:t>
            </a:r>
            <a:r>
              <a:rPr lang="ko-KR" altLang="en-US" dirty="0" err="1"/>
              <a:t>선택문</a:t>
            </a:r>
            <a:r>
              <a:rPr lang="ko-KR" altLang="en-US" dirty="0"/>
              <a:t> </a:t>
            </a:r>
            <a:r>
              <a:rPr lang="en-US" altLang="ko-KR" dirty="0"/>
              <a:t>: switch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>
              <a:buNone/>
            </a:pPr>
            <a:endParaRPr lang="ko-KR" altLang="en-US" dirty="0"/>
          </a:p>
          <a:p>
            <a:endParaRPr lang="en-US" altLang="ko-KR" sz="16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0592" y="2708919"/>
            <a:ext cx="4608512" cy="337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288512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1-1 </a:t>
            </a:r>
            <a:r>
              <a:rPr lang="ko-KR" altLang="en-US" dirty="0"/>
              <a:t>단순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(if)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 if</a:t>
            </a:r>
            <a:r>
              <a:rPr lang="ko-KR" altLang="en-US" dirty="0"/>
              <a:t>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7897" y="1627668"/>
            <a:ext cx="768660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9430" y="2495392"/>
            <a:ext cx="782550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95502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1-1 </a:t>
            </a:r>
            <a:r>
              <a:rPr lang="ko-KR" altLang="en-US" dirty="0"/>
              <a:t>단순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(if)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 if</a:t>
            </a:r>
            <a:r>
              <a:rPr lang="ko-KR" altLang="en-US" dirty="0"/>
              <a:t>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47800"/>
            <a:ext cx="6971937" cy="413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5029200"/>
            <a:ext cx="5704994" cy="134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60899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1-1 </a:t>
            </a:r>
            <a:r>
              <a:rPr lang="ko-KR" altLang="en-US" dirty="0"/>
              <a:t>단순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(if)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 if</a:t>
            </a:r>
            <a:r>
              <a:rPr lang="ko-KR" altLang="en-US" dirty="0"/>
              <a:t>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828" y="1524000"/>
            <a:ext cx="7419755" cy="436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1600200"/>
            <a:ext cx="5749479" cy="1739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92821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1-1 </a:t>
            </a:r>
            <a:r>
              <a:rPr lang="ko-KR" altLang="en-US" dirty="0"/>
              <a:t>단순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(if)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 if</a:t>
            </a:r>
            <a:r>
              <a:rPr lang="ko-KR" altLang="en-US" dirty="0"/>
              <a:t>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grpSp>
        <p:nvGrpSpPr>
          <p:cNvPr id="10" name="그룹 9"/>
          <p:cNvGrpSpPr/>
          <p:nvPr/>
        </p:nvGrpSpPr>
        <p:grpSpPr>
          <a:xfrm>
            <a:off x="457200" y="1471464"/>
            <a:ext cx="6359624" cy="5081736"/>
            <a:chOff x="1046811" y="1628800"/>
            <a:chExt cx="5818900" cy="4315603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82324" y="4005064"/>
              <a:ext cx="5783387" cy="1939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46811" y="1628800"/>
              <a:ext cx="5786357" cy="2495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1432626"/>
            <a:ext cx="6671757" cy="2465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570093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1-1 </a:t>
            </a:r>
            <a:r>
              <a:rPr lang="ko-KR" altLang="en-US" dirty="0"/>
              <a:t>단순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(if)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 if</a:t>
            </a:r>
            <a:r>
              <a:rPr lang="ko-KR" altLang="en-US" dirty="0"/>
              <a:t>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7598536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1447800"/>
            <a:ext cx="5240660" cy="196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732737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1-2 </a:t>
            </a:r>
            <a:r>
              <a:rPr lang="ko-KR" altLang="en-US" dirty="0"/>
              <a:t>이중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r>
              <a:rPr lang="en-US" altLang="ko-KR" dirty="0"/>
              <a:t>(if-else)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 if</a:t>
            </a:r>
            <a:r>
              <a:rPr lang="ko-KR" altLang="en-US" dirty="0"/>
              <a:t>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조건식의</a:t>
            </a:r>
            <a:r>
              <a:rPr lang="ko-KR" altLang="en-US" dirty="0"/>
              <a:t> 결과에 따라 특정 작업을 수행해야 하는 경우 사용</a:t>
            </a:r>
            <a:endParaRPr lang="en-US" altLang="ko-KR" dirty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4648" y="2204864"/>
            <a:ext cx="505437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691347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593</Words>
  <Application>Microsoft Office PowerPoint</Application>
  <PresentationFormat>A4 용지(210x297mm)</PresentationFormat>
  <Paragraphs>183</Paragraphs>
  <Slides>35</Slides>
  <Notes>35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굴림</vt:lpstr>
      <vt:lpstr>맑은 고딕</vt:lpstr>
      <vt:lpstr>Arial</vt:lpstr>
      <vt:lpstr>Arial Black</vt:lpstr>
      <vt:lpstr>Wingdings</vt:lpstr>
      <vt:lpstr>1_디자인 사용자 지정</vt:lpstr>
      <vt:lpstr>Image</vt:lpstr>
      <vt:lpstr>4장  선택문</vt:lpstr>
      <vt:lpstr> </vt:lpstr>
      <vt:lpstr>1 if문</vt:lpstr>
      <vt:lpstr>1 if문</vt:lpstr>
      <vt:lpstr>1 if문</vt:lpstr>
      <vt:lpstr>1 if문</vt:lpstr>
      <vt:lpstr>1 if문</vt:lpstr>
      <vt:lpstr>1 if문</vt:lpstr>
      <vt:lpstr>1 if문</vt:lpstr>
      <vt:lpstr>1 if문</vt:lpstr>
      <vt:lpstr>1 if문</vt:lpstr>
      <vt:lpstr>1 if문</vt:lpstr>
      <vt:lpstr>1 if문</vt:lpstr>
      <vt:lpstr>1 if문</vt:lpstr>
      <vt:lpstr>1 if문</vt:lpstr>
      <vt:lpstr>1 if문</vt:lpstr>
      <vt:lpstr>1 if문</vt:lpstr>
      <vt:lpstr>1 if문</vt:lpstr>
      <vt:lpstr>1 if문</vt:lpstr>
      <vt:lpstr>1 if문</vt:lpstr>
      <vt:lpstr>2 조건식</vt:lpstr>
      <vt:lpstr>2 조건식</vt:lpstr>
      <vt:lpstr>2 조건식</vt:lpstr>
      <vt:lpstr>2 조건식</vt:lpstr>
      <vt:lpstr>2 조건식</vt:lpstr>
      <vt:lpstr>2 조건식</vt:lpstr>
      <vt:lpstr>3 switch문</vt:lpstr>
      <vt:lpstr>3 switch문</vt:lpstr>
      <vt:lpstr>3 switch문</vt:lpstr>
      <vt:lpstr>3 switch문</vt:lpstr>
      <vt:lpstr>3 switch문</vt:lpstr>
      <vt:lpstr>3 switch문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2023-12-26T04:33:08Z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