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68" r:id="rId1"/>
  </p:sldMasterIdLst>
  <p:notesMasterIdLst>
    <p:notesMasterId r:id="rId46"/>
  </p:notesMasterIdLst>
  <p:sldIdLst>
    <p:sldId id="493" r:id="rId2"/>
    <p:sldId id="494" r:id="rId3"/>
    <p:sldId id="495" r:id="rId4"/>
    <p:sldId id="496" r:id="rId5"/>
    <p:sldId id="497" r:id="rId6"/>
    <p:sldId id="498" r:id="rId7"/>
    <p:sldId id="499" r:id="rId8"/>
    <p:sldId id="500" r:id="rId9"/>
    <p:sldId id="501" r:id="rId10"/>
    <p:sldId id="502" r:id="rId11"/>
    <p:sldId id="503" r:id="rId12"/>
    <p:sldId id="504" r:id="rId13"/>
    <p:sldId id="505" r:id="rId14"/>
    <p:sldId id="506" r:id="rId15"/>
    <p:sldId id="507" r:id="rId16"/>
    <p:sldId id="508" r:id="rId17"/>
    <p:sldId id="509" r:id="rId18"/>
    <p:sldId id="510" r:id="rId19"/>
    <p:sldId id="511" r:id="rId20"/>
    <p:sldId id="512" r:id="rId21"/>
    <p:sldId id="513" r:id="rId22"/>
    <p:sldId id="514" r:id="rId23"/>
    <p:sldId id="515" r:id="rId24"/>
    <p:sldId id="516" r:id="rId25"/>
    <p:sldId id="517" r:id="rId26"/>
    <p:sldId id="518" r:id="rId27"/>
    <p:sldId id="519" r:id="rId28"/>
    <p:sldId id="520" r:id="rId29"/>
    <p:sldId id="521" r:id="rId30"/>
    <p:sldId id="522" r:id="rId31"/>
    <p:sldId id="523" r:id="rId32"/>
    <p:sldId id="524" r:id="rId33"/>
    <p:sldId id="525" r:id="rId34"/>
    <p:sldId id="526" r:id="rId35"/>
    <p:sldId id="527" r:id="rId36"/>
    <p:sldId id="528" r:id="rId37"/>
    <p:sldId id="529" r:id="rId38"/>
    <p:sldId id="530" r:id="rId39"/>
    <p:sldId id="531" r:id="rId40"/>
    <p:sldId id="532" r:id="rId41"/>
    <p:sldId id="533" r:id="rId42"/>
    <p:sldId id="534" r:id="rId43"/>
    <p:sldId id="535" r:id="rId44"/>
    <p:sldId id="536" r:id="rId45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4">
          <p15:clr>
            <a:srgbClr val="A4A3A4"/>
          </p15:clr>
        </p15:guide>
        <p15:guide id="2" orient="horz" pos="3552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336699"/>
    <a:srgbClr val="66CCFF"/>
    <a:srgbClr val="22340E"/>
    <a:srgbClr val="586D2D"/>
    <a:srgbClr val="FFAFAF"/>
    <a:srgbClr val="66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25" autoAdjust="0"/>
  </p:normalViewPr>
  <p:slideViewPr>
    <p:cSldViewPr>
      <p:cViewPr varScale="1">
        <p:scale>
          <a:sx n="114" d="100"/>
          <a:sy n="114" d="100"/>
        </p:scale>
        <p:origin x="1002" y="108"/>
      </p:cViewPr>
      <p:guideLst>
        <p:guide orient="horz" pos="3264"/>
        <p:guide orient="horz" pos="3552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6" d="100"/>
          <a:sy n="126" d="100"/>
        </p:scale>
        <p:origin x="-3060" y="-96"/>
      </p:cViewPr>
      <p:guideLst>
        <p:guide orient="horz" pos="3130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003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EDF3AE0-73CB-4822-8F3C-218737565B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8212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6555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9380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497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65741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51117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5824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03840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61789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34268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96930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8927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03396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87166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57197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52916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97295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70714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86849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53139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50217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01253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437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17406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71020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8849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794904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16675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94748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82140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67680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04091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38774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5593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97708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40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4975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41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80069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42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63744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43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6479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44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3191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3440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2011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9824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36390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5853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362200"/>
            <a:ext cx="8686800" cy="990600"/>
          </a:xfrm>
        </p:spPr>
        <p:txBody>
          <a:bodyPr vert="horz" lIns="91440" tIns="45720" rIns="91440" bIns="45720" rtlCol="0" anchor="t">
            <a:normAutofit fontScale="97500"/>
          </a:bodyPr>
          <a:lstStyle>
            <a:lvl1pPr>
              <a:defRPr kumimoji="0" lang="ko-KR" altLang="en-US" sz="4400" b="1" i="0" u="none" strike="noStrike" cap="none" spc="0" normalizeH="0" baseline="0" dirty="0">
                <a:ln w="18415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Arial" charset="0"/>
              </a:defRPr>
            </a:lvl1pPr>
          </a:lstStyle>
          <a:p>
            <a:pPr marL="0" marR="0" lvl="0" indent="0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62000" y="4114800"/>
            <a:ext cx="3886200" cy="3693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sz="1800" b="1" smtClean="0">
                <a:latin typeface="+mj-ea"/>
                <a:ea typeface="+mj-ea"/>
              </a:defRPr>
            </a:lvl1pPr>
            <a:lvl2pPr>
              <a:defRPr lang="ko-KR" altLang="en-US" smtClean="0">
                <a:latin typeface="Arial" charset="0"/>
                <a:ea typeface="굴림" pitchFamily="50" charset="-127"/>
              </a:defRPr>
            </a:lvl2pPr>
            <a:lvl3pPr>
              <a:defRPr lang="ko-KR" altLang="en-US" smtClean="0">
                <a:latin typeface="Arial" charset="0"/>
                <a:ea typeface="굴림" pitchFamily="50" charset="-127"/>
              </a:defRPr>
            </a:lvl3pPr>
            <a:lvl4pPr>
              <a:defRPr lang="ko-KR" altLang="en-US" smtClean="0">
                <a:latin typeface="Arial" charset="0"/>
                <a:ea typeface="굴림" pitchFamily="50" charset="-127"/>
              </a:defRPr>
            </a:lvl4pPr>
            <a:lvl5pPr>
              <a:defRPr lang="ko-KR" altLang="en-US">
                <a:latin typeface="Arial" charset="0"/>
                <a:ea typeface="굴림" pitchFamily="50" charset="-127"/>
              </a:defRPr>
            </a:lvl5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2700" y="0"/>
            <a:ext cx="9906000" cy="1728788"/>
          </a:xfrm>
          <a:prstGeom prst="rect">
            <a:avLst/>
          </a:prstGeom>
          <a:effectLst>
            <a:outerShdw blurRad="88900" dist="25400" dir="5400000" algn="t" rotWithShape="0">
              <a:schemeClr val="tx1">
                <a:alpha val="40000"/>
              </a:schemeClr>
            </a:outerShdw>
          </a:effectLst>
        </p:spPr>
      </p:pic>
      <p:graphicFrame>
        <p:nvGraphicFramePr>
          <p:cNvPr id="3" name="개체 2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009827745"/>
              </p:ext>
            </p:extLst>
          </p:nvPr>
        </p:nvGraphicFramePr>
        <p:xfrm>
          <a:off x="7772400" y="4572000"/>
          <a:ext cx="15066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Image" r:id="rId4" imgW="5092063" imgH="6869841" progId="Photoshop.Image.13">
                  <p:embed/>
                </p:oleObj>
              </mc:Choice>
              <mc:Fallback>
                <p:oleObj name="Image" r:id="rId4" imgW="5092063" imgH="6869841" progId="Photoshop.Image.13">
                  <p:embed/>
                  <p:pic>
                    <p:nvPicPr>
                      <p:cNvPr id="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4572000"/>
                        <a:ext cx="1506600" cy="20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 userDrawn="1"/>
        </p:nvSpPr>
        <p:spPr>
          <a:xfrm>
            <a:off x="6828140" y="106680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9th edition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29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371600"/>
            <a:ext cx="9220200" cy="51054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5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5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5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2288704" y="533400"/>
            <a:ext cx="7052400" cy="504056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 b="1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 학습목표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직사각형 4"/>
          <p:cNvSpPr/>
          <p:nvPr userDrawn="1"/>
        </p:nvSpPr>
        <p:spPr>
          <a:xfrm>
            <a:off x="38100" y="1089954"/>
            <a:ext cx="9867900" cy="777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9792" y="76200"/>
            <a:ext cx="699407" cy="94359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839200" y="828344"/>
            <a:ext cx="797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</a:rPr>
              <a:t>9</a:t>
            </a:r>
            <a:r>
              <a:rPr lang="en-US" altLang="ko-KR" sz="1100" baseline="30000" dirty="0">
                <a:solidFill>
                  <a:schemeClr val="bg2">
                    <a:lumMod val="25000"/>
                  </a:schemeClr>
                </a:solidFill>
              </a:rPr>
              <a:t>th</a:t>
            </a: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</a:rPr>
              <a:t> edition</a:t>
            </a:r>
            <a:endParaRPr lang="ko-KR" alt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1268760"/>
            <a:ext cx="9180512" cy="520824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2360712" y="620688"/>
            <a:ext cx="7052400" cy="4164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lang="ko-KR" altLang="en-US" sz="2400" b="1" dirty="0" smtClean="0">
                <a:effectLst/>
              </a:defRPr>
            </a:lvl1pPr>
          </a:lstStyle>
          <a:p>
            <a:pPr marL="0" lvl="0" indent="0">
              <a:buFont typeface="Wingdings" pitchFamily="2" charset="2"/>
              <a:buChar char="§"/>
            </a:pPr>
            <a:r>
              <a:rPr lang="ko-KR" altLang="en-US" dirty="0"/>
              <a:t> 목차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직사각형 4"/>
          <p:cNvSpPr/>
          <p:nvPr userDrawn="1"/>
        </p:nvSpPr>
        <p:spPr>
          <a:xfrm>
            <a:off x="38100" y="1089954"/>
            <a:ext cx="9867900" cy="777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8839200" y="830680"/>
            <a:ext cx="797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</a:rPr>
              <a:t>9</a:t>
            </a:r>
            <a:r>
              <a:rPr lang="en-US" altLang="ko-KR" sz="1100" baseline="30000" dirty="0">
                <a:solidFill>
                  <a:schemeClr val="bg2">
                    <a:lumMod val="25000"/>
                  </a:schemeClr>
                </a:solidFill>
              </a:rPr>
              <a:t>th</a:t>
            </a: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</a:rPr>
              <a:t> edition</a:t>
            </a:r>
            <a:endParaRPr lang="ko-KR" alt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371600"/>
            <a:ext cx="9220200" cy="51054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  <a:effectLst/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  <a:effectLst/>
              </a:defRPr>
            </a:lvl2pPr>
            <a:lvl3pPr>
              <a:lnSpc>
                <a:spcPct val="13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  <a:effectLst/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  <a:effectLst/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  <a:effectLst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/>
          </p:nvPr>
        </p:nvSpPr>
        <p:spPr>
          <a:xfrm>
            <a:off x="2360712" y="620688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None/>
              <a:defRPr sz="2400" b="1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60712" y="332656"/>
            <a:ext cx="6126136" cy="304800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rgbClr val="C00000"/>
                </a:solidFill>
                <a:effectLst/>
                <a:latin typeface="Arial Black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직사각형 5"/>
          <p:cNvSpPr/>
          <p:nvPr userDrawn="1"/>
        </p:nvSpPr>
        <p:spPr>
          <a:xfrm>
            <a:off x="-3448" y="11081"/>
            <a:ext cx="9909448" cy="2704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8716" y="281538"/>
            <a:ext cx="502770" cy="6783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4056" y="1005808"/>
            <a:ext cx="792088" cy="199333"/>
          </a:xfrm>
          <a:prstGeom prst="rect">
            <a:avLst/>
          </a:prstGeom>
        </p:spPr>
      </p:pic>
      <p:sp>
        <p:nvSpPr>
          <p:cNvPr id="10" name="직사각형 9"/>
          <p:cNvSpPr/>
          <p:nvPr userDrawn="1"/>
        </p:nvSpPr>
        <p:spPr>
          <a:xfrm>
            <a:off x="38100" y="1256795"/>
            <a:ext cx="98679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839200" y="996948"/>
            <a:ext cx="797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</a:rPr>
              <a:t>9</a:t>
            </a:r>
            <a:r>
              <a:rPr lang="en-US" altLang="ko-KR" sz="1100" baseline="30000" dirty="0">
                <a:solidFill>
                  <a:schemeClr val="bg2">
                    <a:lumMod val="25000"/>
                  </a:schemeClr>
                </a:solidFill>
              </a:rPr>
              <a:t>th</a:t>
            </a: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</a:rPr>
              <a:t> edition</a:t>
            </a:r>
            <a:endParaRPr lang="ko-KR" alt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360712" y="274638"/>
            <a:ext cx="7049988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268760"/>
            <a:ext cx="89154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5482F-3EC1-4E1D-9CCE-1AC6A3808CAB}" type="datetimeFigureOut">
              <a:rPr lang="ko-KR" altLang="en-US" smtClean="0"/>
              <a:pPr/>
              <a:t>2023-12-26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55320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2BF0604-FE16-4B66-9629-C3E20BBBDA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70" r:id="rId2"/>
    <p:sldLayoutId id="2147484071" r:id="rId3"/>
    <p:sldLayoutId id="2147484072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20013" y="1862336"/>
            <a:ext cx="8686800" cy="9906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5</a:t>
            </a:r>
            <a:r>
              <a:rPr lang="ko-KR" altLang="en-US" sz="4000" dirty="0"/>
              <a:t>장 </a:t>
            </a:r>
            <a:r>
              <a:rPr lang="en-US" altLang="ko-KR" sz="4000" dirty="0"/>
              <a:t> </a:t>
            </a:r>
            <a:r>
              <a:rPr lang="ko-KR" altLang="en-US" sz="4000" dirty="0" err="1"/>
              <a:t>반복문</a:t>
            </a:r>
            <a:endParaRPr lang="ko-KR" altLang="en-US" sz="4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99300" y="6356350"/>
            <a:ext cx="2311400" cy="365125"/>
          </a:xfrm>
        </p:spPr>
        <p:txBody>
          <a:bodyPr/>
          <a:lstStyle/>
          <a:p>
            <a:pPr>
              <a:defRPr/>
            </a:pPr>
            <a:fld id="{04D22018-F3CF-4E57-8E2F-22E5860DED70}" type="slidenum">
              <a:rPr lang="en-US" altLang="ko-KR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32520" y="1988840"/>
            <a:ext cx="8712968" cy="8640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n-ea"/>
              <a:ea typeface="+mn-ea"/>
              <a:cs typeface="Arial" charset="0"/>
            </a:endParaRPr>
          </a:p>
        </p:txBody>
      </p:sp>
      <p:sp>
        <p:nvSpPr>
          <p:cNvPr id="11" name="슬라이드 번호 개체 틀 2"/>
          <p:cNvSpPr txBox="1">
            <a:spLocks/>
          </p:cNvSpPr>
          <p:nvPr/>
        </p:nvSpPr>
        <p:spPr>
          <a:xfrm>
            <a:off x="7327900" y="6629400"/>
            <a:ext cx="2578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D22018-F3CF-4E57-8E2F-22E5860DED70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6800" y="3886200"/>
            <a:ext cx="3526928" cy="2531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j-ea"/>
                <a:ea typeface="+mj-ea"/>
              </a:rPr>
              <a:t>Section 1 </a:t>
            </a:r>
            <a:r>
              <a:rPr lang="ko-KR" altLang="en-US" b="1" dirty="0">
                <a:latin typeface="+mj-ea"/>
                <a:ea typeface="+mj-ea"/>
              </a:rPr>
              <a:t>반복문의 개요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+mj-ea"/>
                <a:ea typeface="+mj-ea"/>
              </a:rPr>
              <a:t>Section 2 while</a:t>
            </a:r>
            <a:r>
              <a:rPr lang="ko-KR" altLang="en-US" b="1" dirty="0">
                <a:latin typeface="+mj-ea"/>
                <a:ea typeface="+mj-ea"/>
              </a:rPr>
              <a:t>문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+mj-ea"/>
                <a:ea typeface="+mj-ea"/>
              </a:rPr>
              <a:t>Section 3 do-while</a:t>
            </a:r>
            <a:r>
              <a:rPr lang="ko-KR" altLang="en-US" b="1" dirty="0">
                <a:latin typeface="+mj-ea"/>
                <a:ea typeface="+mj-ea"/>
              </a:rPr>
              <a:t>문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+mj-ea"/>
                <a:ea typeface="+mj-ea"/>
              </a:rPr>
              <a:t>Section 4 for</a:t>
            </a:r>
            <a:r>
              <a:rPr lang="ko-KR" altLang="en-US" b="1" dirty="0">
                <a:latin typeface="+mj-ea"/>
                <a:ea typeface="+mj-ea"/>
              </a:rPr>
              <a:t>문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+mj-ea"/>
                <a:ea typeface="+mj-ea"/>
              </a:rPr>
              <a:t>Section 5 </a:t>
            </a:r>
            <a:r>
              <a:rPr lang="ko-KR" altLang="en-US" b="1" dirty="0">
                <a:latin typeface="+mj-ea"/>
                <a:ea typeface="+mj-ea"/>
              </a:rPr>
              <a:t>반복문의 비교와 중첩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+mj-ea"/>
                <a:ea typeface="+mj-ea"/>
              </a:rPr>
              <a:t>Section 6 </a:t>
            </a:r>
            <a:r>
              <a:rPr lang="ko-KR" altLang="en-US" b="1" dirty="0">
                <a:latin typeface="+mj-ea"/>
                <a:ea typeface="+mj-ea"/>
              </a:rPr>
              <a:t>제어의 이동</a:t>
            </a:r>
          </a:p>
        </p:txBody>
      </p:sp>
    </p:spTree>
    <p:extLst>
      <p:ext uri="{BB962C8B-B14F-4D97-AF65-F5344CB8AC3E}">
        <p14:creationId xmlns:p14="http://schemas.microsoft.com/office/powerpoint/2010/main" val="373448733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endParaRPr lang="en-US" altLang="ko-KR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 do-while</a:t>
            </a:r>
            <a:r>
              <a:rPr lang="ko-KR" altLang="en-US" dirty="0"/>
              <a:t>문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920552" y="1340768"/>
            <a:ext cx="7416824" cy="4193553"/>
            <a:chOff x="920552" y="1340768"/>
            <a:chExt cx="7416824" cy="4193553"/>
          </a:xfrm>
        </p:grpSpPr>
        <p:pic>
          <p:nvPicPr>
            <p:cNvPr id="3993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20552" y="1340768"/>
              <a:ext cx="7401272" cy="1977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939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20552" y="3212976"/>
              <a:ext cx="7416824" cy="2321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65056437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 do-while</a:t>
            </a:r>
            <a:r>
              <a:rPr lang="ko-KR" altLang="en-US" dirty="0"/>
              <a:t>문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505815"/>
            <a:ext cx="7422800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48944" y="5517232"/>
            <a:ext cx="6551092" cy="105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8721260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 do-while</a:t>
            </a:r>
            <a:r>
              <a:rPr lang="ko-KR" altLang="en-US" dirty="0"/>
              <a:t>문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1600200" y="1447800"/>
            <a:ext cx="4849211" cy="5172880"/>
            <a:chOff x="1856656" y="1268760"/>
            <a:chExt cx="4849211" cy="5172880"/>
          </a:xfrm>
        </p:grpSpPr>
        <p:pic>
          <p:nvPicPr>
            <p:cNvPr id="4198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06997" y="5687126"/>
              <a:ext cx="4791447" cy="754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986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56656" y="1268760"/>
              <a:ext cx="4849211" cy="44969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64654" y="3645024"/>
            <a:ext cx="3341346" cy="2138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0524819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 do-while</a:t>
            </a:r>
            <a:r>
              <a:rPr lang="ko-KR" altLang="en-US" dirty="0"/>
              <a:t>문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488504" y="1700809"/>
            <a:ext cx="5477193" cy="3456383"/>
            <a:chOff x="488504" y="1700809"/>
            <a:chExt cx="5477193" cy="3456383"/>
          </a:xfrm>
        </p:grpSpPr>
        <p:pic>
          <p:nvPicPr>
            <p:cNvPr id="4301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0260" y="3284984"/>
              <a:ext cx="5411364" cy="1872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010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8504" y="1700809"/>
              <a:ext cx="5477193" cy="1656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4351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 do-while</a:t>
            </a:r>
            <a:r>
              <a:rPr lang="ko-KR" altLang="en-US" dirty="0"/>
              <a:t>문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371600"/>
            <a:ext cx="4752528" cy="5420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635529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 do-while</a:t>
            </a:r>
            <a:r>
              <a:rPr lang="ko-KR" altLang="en-US" dirty="0"/>
              <a:t>문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6736" y="1196752"/>
            <a:ext cx="5290542" cy="5205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17039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/>
              <a:t>일정한</a:t>
            </a:r>
            <a:r>
              <a:rPr lang="en-US" altLang="ko-KR" dirty="0"/>
              <a:t> </a:t>
            </a:r>
            <a:r>
              <a:rPr lang="ko-KR" altLang="en-US" dirty="0"/>
              <a:t>패턴으로 증가 또는 감소하면서 지정된 횟수만큼 반복 수행</a:t>
            </a:r>
            <a:endParaRPr lang="en-US" altLang="ko-KR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 for</a:t>
            </a:r>
            <a:r>
              <a:rPr lang="ko-KR" altLang="en-US" dirty="0"/>
              <a:t>문</a:t>
            </a: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4488" y="1772816"/>
            <a:ext cx="4968552" cy="4395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457056" y="3789040"/>
            <a:ext cx="39604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b="1" dirty="0"/>
              <a:t> </a:t>
            </a:r>
            <a:r>
              <a:rPr lang="ko-KR" altLang="en-US" sz="1400" b="1" dirty="0" err="1"/>
              <a:t>초기식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주로 반복 변수의 초기화를 위해 사용</a:t>
            </a:r>
            <a:r>
              <a:rPr lang="en-US" altLang="ko-KR" sz="1400" b="1" dirty="0"/>
              <a:t>. </a:t>
            </a:r>
            <a:r>
              <a:rPr lang="ko-KR" altLang="en-US" sz="1400" b="1" dirty="0" err="1"/>
              <a:t>초기식은</a:t>
            </a:r>
            <a:r>
              <a:rPr lang="ko-KR" altLang="en-US" sz="1400" b="1" dirty="0"/>
              <a:t> 처음 한 번만 수행</a:t>
            </a:r>
          </a:p>
          <a:p>
            <a:pPr>
              <a:buFont typeface="Arial" pitchFamily="34" charset="0"/>
              <a:buChar char="•"/>
            </a:pPr>
            <a:endParaRPr lang="en-US" altLang="ko-KR" sz="1400" b="1" dirty="0"/>
          </a:p>
          <a:p>
            <a:pPr>
              <a:buFont typeface="Arial" pitchFamily="34" charset="0"/>
              <a:buChar char="•"/>
            </a:pPr>
            <a:r>
              <a:rPr lang="ko-KR" altLang="en-US" sz="1400" b="1" dirty="0"/>
              <a:t> </a:t>
            </a:r>
            <a:r>
              <a:rPr lang="ko-KR" altLang="en-US" sz="1400" b="1" dirty="0" err="1"/>
              <a:t>조건식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조건을 나타내며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조건식이 참일 동안 반복 부분 수행</a:t>
            </a:r>
          </a:p>
          <a:p>
            <a:pPr>
              <a:buFont typeface="Arial" pitchFamily="34" charset="0"/>
              <a:buChar char="•"/>
            </a:pPr>
            <a:endParaRPr lang="en-US" altLang="ko-KR" sz="1400" b="1" dirty="0"/>
          </a:p>
          <a:p>
            <a:pPr>
              <a:buFont typeface="Arial" pitchFamily="34" charset="0"/>
              <a:buChar char="•"/>
            </a:pPr>
            <a:r>
              <a:rPr lang="ko-KR" altLang="en-US" sz="1400" b="1" dirty="0"/>
              <a:t> </a:t>
            </a:r>
            <a:r>
              <a:rPr lang="ko-KR" altLang="en-US" sz="1400" b="1" dirty="0" err="1"/>
              <a:t>증감식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반복 부분을 수행한 후에 반드시 수행되는 문장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주로 </a:t>
            </a:r>
            <a:r>
              <a:rPr lang="ko-KR" altLang="en-US" sz="1400" b="1" dirty="0" err="1"/>
              <a:t>조건식에</a:t>
            </a:r>
            <a:r>
              <a:rPr lang="ko-KR" altLang="en-US" sz="1400" b="1" dirty="0"/>
              <a:t> 변화를 주는 수식으로 구성</a:t>
            </a:r>
          </a:p>
        </p:txBody>
      </p:sp>
    </p:spTree>
    <p:extLst>
      <p:ext uri="{BB962C8B-B14F-4D97-AF65-F5344CB8AC3E}">
        <p14:creationId xmlns:p14="http://schemas.microsoft.com/office/powerpoint/2010/main" val="394507603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endParaRPr lang="en-US" altLang="ko-KR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 for</a:t>
            </a:r>
            <a:r>
              <a:rPr lang="ko-KR" altLang="en-US" dirty="0"/>
              <a:t>문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2560" y="1700808"/>
            <a:ext cx="7495009" cy="3651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084541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endParaRPr lang="en-US" altLang="ko-KR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 for</a:t>
            </a:r>
            <a:r>
              <a:rPr lang="ko-KR" altLang="en-US" dirty="0"/>
              <a:t>문</a:t>
            </a: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2600" y="1412776"/>
            <a:ext cx="7108304" cy="435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7549670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 for</a:t>
            </a:r>
            <a:r>
              <a:rPr lang="ko-KR" altLang="en-US" dirty="0"/>
              <a:t>문</a:t>
            </a: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0552" y="1700808"/>
            <a:ext cx="7203554" cy="4188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14616" y="5445224"/>
            <a:ext cx="4291384" cy="108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9877213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ko-KR" altLang="en-US" dirty="0"/>
              <a:t> 학습목표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5" name="제목 4"/>
          <p:cNvSpPr>
            <a:spLocks noGrp="1"/>
          </p:cNvSpPr>
          <p:nvPr>
            <p:ph type="title" idx="4294967295"/>
          </p:nvPr>
        </p:nvSpPr>
        <p:spPr>
          <a:xfrm>
            <a:off x="0" y="36513"/>
            <a:ext cx="6126163" cy="3048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304800" y="1340768"/>
            <a:ext cx="9220200" cy="5136232"/>
          </a:xfrm>
        </p:spPr>
        <p:txBody>
          <a:bodyPr/>
          <a:lstStyle/>
          <a:p>
            <a:r>
              <a:rPr lang="ko-KR" altLang="en-US" dirty="0"/>
              <a:t>반복 논리를 대표하는 </a:t>
            </a:r>
            <a:r>
              <a:rPr lang="en-US" altLang="ko-KR" dirty="0"/>
              <a:t>3</a:t>
            </a:r>
            <a:r>
              <a:rPr lang="ko-KR" altLang="en-US" dirty="0"/>
              <a:t>가지 종류의 </a:t>
            </a:r>
            <a:r>
              <a:rPr lang="ko-KR" altLang="en-US" dirty="0" err="1"/>
              <a:t>반복문을</a:t>
            </a:r>
            <a:r>
              <a:rPr lang="ko-KR" altLang="en-US" dirty="0"/>
              <a:t> 학습합니다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while</a:t>
            </a:r>
            <a:r>
              <a:rPr lang="ko-KR" altLang="en-US" dirty="0"/>
              <a:t>문</a:t>
            </a:r>
            <a:r>
              <a:rPr lang="en-US" altLang="ko-KR" dirty="0"/>
              <a:t>, do-while</a:t>
            </a:r>
            <a:r>
              <a:rPr lang="ko-KR" altLang="en-US" dirty="0"/>
              <a:t>문</a:t>
            </a:r>
            <a:r>
              <a:rPr lang="en-US" altLang="ko-KR" dirty="0"/>
              <a:t>, for</a:t>
            </a:r>
            <a:r>
              <a:rPr lang="ko-KR" altLang="en-US" dirty="0"/>
              <a:t>문에 대해 자세하게 학습합니다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가지 반복문의 비교와 중첩 사용에 관해 학습합니다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제어를 이동시키기 위한 </a:t>
            </a:r>
            <a:r>
              <a:rPr lang="en-US" altLang="ko-KR" dirty="0"/>
              <a:t>break</a:t>
            </a:r>
            <a:r>
              <a:rPr lang="ko-KR" altLang="en-US" dirty="0"/>
              <a:t>문과 </a:t>
            </a:r>
            <a:r>
              <a:rPr lang="en-US" altLang="ko-KR" dirty="0"/>
              <a:t>continue</a:t>
            </a:r>
            <a:r>
              <a:rPr lang="ko-KR" altLang="en-US" dirty="0"/>
              <a:t>문을 학습합니다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레이블 블록을 사용한 제어 이동에 관해 학습합니다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624284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 for</a:t>
            </a:r>
            <a:r>
              <a:rPr lang="ko-KR" altLang="en-US" dirty="0"/>
              <a:t>문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4528" y="1700808"/>
            <a:ext cx="6238121" cy="4377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8249" y="5301208"/>
            <a:ext cx="4187751" cy="1468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2042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 for</a:t>
            </a:r>
            <a:r>
              <a:rPr lang="ko-KR" altLang="en-US" dirty="0"/>
              <a:t>문</a:t>
            </a: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325160"/>
            <a:ext cx="4752528" cy="5365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2590800"/>
            <a:ext cx="3639493" cy="1371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4164256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 5-1 </a:t>
            </a:r>
            <a:r>
              <a:rPr lang="ko-KR" altLang="en-US" dirty="0"/>
              <a:t>반복문의 비교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5 </a:t>
            </a:r>
            <a:r>
              <a:rPr lang="ko-KR" altLang="en-US" dirty="0"/>
              <a:t>반복문의 비교와 중첩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ko-KR" altLang="en-US" dirty="0" err="1"/>
              <a:t>반복문이</a:t>
            </a:r>
            <a:r>
              <a:rPr lang="ko-KR" altLang="en-US" dirty="0"/>
              <a:t> 조금씩 다른 특성을 가짐</a:t>
            </a: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4488" y="2348880"/>
            <a:ext cx="9295807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360214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 5-1 </a:t>
            </a:r>
            <a:r>
              <a:rPr lang="ko-KR" altLang="en-US" dirty="0"/>
              <a:t>반복문의 비교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5 </a:t>
            </a:r>
            <a:r>
              <a:rPr lang="ko-KR" altLang="en-US" dirty="0"/>
              <a:t>반복문의 비교와 중첩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568624" y="1484784"/>
            <a:ext cx="6936855" cy="4058326"/>
            <a:chOff x="1640631" y="1340768"/>
            <a:chExt cx="6936855" cy="4058326"/>
          </a:xfrm>
        </p:grpSpPr>
        <p:pic>
          <p:nvPicPr>
            <p:cNvPr id="5325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40631" y="4393821"/>
              <a:ext cx="6840761" cy="1005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3250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40632" y="1340768"/>
              <a:ext cx="6936854" cy="32090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65180203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 5-2 </a:t>
            </a:r>
            <a:r>
              <a:rPr lang="ko-KR" altLang="en-US" dirty="0"/>
              <a:t>반복의 중첩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5 </a:t>
            </a:r>
            <a:r>
              <a:rPr lang="ko-KR" altLang="en-US" dirty="0"/>
              <a:t>반복문의 비교와 중첩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반복문은</a:t>
            </a:r>
            <a:r>
              <a:rPr lang="ko-KR" altLang="en-US" dirty="0"/>
              <a:t> 선택문과 마찬가지로 중첩될 수 있습니다</a:t>
            </a: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981200"/>
            <a:ext cx="6384007" cy="4409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29937759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 5-2 </a:t>
            </a:r>
            <a:r>
              <a:rPr lang="ko-KR" altLang="en-US" dirty="0"/>
              <a:t>반복의 중첩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5 </a:t>
            </a:r>
            <a:r>
              <a:rPr lang="ko-KR" altLang="en-US" dirty="0"/>
              <a:t>반복문의 비교와 중첩</a:t>
            </a: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972" y="1295400"/>
            <a:ext cx="6475624" cy="5013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02247" y="4437112"/>
            <a:ext cx="3003753" cy="2115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77301707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 5-2 </a:t>
            </a:r>
            <a:r>
              <a:rPr lang="ko-KR" altLang="en-US" dirty="0"/>
              <a:t>반복의 중첩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5 </a:t>
            </a:r>
            <a:r>
              <a:rPr lang="ko-KR" altLang="en-US" dirty="0"/>
              <a:t>반복문의 비교와 중첩</a:t>
            </a: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325160"/>
            <a:ext cx="5544616" cy="5406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00458" y="4077072"/>
            <a:ext cx="3305542" cy="2590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6148517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6 </a:t>
            </a:r>
            <a:r>
              <a:rPr lang="ko-KR" altLang="en-US" dirty="0"/>
              <a:t>제어의 이동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제어를 이동 </a:t>
            </a:r>
            <a:r>
              <a:rPr lang="en-US" altLang="ko-KR" dirty="0"/>
              <a:t>: </a:t>
            </a:r>
            <a:r>
              <a:rPr lang="ko-KR" altLang="en-US" dirty="0"/>
              <a:t>프로그램의 실행 순서를 인위적으로 변경</a:t>
            </a:r>
            <a:endParaRPr lang="en-US" altLang="ko-KR" dirty="0"/>
          </a:p>
          <a:p>
            <a:pPr lvl="1"/>
            <a:r>
              <a:rPr lang="ko-KR" altLang="en-US" dirty="0"/>
              <a:t>자바 언어는 제어를 이동하기 위해 제한된 형태의 명령어인 </a:t>
            </a:r>
            <a:r>
              <a:rPr lang="en-US" altLang="ko-KR" dirty="0"/>
              <a:t>break, continue, return </a:t>
            </a:r>
            <a:r>
              <a:rPr lang="ko-KR" altLang="en-US" dirty="0"/>
              <a:t>문을 제공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프로그램의 제어가 자유롭게 이동되는 것을 허용하면</a:t>
            </a:r>
            <a:r>
              <a:rPr lang="en-US" altLang="ko-KR" dirty="0"/>
              <a:t>, </a:t>
            </a:r>
            <a:r>
              <a:rPr lang="ko-KR" altLang="en-US" dirty="0"/>
              <a:t>프로그램의 구조가 난해해지고 스파게티</a:t>
            </a:r>
            <a:r>
              <a:rPr lang="en-US" altLang="ko-KR" dirty="0"/>
              <a:t>(spaghetti)</a:t>
            </a:r>
            <a:r>
              <a:rPr lang="ko-KR" altLang="en-US" dirty="0"/>
              <a:t> 코드가 될 수 있다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최근의</a:t>
            </a:r>
            <a:r>
              <a:rPr lang="en-US" altLang="ko-KR" dirty="0"/>
              <a:t> </a:t>
            </a:r>
            <a:r>
              <a:rPr lang="ko-KR" altLang="en-US" dirty="0"/>
              <a:t>프로그래밍 언어에서는 제한된 형태의 제어 이동만 허용한다</a:t>
            </a:r>
          </a:p>
        </p:txBody>
      </p:sp>
    </p:spTree>
    <p:extLst>
      <p:ext uri="{BB962C8B-B14F-4D97-AF65-F5344CB8AC3E}">
        <p14:creationId xmlns:p14="http://schemas.microsoft.com/office/powerpoint/2010/main" val="169583782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 6-1 </a:t>
            </a:r>
            <a:r>
              <a:rPr lang="ko-KR" altLang="en-US" dirty="0"/>
              <a:t>레이블 블록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6 </a:t>
            </a:r>
            <a:r>
              <a:rPr lang="ko-KR" altLang="en-US" dirty="0"/>
              <a:t>제어의 이동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프로그램의 특정 부분을 레이블 블록으로 지정할 수 있다</a:t>
            </a:r>
            <a:endParaRPr lang="en-US" altLang="ko-KR" dirty="0"/>
          </a:p>
          <a:p>
            <a:pPr lvl="1"/>
            <a:r>
              <a:rPr lang="en-US" altLang="ko-KR" dirty="0"/>
              <a:t>break, continue</a:t>
            </a:r>
            <a:r>
              <a:rPr lang="ko-KR" altLang="en-US" dirty="0"/>
              <a:t>문은 단독으로 사용될 수도 있지만</a:t>
            </a:r>
            <a:r>
              <a:rPr lang="en-US" altLang="ko-KR" dirty="0"/>
              <a:t>, </a:t>
            </a:r>
            <a:r>
              <a:rPr lang="ko-KR" altLang="en-US" dirty="0"/>
              <a:t>레이블 블록과 같이 사용될 수도 있다</a:t>
            </a:r>
            <a:endParaRPr lang="en-US" altLang="ko-KR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6576" y="2348880"/>
            <a:ext cx="4837931" cy="9729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3127658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416496" y="1196752"/>
            <a:ext cx="9220200" cy="5280248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 6-1 </a:t>
            </a:r>
            <a:r>
              <a:rPr lang="ko-KR" altLang="en-US" dirty="0"/>
              <a:t>레이블 블록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6 </a:t>
            </a:r>
            <a:r>
              <a:rPr lang="ko-KR" altLang="en-US" dirty="0"/>
              <a:t>제어의 이동</a:t>
            </a: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1447800"/>
            <a:ext cx="5832648" cy="5286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2684017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/>
              <a:t>어떤 작업을 반복적으로 수행할 때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학생 성적의 평균을 구한다</a:t>
            </a:r>
            <a:r>
              <a:rPr lang="en-US" altLang="ko-KR" dirty="0"/>
              <a:t>, 1</a:t>
            </a:r>
            <a:r>
              <a:rPr lang="ko-KR" altLang="en-US" dirty="0"/>
              <a:t>부터 </a:t>
            </a:r>
            <a:r>
              <a:rPr lang="en-US" altLang="ko-KR" dirty="0"/>
              <a:t>100</a:t>
            </a:r>
            <a:r>
              <a:rPr lang="ko-KR" altLang="en-US" dirty="0"/>
              <a:t>까지의 합을 구한다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endParaRPr lang="en-US" altLang="ko-KR" dirty="0"/>
          </a:p>
          <a:p>
            <a:pPr lvl="1">
              <a:lnSpc>
                <a:spcPct val="125000"/>
              </a:lnSpc>
            </a:pPr>
            <a:endParaRPr lang="en-US" altLang="ko-KR" dirty="0"/>
          </a:p>
          <a:p>
            <a:pPr lvl="1">
              <a:lnSpc>
                <a:spcPct val="125000"/>
              </a:lnSpc>
            </a:pPr>
            <a:endParaRPr lang="en-US" altLang="ko-KR" dirty="0"/>
          </a:p>
          <a:p>
            <a:pPr lvl="1">
              <a:lnSpc>
                <a:spcPct val="125000"/>
              </a:lnSpc>
            </a:pPr>
            <a:endParaRPr lang="en-US" altLang="ko-KR" dirty="0"/>
          </a:p>
          <a:p>
            <a:pPr lvl="1">
              <a:lnSpc>
                <a:spcPct val="125000"/>
              </a:lnSpc>
            </a:pP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위와 같은 방법으로는 불가능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endParaRPr lang="en-US" altLang="ko-KR" dirty="0"/>
          </a:p>
          <a:p>
            <a:pPr>
              <a:lnSpc>
                <a:spcPct val="125000"/>
              </a:lnSpc>
            </a:pPr>
            <a:r>
              <a:rPr lang="ko-KR" altLang="en-US" dirty="0"/>
              <a:t>반복 논리를 제공하는 </a:t>
            </a:r>
            <a:r>
              <a:rPr lang="ko-KR" altLang="en-US" dirty="0" err="1"/>
              <a:t>반복문을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대부분의 프로그래밍 언어는 반복 논리를 표현할 수 있는 </a:t>
            </a:r>
            <a:r>
              <a:rPr lang="ko-KR" altLang="en-US" dirty="0" err="1"/>
              <a:t>반복문</a:t>
            </a:r>
            <a:r>
              <a:rPr lang="ko-KR" altLang="en-US" dirty="0"/>
              <a:t> 제공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ko-KR" altLang="en-US" dirty="0"/>
              <a:t>대표적인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: While</a:t>
            </a:r>
            <a:r>
              <a:rPr lang="ko-KR" altLang="en-US" dirty="0"/>
              <a:t>문</a:t>
            </a:r>
            <a:r>
              <a:rPr lang="en-US" altLang="ko-KR" dirty="0"/>
              <a:t>, do-while</a:t>
            </a:r>
            <a:r>
              <a:rPr lang="ko-KR" altLang="en-US" dirty="0"/>
              <a:t>문</a:t>
            </a:r>
            <a:r>
              <a:rPr lang="en-US" altLang="ko-KR" dirty="0"/>
              <a:t>, for</a:t>
            </a:r>
            <a:r>
              <a:rPr lang="ko-KR" altLang="en-US" dirty="0"/>
              <a:t>문</a:t>
            </a:r>
            <a:endParaRPr lang="en-US" altLang="ko-KR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 </a:t>
            </a:r>
            <a:r>
              <a:rPr lang="ko-KR" altLang="en-US" dirty="0"/>
              <a:t>반복문의 개요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2560" y="2132856"/>
            <a:ext cx="7452345" cy="70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2560" y="2865586"/>
            <a:ext cx="7511008" cy="659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84719652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416496" y="1196752"/>
            <a:ext cx="9220200" cy="5280248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장의 </a:t>
            </a:r>
            <a:r>
              <a:rPr lang="en-US" altLang="ko-KR" dirty="0"/>
              <a:t>switch</a:t>
            </a:r>
            <a:r>
              <a:rPr lang="ko-KR" altLang="en-US" dirty="0"/>
              <a:t>문에서 </a:t>
            </a:r>
            <a:r>
              <a:rPr lang="en-US" altLang="ko-KR" dirty="0"/>
              <a:t>break </a:t>
            </a:r>
            <a:r>
              <a:rPr lang="ko-KR" altLang="en-US" dirty="0"/>
              <a:t>문이</a:t>
            </a:r>
            <a:r>
              <a:rPr lang="en-US" altLang="ko-KR" dirty="0"/>
              <a:t> </a:t>
            </a:r>
            <a:r>
              <a:rPr lang="ko-KR" altLang="en-US" dirty="0"/>
              <a:t>실행되면 프로그램의 실행이 </a:t>
            </a:r>
            <a:r>
              <a:rPr lang="en-US" altLang="ko-KR" dirty="0"/>
              <a:t>switch</a:t>
            </a:r>
            <a:r>
              <a:rPr lang="ko-KR" altLang="en-US" dirty="0"/>
              <a:t>문을 벗어난다</a:t>
            </a:r>
            <a:endParaRPr lang="en-US" altLang="ko-KR" dirty="0"/>
          </a:p>
          <a:p>
            <a:r>
              <a:rPr lang="ko-KR" altLang="en-US" dirty="0" err="1"/>
              <a:t>반복문이나</a:t>
            </a:r>
            <a:r>
              <a:rPr lang="ko-KR" altLang="en-US" dirty="0"/>
              <a:t> 레이블 </a:t>
            </a:r>
            <a:r>
              <a:rPr lang="ko-KR" altLang="en-US" dirty="0" err="1"/>
              <a:t>블록문</a:t>
            </a:r>
            <a:r>
              <a:rPr lang="ko-KR" altLang="en-US" dirty="0"/>
              <a:t> 내에서 </a:t>
            </a:r>
            <a:r>
              <a:rPr lang="en-US" altLang="ko-KR" dirty="0"/>
              <a:t>break</a:t>
            </a:r>
            <a:r>
              <a:rPr lang="ko-KR" altLang="en-US" dirty="0"/>
              <a:t>문이 사용되면</a:t>
            </a:r>
            <a:r>
              <a:rPr lang="en-US" altLang="ko-KR" dirty="0"/>
              <a:t>, </a:t>
            </a:r>
            <a:r>
              <a:rPr lang="ko-KR" altLang="en-US" dirty="0"/>
              <a:t>역시 반복문과 레이블 블록을 벗어난다 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 6-2 break</a:t>
            </a:r>
            <a:r>
              <a:rPr lang="ko-KR" altLang="en-US" dirty="0"/>
              <a:t>문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6 </a:t>
            </a:r>
            <a:r>
              <a:rPr lang="ko-KR" altLang="en-US" dirty="0"/>
              <a:t>제어의 이동</a:t>
            </a:r>
          </a:p>
        </p:txBody>
      </p:sp>
    </p:spTree>
    <p:extLst>
      <p:ext uri="{BB962C8B-B14F-4D97-AF65-F5344CB8AC3E}">
        <p14:creationId xmlns:p14="http://schemas.microsoft.com/office/powerpoint/2010/main" val="954269336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416496" y="1325160"/>
            <a:ext cx="9220200" cy="5151840"/>
          </a:xfrm>
        </p:spPr>
        <p:txBody>
          <a:bodyPr/>
          <a:lstStyle/>
          <a:p>
            <a:r>
              <a:rPr lang="ko-KR" altLang="en-US" dirty="0"/>
              <a:t>레이블이 없는 </a:t>
            </a:r>
            <a:r>
              <a:rPr lang="en-US" altLang="ko-KR" dirty="0"/>
              <a:t>break</a:t>
            </a:r>
            <a:r>
              <a:rPr lang="ko-KR" altLang="en-US" dirty="0"/>
              <a:t>문의 사용</a:t>
            </a:r>
            <a:endParaRPr lang="en-US" altLang="ko-KR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 6-2 break</a:t>
            </a:r>
            <a:r>
              <a:rPr lang="ko-KR" altLang="en-US" dirty="0"/>
              <a:t>문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6 </a:t>
            </a:r>
            <a:r>
              <a:rPr lang="ko-KR" altLang="en-US" dirty="0"/>
              <a:t>제어의 이동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905000"/>
            <a:ext cx="5359323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682969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 6-2 break</a:t>
            </a:r>
            <a:r>
              <a:rPr lang="ko-KR" altLang="en-US" dirty="0"/>
              <a:t>문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6 </a:t>
            </a:r>
            <a:r>
              <a:rPr lang="ko-KR" altLang="en-US" dirty="0"/>
              <a:t>제어의 이동</a:t>
            </a: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447800"/>
            <a:ext cx="6336704" cy="482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44871" y="1340768"/>
            <a:ext cx="4061129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61072264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 6-2 break</a:t>
            </a:r>
            <a:r>
              <a:rPr lang="ko-KR" altLang="en-US" dirty="0"/>
              <a:t>문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6 </a:t>
            </a:r>
            <a:r>
              <a:rPr lang="ko-KR" altLang="en-US" dirty="0"/>
              <a:t>제어의 이동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513840"/>
            <a:ext cx="6390459" cy="4841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6912" y="1447800"/>
            <a:ext cx="4196370" cy="304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46640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416496" y="1325160"/>
            <a:ext cx="9220200" cy="5151840"/>
          </a:xfrm>
        </p:spPr>
        <p:txBody>
          <a:bodyPr/>
          <a:lstStyle/>
          <a:p>
            <a:r>
              <a:rPr lang="ko-KR" altLang="en-US" dirty="0"/>
              <a:t>레이블이 있는 </a:t>
            </a:r>
            <a:r>
              <a:rPr lang="en-US" altLang="ko-KR" dirty="0"/>
              <a:t>break</a:t>
            </a:r>
            <a:r>
              <a:rPr lang="ko-KR" altLang="en-US" dirty="0"/>
              <a:t>문의 사용</a:t>
            </a:r>
            <a:endParaRPr lang="en-US" altLang="ko-KR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 6-2 break</a:t>
            </a:r>
            <a:r>
              <a:rPr lang="ko-KR" altLang="en-US" dirty="0"/>
              <a:t>문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6 </a:t>
            </a:r>
            <a:r>
              <a:rPr lang="ko-KR" altLang="en-US" dirty="0"/>
              <a:t>제어의 이동</a:t>
            </a: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68624" y="1916832"/>
            <a:ext cx="5641608" cy="42398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2835029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416496" y="1325160"/>
            <a:ext cx="9220200" cy="5151840"/>
          </a:xfrm>
        </p:spPr>
        <p:txBody>
          <a:bodyPr/>
          <a:lstStyle/>
          <a:p>
            <a:r>
              <a:rPr lang="ko-KR" altLang="en-US" dirty="0"/>
              <a:t>레이블이 있는 </a:t>
            </a:r>
            <a:r>
              <a:rPr lang="en-US" altLang="ko-KR" dirty="0"/>
              <a:t>break</a:t>
            </a:r>
            <a:r>
              <a:rPr lang="ko-KR" altLang="en-US" dirty="0"/>
              <a:t>문의 사용</a:t>
            </a:r>
            <a:endParaRPr lang="en-US" altLang="ko-KR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 6-2 break</a:t>
            </a:r>
            <a:r>
              <a:rPr lang="ko-KR" altLang="en-US" dirty="0"/>
              <a:t>문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6 </a:t>
            </a:r>
            <a:r>
              <a:rPr lang="ko-KR" altLang="en-US" dirty="0"/>
              <a:t>제어의 이동</a:t>
            </a: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68624" y="1988840"/>
            <a:ext cx="7289651" cy="29380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0439658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 6-2 break</a:t>
            </a:r>
            <a:r>
              <a:rPr lang="ko-KR" altLang="en-US" dirty="0"/>
              <a:t>문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6 </a:t>
            </a:r>
            <a:r>
              <a:rPr lang="ko-KR" altLang="en-US" dirty="0"/>
              <a:t>제어의 이동</a:t>
            </a:r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325160"/>
            <a:ext cx="6242495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83167" y="5013176"/>
            <a:ext cx="3622833" cy="1694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75832887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 6-2 break</a:t>
            </a:r>
            <a:r>
              <a:rPr lang="ko-KR" altLang="en-US" dirty="0"/>
              <a:t>문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6 </a:t>
            </a:r>
            <a:r>
              <a:rPr lang="ko-KR" altLang="en-US" dirty="0"/>
              <a:t>제어의 이동</a:t>
            </a: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325160"/>
            <a:ext cx="5482770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25208" y="4686863"/>
            <a:ext cx="3080792" cy="1941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65104803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416496" y="1325160"/>
            <a:ext cx="9220200" cy="5151840"/>
          </a:xfrm>
        </p:spPr>
        <p:txBody>
          <a:bodyPr/>
          <a:lstStyle/>
          <a:p>
            <a:r>
              <a:rPr lang="en-US" altLang="ko-KR" dirty="0"/>
              <a:t>continue</a:t>
            </a:r>
            <a:r>
              <a:rPr lang="ko-KR" altLang="en-US" dirty="0"/>
              <a:t>문은 프로그램의 제어를 반복 블록 처음으로 이동시킨다</a:t>
            </a:r>
            <a:endParaRPr lang="en-US" altLang="ko-KR" dirty="0"/>
          </a:p>
          <a:p>
            <a:r>
              <a:rPr lang="en-US" altLang="ko-KR" dirty="0"/>
              <a:t>continue</a:t>
            </a:r>
            <a:r>
              <a:rPr lang="ko-KR" altLang="en-US" dirty="0"/>
              <a:t>문은 </a:t>
            </a:r>
            <a:r>
              <a:rPr lang="ko-KR" altLang="en-US" dirty="0" err="1"/>
              <a:t>반복문</a:t>
            </a:r>
            <a:r>
              <a:rPr lang="ko-KR" altLang="en-US" dirty="0"/>
              <a:t> 안에서만 사용</a:t>
            </a:r>
            <a:endParaRPr lang="en-US" altLang="ko-KR" dirty="0"/>
          </a:p>
          <a:p>
            <a:r>
              <a:rPr lang="ko-KR" altLang="en-US" dirty="0"/>
              <a:t>레이블이 없는 </a:t>
            </a:r>
            <a:r>
              <a:rPr lang="en-US" altLang="ko-KR" dirty="0"/>
              <a:t>continue</a:t>
            </a:r>
            <a:r>
              <a:rPr lang="ko-KR" altLang="en-US" dirty="0"/>
              <a:t>문의 사용</a:t>
            </a:r>
            <a:endParaRPr lang="en-US" altLang="ko-KR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 6-3 continue</a:t>
            </a:r>
            <a:r>
              <a:rPr lang="ko-KR" altLang="en-US" dirty="0"/>
              <a:t>문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6 </a:t>
            </a:r>
            <a:r>
              <a:rPr lang="ko-KR" altLang="en-US" dirty="0"/>
              <a:t>제어의 이동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971800"/>
            <a:ext cx="6610350" cy="31987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9574886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 6-3 continue</a:t>
            </a:r>
            <a:r>
              <a:rPr lang="ko-KR" altLang="en-US" dirty="0"/>
              <a:t>문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6 </a:t>
            </a:r>
            <a:r>
              <a:rPr lang="ko-KR" altLang="en-US" dirty="0"/>
              <a:t>제어의 이동</a:t>
            </a: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478011"/>
            <a:ext cx="6297916" cy="46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73080" y="1484784"/>
            <a:ext cx="4232920" cy="17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361327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/>
              <a:t>while</a:t>
            </a:r>
            <a:r>
              <a:rPr lang="ko-KR" altLang="en-US" dirty="0"/>
              <a:t>문 </a:t>
            </a:r>
            <a:r>
              <a:rPr lang="en-US" altLang="ko-KR" dirty="0"/>
              <a:t>: </a:t>
            </a:r>
            <a:r>
              <a:rPr lang="ko-KR" altLang="en-US" dirty="0"/>
              <a:t>특정 조건이 만족하는 동안 지정된 영역을 반복적으로 수행할 때</a:t>
            </a:r>
            <a:endParaRPr lang="en-US" altLang="ko-KR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 While</a:t>
            </a:r>
            <a:r>
              <a:rPr lang="ko-KR" altLang="en-US" dirty="0"/>
              <a:t>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6656" y="1844824"/>
            <a:ext cx="5904656" cy="4112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49985878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416496" y="1196752"/>
            <a:ext cx="9220200" cy="5280248"/>
          </a:xfrm>
        </p:spPr>
        <p:txBody>
          <a:bodyPr/>
          <a:lstStyle/>
          <a:p>
            <a:r>
              <a:rPr lang="ko-KR" altLang="en-US" dirty="0"/>
              <a:t>레이블이 있는 </a:t>
            </a:r>
            <a:r>
              <a:rPr lang="en-US" altLang="ko-KR" dirty="0"/>
              <a:t>continue</a:t>
            </a:r>
            <a:r>
              <a:rPr lang="ko-KR" altLang="en-US" dirty="0"/>
              <a:t>문의 사용</a:t>
            </a:r>
            <a:endParaRPr lang="en-US" altLang="ko-KR" dirty="0"/>
          </a:p>
          <a:p>
            <a:pPr lvl="1"/>
            <a:r>
              <a:rPr lang="ko-KR" altLang="en-US" dirty="0"/>
              <a:t>중첩된 </a:t>
            </a:r>
            <a:r>
              <a:rPr lang="ko-KR" altLang="en-US" dirty="0" err="1"/>
              <a:t>반복문이</a:t>
            </a:r>
            <a:r>
              <a:rPr lang="ko-KR" altLang="en-US" dirty="0"/>
              <a:t> 레이블로 지정되어 있을 때 사용 가능</a:t>
            </a:r>
            <a:endParaRPr lang="en-US" altLang="ko-KR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 6-3 continue</a:t>
            </a:r>
            <a:r>
              <a:rPr lang="ko-KR" altLang="en-US" dirty="0"/>
              <a:t>문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6 </a:t>
            </a:r>
            <a:r>
              <a:rPr lang="ko-KR" altLang="en-US" dirty="0"/>
              <a:t>제어의 이동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286000"/>
            <a:ext cx="5133975" cy="40230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0103229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 6-3 continue</a:t>
            </a:r>
            <a:r>
              <a:rPr lang="ko-KR" altLang="en-US" dirty="0"/>
              <a:t>문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6 </a:t>
            </a:r>
            <a:r>
              <a:rPr lang="ko-KR" altLang="en-US" dirty="0"/>
              <a:t>제어의 이동</a:t>
            </a: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524000"/>
            <a:ext cx="6689973" cy="4916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5007498"/>
            <a:ext cx="3078485" cy="1850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56099226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416496" y="1196752"/>
            <a:ext cx="9220200" cy="5280248"/>
          </a:xfrm>
        </p:spPr>
        <p:txBody>
          <a:bodyPr/>
          <a:lstStyle/>
          <a:p>
            <a:r>
              <a:rPr lang="ko-KR" altLang="en-US" dirty="0"/>
              <a:t>반복문의 개요</a:t>
            </a:r>
          </a:p>
          <a:p>
            <a:pPr>
              <a:buNone/>
            </a:pPr>
            <a:r>
              <a:rPr lang="ko-KR" altLang="en-US" sz="1600" dirty="0"/>
              <a:t>① 자바 언어는 </a:t>
            </a:r>
            <a:r>
              <a:rPr lang="en-US" altLang="ko-KR" sz="1600" dirty="0"/>
              <a:t>3</a:t>
            </a:r>
            <a:r>
              <a:rPr lang="ko-KR" altLang="en-US" sz="1600" dirty="0"/>
              <a:t>가지 형태의 </a:t>
            </a:r>
            <a:r>
              <a:rPr lang="ko-KR" altLang="en-US" sz="1600" dirty="0" err="1"/>
              <a:t>반복문을</a:t>
            </a:r>
            <a:r>
              <a:rPr lang="ko-KR" altLang="en-US" sz="1600" dirty="0"/>
              <a:t> 제공하며</a:t>
            </a:r>
            <a:r>
              <a:rPr lang="en-US" altLang="ko-KR" sz="1600" dirty="0"/>
              <a:t>, </a:t>
            </a:r>
            <a:r>
              <a:rPr lang="ko-KR" altLang="en-US" sz="1600" dirty="0"/>
              <a:t>사용 목적에 따라 적합한 </a:t>
            </a:r>
            <a:r>
              <a:rPr lang="ko-KR" altLang="en-US" sz="1600" dirty="0" err="1"/>
              <a:t>반복문을</a:t>
            </a:r>
            <a:r>
              <a:rPr lang="ko-KR" altLang="en-US" sz="1600" dirty="0"/>
              <a:t> 사용합니다</a:t>
            </a:r>
            <a:r>
              <a:rPr lang="en-US" altLang="ko-KR" sz="1600" dirty="0"/>
              <a:t>.</a:t>
            </a:r>
          </a:p>
          <a:p>
            <a:r>
              <a:rPr lang="en-US" altLang="ko-KR" dirty="0"/>
              <a:t>while</a:t>
            </a:r>
            <a:r>
              <a:rPr lang="ko-KR" altLang="en-US" dirty="0"/>
              <a:t>문</a:t>
            </a:r>
            <a:endParaRPr lang="en-US" altLang="ko-KR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b="1" dirty="0">
                <a:solidFill>
                  <a:srgbClr val="C00000"/>
                </a:solidFill>
              </a:rPr>
              <a:t> 학습 정리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8704" y="2348880"/>
            <a:ext cx="3849440" cy="2650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90901995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416496" y="1196752"/>
            <a:ext cx="9220200" cy="5280248"/>
          </a:xfrm>
        </p:spPr>
        <p:txBody>
          <a:bodyPr/>
          <a:lstStyle/>
          <a:p>
            <a:r>
              <a:rPr lang="en-US" altLang="ko-KR" dirty="0"/>
              <a:t>do-while</a:t>
            </a:r>
            <a:r>
              <a:rPr lang="ko-KR" altLang="en-US" dirty="0"/>
              <a:t>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for</a:t>
            </a:r>
            <a:r>
              <a:rPr lang="ko-KR" altLang="en-US" dirty="0"/>
              <a:t>문</a:t>
            </a:r>
            <a:endParaRPr lang="en-US" altLang="ko-KR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b="1" dirty="0">
                <a:solidFill>
                  <a:srgbClr val="C00000"/>
                </a:solidFill>
              </a:rPr>
              <a:t> 학습 정리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64768" y="1340768"/>
            <a:ext cx="3221360" cy="2343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36776" y="3861048"/>
            <a:ext cx="3176985" cy="2705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30184515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416496" y="1196752"/>
            <a:ext cx="9220200" cy="5280248"/>
          </a:xfrm>
        </p:spPr>
        <p:txBody>
          <a:bodyPr>
            <a:normAutofit/>
          </a:bodyPr>
          <a:lstStyle/>
          <a:p>
            <a:r>
              <a:rPr lang="ko-KR" altLang="en-US" dirty="0"/>
              <a:t>반복문의 비교와 중첩</a:t>
            </a:r>
          </a:p>
          <a:p>
            <a:pPr>
              <a:buNone/>
            </a:pPr>
            <a:r>
              <a:rPr lang="en-US" altLang="ko-KR" sz="1600" dirty="0"/>
              <a:t>	</a:t>
            </a:r>
            <a:r>
              <a:rPr lang="ko-KR" altLang="en-US" sz="1600" dirty="0"/>
              <a:t>① </a:t>
            </a:r>
            <a:r>
              <a:rPr lang="ko-KR" altLang="en-US" sz="1600" dirty="0" err="1"/>
              <a:t>반복문은</a:t>
            </a:r>
            <a:r>
              <a:rPr lang="ko-KR" altLang="en-US" sz="1600" dirty="0"/>
              <a:t> 중첩되어 사용될 수 있습니다</a:t>
            </a:r>
            <a:r>
              <a:rPr lang="en-US" altLang="ko-KR" sz="1600" dirty="0"/>
              <a:t>.</a:t>
            </a:r>
          </a:p>
          <a:p>
            <a:pPr>
              <a:buNone/>
            </a:pPr>
            <a:endParaRPr lang="en-US" altLang="ko-KR" sz="1600" dirty="0"/>
          </a:p>
          <a:p>
            <a:pPr>
              <a:buNone/>
            </a:pPr>
            <a:endParaRPr lang="en-US" altLang="ko-KR" sz="1600" dirty="0"/>
          </a:p>
          <a:p>
            <a:pPr>
              <a:buNone/>
            </a:pPr>
            <a:endParaRPr lang="en-US" altLang="ko-KR" sz="1600" dirty="0"/>
          </a:p>
          <a:p>
            <a:pPr>
              <a:buNone/>
            </a:pPr>
            <a:endParaRPr lang="en-US" altLang="ko-KR" sz="1600" dirty="0"/>
          </a:p>
          <a:p>
            <a:r>
              <a:rPr lang="ko-KR" altLang="en-US" dirty="0"/>
              <a:t>제어의 이동</a:t>
            </a:r>
          </a:p>
          <a:p>
            <a:pPr>
              <a:buNone/>
            </a:pPr>
            <a:r>
              <a:rPr lang="en-US" altLang="ko-KR" sz="1600" dirty="0"/>
              <a:t>	</a:t>
            </a:r>
            <a:r>
              <a:rPr lang="ko-KR" altLang="en-US" sz="1600" dirty="0"/>
              <a:t>① 자바에서 인위적으로 프로그램 실행을 제어하기 위해서 </a:t>
            </a:r>
            <a:r>
              <a:rPr lang="en-US" altLang="ko-KR" sz="1600" dirty="0"/>
              <a:t>break</a:t>
            </a:r>
            <a:r>
              <a:rPr lang="ko-KR" altLang="en-US" sz="1600" dirty="0"/>
              <a:t>문과 </a:t>
            </a:r>
            <a:r>
              <a:rPr lang="en-US" altLang="ko-KR" sz="1600" dirty="0"/>
              <a:t>continue</a:t>
            </a:r>
            <a:r>
              <a:rPr lang="ko-KR" altLang="en-US" sz="1600" dirty="0"/>
              <a:t>문을 제공합니다</a:t>
            </a:r>
            <a:r>
              <a:rPr lang="en-US" altLang="ko-KR" sz="1600" dirty="0"/>
              <a:t>.</a:t>
            </a:r>
          </a:p>
          <a:p>
            <a:pPr>
              <a:buNone/>
            </a:pPr>
            <a:r>
              <a:rPr lang="en-US" altLang="ko-KR" sz="1600" dirty="0"/>
              <a:t>	</a:t>
            </a:r>
            <a:r>
              <a:rPr lang="ko-KR" altLang="en-US" sz="1600" dirty="0"/>
              <a:t>② 자바는 레이블 블록 사용을 허용하며</a:t>
            </a:r>
            <a:r>
              <a:rPr lang="en-US" altLang="ko-KR" sz="1600" dirty="0"/>
              <a:t>, </a:t>
            </a:r>
            <a:r>
              <a:rPr lang="ko-KR" altLang="en-US" sz="1600" dirty="0"/>
              <a:t>레이블 블록에서 </a:t>
            </a:r>
            <a:r>
              <a:rPr lang="en-US" altLang="ko-KR" sz="1600" dirty="0"/>
              <a:t>break</a:t>
            </a:r>
            <a:r>
              <a:rPr lang="ko-KR" altLang="en-US" sz="1600" dirty="0"/>
              <a:t>문을 이용하여 원하는 블록 밖으로 제어를 이동시킬 수 있습니다</a:t>
            </a:r>
            <a:r>
              <a:rPr lang="en-US" altLang="ko-KR" sz="1600" dirty="0"/>
              <a:t>.</a:t>
            </a:r>
          </a:p>
          <a:p>
            <a:pPr>
              <a:buNone/>
            </a:pPr>
            <a:r>
              <a:rPr lang="en-US" altLang="ko-KR" sz="1600" dirty="0"/>
              <a:t>	</a:t>
            </a:r>
            <a:r>
              <a:rPr lang="ko-KR" altLang="en-US" sz="1600" dirty="0"/>
              <a:t>③ </a:t>
            </a:r>
            <a:r>
              <a:rPr lang="en-US" altLang="ko-KR" sz="1600" dirty="0"/>
              <a:t>continue</a:t>
            </a:r>
            <a:r>
              <a:rPr lang="ko-KR" altLang="en-US" sz="1600" dirty="0"/>
              <a:t>문은 레이블 블록에서는 사용할 수 없으며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반복문을</a:t>
            </a:r>
            <a:r>
              <a:rPr lang="ko-KR" altLang="en-US" sz="1600" dirty="0"/>
              <a:t> 가진 블록에서만 사용이 가능합니다</a:t>
            </a:r>
            <a:r>
              <a:rPr lang="en-US" altLang="ko-KR" sz="1600" dirty="0"/>
              <a:t>.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b="1" dirty="0">
                <a:solidFill>
                  <a:srgbClr val="C00000"/>
                </a:solidFill>
              </a:rPr>
              <a:t> 학습 정리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97016" y="1196752"/>
            <a:ext cx="3168352" cy="2014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9894630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endParaRPr lang="en-US" altLang="ko-KR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 While</a:t>
            </a:r>
            <a:r>
              <a:rPr lang="ko-KR" altLang="en-US" dirty="0"/>
              <a:t>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4568" y="1412776"/>
            <a:ext cx="6912768" cy="4646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8810161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 While</a:t>
            </a:r>
            <a:r>
              <a:rPr lang="ko-KR" altLang="en-US" dirty="0"/>
              <a:t>문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704528" y="1772816"/>
            <a:ext cx="7200800" cy="4536504"/>
            <a:chOff x="992560" y="1772816"/>
            <a:chExt cx="6869323" cy="4200395"/>
          </a:xfrm>
        </p:grpSpPr>
        <p:pic>
          <p:nvPicPr>
            <p:cNvPr id="35843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30040" y="5238078"/>
              <a:ext cx="6245956" cy="735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42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92560" y="1772816"/>
              <a:ext cx="6869323" cy="3496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01072" y="1412776"/>
            <a:ext cx="5528692" cy="855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2662483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 While</a:t>
            </a:r>
            <a:r>
              <a:rPr lang="ko-KR" altLang="en-US" dirty="0"/>
              <a:t>문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11821"/>
            <a:ext cx="6473837" cy="4624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89104" y="1412776"/>
            <a:ext cx="4719539" cy="2301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4307645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 While</a:t>
            </a:r>
            <a:r>
              <a:rPr lang="ko-KR" altLang="en-US" dirty="0"/>
              <a:t>문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704528" y="1700808"/>
            <a:ext cx="6408712" cy="4905986"/>
            <a:chOff x="1064569" y="1772816"/>
            <a:chExt cx="6408712" cy="4905986"/>
          </a:xfrm>
        </p:grpSpPr>
        <p:pic>
          <p:nvPicPr>
            <p:cNvPr id="3789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82324" y="4140202"/>
              <a:ext cx="6260809" cy="253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890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64569" y="1772816"/>
              <a:ext cx="6408712" cy="2455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53000" y="1628800"/>
            <a:ext cx="6058760" cy="1169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2373552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/>
              <a:t>while</a:t>
            </a:r>
            <a:r>
              <a:rPr lang="ko-KR" altLang="en-US" dirty="0"/>
              <a:t>문과 유사하지만</a:t>
            </a:r>
            <a:r>
              <a:rPr lang="en-US" altLang="ko-KR" dirty="0"/>
              <a:t>, </a:t>
            </a:r>
            <a:r>
              <a:rPr lang="ko-KR" altLang="en-US" dirty="0"/>
              <a:t>반복을 먼저 수행하고 조건을 검사</a:t>
            </a:r>
            <a:r>
              <a:rPr lang="en-US" altLang="ko-KR" dirty="0"/>
              <a:t>(</a:t>
            </a:r>
            <a:r>
              <a:rPr lang="ko-KR" altLang="en-US" dirty="0"/>
              <a:t>최소한 한번은 실행</a:t>
            </a:r>
            <a:r>
              <a:rPr lang="en-US" altLang="ko-KR" dirty="0"/>
              <a:t>)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 do-while</a:t>
            </a:r>
            <a:r>
              <a:rPr lang="ko-KR" altLang="en-US" dirty="0"/>
              <a:t>문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2640" y="1844824"/>
            <a:ext cx="5002510" cy="4062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3376792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664</Words>
  <Application>Microsoft Office PowerPoint</Application>
  <PresentationFormat>A4 용지(210x297mm)</PresentationFormat>
  <Paragraphs>204</Paragraphs>
  <Slides>44</Slides>
  <Notes>44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1" baseType="lpstr">
      <vt:lpstr>굴림</vt:lpstr>
      <vt:lpstr>맑은 고딕</vt:lpstr>
      <vt:lpstr>Arial</vt:lpstr>
      <vt:lpstr>Arial Black</vt:lpstr>
      <vt:lpstr>Wingdings</vt:lpstr>
      <vt:lpstr>1_디자인 사용자 지정</vt:lpstr>
      <vt:lpstr>Image</vt:lpstr>
      <vt:lpstr>5장  반복문</vt:lpstr>
      <vt:lpstr> </vt:lpstr>
      <vt:lpstr>1 반복문의 개요</vt:lpstr>
      <vt:lpstr>2 While문</vt:lpstr>
      <vt:lpstr>2 While문</vt:lpstr>
      <vt:lpstr>2 While문</vt:lpstr>
      <vt:lpstr>2 While문</vt:lpstr>
      <vt:lpstr>2 While문</vt:lpstr>
      <vt:lpstr>3 do-while문</vt:lpstr>
      <vt:lpstr>3 do-while문</vt:lpstr>
      <vt:lpstr>3 do-while문</vt:lpstr>
      <vt:lpstr>3 do-while문</vt:lpstr>
      <vt:lpstr>3 do-while문</vt:lpstr>
      <vt:lpstr>3 do-while문</vt:lpstr>
      <vt:lpstr>3 do-while문</vt:lpstr>
      <vt:lpstr>4 for문</vt:lpstr>
      <vt:lpstr>4 for문</vt:lpstr>
      <vt:lpstr>4 for문</vt:lpstr>
      <vt:lpstr>4 for문</vt:lpstr>
      <vt:lpstr>4 for문</vt:lpstr>
      <vt:lpstr>4 for문</vt:lpstr>
      <vt:lpstr>5 반복문의 비교와 중첩</vt:lpstr>
      <vt:lpstr>5 반복문의 비교와 중첩</vt:lpstr>
      <vt:lpstr>5 반복문의 비교와 중첩</vt:lpstr>
      <vt:lpstr>5 반복문의 비교와 중첩</vt:lpstr>
      <vt:lpstr>5 반복문의 비교와 중첩</vt:lpstr>
      <vt:lpstr>6 제어의 이동</vt:lpstr>
      <vt:lpstr>6 제어의 이동</vt:lpstr>
      <vt:lpstr>6 제어의 이동</vt:lpstr>
      <vt:lpstr>6 제어의 이동</vt:lpstr>
      <vt:lpstr>6 제어의 이동</vt:lpstr>
      <vt:lpstr>6 제어의 이동</vt:lpstr>
      <vt:lpstr>6 제어의 이동</vt:lpstr>
      <vt:lpstr>6 제어의 이동</vt:lpstr>
      <vt:lpstr>6 제어의 이동</vt:lpstr>
      <vt:lpstr>6 제어의 이동</vt:lpstr>
      <vt:lpstr>6 제어의 이동</vt:lpstr>
      <vt:lpstr>6 제어의 이동</vt:lpstr>
      <vt:lpstr>6 제어의 이동</vt:lpstr>
      <vt:lpstr>6 제어의 이동</vt:lpstr>
      <vt:lpstr>6 제어의 이동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79</cp:revision>
  <cp:lastPrinted>1601-01-01T00:00:00Z</cp:lastPrinted>
  <dcterms:created xsi:type="dcterms:W3CDTF">1601-01-01T00:00:00Z</dcterms:created>
  <dcterms:modified xsi:type="dcterms:W3CDTF">2023-12-26T04:32:34Z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