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6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37" r:id="rId3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64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7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07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56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83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26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77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66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04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3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51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84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240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9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6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3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090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182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166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630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858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35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94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758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14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505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123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78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84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9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78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64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88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9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6</a:t>
            </a:r>
            <a:r>
              <a:rPr lang="ko-KR" altLang="en-US" sz="4000" dirty="0" smtClean="0"/>
              <a:t>장</a:t>
            </a:r>
            <a:r>
              <a:rPr lang="en-US" altLang="ko-KR" sz="4000" dirty="0" smtClean="0"/>
              <a:t>  </a:t>
            </a:r>
            <a:r>
              <a:rPr lang="ko-KR" altLang="en-US" sz="4000" dirty="0" smtClean="0"/>
              <a:t>배열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884645"/>
            <a:ext cx="6951711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배열의 개요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</a:t>
            </a:r>
            <a:r>
              <a:rPr lang="ko-KR" altLang="en-US" b="1" dirty="0">
                <a:latin typeface="+mj-ea"/>
                <a:ea typeface="+mj-ea"/>
              </a:rPr>
              <a:t>배열의 선언과 생성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</a:t>
            </a:r>
            <a:r>
              <a:rPr lang="ko-KR" altLang="en-US" b="1" dirty="0">
                <a:latin typeface="+mj-ea"/>
                <a:ea typeface="+mj-ea"/>
              </a:rPr>
              <a:t>배열의 초기화 및 확장 </a:t>
            </a:r>
            <a:r>
              <a:rPr lang="en-US" altLang="ko-KR" b="1" dirty="0">
                <a:latin typeface="+mj-ea"/>
                <a:ea typeface="+mj-ea"/>
              </a:rPr>
              <a:t>for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4 1</a:t>
            </a:r>
            <a:r>
              <a:rPr lang="ko-KR" altLang="en-US" b="1" dirty="0">
                <a:latin typeface="+mj-ea"/>
                <a:ea typeface="+mj-ea"/>
              </a:rPr>
              <a:t>차원 배열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5 </a:t>
            </a:r>
            <a:r>
              <a:rPr lang="ko-KR" altLang="en-US" b="1" dirty="0">
                <a:latin typeface="+mj-ea"/>
                <a:ea typeface="+mj-ea"/>
              </a:rPr>
              <a:t>다차원 배열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+mj-ea"/>
                <a:ea typeface="+mj-ea"/>
              </a:rPr>
              <a:t>Section 6 Arrays </a:t>
            </a:r>
            <a:r>
              <a:rPr lang="ko-KR" altLang="en-US" b="1" dirty="0">
                <a:latin typeface="+mj-ea"/>
                <a:ea typeface="+mj-ea"/>
              </a:rPr>
              <a:t>클래스와 </a:t>
            </a:r>
            <a:r>
              <a:rPr lang="en-US" altLang="ko-KR" b="1" dirty="0">
                <a:latin typeface="+mj-ea"/>
                <a:ea typeface="+mj-ea"/>
              </a:rPr>
              <a:t>System </a:t>
            </a:r>
            <a:r>
              <a:rPr lang="ko-KR" altLang="en-US" b="1" dirty="0">
                <a:latin typeface="+mj-ea"/>
                <a:ea typeface="+mj-ea"/>
              </a:rPr>
              <a:t>클래스를 이용한 배열의 사용</a:t>
            </a:r>
          </a:p>
        </p:txBody>
      </p:sp>
    </p:spTree>
    <p:extLst>
      <p:ext uri="{BB962C8B-B14F-4D97-AF65-F5344CB8AC3E}">
        <p14:creationId xmlns:p14="http://schemas.microsoft.com/office/powerpoint/2010/main" val="84533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3-1 </a:t>
            </a:r>
            <a:r>
              <a:rPr lang="ko-KR" altLang="en-US" dirty="0" smtClean="0"/>
              <a:t>배열의 초기화와 요소의 수</a:t>
            </a:r>
            <a:r>
              <a:rPr lang="en-US" altLang="ko-KR" dirty="0" smtClean="0"/>
              <a:t>(length)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16496" y="1268760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배열이 초기화 되지 않을 경우 가지는 묵시적인 값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1988840"/>
            <a:ext cx="6204967" cy="2152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569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3-1 </a:t>
            </a:r>
            <a:r>
              <a:rPr lang="ko-KR" altLang="en-US" dirty="0" smtClean="0"/>
              <a:t>배열의 초기화와 요소의 수</a:t>
            </a:r>
            <a:r>
              <a:rPr lang="en-US" altLang="ko-KR" dirty="0" smtClean="0"/>
              <a:t>(length)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16496" y="1268760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배열의 길이를 나타내는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length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속성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4" y="1916832"/>
            <a:ext cx="5961484" cy="2347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24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3-1 </a:t>
            </a:r>
            <a:r>
              <a:rPr lang="ko-KR" altLang="en-US" dirty="0" smtClean="0"/>
              <a:t>배열의 초기화와 요소의 수</a:t>
            </a:r>
            <a:r>
              <a:rPr lang="en-US" altLang="ko-KR" dirty="0" smtClean="0"/>
              <a:t>(length)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224" y="1412776"/>
            <a:ext cx="2792760" cy="229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42812"/>
            <a:ext cx="5257800" cy="53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3-2 </a:t>
            </a:r>
            <a:r>
              <a:rPr lang="ko-KR" altLang="en-US" dirty="0" smtClean="0"/>
              <a:t>배열 처리를 위한 확장된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자바는 배열의 처리를 편리하게 제공하기 위한 확장된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for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문 제공</a:t>
            </a:r>
            <a:endParaRPr lang="en-US" altLang="ko-KR" sz="2000" b="1" dirty="0" smtClean="0">
              <a:solidFill>
                <a:srgbClr val="F79646">
                  <a:lumMod val="50000"/>
                </a:srgbClr>
              </a:solidFill>
              <a:latin typeface="맑은 고딕"/>
              <a:ea typeface="맑은 고딕"/>
            </a:endParaRPr>
          </a:p>
          <a:p>
            <a:pPr marL="742950" lvl="1" indent="-28575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맑은 고딕" pitchFamily="50" charset="-127"/>
              <a:buChar char="-"/>
            </a:pPr>
            <a:r>
              <a:rPr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배열의 요소를 순차적으로 처리하는 간결한 구문 제공</a:t>
            </a:r>
          </a:p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632" y="2348880"/>
            <a:ext cx="6164957" cy="3779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00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3-2 </a:t>
            </a:r>
            <a:r>
              <a:rPr lang="ko-KR" altLang="en-US" dirty="0" smtClean="0"/>
              <a:t>배열 처리를 위한 확장된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96988"/>
            <a:ext cx="6611968" cy="50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4944" y="5157192"/>
            <a:ext cx="3171056" cy="12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72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72680" y="1196752"/>
            <a:ext cx="4824535" cy="5661248"/>
            <a:chOff x="2072680" y="1196752"/>
            <a:chExt cx="6031975" cy="626469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3418" y="5813731"/>
              <a:ext cx="5847387" cy="1647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2680" y="1196752"/>
              <a:ext cx="6031975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9972" y="3429000"/>
            <a:ext cx="2816028" cy="292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020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예제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6.4 :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변수의 복사와 배열의 복사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2132856"/>
            <a:ext cx="769319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77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예제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6.4 :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변수의 복사와 배열의 복사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1772816"/>
            <a:ext cx="6624736" cy="451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750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1844824"/>
            <a:ext cx="6480720" cy="242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282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78" y="1295400"/>
            <a:ext cx="5559723" cy="45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5293" y="4869160"/>
            <a:ext cx="4710708" cy="167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914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 학습목표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40768"/>
            <a:ext cx="9220200" cy="5136232"/>
          </a:xfrm>
        </p:spPr>
        <p:txBody>
          <a:bodyPr/>
          <a:lstStyle/>
          <a:p>
            <a:r>
              <a:rPr lang="ko-KR" altLang="en-US" dirty="0" smtClean="0"/>
              <a:t>배열의 개념을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배열의 선언과 생성을 학습하고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구조를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배열을 초기화하는 다양한 방법과 배열을 효율적으로 사용하는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학습합니다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배열과 다차원 배열을 예제를 통하여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라이브러리 클래스인 </a:t>
            </a:r>
            <a:r>
              <a:rPr lang="en-US" altLang="ko-KR" dirty="0" smtClean="0"/>
              <a:t>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 사용 방법을 학습합니다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029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14" y="1295400"/>
            <a:ext cx="55206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066800"/>
            <a:ext cx="5218644" cy="137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359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자바에서 </a:t>
            </a:r>
            <a:r>
              <a:rPr lang="en-US" altLang="ko-KR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2</a:t>
            </a:r>
            <a:r>
              <a:rPr lang="ko-KR" altLang="en-US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차원 배열은 </a:t>
            </a:r>
            <a:r>
              <a:rPr lang="en-US" altLang="ko-KR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1</a:t>
            </a:r>
            <a:r>
              <a:rPr lang="ko-KR" altLang="en-US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차원 </a:t>
            </a:r>
            <a:r>
              <a:rPr lang="ko-KR" altLang="en-US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배열의 배열이며</a:t>
            </a:r>
            <a:r>
              <a:rPr lang="en-US" altLang="ko-KR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, 3</a:t>
            </a:r>
            <a:r>
              <a:rPr lang="ko-KR" altLang="en-US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차원 배열은 </a:t>
            </a:r>
            <a:r>
              <a:rPr lang="en-US" altLang="ko-KR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2</a:t>
            </a:r>
            <a:r>
              <a:rPr lang="ko-KR" altLang="en-US" b="1" dirty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차원 배열의 </a:t>
            </a:r>
            <a:r>
              <a:rPr lang="ko-KR" altLang="en-US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배열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39719" y="1752600"/>
            <a:ext cx="4548336" cy="4607768"/>
            <a:chOff x="1568624" y="1772816"/>
            <a:chExt cx="5299695" cy="490927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8624" y="1772816"/>
              <a:ext cx="5299695" cy="4085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8772" y="5860338"/>
              <a:ext cx="5157391" cy="821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355435"/>
            <a:ext cx="2720752" cy="197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24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6038825" cy="25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099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53" y="1484727"/>
            <a:ext cx="600856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7216" y="3723728"/>
            <a:ext cx="3008784" cy="281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121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5845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5779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82070"/>
            <a:ext cx="77502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9305" y="2236534"/>
            <a:ext cx="2216696" cy="449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32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자바는 라이브러리 클래스로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Arrays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클래스와 배열을 복사하기 위한 </a:t>
            </a:r>
            <a:r>
              <a:rPr lang="ko-KR" altLang="en-US" sz="2000" b="1" dirty="0" err="1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메소드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(</a:t>
            </a:r>
            <a:r>
              <a:rPr lang="en-US" altLang="ko-KR" sz="2000" b="1" dirty="0" err="1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arraycopy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())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를 제공하는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System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클래스를 제공</a:t>
            </a:r>
            <a:endParaRPr lang="en-US" altLang="ko-KR" sz="2000" b="1" dirty="0" smtClean="0">
              <a:solidFill>
                <a:srgbClr val="F79646">
                  <a:lumMod val="50000"/>
                </a:srgbClr>
              </a:solidFill>
              <a:latin typeface="맑은 고딕"/>
              <a:ea typeface="맑은 고딕"/>
            </a:endParaRPr>
          </a:p>
          <a:p>
            <a:pPr marL="800100" lvl="1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Arrays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클래스의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2564904"/>
            <a:ext cx="5616624" cy="39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5847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Arrays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클래스의 사용 예</a:t>
            </a:r>
            <a:endParaRPr lang="en-US" altLang="ko-KR" sz="2000" b="1" dirty="0" smtClean="0">
              <a:solidFill>
                <a:srgbClr val="F79646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1844824"/>
            <a:ext cx="6048672" cy="4361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8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88504" y="1268760"/>
            <a:ext cx="8932168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System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 클래스의 </a:t>
            </a:r>
            <a:r>
              <a:rPr lang="en-US" altLang="ko-KR" sz="2000" b="1" dirty="0" err="1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arrayscopy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() </a:t>
            </a:r>
            <a:r>
              <a:rPr lang="ko-KR" altLang="en-US" sz="2000" b="1" dirty="0" err="1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메소드와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 사용 예</a:t>
            </a:r>
            <a:endParaRPr lang="en-US" altLang="ko-KR" sz="2000" b="1" dirty="0" smtClean="0">
              <a:solidFill>
                <a:srgbClr val="F79646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844825"/>
            <a:ext cx="7344816" cy="398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5667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758" y="1325160"/>
            <a:ext cx="5692029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1495" y="4149080"/>
            <a:ext cx="3094505" cy="24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0201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같은 형의 데이터를 여러 개 사용할 때 많은 변수를 사용하기 보다는 배열을 사용하는 것이 효율적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형의 데이터를</a:t>
            </a: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r>
              <a:rPr lang="ko-KR" altLang="en-US" dirty="0" smtClean="0"/>
              <a:t>하나의 자료구조에 저장할 수</a:t>
            </a: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r>
              <a:rPr lang="ko-KR" altLang="en-US" dirty="0" smtClean="0"/>
              <a:t>있게 만든 것이 배열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배열의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7520"/>
            <a:ext cx="5810553" cy="3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lnSpc>
                <a:spcPct val="125000"/>
              </a:lnSpc>
              <a:buNone/>
            </a:pPr>
            <a:r>
              <a:rPr lang="en-US" altLang="ko-KR" dirty="0" smtClean="0"/>
              <a:t>	</a:t>
            </a:r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018362" cy="415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694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lnSpc>
                <a:spcPct val="125000"/>
              </a:lnSpc>
              <a:buNone/>
            </a:pPr>
            <a:r>
              <a:rPr lang="en-US" altLang="ko-KR" dirty="0" smtClean="0"/>
              <a:t>	</a:t>
            </a:r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79558"/>
            <a:ext cx="6025108" cy="277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936" y="3900739"/>
            <a:ext cx="5529064" cy="272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059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배열의 개요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배열은 동일한 형의 다수 개의 데이터를 저장할 수 있는 자료 구조입니다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배열은 참조 </a:t>
            </a:r>
            <a:r>
              <a:rPr lang="ko-KR" altLang="en-US" sz="1600" dirty="0" err="1" smtClean="0"/>
              <a:t>자료형으로서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배열명은</a:t>
            </a:r>
            <a:r>
              <a:rPr lang="ko-KR" altLang="en-US" sz="1600" dirty="0" smtClean="0"/>
              <a:t> 데이터가 저장된 메모리의 주소를 가집니다</a:t>
            </a:r>
            <a:r>
              <a:rPr lang="en-US" altLang="ko-KR" sz="16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배열의 선언과 생성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배열은 사용하기 전에 반드시 선언되어야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배열에서 배열의 크기를 행마다 다르게 설정할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배열의 첨자는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시작됩니다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 학습 정리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39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배열은 다양한 방법으로 초기화 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배열의 선언과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초기화를 하나의 문장으로 지정할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배열은 초기화 되지 않으면 묵시적인 값으로 초기화가 자동으로 이루어집니다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확장된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사용하여 배열의 요소를 간결하게 처리할 수 있습니다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Arrays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클래스를 이용한 배열의 사용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다차원 배열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라이브러리 클래스인 </a:t>
            </a:r>
            <a:r>
              <a:rPr lang="en-US" altLang="ko-KR" sz="1600" dirty="0" smtClean="0"/>
              <a:t>Arrays </a:t>
            </a:r>
            <a:r>
              <a:rPr lang="ko-KR" altLang="en-US" sz="1600" dirty="0" smtClean="0"/>
              <a:t>클래스와 </a:t>
            </a:r>
            <a:r>
              <a:rPr lang="en-US" altLang="ko-KR" sz="1600" dirty="0" smtClean="0"/>
              <a:t>System </a:t>
            </a:r>
            <a:r>
              <a:rPr lang="ko-KR" altLang="en-US" sz="1600" dirty="0" smtClean="0"/>
              <a:t>클래스의 클래스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배열을 편리하게 사용할 수 있습니다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 학습 정리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7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73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배열은 기본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아니라 참조 </a:t>
            </a:r>
            <a:r>
              <a:rPr lang="ko-KR" altLang="en-US" dirty="0" err="1" smtClean="0"/>
              <a:t>자료형이다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배열 각각의 요소는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모두 가능하다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배열의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17278"/>
            <a:ext cx="5348821" cy="42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4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자바에서 배열을 사용하기 위해서는 배열을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생성하는 과정이 필요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배열의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67350"/>
            <a:ext cx="5688632" cy="4768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044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배열의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616" y="1340768"/>
            <a:ext cx="5976664" cy="493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927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482911"/>
            <a:ext cx="6477372" cy="525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배열의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416496" y="1268760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배열의 첨자는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부터 시작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2</a:t>
            </a:r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차원 배열은 </a:t>
            </a:r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1</a:t>
            </a:r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차원 배열의 배열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090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3-1 </a:t>
            </a:r>
            <a:r>
              <a:rPr lang="ko-KR" altLang="en-US" dirty="0" smtClean="0"/>
              <a:t>배열의 초기화와 요소의 수</a:t>
            </a:r>
            <a:r>
              <a:rPr lang="en-US" altLang="ko-KR" dirty="0" smtClean="0"/>
              <a:t>(length)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416496" y="1268760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배열의 초기화 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처음 생성된 배열에 데이터를 저장하는 과정</a:t>
            </a:r>
            <a:endParaRPr lang="en-US" altLang="ko-KR" sz="2000" b="1" dirty="0" smtClean="0">
              <a:solidFill>
                <a:srgbClr val="F79646">
                  <a:lumMod val="50000"/>
                </a:srgbClr>
              </a:solidFill>
              <a:latin typeface="맑은 고딕"/>
              <a:ea typeface="맑은 고딕"/>
            </a:endParaRPr>
          </a:p>
          <a:p>
            <a:pPr marL="342900" lvl="0" indent="-34290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변수와 달리 배열은 초기화 하지 않아도 사용이 가능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오류 발생 </a:t>
            </a:r>
            <a:r>
              <a:rPr lang="ko-KR" altLang="en-US" sz="2000" b="1" dirty="0" err="1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안함</a:t>
            </a:r>
            <a:r>
              <a:rPr lang="en-US" altLang="ko-KR" sz="2000" b="1" dirty="0" smtClean="0">
                <a:solidFill>
                  <a:srgbClr val="F79646">
                    <a:lumMod val="50000"/>
                  </a:srgbClr>
                </a:solidFill>
                <a:latin typeface="맑은 고딕"/>
                <a:ea typeface="맑은 고딕"/>
              </a:rPr>
              <a:t>)</a:t>
            </a:r>
          </a:p>
          <a:p>
            <a:pPr marL="742950" lvl="1" indent="-28575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맑은 고딕" pitchFamily="50" charset="-127"/>
              <a:buChar char="-"/>
            </a:pPr>
            <a:r>
              <a:rPr lang="ko-KR" altLang="en-US" sz="1600" dirty="0" smtClean="0">
                <a:latin typeface="+mn-lt"/>
                <a:ea typeface="+mn-ea"/>
              </a:rPr>
              <a:t>배열이 초기화 되지 않을 경우에는 묵시적인 값으로 자동 설정된다</a:t>
            </a:r>
          </a:p>
          <a:p>
            <a:pPr marL="742950" marR="0" lvl="1" indent="-28575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56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 lvl="2">
              <a:lnSpc>
                <a:spcPct val="125000"/>
              </a:lnSpc>
              <a:buNone/>
            </a:pP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3-1 </a:t>
            </a:r>
            <a:r>
              <a:rPr lang="ko-KR" altLang="en-US" dirty="0" smtClean="0"/>
              <a:t>배열의 초기화와 요소의 수</a:t>
            </a:r>
            <a:r>
              <a:rPr lang="en-US" altLang="ko-KR" dirty="0" smtClean="0"/>
              <a:t>(length)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배열의 초기화 및 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685800" y="2276872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416496" y="1268760"/>
            <a:ext cx="92202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itchFamily="50" charset="-127"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26713"/>
            <a:ext cx="5334000" cy="5086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501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Office PowerPoint</Application>
  <PresentationFormat>A4 용지(210x297mm)</PresentationFormat>
  <Paragraphs>189</Paragraphs>
  <Slides>34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6장  배열</vt:lpstr>
      <vt:lpstr> </vt:lpstr>
      <vt:lpstr>1 배열의 개요</vt:lpstr>
      <vt:lpstr>1 배열의 개요</vt:lpstr>
      <vt:lpstr>2 배열의 선언과 생성</vt:lpstr>
      <vt:lpstr>2 배열의 선언과 생성</vt:lpstr>
      <vt:lpstr>2 배열의 선언과 생성</vt:lpstr>
      <vt:lpstr>3 배열의 초기화 및 확장 for문</vt:lpstr>
      <vt:lpstr>3 배열의 초기화 및 확장 for문</vt:lpstr>
      <vt:lpstr>3 배열의 초기화 및 확장 for문</vt:lpstr>
      <vt:lpstr>3 배열의 초기화 및 확장 for문</vt:lpstr>
      <vt:lpstr>3 배열의 초기화 및 확장 for문</vt:lpstr>
      <vt:lpstr>3 배열의 초기화 및 확장 for문</vt:lpstr>
      <vt:lpstr>3 배열의 초기화 및 확장 for문</vt:lpstr>
      <vt:lpstr>4 1차원 배열</vt:lpstr>
      <vt:lpstr>4 1차원 배열</vt:lpstr>
      <vt:lpstr>4 1차원 배열</vt:lpstr>
      <vt:lpstr>4 1차원 배열</vt:lpstr>
      <vt:lpstr>4 1차원 배열</vt:lpstr>
      <vt:lpstr>4. 1차원 배열</vt:lpstr>
      <vt:lpstr>5. 다차원 배열</vt:lpstr>
      <vt:lpstr>5 다차원 배열</vt:lpstr>
      <vt:lpstr>5 다차원 배열</vt:lpstr>
      <vt:lpstr>5 다차원 배열</vt:lpstr>
      <vt:lpstr>5 다차원 배열</vt:lpstr>
      <vt:lpstr>6. Arrays 클래스와 System 클래스를 이용한 배열의 사용</vt:lpstr>
      <vt:lpstr>6. Arrays 클래스와 System 클래스를 이용한 배열의 사용</vt:lpstr>
      <vt:lpstr>6. Arrays 클래스와 System 클래스를 이용한 배열의 사용</vt:lpstr>
      <vt:lpstr>6. Arrays 클래스와 System 클래스를 이용한 배열의 사용</vt:lpstr>
      <vt:lpstr>6. Arrays 클래스와 System 클래스를 이용한 배열의 사용</vt:lpstr>
      <vt:lpstr>6. Arrays 클래스와 System 클래스를 이용한 배열의 사용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2020-08-19T01:38:48Z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