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34"/>
  </p:notesMasterIdLst>
  <p:sldIdLst>
    <p:sldId id="571" r:id="rId2"/>
    <p:sldId id="572" r:id="rId3"/>
    <p:sldId id="573" r:id="rId4"/>
    <p:sldId id="574" r:id="rId5"/>
    <p:sldId id="575" r:id="rId6"/>
    <p:sldId id="576" r:id="rId7"/>
    <p:sldId id="578" r:id="rId8"/>
    <p:sldId id="579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601" r:id="rId31"/>
    <p:sldId id="602" r:id="rId32"/>
    <p:sldId id="537" r:id="rId33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6699"/>
    <a:srgbClr val="66CCFF"/>
    <a:srgbClr val="22340E"/>
    <a:srgbClr val="586D2D"/>
    <a:srgbClr val="FFAFAF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25" autoAdjust="0"/>
  </p:normalViewPr>
  <p:slideViewPr>
    <p:cSldViewPr>
      <p:cViewPr varScale="1">
        <p:scale>
          <a:sx n="94" d="100"/>
          <a:sy n="94" d="100"/>
        </p:scale>
        <p:origin x="56" y="648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1282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8108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7426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1239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8546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522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1935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9042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55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3811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081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1762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9948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66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8951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8484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1668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7985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7667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17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56642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568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9691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417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33440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378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128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396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6886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369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584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52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1" i="0" u="none" strike="noStrike" cap="none" spc="0" normalizeH="0" baseline="0" dirty="0">
                <a:ln w="1841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700" y="0"/>
            <a:ext cx="9906000" cy="1728788"/>
          </a:xfrm>
          <a:prstGeom prst="rect">
            <a:avLst/>
          </a:prstGeom>
          <a:effectLst>
            <a:outerShdw blurRad="88900" dist="25400" dir="5400000" algn="t" rotWithShape="0">
              <a:schemeClr val="tx1">
                <a:alpha val="40000"/>
              </a:schemeClr>
            </a:outerShdw>
          </a:effectLst>
        </p:spPr>
      </p:pic>
      <p:graphicFrame>
        <p:nvGraphicFramePr>
          <p:cNvPr id="3" name="개체 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009827745"/>
              </p:ext>
            </p:extLst>
          </p:nvPr>
        </p:nvGraphicFramePr>
        <p:xfrm>
          <a:off x="7772400" y="4572000"/>
          <a:ext cx="15066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Image" r:id="rId4" imgW="5092063" imgH="6869841" progId="Photoshop.Image.13">
                  <p:embed/>
                </p:oleObj>
              </mc:Choice>
              <mc:Fallback>
                <p:oleObj name="Image" r:id="rId4" imgW="5092063" imgH="6869841" progId="Photoshop.Image.1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572000"/>
                        <a:ext cx="15066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828140" y="1066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9th edition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5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5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5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533400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792" y="76200"/>
            <a:ext cx="699407" cy="94359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839200" y="828344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ko-KR" altLang="en-US" sz="2400" b="1" dirty="0" smtClean="0">
                <a:effectLst/>
              </a:defRPr>
            </a:lvl1pPr>
          </a:lstStyle>
          <a:p>
            <a:pPr marL="0" lvl="0" indent="0">
              <a:buFont typeface="Wingdings" pitchFamily="2" charset="2"/>
              <a:buChar char="§"/>
            </a:pPr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839200" y="83068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C00000"/>
                </a:solidFill>
                <a:effectLst/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 userDrawn="1"/>
        </p:nvSpPr>
        <p:spPr>
          <a:xfrm>
            <a:off x="-3448" y="11081"/>
            <a:ext cx="9909448" cy="270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716" y="281538"/>
            <a:ext cx="502770" cy="678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056" y="1005808"/>
            <a:ext cx="792088" cy="199333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8100" y="1256795"/>
            <a:ext cx="98679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39200" y="996948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55320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0" r:id="rId2"/>
    <p:sldLayoutId id="2147484071" r:id="rId3"/>
    <p:sldLayoutId id="214748407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10607"/>
            <a:ext cx="8686800" cy="990600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r>
              <a:rPr lang="ko-KR" altLang="en-US" dirty="0" smtClean="0">
                <a:solidFill>
                  <a:srgbClr val="C00000"/>
                </a:solidFill>
              </a:rPr>
              <a:t>부  객체지향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981" y="266700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</a:rPr>
              <a:t>3</a:t>
            </a:r>
            <a:r>
              <a:rPr lang="ko-KR" altLang="en-US" b="1" dirty="0">
                <a:solidFill>
                  <a:srgbClr val="002060"/>
                </a:solidFill>
                <a:latin typeface="+mn-lt"/>
              </a:rPr>
              <a:t>부에서는 자바 언어의 핵심인 객체지향의 개념과 클래스</a:t>
            </a:r>
            <a:r>
              <a:rPr lang="en-US" altLang="ko-KR" b="1" dirty="0">
                <a:solidFill>
                  <a:srgbClr val="002060"/>
                </a:solidFill>
                <a:latin typeface="+mn-lt"/>
              </a:rPr>
              <a:t>, </a:t>
            </a:r>
            <a:endParaRPr lang="en-US" altLang="ko-KR" b="1" dirty="0" smtClean="0">
              <a:solidFill>
                <a:srgbClr val="002060"/>
              </a:solidFill>
              <a:latin typeface="+mn-lt"/>
            </a:endParaRPr>
          </a:p>
          <a:p>
            <a:r>
              <a:rPr lang="ko-KR" altLang="en-US" b="1" dirty="0" smtClean="0">
                <a:solidFill>
                  <a:srgbClr val="002060"/>
                </a:solidFill>
                <a:latin typeface="+mn-lt"/>
              </a:rPr>
              <a:t>객체</a:t>
            </a:r>
            <a:r>
              <a:rPr lang="en-US" altLang="ko-KR" b="1" dirty="0">
                <a:solidFill>
                  <a:srgbClr val="002060"/>
                </a:solidFill>
                <a:latin typeface="+mn-lt"/>
              </a:rPr>
              <a:t>, </a:t>
            </a:r>
            <a:r>
              <a:rPr lang="ko-KR" altLang="en-US" b="1" dirty="0">
                <a:solidFill>
                  <a:srgbClr val="002060"/>
                </a:solidFill>
                <a:latin typeface="+mn-lt"/>
              </a:rPr>
              <a:t>상속</a:t>
            </a:r>
            <a:r>
              <a:rPr lang="en-US" altLang="ko-KR" b="1" dirty="0">
                <a:solidFill>
                  <a:srgbClr val="002060"/>
                </a:solidFill>
                <a:latin typeface="+mn-lt"/>
              </a:rPr>
              <a:t>, </a:t>
            </a:r>
            <a:r>
              <a:rPr lang="ko-KR" altLang="en-US" b="1" dirty="0" err="1" smtClean="0">
                <a:solidFill>
                  <a:srgbClr val="002060"/>
                </a:solidFill>
                <a:latin typeface="+mn-lt"/>
              </a:rPr>
              <a:t>다형성</a:t>
            </a:r>
            <a:r>
              <a:rPr lang="ko-KR" altLang="en-US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ko-KR" altLang="en-US" b="1" dirty="0">
                <a:solidFill>
                  <a:srgbClr val="002060"/>
                </a:solidFill>
                <a:latin typeface="+mn-lt"/>
              </a:rPr>
              <a:t>등의 </a:t>
            </a:r>
            <a:r>
              <a:rPr lang="ko-KR" altLang="en-US" b="1" dirty="0" smtClean="0">
                <a:solidFill>
                  <a:srgbClr val="002060"/>
                </a:solidFill>
                <a:latin typeface="+mn-lt"/>
              </a:rPr>
              <a:t>개념과</a:t>
            </a:r>
            <a:r>
              <a:rPr lang="en-US" altLang="ko-K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latin typeface="+mn-lt"/>
              </a:rPr>
              <a:t>패키지</a:t>
            </a:r>
            <a:r>
              <a:rPr lang="en-US" altLang="ko-KR" b="1" dirty="0" smtClean="0">
                <a:solidFill>
                  <a:srgbClr val="002060"/>
                </a:solidFill>
                <a:latin typeface="+mn-lt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latin typeface="+mn-lt"/>
              </a:rPr>
              <a:t>예외처리</a:t>
            </a:r>
            <a:r>
              <a:rPr lang="en-US" altLang="ko-KR" b="1" dirty="0" smtClean="0">
                <a:solidFill>
                  <a:srgbClr val="002060"/>
                </a:solidFill>
                <a:latin typeface="+mn-lt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latin typeface="+mn-lt"/>
              </a:rPr>
              <a:t>자바의 입출력에 </a:t>
            </a:r>
            <a:r>
              <a:rPr lang="ko-KR" altLang="en-US" b="1" dirty="0" smtClean="0">
                <a:solidFill>
                  <a:srgbClr val="002060"/>
                </a:solidFill>
                <a:latin typeface="+mn-lt"/>
              </a:rPr>
              <a:t>관해 </a:t>
            </a:r>
            <a:r>
              <a:rPr lang="ko-KR" altLang="en-US" b="1" dirty="0">
                <a:solidFill>
                  <a:srgbClr val="002060"/>
                </a:solidFill>
                <a:latin typeface="+mn-lt"/>
              </a:rPr>
              <a:t>설명합니다</a:t>
            </a:r>
            <a:r>
              <a:rPr lang="en-US" altLang="ko-KR" b="1" dirty="0">
                <a:solidFill>
                  <a:srgbClr val="002060"/>
                </a:solidFill>
                <a:latin typeface="+mn-lt"/>
              </a:rPr>
              <a:t>.</a:t>
            </a:r>
            <a:endParaRPr lang="ko-KR" altLang="en-US" b="1" dirty="0">
              <a:solidFill>
                <a:srgbClr val="002060"/>
              </a:solidFill>
              <a:latin typeface="+mn-lt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581" y="393305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Chapter 7</a:t>
            </a:r>
            <a:r>
              <a:rPr lang="ko-KR" altLang="en-US" b="1" dirty="0" smtClean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: </a:t>
            </a:r>
            <a:r>
              <a:rPr lang="ko-KR" altLang="en-US" b="1" dirty="0">
                <a:latin typeface="+mn-lt"/>
              </a:rPr>
              <a:t>객체 지향 개념</a:t>
            </a:r>
          </a:p>
          <a:p>
            <a:r>
              <a:rPr lang="en-US" altLang="ko-KR" b="1" dirty="0"/>
              <a:t>Chapter </a:t>
            </a:r>
            <a:r>
              <a:rPr lang="en-US" altLang="ko-KR" b="1" dirty="0" smtClean="0">
                <a:latin typeface="+mn-lt"/>
              </a:rPr>
              <a:t>8</a:t>
            </a:r>
            <a:r>
              <a:rPr lang="ko-KR" altLang="en-US" b="1" dirty="0" smtClean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: </a:t>
            </a:r>
            <a:r>
              <a:rPr lang="ko-KR" altLang="en-US" b="1" dirty="0">
                <a:latin typeface="+mn-lt"/>
              </a:rPr>
              <a:t>클래스</a:t>
            </a:r>
            <a:r>
              <a:rPr lang="en-US" altLang="ko-KR" b="1" dirty="0">
                <a:latin typeface="+mn-lt"/>
              </a:rPr>
              <a:t>-</a:t>
            </a:r>
            <a:r>
              <a:rPr lang="ko-KR" altLang="en-US" b="1" dirty="0">
                <a:latin typeface="+mn-lt"/>
              </a:rPr>
              <a:t>속성</a:t>
            </a:r>
          </a:p>
          <a:p>
            <a:r>
              <a:rPr lang="en-US" altLang="ko-KR" b="1" dirty="0"/>
              <a:t>Chapter </a:t>
            </a:r>
            <a:r>
              <a:rPr lang="en-US" altLang="ko-KR" b="1" dirty="0" smtClean="0">
                <a:latin typeface="+mn-lt"/>
              </a:rPr>
              <a:t>9</a:t>
            </a:r>
            <a:r>
              <a:rPr lang="ko-KR" altLang="en-US" b="1" dirty="0" smtClean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: </a:t>
            </a:r>
            <a:r>
              <a:rPr lang="ko-KR" altLang="en-US" b="1" dirty="0">
                <a:latin typeface="+mn-lt"/>
              </a:rPr>
              <a:t>클래스</a:t>
            </a:r>
            <a:r>
              <a:rPr lang="en-US" altLang="ko-KR" b="1" dirty="0">
                <a:latin typeface="+mn-lt"/>
              </a:rPr>
              <a:t>-</a:t>
            </a:r>
            <a:r>
              <a:rPr lang="ko-KR" altLang="en-US" b="1" dirty="0">
                <a:latin typeface="+mn-lt"/>
              </a:rPr>
              <a:t>기능</a:t>
            </a:r>
          </a:p>
          <a:p>
            <a:r>
              <a:rPr lang="en-US" altLang="ko-KR" b="1" dirty="0"/>
              <a:t>Chapter </a:t>
            </a:r>
            <a:r>
              <a:rPr lang="en-US" altLang="ko-KR" b="1" dirty="0" smtClean="0">
                <a:latin typeface="+mn-lt"/>
              </a:rPr>
              <a:t>10</a:t>
            </a:r>
            <a:r>
              <a:rPr lang="ko-KR" altLang="en-US" b="1" dirty="0" smtClean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: </a:t>
            </a:r>
            <a:r>
              <a:rPr lang="ko-KR" altLang="en-US" b="1" dirty="0">
                <a:latin typeface="+mn-lt"/>
              </a:rPr>
              <a:t>상속</a:t>
            </a:r>
          </a:p>
          <a:p>
            <a:r>
              <a:rPr lang="en-US" altLang="ko-KR" b="1" dirty="0"/>
              <a:t>Chapter </a:t>
            </a:r>
            <a:r>
              <a:rPr lang="en-US" altLang="ko-KR" b="1" dirty="0" smtClean="0">
                <a:latin typeface="+mn-lt"/>
              </a:rPr>
              <a:t>11</a:t>
            </a:r>
            <a:r>
              <a:rPr lang="ko-KR" altLang="en-US" b="1" dirty="0" smtClean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: </a:t>
            </a:r>
            <a:r>
              <a:rPr lang="ko-KR" altLang="en-US" b="1" dirty="0">
                <a:latin typeface="+mn-lt"/>
              </a:rPr>
              <a:t>다형성과 추상클래스</a:t>
            </a:r>
            <a:r>
              <a:rPr lang="en-US" altLang="ko-KR" b="1" dirty="0">
                <a:latin typeface="+mn-lt"/>
              </a:rPr>
              <a:t>, </a:t>
            </a:r>
            <a:r>
              <a:rPr lang="ko-KR" altLang="en-US" b="1" dirty="0" smtClean="0">
                <a:latin typeface="+mn-lt"/>
              </a:rPr>
              <a:t>인터페이스</a:t>
            </a:r>
            <a:endParaRPr lang="en-US" altLang="ko-KR" b="1" dirty="0" smtClean="0">
              <a:latin typeface="+mn-lt"/>
            </a:endParaRPr>
          </a:p>
          <a:p>
            <a:r>
              <a:rPr lang="en-US" altLang="ko-KR" b="1" dirty="0" smtClean="0">
                <a:latin typeface="+mn-lt"/>
              </a:rPr>
              <a:t>Chapter 12 : </a:t>
            </a:r>
            <a:r>
              <a:rPr lang="ko-KR" altLang="en-US" b="1" dirty="0" smtClean="0">
                <a:latin typeface="+mn-lt"/>
              </a:rPr>
              <a:t>패키지와 </a:t>
            </a:r>
            <a:r>
              <a:rPr lang="en-US" altLang="ko-KR" b="1" dirty="0" err="1" smtClean="0">
                <a:latin typeface="+mn-lt"/>
              </a:rPr>
              <a:t>java.lang</a:t>
            </a:r>
            <a:r>
              <a:rPr lang="en-US" altLang="ko-KR" b="1" dirty="0">
                <a:latin typeface="+mn-lt"/>
              </a:rPr>
              <a:t> </a:t>
            </a:r>
            <a:r>
              <a:rPr lang="ko-KR" altLang="en-US" b="1" dirty="0" smtClean="0">
                <a:latin typeface="+mn-lt"/>
              </a:rPr>
              <a:t>패키지</a:t>
            </a:r>
            <a:r>
              <a:rPr lang="en-US" altLang="ko-KR" b="1" dirty="0" smtClean="0">
                <a:latin typeface="+mn-lt"/>
              </a:rPr>
              <a:t> </a:t>
            </a:r>
            <a:endParaRPr lang="en-US" altLang="ko-KR" b="1" dirty="0" smtClean="0">
              <a:latin typeface="+mn-lt"/>
            </a:endParaRPr>
          </a:p>
          <a:p>
            <a:r>
              <a:rPr lang="en-US" altLang="ko-KR" b="1" dirty="0" smtClean="0">
                <a:latin typeface="+mn-lt"/>
              </a:rPr>
              <a:t>Chapter 13 : </a:t>
            </a:r>
            <a:r>
              <a:rPr lang="ko-KR" altLang="en-US" b="1" dirty="0" smtClean="0">
                <a:latin typeface="+mn-lt"/>
              </a:rPr>
              <a:t>예외</a:t>
            </a:r>
            <a:r>
              <a:rPr lang="en-US" altLang="ko-KR" b="1" dirty="0" smtClean="0">
                <a:latin typeface="+mn-lt"/>
              </a:rPr>
              <a:t> </a:t>
            </a:r>
            <a:r>
              <a:rPr lang="ko-KR" altLang="en-US" b="1" dirty="0" smtClean="0">
                <a:latin typeface="+mn-lt"/>
              </a:rPr>
              <a:t>처리와 입출력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4983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클래스로부터 객체를 생성하는 과정을 실체화</a:t>
            </a:r>
            <a:r>
              <a:rPr lang="en-US" altLang="ko-KR" dirty="0" smtClean="0"/>
              <a:t>(instantiation)</a:t>
            </a:r>
            <a:r>
              <a:rPr lang="ko-KR" altLang="en-US" dirty="0" smtClean="0"/>
              <a:t>라고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(instance)</a:t>
            </a:r>
            <a:r>
              <a:rPr lang="ko-KR" altLang="en-US" dirty="0" smtClean="0"/>
              <a:t>라 부르기도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객체와 </a:t>
            </a:r>
            <a:r>
              <a:rPr lang="ko-KR" altLang="en-US" dirty="0" err="1" smtClean="0"/>
              <a:t>인스턴스라는</a:t>
            </a:r>
            <a:r>
              <a:rPr lang="ko-KR" altLang="en-US" dirty="0" smtClean="0"/>
              <a:t> 말은 같은 용어로 간주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2-2 </a:t>
            </a:r>
            <a:r>
              <a:rPr lang="ko-KR" altLang="en-US" dirty="0" smtClean="0">
                <a:latin typeface="+mj-ea"/>
                <a:ea typeface="+mj-ea"/>
              </a:rPr>
              <a:t>객체의 생성과 프로그램의 실행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17056"/>
            <a:ext cx="6629400" cy="254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5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2-2 </a:t>
            </a:r>
            <a:r>
              <a:rPr lang="ko-KR" altLang="en-US" dirty="0" smtClean="0">
                <a:latin typeface="+mj-ea"/>
                <a:ea typeface="+mj-ea"/>
              </a:rPr>
              <a:t>객체의 생성과 프로그램의 실행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00" y="1303146"/>
            <a:ext cx="8249696" cy="4335653"/>
          </a:xfrm>
          <a:prstGeom prst="rect">
            <a:avLst/>
          </a:prstGeom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6062" y="4953000"/>
            <a:ext cx="3309938" cy="15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7200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 클래스의 기능을 가지면서 추가적인 기능을 가진 클래스를 만들려면 어떻게 해야 할까요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sz="1800" dirty="0" smtClean="0"/>
              <a:t>기존 클래스를 그대로 복사하고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추가적인 기능을 추가하는 방법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이 방법은 코드의 중복이라는 문제와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추후 중복된 코드가 변경 되었을 때의 복잡한 수정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복사한 곳을 다 수정해야 하는 문제 발생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문제가 발생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800" dirty="0" smtClean="0"/>
              <a:t>객체 지향에서는 이러한 문제를 상속이라는 기능으로 해결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즉 새로운 클래스를 만들 때 상위 클래스를 지정함으로써 상위 클래스의 모든 속성과 기능을 상속받고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자신의</a:t>
            </a:r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r>
              <a:rPr lang="ko-KR" altLang="en-US" dirty="0"/>
              <a:t>상속의 개념은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(extend)</a:t>
            </a:r>
            <a:r>
              <a:rPr lang="ko-KR" altLang="en-US" dirty="0" smtClean="0"/>
              <a:t>의 </a:t>
            </a:r>
            <a:r>
              <a:rPr lang="ko-KR" altLang="en-US" dirty="0"/>
              <a:t>개념으로 상위클래스를 그대로 상속받고 추가로 확장되는 </a:t>
            </a:r>
            <a:r>
              <a:rPr lang="ko-KR" altLang="en-US" dirty="0" smtClean="0"/>
              <a:t>개념</a:t>
            </a:r>
            <a:endParaRPr lang="en-US" altLang="ko-KR" sz="1200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105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6941" y="1371600"/>
            <a:ext cx="5575918" cy="5105400"/>
          </a:xfrm>
          <a:prstGeom prst="rect">
            <a:avLst/>
          </a:prstGeom>
        </p:spPr>
      </p:pic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0740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24000"/>
            <a:ext cx="6800850" cy="48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36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47800"/>
            <a:ext cx="7150523" cy="3657641"/>
          </a:xfrm>
          <a:prstGeom prst="rect">
            <a:avLst/>
          </a:prstGeom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4442" y="4191000"/>
            <a:ext cx="3731558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907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클래스의 상속은 확장</a:t>
            </a:r>
            <a:r>
              <a:rPr lang="en-US" altLang="ko-KR" dirty="0" smtClean="0"/>
              <a:t>(extend)</a:t>
            </a:r>
            <a:r>
              <a:rPr lang="ko-KR" altLang="en-US" dirty="0" smtClean="0"/>
              <a:t>의 개념으로 계층 구조를 가질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계층으로 갈수록 공통점은 일반화되고 간단해진다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하위 계층으로 갈수록 클래스는 특수화되고 개별화된다</a:t>
            </a:r>
            <a:r>
              <a:rPr lang="en-US" altLang="ko-KR" dirty="0" smtClean="0"/>
              <a:t>.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5438" y="2514600"/>
            <a:ext cx="6441726" cy="370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3624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계층 구조에서 상속의 예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33600"/>
            <a:ext cx="7369147" cy="371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46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상속의 이점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설계를 간단하게 할 수 있는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코드를 간결하게 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코드의 재 </a:t>
            </a:r>
            <a:r>
              <a:rPr lang="ko-KR" altLang="en-US" dirty="0" err="1" smtClean="0"/>
              <a:t>사용성을</a:t>
            </a:r>
            <a:r>
              <a:rPr lang="ko-KR" altLang="en-US" dirty="0" smtClean="0"/>
              <a:t> 높인다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76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감기에 걸렸을 때 먹는 캡슐약과 같은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캡슐 약에는 많은 성분이 포함되어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단순히 감기를 낫게 해 준다고 생각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(Encapsulation)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590800"/>
            <a:ext cx="6400800" cy="407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모서리가 둥근 직사각형 1"/>
          <p:cNvSpPr/>
          <p:nvPr/>
        </p:nvSpPr>
        <p:spPr>
          <a:xfrm>
            <a:off x="3962400" y="6248400"/>
            <a:ext cx="2286000" cy="4144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488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 smtClean="0"/>
              <a:t>7</a:t>
            </a:r>
            <a:r>
              <a:rPr lang="ko-KR" altLang="en-US" sz="4000" dirty="0" smtClean="0"/>
              <a:t>장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객체지향 개념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3886200"/>
            <a:ext cx="30652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Section 1 </a:t>
            </a:r>
            <a:r>
              <a:rPr lang="ko-KR" altLang="en-US" b="1" dirty="0">
                <a:latin typeface="+mj-ea"/>
                <a:ea typeface="+mj-ea"/>
              </a:rPr>
              <a:t>객체 지향의 개요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2 </a:t>
            </a:r>
            <a:r>
              <a:rPr lang="ko-KR" altLang="en-US" b="1" dirty="0">
                <a:latin typeface="+mj-ea"/>
                <a:ea typeface="+mj-ea"/>
              </a:rPr>
              <a:t>클래스와 객체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3 </a:t>
            </a:r>
            <a:r>
              <a:rPr lang="ko-KR" altLang="en-US" b="1" dirty="0">
                <a:latin typeface="+mj-ea"/>
                <a:ea typeface="+mj-ea"/>
              </a:rPr>
              <a:t>상속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4 </a:t>
            </a:r>
            <a:r>
              <a:rPr lang="ko-KR" altLang="en-US" b="1" dirty="0">
                <a:latin typeface="+mj-ea"/>
                <a:ea typeface="+mj-ea"/>
              </a:rPr>
              <a:t>캡슐화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5 </a:t>
            </a:r>
            <a:r>
              <a:rPr lang="ko-KR" altLang="en-US" b="1" dirty="0">
                <a:latin typeface="+mj-ea"/>
                <a:ea typeface="+mj-ea"/>
              </a:rPr>
              <a:t>메시지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6 </a:t>
            </a:r>
            <a:r>
              <a:rPr lang="ko-KR" altLang="en-US" b="1" dirty="0">
                <a:latin typeface="+mj-ea"/>
                <a:ea typeface="+mj-ea"/>
              </a:rPr>
              <a:t>추상화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7 </a:t>
            </a:r>
            <a:r>
              <a:rPr lang="ko-KR" altLang="en-US" b="1" dirty="0" err="1">
                <a:latin typeface="+mj-ea"/>
                <a:ea typeface="+mj-ea"/>
              </a:rPr>
              <a:t>다형성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010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캡슐화를 통한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정보의 은폐</a:t>
            </a:r>
            <a:r>
              <a:rPr lang="en-US" altLang="ko-KR" dirty="0" smtClean="0"/>
              <a:t>(information hiding)’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객체에 포함된 정보의 손상과 오용을 막을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 내부의 조작 방법이 바뀌어도 사용방법은 바뀌지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데이터가 바뀌어도 다른 객체에 영향을 주지 않아 독립성이 유지된다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처리된 결과만 사용하므로 객체의 </a:t>
            </a:r>
            <a:r>
              <a:rPr lang="ko-KR" altLang="en-US" dirty="0" err="1" smtClean="0"/>
              <a:t>이식성이</a:t>
            </a:r>
            <a:r>
              <a:rPr lang="ko-KR" altLang="en-US" dirty="0" smtClean="0"/>
              <a:t> 좋다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객체를 부품화 할 수 있어 새로운 시스템의 구성에 부품처럼 사용할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(Encapsulation)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581400"/>
            <a:ext cx="4614863" cy="25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8470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(Encapsulation)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grpSp>
        <p:nvGrpSpPr>
          <p:cNvPr id="10" name="그룹 9"/>
          <p:cNvGrpSpPr/>
          <p:nvPr/>
        </p:nvGrpSpPr>
        <p:grpSpPr>
          <a:xfrm>
            <a:off x="990600" y="1437641"/>
            <a:ext cx="6365587" cy="5079999"/>
            <a:chOff x="990600" y="1219200"/>
            <a:chExt cx="6517987" cy="5232399"/>
          </a:xfrm>
        </p:grpSpPr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7534" y="4241799"/>
              <a:ext cx="6501053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0600" y="1219200"/>
              <a:ext cx="6429375" cy="3141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898755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객체에 일을 시키는 행위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객체 사이의 메시지 전달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(Message)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00400"/>
            <a:ext cx="5591175" cy="2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4419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메시지의 예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(Message)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05000"/>
            <a:ext cx="7372350" cy="342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7246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상속된 구조에서의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탐색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 상위 클래스에도 탐색하고자 하는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없는 경우 오류 발생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5-1 </a:t>
            </a:r>
            <a:r>
              <a:rPr lang="ko-KR" altLang="en-US" dirty="0" err="1" smtClean="0">
                <a:latin typeface="+mj-ea"/>
                <a:ea typeface="+mj-ea"/>
              </a:rPr>
              <a:t>메소드의</a:t>
            </a:r>
            <a:r>
              <a:rPr lang="ko-KR" altLang="en-US" dirty="0" smtClean="0">
                <a:latin typeface="+mj-ea"/>
                <a:ea typeface="+mj-ea"/>
              </a:rPr>
              <a:t> 탐색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(Message)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300198"/>
            <a:ext cx="5029200" cy="388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0983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실세계의</a:t>
            </a:r>
            <a:r>
              <a:rPr lang="ko-KR" altLang="en-US" dirty="0" smtClean="0"/>
              <a:t> 문제를 객체로 전환할 때 중요한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추상화는 복잡한 문제들 중에 공통적인 부분을 추출하여 추상 클래스로 제공하고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상속을 이용하여 나머지 클래스들을 하위 클래스로 제공하는 기법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667000"/>
            <a:ext cx="5610225" cy="1739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99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추상화를 하지 않을 경우에 도형을 그리는 문제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133600"/>
            <a:ext cx="787790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1625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추상화를 적용하여 도형을 그리는 문제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828800"/>
            <a:ext cx="6705600" cy="445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4757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</a:p>
          <a:p>
            <a:pPr lvl="1"/>
            <a:r>
              <a:rPr lang="ko-KR" altLang="en-US" dirty="0" smtClean="0"/>
              <a:t>객체지향의 중요한 개념 중에 하나로서 다양한</a:t>
            </a:r>
            <a:r>
              <a:rPr lang="en-US" altLang="ko-KR" dirty="0" smtClean="0"/>
              <a:t>(poly) </a:t>
            </a:r>
            <a:r>
              <a:rPr lang="ko-KR" altLang="en-US" dirty="0" smtClean="0"/>
              <a:t>변신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morphism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다른 객체가 동일한 메시지에 대하여 서로 다른 방법으로 응답할 수 있는 기능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31993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6701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객체 지향의 개요</a:t>
            </a:r>
          </a:p>
          <a:p>
            <a:pPr>
              <a:buNone/>
            </a:pPr>
            <a:r>
              <a:rPr lang="en-US" altLang="ko-KR" sz="1900" dirty="0" smtClean="0"/>
              <a:t>	</a:t>
            </a:r>
            <a:r>
              <a:rPr lang="ko-KR" altLang="en-US" sz="1900" dirty="0" smtClean="0"/>
              <a:t>① 객체 지향은 </a:t>
            </a:r>
            <a:r>
              <a:rPr lang="ko-KR" altLang="en-US" sz="1900" dirty="0" err="1" smtClean="0"/>
              <a:t>실세계의</a:t>
            </a:r>
            <a:r>
              <a:rPr lang="ko-KR" altLang="en-US" sz="1900" dirty="0" smtClean="0"/>
              <a:t> 요소들을 “속성</a:t>
            </a:r>
            <a:r>
              <a:rPr lang="en-US" altLang="ko-KR" sz="1900" dirty="0" smtClean="0"/>
              <a:t>+</a:t>
            </a:r>
            <a:r>
              <a:rPr lang="ko-KR" altLang="en-US" sz="1900" dirty="0" smtClean="0"/>
              <a:t>기능”</a:t>
            </a:r>
            <a:r>
              <a:rPr lang="ko-KR" altLang="en-US" sz="1900" dirty="0" err="1" smtClean="0"/>
              <a:t>으로</a:t>
            </a:r>
            <a:r>
              <a:rPr lang="ko-KR" altLang="en-US" sz="1900" dirty="0" smtClean="0"/>
              <a:t> 표현한 것입니다</a:t>
            </a:r>
            <a:r>
              <a:rPr lang="en-US" altLang="ko-KR" sz="1900" dirty="0" smtClean="0"/>
              <a:t>.</a:t>
            </a:r>
          </a:p>
          <a:p>
            <a:pPr>
              <a:buNone/>
            </a:pPr>
            <a:r>
              <a:rPr lang="en-US" altLang="ko-KR" sz="1900" dirty="0" smtClean="0"/>
              <a:t>	</a:t>
            </a:r>
            <a:r>
              <a:rPr lang="ko-KR" altLang="en-US" sz="1900" dirty="0" smtClean="0"/>
              <a:t>② 자바는 객체 지향의 역사적 측면에서 볼 때 대표적으로 성공한 언어입니다</a:t>
            </a:r>
            <a:r>
              <a:rPr lang="en-US" altLang="ko-KR" sz="1900" dirty="0" smtClean="0"/>
              <a:t>.</a:t>
            </a:r>
          </a:p>
          <a:p>
            <a:pPr>
              <a:buNone/>
            </a:pPr>
            <a:r>
              <a:rPr lang="en-US" altLang="ko-KR" sz="1900" dirty="0" smtClean="0"/>
              <a:t>	</a:t>
            </a:r>
            <a:r>
              <a:rPr lang="ko-KR" altLang="en-US" sz="1900" dirty="0" smtClean="0"/>
              <a:t>③ 절차 지향은 기능 중심과 자료와 절차의 분리에서 오는 문제점을 가진 언어입니다</a:t>
            </a:r>
            <a:r>
              <a:rPr lang="en-US" altLang="ko-KR" sz="1900" dirty="0" smtClean="0"/>
              <a:t>.</a:t>
            </a:r>
          </a:p>
          <a:p>
            <a:pPr>
              <a:buNone/>
            </a:pPr>
            <a:r>
              <a:rPr lang="en-US" altLang="ko-KR" sz="1900" dirty="0" smtClean="0"/>
              <a:t>	</a:t>
            </a:r>
            <a:r>
              <a:rPr lang="ko-KR" altLang="en-US" sz="1900" dirty="0" smtClean="0"/>
              <a:t>④ 소프트웨어 개발 분야에서 약 </a:t>
            </a:r>
            <a:r>
              <a:rPr lang="en-US" altLang="ko-KR" sz="1900" dirty="0" smtClean="0"/>
              <a:t>60% </a:t>
            </a:r>
            <a:r>
              <a:rPr lang="ko-KR" altLang="en-US" sz="1900" dirty="0" smtClean="0"/>
              <a:t>가까이 객체 지향 언어가 사용되고 있습니다</a:t>
            </a:r>
            <a:r>
              <a:rPr lang="en-US" altLang="ko-KR" sz="1900" dirty="0" smtClean="0"/>
              <a:t>.</a:t>
            </a:r>
          </a:p>
          <a:p>
            <a:pPr>
              <a:buNone/>
            </a:pPr>
            <a:r>
              <a:rPr lang="en-US" altLang="ko-KR" sz="1900" dirty="0" smtClean="0"/>
              <a:t>	</a:t>
            </a:r>
            <a:r>
              <a:rPr lang="ko-KR" altLang="en-US" sz="1900" dirty="0" smtClean="0"/>
              <a:t>⑤ 객체 지향은 우리들의 </a:t>
            </a:r>
            <a:r>
              <a:rPr lang="ko-KR" altLang="en-US" sz="1900" dirty="0" err="1" smtClean="0"/>
              <a:t>실세계를</a:t>
            </a:r>
            <a:r>
              <a:rPr lang="ko-KR" altLang="en-US" sz="1900" dirty="0" smtClean="0"/>
              <a:t> 그대로 반영할 수 있는 프로그래밍 방법입니다</a:t>
            </a:r>
            <a:r>
              <a:rPr lang="en-US" altLang="ko-KR" sz="1900" dirty="0" smtClean="0"/>
              <a:t>.</a:t>
            </a:r>
          </a:p>
          <a:p>
            <a:r>
              <a:rPr lang="ko-KR" altLang="en-US" sz="2400" dirty="0" smtClean="0"/>
              <a:t>클래스와 객체</a:t>
            </a:r>
          </a:p>
          <a:p>
            <a:pPr>
              <a:buNone/>
            </a:pPr>
            <a:r>
              <a:rPr lang="en-US" altLang="ko-KR" sz="1700" dirty="0" smtClean="0"/>
              <a:t>	</a:t>
            </a:r>
            <a:r>
              <a:rPr lang="ko-KR" altLang="en-US" sz="1700" dirty="0" smtClean="0"/>
              <a:t>① 클래스는 객체를 생성하는 형판</a:t>
            </a:r>
            <a:r>
              <a:rPr lang="en-US" altLang="ko-KR" sz="1700" dirty="0" smtClean="0"/>
              <a:t>template </a:t>
            </a:r>
            <a:r>
              <a:rPr lang="ko-KR" altLang="en-US" sz="1700" dirty="0" smtClean="0"/>
              <a:t>역할을 합니다</a:t>
            </a:r>
            <a:r>
              <a:rPr lang="en-US" altLang="ko-KR" sz="1700" dirty="0" smtClean="0"/>
              <a:t>.</a:t>
            </a:r>
          </a:p>
          <a:p>
            <a:pPr>
              <a:buNone/>
            </a:pPr>
            <a:r>
              <a:rPr lang="en-US" altLang="ko-KR" sz="1700" dirty="0" smtClean="0"/>
              <a:t>	</a:t>
            </a:r>
            <a:r>
              <a:rPr lang="ko-KR" altLang="en-US" sz="1700" dirty="0" smtClean="0"/>
              <a:t>② 하나의 클래스로부터 다수 개의 객체가 생성됩니다</a:t>
            </a:r>
            <a:r>
              <a:rPr lang="en-US" altLang="ko-KR" sz="1700" dirty="0" smtClean="0"/>
              <a:t>.</a:t>
            </a:r>
          </a:p>
          <a:p>
            <a:pPr>
              <a:buNone/>
            </a:pPr>
            <a:r>
              <a:rPr lang="en-US" altLang="ko-KR" sz="1700" dirty="0" smtClean="0"/>
              <a:t>	</a:t>
            </a:r>
            <a:r>
              <a:rPr lang="ko-KR" altLang="en-US" sz="1700" dirty="0" smtClean="0"/>
              <a:t>③ 클래스는 “속성</a:t>
            </a:r>
            <a:r>
              <a:rPr lang="en-US" altLang="ko-KR" sz="1700" dirty="0" smtClean="0"/>
              <a:t>+</a:t>
            </a:r>
            <a:r>
              <a:rPr lang="ko-KR" altLang="en-US" sz="1700" dirty="0" smtClean="0"/>
              <a:t>기능”</a:t>
            </a:r>
            <a:r>
              <a:rPr lang="ko-KR" altLang="en-US" sz="1700" dirty="0" err="1" smtClean="0"/>
              <a:t>으로</a:t>
            </a:r>
            <a:r>
              <a:rPr lang="ko-KR" altLang="en-US" sz="1700" dirty="0" smtClean="0"/>
              <a:t> 구성됩니다</a:t>
            </a:r>
            <a:r>
              <a:rPr lang="en-US" altLang="ko-KR" sz="1700" dirty="0" smtClean="0"/>
              <a:t>.</a:t>
            </a:r>
          </a:p>
          <a:p>
            <a:pPr>
              <a:buNone/>
            </a:pPr>
            <a:r>
              <a:rPr lang="en-US" altLang="ko-KR" sz="1700" dirty="0" smtClean="0"/>
              <a:t>	</a:t>
            </a:r>
            <a:r>
              <a:rPr lang="ko-KR" altLang="en-US" sz="1700" dirty="0" smtClean="0"/>
              <a:t>④ 클래스로부터 객체를 생성하는 과정을 실체화</a:t>
            </a:r>
            <a:r>
              <a:rPr lang="en-US" altLang="ko-KR" sz="1700" dirty="0" smtClean="0"/>
              <a:t>instantiation</a:t>
            </a:r>
            <a:r>
              <a:rPr lang="ko-KR" altLang="en-US" sz="1700" dirty="0" smtClean="0"/>
              <a:t>라고 하며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객체를 </a:t>
            </a:r>
            <a:r>
              <a:rPr lang="ko-KR" altLang="en-US" sz="1700" dirty="0" err="1" smtClean="0"/>
              <a:t>인스턴스라부르기도</a:t>
            </a:r>
            <a:r>
              <a:rPr lang="ko-KR" altLang="en-US" sz="1700" dirty="0" smtClean="0"/>
              <a:t> 합니다</a:t>
            </a:r>
            <a:r>
              <a:rPr lang="en-US" altLang="ko-KR" sz="1700" dirty="0" smtClean="0"/>
              <a:t>.</a:t>
            </a:r>
          </a:p>
          <a:p>
            <a:pPr>
              <a:buNone/>
            </a:pPr>
            <a:r>
              <a:rPr lang="en-US" altLang="ko-KR" sz="1700" dirty="0" smtClean="0"/>
              <a:t>	</a:t>
            </a:r>
            <a:r>
              <a:rPr lang="ko-KR" altLang="en-US" sz="1700" dirty="0" smtClean="0"/>
              <a:t>⑤ 객체 지향은 절차 지향과는 달리 프로그램의 기본 단위가 객체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속성</a:t>
            </a:r>
            <a:r>
              <a:rPr lang="en-US" altLang="ko-KR" sz="1700" dirty="0" smtClean="0"/>
              <a:t>+</a:t>
            </a:r>
            <a:r>
              <a:rPr lang="ko-KR" altLang="en-US" sz="1700" dirty="0" smtClean="0"/>
              <a:t>기능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입니다</a:t>
            </a:r>
            <a:r>
              <a:rPr lang="en-US" altLang="ko-KR" sz="17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757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ko-KR" altLang="en-US" dirty="0" smtClean="0"/>
              <a:t> 학습목표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800" y="1340768"/>
            <a:ext cx="9220200" cy="5136232"/>
          </a:xfrm>
        </p:spPr>
        <p:txBody>
          <a:bodyPr/>
          <a:lstStyle/>
          <a:p>
            <a:r>
              <a:rPr lang="ko-KR" altLang="en-US" dirty="0" smtClean="0"/>
              <a:t>이 장에서는 객체 지향의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대 핵심 개념에 관해 학습합니다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장에서는 개념에 관해서만 기술합니다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개념이 자바 프로그램으로 적용되는 부분은 뒤의 해당 부분에서 자세하게 기술합니다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객체 지향의 개요와 절차 지향과의 차이점을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클래스와 객체를 학습합니다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객체의 생성 과정을 예제를 통하여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상속의 개념을 예제를 통하여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캡슐화의 개념과 예를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추상화와 다형성의 개념을 학습합니다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593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상속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상속을 이용하여 비슷한 기능을 가진 클래스들을 계층 구조 형태로 구성할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상속은 상위 클래스의 모든 속성과 기능을 상속받고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추가로 더 가지는 확장</a:t>
            </a:r>
            <a:r>
              <a:rPr lang="en-US" altLang="ko-KR" sz="1600" dirty="0" smtClean="0"/>
              <a:t>extend</a:t>
            </a:r>
            <a:r>
              <a:rPr lang="ko-KR" altLang="en-US" sz="1600" dirty="0" smtClean="0"/>
              <a:t>의 개념입니다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③ 자바에서는 하나의 클래스만을 상위 클래스로 가질 수 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다중 상속을 허용하지 않습니다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④ 클래스의 상속을 나타내는 계층 구조에서 상위로 올라갈수록 일반화된 공통 속성을 가지며 하위로 내려갈수록 개별 클래스가 가지는 개별화가 이루어집니다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2400" dirty="0" smtClean="0"/>
              <a:t>캡슐화</a:t>
            </a:r>
          </a:p>
          <a:p>
            <a:pPr>
              <a:buNone/>
            </a:pPr>
            <a:r>
              <a:rPr lang="en-US" altLang="ko-KR" sz="1900" dirty="0" smtClean="0"/>
              <a:t>	</a:t>
            </a:r>
            <a:r>
              <a:rPr lang="ko-KR" altLang="en-US" sz="1600" dirty="0" smtClean="0"/>
              <a:t>① 캡슐화는 꼭 필요한 내용만 보여 주고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불필요한 내용을 감춘다는 개념입니다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클래스를 작성할 때는 꼭 필요한 내용만 공개해야 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③ 클래스를 작성할 때 캡슐화 개념을 적용하지 않으면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클래스가 잘못 사용될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④ 캡슐화의 개념을 적용하여 정보 은폐</a:t>
            </a:r>
            <a:r>
              <a:rPr lang="en-US" altLang="ko-KR" sz="1600" dirty="0" smtClean="0"/>
              <a:t>Information hiding</a:t>
            </a:r>
            <a:r>
              <a:rPr lang="ko-KR" altLang="en-US" sz="1600" dirty="0" smtClean="0"/>
              <a:t>를 달성할 수 있습니다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079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200" dirty="0" smtClean="0"/>
              <a:t>메시지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생성된 객체들 사이의 상호 관계를 정의한 것이 메시지입니다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객체들은 메시지를 통하여 상대 객체에게 일을 시킵니다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③ 메시지는 객체 이름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이름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수행에 필요한 인자</a:t>
            </a:r>
            <a:r>
              <a:rPr lang="en-US" altLang="ko-KR" sz="1600" dirty="0" smtClean="0"/>
              <a:t>argument</a:t>
            </a:r>
            <a:r>
              <a:rPr lang="ko-KR" altLang="en-US" sz="1600" dirty="0" smtClean="0"/>
              <a:t>를 포함합니다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④ 상속 관계의 클래스 구조에서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호출되면 자신의 클래스에서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탐색하고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없을 경우 상위 클래스의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탐색합니다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이러한 과정을 반복적으로 </a:t>
            </a:r>
            <a:r>
              <a:rPr lang="ko-KR" altLang="en-US" sz="1600" dirty="0" err="1" smtClean="0"/>
              <a:t>거쳐도메소드가</a:t>
            </a:r>
            <a:r>
              <a:rPr lang="ko-KR" altLang="en-US" sz="1600" dirty="0" smtClean="0"/>
              <a:t> 발견되지 않는 경우는 오류가 발생됩니다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dirty="0" smtClean="0"/>
              <a:t>추상화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</a:t>
            </a:r>
            <a:r>
              <a:rPr lang="ko-KR" altLang="en-US" sz="1600" dirty="0" err="1" smtClean="0"/>
              <a:t>실세계의</a:t>
            </a:r>
            <a:r>
              <a:rPr lang="ko-KR" altLang="en-US" sz="1600" dirty="0" smtClean="0"/>
              <a:t> 문제를 객체로 변환할 때 적용할 수 있는 개념입니다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여러 개의 문제에서 공통적인 속성을 추출하여 상위 클래스에 작성하고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나머지 클래스를 하위 클래스로 구성하는 것이 추상화의 핵심입니다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③ 추상화와 상속은 </a:t>
            </a:r>
            <a:r>
              <a:rPr lang="ko-KR" altLang="en-US" sz="1600" dirty="0" err="1" smtClean="0"/>
              <a:t>다형성을</a:t>
            </a:r>
            <a:r>
              <a:rPr lang="ko-KR" altLang="en-US" sz="1600" dirty="0" smtClean="0"/>
              <a:t> 제공하는 기반입니다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dirty="0" err="1" smtClean="0"/>
              <a:t>다형성</a:t>
            </a:r>
            <a:endParaRPr lang="ko-KR" altLang="en-US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다형성은 다양한 변신을 의미하는 개념입니다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다형성은 서로 다른 객체가 동일한 메시지에 대하여 서로 다른 방법으로 응답할 수 있는 기능으로 정의할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③ </a:t>
            </a:r>
            <a:r>
              <a:rPr lang="ko-KR" altLang="en-US" sz="1600" dirty="0" err="1" smtClean="0"/>
              <a:t>다형성을</a:t>
            </a:r>
            <a:r>
              <a:rPr lang="ko-KR" altLang="en-US" sz="1600" dirty="0" smtClean="0"/>
              <a:t> 구현하기 위해서는 상속과 추상 클래스를 이용합니다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227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686800" cy="27736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수고하셨습니다</a:t>
            </a:r>
            <a:r>
              <a:rPr lang="en-US" altLang="ko-KR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br>
              <a:rPr lang="en-US" altLang="ko-KR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ko-KR" altLang="en-US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제출 연습 문제를 잘 풀어서</a:t>
            </a:r>
            <a:r>
              <a:rPr lang="en-US" altLang="ko-KR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ko-KR" altLang="en-US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제출해주시기 바랍니다</a:t>
            </a:r>
            <a:r>
              <a:rPr lang="en-US" altLang="ko-KR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8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altLang="ko-KR" sz="7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7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en-US" altLang="ko-KR" sz="2000" b="1" spc="50" dirty="0">
              <a:ln w="11430"/>
              <a:solidFill>
                <a:srgbClr val="0000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673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057400"/>
            <a:ext cx="2971800" cy="459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</a:t>
            </a:r>
            <a:r>
              <a:rPr lang="en-US" altLang="ko-KR" dirty="0" smtClean="0"/>
              <a:t>(Object-Oriented)</a:t>
            </a:r>
            <a:r>
              <a:rPr lang="ko-KR" altLang="en-US" dirty="0" smtClean="0"/>
              <a:t>이론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컴퓨터를 통하여 </a:t>
            </a:r>
            <a:r>
              <a:rPr lang="ko-KR" altLang="en-US" dirty="0" err="1" smtClean="0"/>
              <a:t>실세계와</a:t>
            </a:r>
            <a:r>
              <a:rPr lang="ko-KR" altLang="en-US" dirty="0" smtClean="0"/>
              <a:t> 같은 환경을 흉내</a:t>
            </a:r>
            <a:r>
              <a:rPr lang="en-US" altLang="ko-KR" dirty="0" smtClean="0"/>
              <a:t>(simulation)</a:t>
            </a:r>
            <a:r>
              <a:rPr lang="ko-KR" altLang="en-US" dirty="0" smtClean="0"/>
              <a:t>내기 위해 발전한 이론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실세계의</a:t>
            </a:r>
            <a:r>
              <a:rPr lang="ko-KR" altLang="en-US" dirty="0" smtClean="0"/>
              <a:t> 사물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기능으로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1-1 </a:t>
            </a:r>
            <a:r>
              <a:rPr lang="ko-KR" altLang="en-US" dirty="0" smtClean="0">
                <a:latin typeface="+mj-ea"/>
                <a:ea typeface="+mj-ea"/>
              </a:rPr>
              <a:t>객체지향의 개념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객체지향의 개요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8583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객체 지향 이론은 </a:t>
            </a:r>
            <a:r>
              <a:rPr lang="en-US" altLang="ko-KR" sz="1600" dirty="0" smtClean="0"/>
              <a:t>1960</a:t>
            </a:r>
            <a:r>
              <a:rPr lang="ko-KR" altLang="en-US" sz="1600" dirty="0" smtClean="0"/>
              <a:t>년대 클래스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상속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캡슐화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다형성</a:t>
            </a:r>
            <a:r>
              <a:rPr lang="ko-KR" altLang="en-US" sz="1600" dirty="0" smtClean="0"/>
              <a:t> 등의 개념을 중심으로 발전하였으며</a:t>
            </a:r>
            <a:r>
              <a:rPr lang="en-US" altLang="ko-KR" sz="1600" dirty="0" smtClean="0"/>
              <a:t>, 1960</a:t>
            </a:r>
            <a:r>
              <a:rPr lang="ko-KR" altLang="en-US" sz="1600" dirty="0" smtClean="0"/>
              <a:t>년 노르웨이의 달</a:t>
            </a:r>
            <a:r>
              <a:rPr lang="en-US" altLang="ko-KR" sz="1600" baseline="30000" dirty="0" smtClean="0"/>
              <a:t>Dahl</a:t>
            </a:r>
            <a:r>
              <a:rPr lang="ko-KR" altLang="en-US" sz="1600" dirty="0" smtClean="0"/>
              <a:t>과 뉘고르</a:t>
            </a:r>
            <a:r>
              <a:rPr lang="en-US" altLang="ko-KR" sz="1600" baseline="30000" dirty="0" err="1" smtClean="0"/>
              <a:t>Nygaard</a:t>
            </a:r>
            <a:r>
              <a:rPr lang="ko-KR" altLang="en-US" sz="1600" dirty="0" smtClean="0"/>
              <a:t>가 개발한 시뮬라라는 언어를 최초의 객체 지향 언어라 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1-2 </a:t>
            </a:r>
            <a:r>
              <a:rPr lang="ko-KR" altLang="en-US" dirty="0" smtClean="0">
                <a:latin typeface="+mj-ea"/>
                <a:ea typeface="+mj-ea"/>
              </a:rPr>
              <a:t>객체지향의 역사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객체지향의 개요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209800"/>
            <a:ext cx="4419600" cy="445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645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문제를 쉽고 자연스럽게 프로그램화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쉬운 프로그램의 개발로 인한 생산성을 향상시킬 수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프로그램 모듈을 재사용할 수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1-3   </a:t>
            </a:r>
            <a:r>
              <a:rPr lang="ko-KR" altLang="en-US" dirty="0" smtClean="0">
                <a:latin typeface="+mj-ea"/>
                <a:ea typeface="+mj-ea"/>
              </a:rPr>
              <a:t>객체지향의 장점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객체지향의 개요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759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클래스로부터 여러 개의 객체를 생성하기 위해 사용하는 형판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031" y="2362200"/>
            <a:ext cx="4094769" cy="41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46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“속성</a:t>
            </a:r>
            <a:r>
              <a:rPr lang="en-US" altLang="ko-KR" dirty="0" smtClean="0"/>
              <a:t>+</a:t>
            </a:r>
            <a:r>
              <a:rPr lang="ko-KR" altLang="en-US" dirty="0" smtClean="0"/>
              <a:t>기능”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생성하는 클래스 역시  “속성</a:t>
            </a:r>
            <a:r>
              <a:rPr lang="en-US" altLang="ko-KR" dirty="0" smtClean="0"/>
              <a:t>+</a:t>
            </a:r>
            <a:r>
              <a:rPr lang="ko-KR" altLang="en-US" dirty="0" smtClean="0"/>
              <a:t>기능”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2-1   </a:t>
            </a:r>
            <a:r>
              <a:rPr lang="ko-KR" altLang="en-US" dirty="0" smtClean="0">
                <a:latin typeface="+mj-ea"/>
                <a:ea typeface="+mj-ea"/>
              </a:rPr>
              <a:t>클래스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객체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의 구성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743200"/>
            <a:ext cx="6152442" cy="25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5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2-1   </a:t>
            </a:r>
            <a:r>
              <a:rPr lang="ko-KR" altLang="en-US" dirty="0" smtClean="0">
                <a:latin typeface="+mj-ea"/>
                <a:ea typeface="+mj-ea"/>
              </a:rPr>
              <a:t>클래스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객체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의 구성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>
          <a:xfrm>
            <a:off x="7101712" y="6502400"/>
            <a:ext cx="2311400" cy="365125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609598" y="1376265"/>
            <a:ext cx="7466601" cy="4343400"/>
            <a:chOff x="609598" y="1376265"/>
            <a:chExt cx="7466601" cy="434340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598" y="1376265"/>
              <a:ext cx="7466601" cy="434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897" y="2396065"/>
              <a:ext cx="7324725" cy="34380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2600" y="3079004"/>
              <a:ext cx="461962" cy="26296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7206" y="4267200"/>
              <a:ext cx="447675" cy="339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085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1257</Words>
  <Application>Microsoft Office PowerPoint</Application>
  <PresentationFormat>A4 용지(210x297mm)</PresentationFormat>
  <Paragraphs>226</Paragraphs>
  <Slides>32</Slides>
  <Notes>32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굴림</vt:lpstr>
      <vt:lpstr>맑은 고딕</vt:lpstr>
      <vt:lpstr>Arial</vt:lpstr>
      <vt:lpstr>Arial Black</vt:lpstr>
      <vt:lpstr>Wingdings</vt:lpstr>
      <vt:lpstr>1_디자인 사용자 지정</vt:lpstr>
      <vt:lpstr>Image</vt:lpstr>
      <vt:lpstr>3부  객체지향 </vt:lpstr>
      <vt:lpstr>7장 객체지향 개념</vt:lpstr>
      <vt:lpstr> </vt:lpstr>
      <vt:lpstr>1 객체지향의 개요</vt:lpstr>
      <vt:lpstr>1 객체지향의 개요</vt:lpstr>
      <vt:lpstr>1 객체지향의 개요</vt:lpstr>
      <vt:lpstr>2 클래스와 객체</vt:lpstr>
      <vt:lpstr>2 클래스와 객체</vt:lpstr>
      <vt:lpstr>2 클래스와 객체</vt:lpstr>
      <vt:lpstr>2 클래스와 객체</vt:lpstr>
      <vt:lpstr>2 클래스와 객체</vt:lpstr>
      <vt:lpstr>3. 상속</vt:lpstr>
      <vt:lpstr>3. 상속</vt:lpstr>
      <vt:lpstr>3 상속</vt:lpstr>
      <vt:lpstr>3 상속</vt:lpstr>
      <vt:lpstr>3 상속</vt:lpstr>
      <vt:lpstr>3 상속</vt:lpstr>
      <vt:lpstr>3 상속</vt:lpstr>
      <vt:lpstr>4 캡슐화(Encapsulation)</vt:lpstr>
      <vt:lpstr>4 캡슐화(Encapsulation)</vt:lpstr>
      <vt:lpstr>4 캡슐화(Encapsulation)</vt:lpstr>
      <vt:lpstr>5 메시지(Message)</vt:lpstr>
      <vt:lpstr>5 메시지(Message)</vt:lpstr>
      <vt:lpstr>5 메시지(Message)</vt:lpstr>
      <vt:lpstr>6 추상화(Abstraction)</vt:lpstr>
      <vt:lpstr>6 추상화(Abstraction)</vt:lpstr>
      <vt:lpstr>6 추상화(Abstraction)</vt:lpstr>
      <vt:lpstr>7 다형성(Polymorphism)</vt:lpstr>
      <vt:lpstr>PowerPoint 프레젠테이션</vt:lpstr>
      <vt:lpstr>PowerPoint 프레젠테이션</vt:lpstr>
      <vt:lpstr>PowerPoint 프레젠테이션</vt:lpstr>
      <vt:lpstr>수고하셨습니다. 제출 연습 문제를 잘 풀어서 제출해주시기 바랍니다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2020-08-19T02:00:14Z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