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47"/>
  </p:notesMasterIdLst>
  <p:sldIdLst>
    <p:sldId id="647" r:id="rId2"/>
    <p:sldId id="648" r:id="rId3"/>
    <p:sldId id="649" r:id="rId4"/>
    <p:sldId id="650" r:id="rId5"/>
    <p:sldId id="651" r:id="rId6"/>
    <p:sldId id="652" r:id="rId7"/>
    <p:sldId id="653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672" r:id="rId27"/>
    <p:sldId id="673" r:id="rId28"/>
    <p:sldId id="674" r:id="rId29"/>
    <p:sldId id="675" r:id="rId30"/>
    <p:sldId id="676" r:id="rId31"/>
    <p:sldId id="677" r:id="rId32"/>
    <p:sldId id="678" r:id="rId33"/>
    <p:sldId id="679" r:id="rId34"/>
    <p:sldId id="680" r:id="rId35"/>
    <p:sldId id="681" r:id="rId36"/>
    <p:sldId id="682" r:id="rId37"/>
    <p:sldId id="683" r:id="rId38"/>
    <p:sldId id="684" r:id="rId39"/>
    <p:sldId id="685" r:id="rId40"/>
    <p:sldId id="686" r:id="rId41"/>
    <p:sldId id="687" r:id="rId42"/>
    <p:sldId id="688" r:id="rId43"/>
    <p:sldId id="689" r:id="rId44"/>
    <p:sldId id="690" r:id="rId45"/>
    <p:sldId id="691" r:id="rId46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99"/>
    <a:srgbClr val="66CCFF"/>
    <a:srgbClr val="22340E"/>
    <a:srgbClr val="586D2D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25" autoAdjust="0"/>
  </p:normalViewPr>
  <p:slideViewPr>
    <p:cSldViewPr>
      <p:cViewPr varScale="1">
        <p:scale>
          <a:sx n="94" d="100"/>
          <a:sy n="94" d="100"/>
        </p:scale>
        <p:origin x="56" y="700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8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5354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53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668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367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166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4851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422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7699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738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952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4813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595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241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81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4730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7279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2041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0013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949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72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937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857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2244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608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8987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13989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05626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8771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8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662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0124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256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48398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86393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39956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2721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3523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02877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0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005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352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1139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66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145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1" i="0" u="none" strike="noStrike" cap="none" spc="0" normalizeH="0" baseline="0" dirty="0">
                <a:ln w="1841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00" y="0"/>
            <a:ext cx="9906000" cy="1728788"/>
          </a:xfrm>
          <a:prstGeom prst="rect">
            <a:avLst/>
          </a:prstGeom>
          <a:effectLst>
            <a:outerShdw blurRad="88900" dist="25400" dir="5400000" algn="t" rotWithShape="0">
              <a:schemeClr val="tx1">
                <a:alpha val="40000"/>
              </a:schemeClr>
            </a:outerShdw>
          </a:effectLst>
        </p:spPr>
      </p:pic>
      <p:graphicFrame>
        <p:nvGraphicFramePr>
          <p:cNvPr id="3" name="개체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009827745"/>
              </p:ext>
            </p:extLst>
          </p:nvPr>
        </p:nvGraphicFramePr>
        <p:xfrm>
          <a:off x="7772400" y="4572000"/>
          <a:ext cx="15066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Image" r:id="rId4" imgW="5092063" imgH="6869841" progId="Photoshop.Image.13">
                  <p:embed/>
                </p:oleObj>
              </mc:Choice>
              <mc:Fallback>
                <p:oleObj name="Image" r:id="rId4" imgW="5092063" imgH="6869841" progId="Photoshop.Image.1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572000"/>
                        <a:ext cx="15066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828140" y="1066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9th edition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5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533400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792" y="76200"/>
            <a:ext cx="699407" cy="9435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839200" y="82834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ko-KR" altLang="en-US" sz="2400" b="1" dirty="0" smtClean="0">
                <a:effectLst/>
              </a:defRPr>
            </a:lvl1pPr>
          </a:lstStyle>
          <a:p>
            <a:pPr marL="0" lvl="0" indent="0">
              <a:buFont typeface="Wingdings" pitchFamily="2" charset="2"/>
              <a:buChar char="§"/>
            </a:pPr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839200" y="83068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C00000"/>
                </a:solidFill>
                <a:effectLst/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-3448" y="11081"/>
            <a:ext cx="9909448" cy="270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716" y="281538"/>
            <a:ext cx="502770" cy="678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056" y="1005808"/>
            <a:ext cx="792088" cy="199333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8100" y="1256795"/>
            <a:ext cx="98679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39200" y="996948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55320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0" r:id="rId2"/>
    <p:sldLayoutId id="2147484071" r:id="rId3"/>
    <p:sldLayoutId id="214748407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8</a:t>
            </a:r>
            <a:r>
              <a:rPr lang="ko-KR" altLang="en-US" sz="4000" dirty="0" smtClean="0"/>
              <a:t>장 </a:t>
            </a:r>
            <a:r>
              <a:rPr lang="en-US" altLang="ko-KR" sz="4000" dirty="0" smtClean="0"/>
              <a:t> </a:t>
            </a:r>
            <a:r>
              <a:rPr lang="ko-KR" altLang="en-US" sz="4000" dirty="0"/>
              <a:t>클래스</a:t>
            </a:r>
            <a:r>
              <a:rPr lang="en-US" altLang="ko-KR" sz="4000" dirty="0"/>
              <a:t>-</a:t>
            </a:r>
            <a:r>
              <a:rPr lang="ko-KR" altLang="en-US" sz="4000" dirty="0"/>
              <a:t>속성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3886200"/>
            <a:ext cx="39725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Section 1 </a:t>
            </a:r>
            <a:r>
              <a:rPr lang="ko-KR" altLang="en-US" b="1" dirty="0">
                <a:latin typeface="+mj-ea"/>
                <a:ea typeface="+mj-ea"/>
              </a:rPr>
              <a:t>클래스의 일반 구조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</a:t>
            </a:r>
            <a:r>
              <a:rPr lang="en-US" altLang="ko-KR" b="1" dirty="0" smtClean="0">
                <a:latin typeface="+mj-ea"/>
                <a:ea typeface="+mj-ea"/>
              </a:rPr>
              <a:t>2 </a:t>
            </a:r>
            <a:r>
              <a:rPr lang="ko-KR" altLang="en-US" b="1" dirty="0">
                <a:latin typeface="+mj-ea"/>
                <a:ea typeface="+mj-ea"/>
              </a:rPr>
              <a:t>클래스 선언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</a:t>
            </a:r>
            <a:r>
              <a:rPr lang="en-US" altLang="ko-KR" b="1" dirty="0" smtClean="0">
                <a:latin typeface="+mj-ea"/>
                <a:ea typeface="+mj-ea"/>
              </a:rPr>
              <a:t>3 </a:t>
            </a:r>
            <a:r>
              <a:rPr lang="ko-KR" altLang="en-US" b="1" dirty="0">
                <a:latin typeface="+mj-ea"/>
                <a:ea typeface="+mj-ea"/>
              </a:rPr>
              <a:t>객체의 선언과 생성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</a:t>
            </a:r>
            <a:r>
              <a:rPr lang="en-US" altLang="ko-KR" b="1" dirty="0" smtClean="0">
                <a:latin typeface="+mj-ea"/>
                <a:ea typeface="+mj-ea"/>
              </a:rPr>
              <a:t>4 </a:t>
            </a:r>
            <a:r>
              <a:rPr lang="ko-KR" altLang="en-US" b="1" dirty="0">
                <a:latin typeface="+mj-ea"/>
                <a:ea typeface="+mj-ea"/>
              </a:rPr>
              <a:t>멤버 변수와 </a:t>
            </a:r>
            <a:r>
              <a:rPr lang="ko-KR" altLang="en-US" b="1" dirty="0" err="1">
                <a:latin typeface="+mj-ea"/>
                <a:ea typeface="+mj-ea"/>
              </a:rPr>
              <a:t>메소드</a:t>
            </a:r>
            <a:r>
              <a:rPr lang="ko-KR" altLang="en-US" b="1" dirty="0">
                <a:latin typeface="+mj-ea"/>
                <a:ea typeface="+mj-ea"/>
              </a:rPr>
              <a:t> 변수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</a:t>
            </a:r>
            <a:r>
              <a:rPr lang="en-US" altLang="ko-KR" b="1" dirty="0" smtClean="0">
                <a:latin typeface="+mj-ea"/>
                <a:ea typeface="+mj-ea"/>
              </a:rPr>
              <a:t>5 </a:t>
            </a:r>
            <a:r>
              <a:rPr lang="ko-KR" altLang="en-US" b="1" dirty="0">
                <a:latin typeface="+mj-ea"/>
                <a:ea typeface="+mj-ea"/>
              </a:rPr>
              <a:t>변수의 유효 범위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</a:t>
            </a:r>
            <a:r>
              <a:rPr lang="en-US" altLang="ko-KR" b="1" dirty="0" smtClean="0">
                <a:latin typeface="+mj-ea"/>
                <a:ea typeface="+mj-ea"/>
              </a:rPr>
              <a:t>6 </a:t>
            </a:r>
            <a:r>
              <a:rPr lang="ko-KR" altLang="en-US" b="1" dirty="0">
                <a:latin typeface="+mj-ea"/>
                <a:ea typeface="+mj-ea"/>
              </a:rPr>
              <a:t>멤버 변수 접근 한정자</a:t>
            </a:r>
          </a:p>
        </p:txBody>
      </p:sp>
    </p:spTree>
    <p:extLst>
      <p:ext uri="{BB962C8B-B14F-4D97-AF65-F5344CB8AC3E}">
        <p14:creationId xmlns:p14="http://schemas.microsoft.com/office/powerpoint/2010/main" val="278835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선언과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객체의 선언과 생성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295400"/>
            <a:ext cx="4572000" cy="506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2941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객체의 선언과 생성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grpSp>
        <p:nvGrpSpPr>
          <p:cNvPr id="10" name="그룹 9"/>
          <p:cNvGrpSpPr/>
          <p:nvPr/>
        </p:nvGrpSpPr>
        <p:grpSpPr>
          <a:xfrm>
            <a:off x="612148" y="1562069"/>
            <a:ext cx="6453285" cy="3454401"/>
            <a:chOff x="914400" y="1524000"/>
            <a:chExt cx="6453285" cy="3454401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1335" y="3297430"/>
              <a:ext cx="6436350" cy="1680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1524000"/>
              <a:ext cx="6335288" cy="182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그룹 11"/>
          <p:cNvGrpSpPr/>
          <p:nvPr/>
        </p:nvGrpSpPr>
        <p:grpSpPr>
          <a:xfrm>
            <a:off x="1496908" y="1661161"/>
            <a:ext cx="284052" cy="307777"/>
            <a:chOff x="8208564" y="3000439"/>
            <a:chExt cx="284052" cy="30777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910" y="3041582"/>
              <a:ext cx="113360" cy="22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208564" y="30004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847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객체의 선언과 생성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19200"/>
            <a:ext cx="6781800" cy="443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1325" y="1524000"/>
            <a:ext cx="3114675" cy="147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0143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멤버 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클래스내에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밖에 선언된 변수로서 객체변수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종단 변수로 구분된다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변수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메소드에는</a:t>
            </a:r>
            <a:r>
              <a:rPr lang="ko-KR" altLang="en-US" dirty="0" smtClean="0"/>
              <a:t> 자체적으로 선언하여 사용하는 지역 변수와 호출 시 지정되는 매개 변수로 구분된다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00400"/>
            <a:ext cx="4876800" cy="288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191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멤버 변수의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한정자인 </a:t>
            </a:r>
            <a:r>
              <a:rPr lang="en-US" altLang="ko-KR" dirty="0" smtClean="0"/>
              <a:t>public, private, protected</a:t>
            </a:r>
            <a:r>
              <a:rPr lang="ko-KR" altLang="en-US" dirty="0" smtClean="0"/>
              <a:t>는 다음절에서 설명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static :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종단 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057400"/>
            <a:ext cx="6172200" cy="364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3469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생성자나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매개변수와 지역변수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720736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0623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객체변수나 지역 변수는 변수가 가지는 값의 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따라 다른 특성을 가진다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값을 가진다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주소를 가진다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057400" y="620688"/>
            <a:ext cx="7052400" cy="41644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4-1 </a:t>
            </a:r>
            <a:r>
              <a:rPr lang="ko-KR" altLang="en-US" dirty="0" smtClean="0">
                <a:latin typeface="+mj-ea"/>
                <a:ea typeface="+mj-ea"/>
              </a:rPr>
              <a:t>객체변수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지역 변수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매개 변수 포함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의 형과 묵시적 초기화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24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4-1 </a:t>
            </a:r>
            <a:r>
              <a:rPr lang="ko-KR" altLang="en-US" dirty="0" smtClean="0">
                <a:latin typeface="+mj-ea"/>
                <a:ea typeface="+mj-ea"/>
              </a:rPr>
              <a:t>객체변수와 지역 변수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매개 변수 포함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의 형과 묵시적 초기화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438400"/>
            <a:ext cx="5224463" cy="17747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056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4-1 </a:t>
            </a:r>
            <a:r>
              <a:rPr lang="ko-KR" altLang="en-US" dirty="0" smtClean="0">
                <a:latin typeface="+mj-ea"/>
                <a:ea typeface="+mj-ea"/>
              </a:rPr>
              <a:t>객체변수와 지역 변수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매개 변수 포함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의 형과 묵시적 초기화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64499"/>
            <a:ext cx="6858000" cy="455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24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4-1 </a:t>
            </a:r>
            <a:r>
              <a:rPr lang="ko-KR" altLang="en-US" dirty="0" smtClean="0">
                <a:latin typeface="+mj-ea"/>
                <a:ea typeface="+mj-ea"/>
              </a:rPr>
              <a:t>객체변수와 지역 변수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매개 변수 포함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의 형과 묵시적 초기화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14400" y="1295399"/>
            <a:ext cx="5943600" cy="5016801"/>
            <a:chOff x="2133600" y="1295400"/>
            <a:chExt cx="5943600" cy="5016801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3600" y="1295400"/>
              <a:ext cx="5943600" cy="5016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2984240" y="1401283"/>
              <a:ext cx="284052" cy="307777"/>
              <a:chOff x="8208564" y="3000439"/>
              <a:chExt cx="284052" cy="307777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3910" y="3041582"/>
                <a:ext cx="113360" cy="225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8208564" y="3000439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2374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이 장에서는 클래스의 속성에 관해 학습합니다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클래스는 크게 속성과 기능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구성됩니다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장에서는 속성에 대해 학습하고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장에서 기능에 대해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기존의 일반적인 절차 지향의 프로그램과 객체 지향의 프로그램을 비교하여 차이를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클래스의 일반 구조와 클래스 선언 부분에 대해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클래스로부터 객체를 생성하는 과정을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클래스의 속성에 해당하는 멤버 변수와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사용되는 변수에 관해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변수의 유효 범위에 관해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캡슐화를 지원하는 멤버 변수 접근 한정자에 관해 학습합니다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334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4-1 </a:t>
            </a:r>
            <a:r>
              <a:rPr lang="ko-KR" altLang="en-US" dirty="0" smtClean="0">
                <a:latin typeface="+mj-ea"/>
                <a:ea typeface="+mj-ea"/>
              </a:rPr>
              <a:t>객체변수와 지역 변수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매개 변수 포함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의 형과 묵시적 초기화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62000" y="1600200"/>
            <a:ext cx="6172200" cy="4572000"/>
            <a:chOff x="753533" y="1890713"/>
            <a:chExt cx="8347605" cy="5807603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3533" y="4936066"/>
              <a:ext cx="8305800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4863" y="1890713"/>
              <a:ext cx="8296275" cy="307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8477" y="3124200"/>
            <a:ext cx="2847523" cy="334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844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4-1 </a:t>
            </a:r>
            <a:r>
              <a:rPr lang="ko-KR" altLang="en-US" dirty="0" smtClean="0">
                <a:latin typeface="+mj-ea"/>
                <a:ea typeface="+mj-ea"/>
              </a:rPr>
              <a:t>객체변수와 지역 변수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매개 변수 포함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의 형과 묵시적 초기화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447800"/>
            <a:ext cx="4800600" cy="488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3479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변수와 지역 변수들은 초기화 과정에서 약간의 차이가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변수들은 변수를 초기화하지 않아도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객체가 생성되면 묵시적 값이 자동으로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사실은 객체가 생성되면서 묵시적 값으로 초기화를 수행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지역 변수는 변수의 값을 명시적으로 초기화하지 않으면 구문 오류가 발생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4-1 </a:t>
            </a:r>
            <a:r>
              <a:rPr lang="ko-KR" altLang="en-US" dirty="0" smtClean="0">
                <a:latin typeface="+mj-ea"/>
                <a:ea typeface="+mj-ea"/>
              </a:rPr>
              <a:t>객체변수와 지역 변수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매개 변수 포함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의 형과 묵시적 초기화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60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4-1 </a:t>
            </a:r>
            <a:r>
              <a:rPr lang="ko-KR" altLang="en-US" dirty="0" smtClean="0">
                <a:latin typeface="+mj-ea"/>
                <a:ea typeface="+mj-ea"/>
              </a:rPr>
              <a:t>객체변수와 지역 변수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매개 변수 포함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의 형과 묵시적 초기화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81000" y="1295400"/>
            <a:ext cx="6838950" cy="4085949"/>
            <a:chOff x="838200" y="1752600"/>
            <a:chExt cx="6610350" cy="3704949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" y="1752600"/>
              <a:ext cx="6610350" cy="3704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1785580" y="1900283"/>
              <a:ext cx="284052" cy="307777"/>
              <a:chOff x="8214576" y="3017359"/>
              <a:chExt cx="284052" cy="307777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3910" y="3041582"/>
                <a:ext cx="113360" cy="225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8214576" y="3017359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782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6896100" cy="406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9105" y="3352800"/>
            <a:ext cx="240689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텍스트 개체 틀 8"/>
          <p:cNvSpPr txBox="1">
            <a:spLocks/>
          </p:cNvSpPr>
          <p:nvPr/>
        </p:nvSpPr>
        <p:spPr>
          <a:xfrm>
            <a:off x="2286000" y="609600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Wingdings" pitchFamily="2" charset="2"/>
              <a:buNone/>
              <a:defRPr sz="24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>
                <a:latin typeface="+mj-ea"/>
                <a:ea typeface="+mj-ea"/>
              </a:rPr>
              <a:t>   4-1 </a:t>
            </a:r>
            <a:r>
              <a:rPr lang="ko-KR" altLang="en-US" dirty="0" smtClean="0">
                <a:latin typeface="+mj-ea"/>
                <a:ea typeface="+mj-ea"/>
              </a:rPr>
              <a:t>객체변수와 지역 변수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매개 변수 포함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의 형과 묵시적 초기화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8173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</a:t>
            </a:r>
            <a:r>
              <a:rPr lang="ko-KR" altLang="en-US" dirty="0" smtClean="0"/>
              <a:t>을 사용하여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</a:t>
            </a:r>
            <a:r>
              <a:rPr lang="en-US" altLang="ko-KR" dirty="0" smtClean="0"/>
              <a:t>(global variable)</a:t>
            </a:r>
            <a:r>
              <a:rPr lang="ko-KR" altLang="en-US" dirty="0" smtClean="0"/>
              <a:t>의 개념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59250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텍스트 개체 틀 8"/>
          <p:cNvSpPr>
            <a:spLocks noGrp="1"/>
          </p:cNvSpPr>
          <p:nvPr>
            <p:ph type="body" idx="14"/>
          </p:nvPr>
        </p:nvSpPr>
        <p:spPr>
          <a:xfrm>
            <a:off x="2133600" y="650360"/>
            <a:ext cx="7052400" cy="4164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4-2 </a:t>
            </a:r>
            <a:r>
              <a:rPr lang="ko-KR" altLang="en-US" dirty="0" smtClean="0">
                <a:latin typeface="+mj-ea"/>
                <a:ea typeface="+mj-ea"/>
              </a:rPr>
              <a:t>클래스 변수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제목 5"/>
          <p:cNvSpPr>
            <a:spLocks noGrp="1"/>
          </p:cNvSpPr>
          <p:nvPr>
            <p:ph type="title"/>
          </p:nvPr>
        </p:nvSpPr>
        <p:spPr>
          <a:xfrm>
            <a:off x="2133600" y="362328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220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변수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8" name="텍스트 개체 틀 8"/>
          <p:cNvSpPr>
            <a:spLocks noGrp="1"/>
          </p:cNvSpPr>
          <p:nvPr>
            <p:ph type="body" idx="14"/>
          </p:nvPr>
        </p:nvSpPr>
        <p:spPr>
          <a:xfrm>
            <a:off x="2133600" y="650360"/>
            <a:ext cx="7052400" cy="4164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4-2 </a:t>
            </a:r>
            <a:r>
              <a:rPr lang="ko-KR" altLang="en-US" dirty="0" smtClean="0">
                <a:latin typeface="+mj-ea"/>
                <a:ea typeface="+mj-ea"/>
              </a:rPr>
              <a:t>클래스 변수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제목 5"/>
          <p:cNvSpPr>
            <a:spLocks noGrp="1"/>
          </p:cNvSpPr>
          <p:nvPr>
            <p:ph type="title"/>
          </p:nvPr>
        </p:nvSpPr>
        <p:spPr>
          <a:xfrm>
            <a:off x="2133600" y="362328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3" y="1981200"/>
            <a:ext cx="6581775" cy="38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039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6819900" cy="350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133600" y="650360"/>
            <a:ext cx="7052400" cy="4164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4-2 </a:t>
            </a:r>
            <a:r>
              <a:rPr lang="ko-KR" altLang="en-US" dirty="0" smtClean="0">
                <a:latin typeface="+mj-ea"/>
                <a:ea typeface="+mj-ea"/>
              </a:rPr>
              <a:t>클래스 변수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제목 5"/>
          <p:cNvSpPr>
            <a:spLocks noGrp="1"/>
          </p:cNvSpPr>
          <p:nvPr>
            <p:ph type="title"/>
          </p:nvPr>
        </p:nvSpPr>
        <p:spPr>
          <a:xfrm>
            <a:off x="2133600" y="362328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596068" y="1521023"/>
            <a:ext cx="284052" cy="307777"/>
            <a:chOff x="8208564" y="3000439"/>
            <a:chExt cx="284052" cy="30777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910" y="3041582"/>
              <a:ext cx="113360" cy="22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208564" y="30004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528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6934200" cy="44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0777" y="990600"/>
            <a:ext cx="3025223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133600" y="650360"/>
            <a:ext cx="7052400" cy="4164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4-2 </a:t>
            </a:r>
            <a:r>
              <a:rPr lang="ko-KR" altLang="en-US" dirty="0" smtClean="0">
                <a:latin typeface="+mj-ea"/>
                <a:ea typeface="+mj-ea"/>
              </a:rPr>
              <a:t>클래스 변수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제목 5"/>
          <p:cNvSpPr>
            <a:spLocks noGrp="1"/>
          </p:cNvSpPr>
          <p:nvPr>
            <p:ph type="title"/>
          </p:nvPr>
        </p:nvSpPr>
        <p:spPr>
          <a:xfrm>
            <a:off x="2133600" y="362328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724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8.6</a:t>
            </a:r>
            <a:r>
              <a:rPr lang="ko-KR" altLang="en-US" dirty="0" smtClean="0"/>
              <a:t>에서 클래스 변수를 일반 변수로 속성을 변경하여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 비교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77691"/>
            <a:ext cx="5715000" cy="4804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텍스트 개체 틀 8"/>
          <p:cNvSpPr>
            <a:spLocks noGrp="1"/>
          </p:cNvSpPr>
          <p:nvPr>
            <p:ph type="body" idx="14"/>
          </p:nvPr>
        </p:nvSpPr>
        <p:spPr>
          <a:xfrm>
            <a:off x="2133600" y="650360"/>
            <a:ext cx="7052400" cy="4164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4-2 </a:t>
            </a:r>
            <a:r>
              <a:rPr lang="ko-KR" altLang="en-US" dirty="0" smtClean="0">
                <a:latin typeface="+mj-ea"/>
                <a:ea typeface="+mj-ea"/>
              </a:rPr>
              <a:t>클래스 변수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제목 5"/>
          <p:cNvSpPr>
            <a:spLocks noGrp="1"/>
          </p:cNvSpPr>
          <p:nvPr>
            <p:ph type="title"/>
          </p:nvPr>
        </p:nvSpPr>
        <p:spPr>
          <a:xfrm>
            <a:off x="2133600" y="362328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50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프로그램은 클래스로부터 객체를 생성하여 프로그램이 작성된다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생성하기 위해서는 클래스를 작성하여야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 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요소로 구성된다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클래스가 항상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요소를 모두 가지는 것은 아니다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클래스의 일반 구조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429000"/>
            <a:ext cx="3028037" cy="233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6320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종단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</a:t>
            </a:r>
            <a:r>
              <a:rPr lang="ko-KR" altLang="en-US" dirty="0" smtClean="0"/>
              <a:t>을 사용하여 선언하며 변할 수 없는 상숫값을 갖는다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6096000" cy="414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텍스트 개체 틀 8"/>
          <p:cNvSpPr>
            <a:spLocks noGrp="1"/>
          </p:cNvSpPr>
          <p:nvPr>
            <p:ph type="body" idx="14"/>
          </p:nvPr>
        </p:nvSpPr>
        <p:spPr>
          <a:xfrm>
            <a:off x="2133600" y="650360"/>
            <a:ext cx="7052400" cy="4164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4-3 </a:t>
            </a:r>
            <a:r>
              <a:rPr lang="ko-KR" altLang="en-US" dirty="0" smtClean="0">
                <a:latin typeface="+mj-ea"/>
                <a:ea typeface="+mj-ea"/>
              </a:rPr>
              <a:t>종단 변수 </a:t>
            </a:r>
            <a:r>
              <a:rPr lang="en-US" altLang="ko-KR" dirty="0" smtClean="0">
                <a:latin typeface="+mj-ea"/>
                <a:ea typeface="+mj-ea"/>
              </a:rPr>
              <a:t>: final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제목 5"/>
          <p:cNvSpPr>
            <a:spLocks noGrp="1"/>
          </p:cNvSpPr>
          <p:nvPr>
            <p:ph type="title"/>
          </p:nvPr>
        </p:nvSpPr>
        <p:spPr>
          <a:xfrm>
            <a:off x="2133600" y="362328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104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유효범위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변수가 사용될 수 있는 영역을 의미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유효범위 측면에서의 변수들을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변수</a:t>
            </a:r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매개변수와 지역변수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 변수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예외 처리기 매개변수</a:t>
            </a:r>
            <a:r>
              <a:rPr lang="en-US" altLang="ko-KR" dirty="0" smtClean="0"/>
              <a:t>(exception handler parameter)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13" name="텍스트 개체 틀 8"/>
          <p:cNvSpPr txBox="1">
            <a:spLocks/>
          </p:cNvSpPr>
          <p:nvPr/>
        </p:nvSpPr>
        <p:spPr>
          <a:xfrm>
            <a:off x="2362200" y="669032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2362200" y="381000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5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변수의 유효 범위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2282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13" name="텍스트 개체 틀 8"/>
          <p:cNvSpPr txBox="1">
            <a:spLocks/>
          </p:cNvSpPr>
          <p:nvPr/>
        </p:nvSpPr>
        <p:spPr>
          <a:xfrm>
            <a:off x="2362200" y="669032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2362200" y="381000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5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변수의 유효 범위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524000"/>
            <a:ext cx="535552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7702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유효범위와 연관된 변수의 사용 예 </a:t>
            </a:r>
            <a:r>
              <a:rPr lang="en-US" altLang="ko-KR" dirty="0" smtClean="0"/>
              <a:t>1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13" name="텍스트 개체 틀 8"/>
          <p:cNvSpPr txBox="1">
            <a:spLocks/>
          </p:cNvSpPr>
          <p:nvPr/>
        </p:nvSpPr>
        <p:spPr>
          <a:xfrm>
            <a:off x="2362200" y="669032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2362200" y="381000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5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변수의 유효 범위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43100"/>
            <a:ext cx="644845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8197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유효범위와 연관된 변수의 사용 예 </a:t>
            </a:r>
            <a:r>
              <a:rPr lang="en-US" altLang="ko-KR" dirty="0" smtClean="0"/>
              <a:t>2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13" name="텍스트 개체 틀 8"/>
          <p:cNvSpPr txBox="1">
            <a:spLocks/>
          </p:cNvSpPr>
          <p:nvPr/>
        </p:nvSpPr>
        <p:spPr>
          <a:xfrm>
            <a:off x="2362200" y="669032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2362200" y="381000"/>
            <a:ext cx="6126136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5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변수의 유효 범위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09800"/>
            <a:ext cx="5962650" cy="292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015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내의 멤버 변수 접근을 제한할 수 있는 방법으로 접근 한정자를 제공</a:t>
            </a:r>
            <a:endParaRPr lang="en-US" altLang="ko-KR" dirty="0" smtClean="0"/>
          </a:p>
          <a:p>
            <a:r>
              <a:rPr lang="ko-KR" altLang="en-US" dirty="0" smtClean="0"/>
              <a:t>접근 한정자를 사용한 멤버 변수의 접근 제한은 객체지향 언어의 중요 특성 중에 하나인 캡슐화와 정보 은폐를 제공</a:t>
            </a:r>
            <a:endParaRPr lang="en-US" altLang="ko-KR" dirty="0" smtClean="0"/>
          </a:p>
          <a:p>
            <a:r>
              <a:rPr lang="ko-KR" altLang="en-US" dirty="0" smtClean="0"/>
              <a:t>자바의 명시적인 접근 한정자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</a:t>
            </a:r>
          </a:p>
          <a:p>
            <a:pPr lvl="1"/>
            <a:r>
              <a:rPr lang="en-US" altLang="ko-KR" dirty="0" smtClean="0"/>
              <a:t>private</a:t>
            </a:r>
          </a:p>
          <a:p>
            <a:pPr lvl="1"/>
            <a:r>
              <a:rPr lang="en-US" altLang="ko-KR" dirty="0" smtClean="0"/>
              <a:t>protected</a:t>
            </a:r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멤버 변수 접근 한정자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5278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public </a:t>
            </a:r>
            <a:r>
              <a:rPr lang="ko-KR" altLang="en-US" dirty="0" smtClean="0"/>
              <a:t>접근 한정자는 항상 접근 가능함을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꼭 공개해야 하는 정보만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으로 선언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6-1 public </a:t>
            </a:r>
            <a:r>
              <a:rPr lang="ko-KR" altLang="en-US" dirty="0" smtClean="0">
                <a:latin typeface="+mj-ea"/>
                <a:ea typeface="+mj-ea"/>
              </a:rPr>
              <a:t>접근 한정자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멤버 변수 접근 한정자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09800"/>
            <a:ext cx="617581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5074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private </a:t>
            </a:r>
            <a:r>
              <a:rPr lang="ko-KR" altLang="en-US" dirty="0" smtClean="0"/>
              <a:t>접근 한정자는 소속된 클래스 내에서만 사용 가능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6-2 private </a:t>
            </a:r>
            <a:r>
              <a:rPr lang="ko-KR" altLang="en-US" dirty="0" smtClean="0">
                <a:latin typeface="+mj-ea"/>
                <a:ea typeface="+mj-ea"/>
              </a:rPr>
              <a:t>접근 한정자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멤버 변수 접근 한정자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248400" cy="450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7941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접근 한정자를 지정하지 않은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패키지내의 클래스에서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 한정자를 지정하지 않은 것은 좋은 습관이 아니다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6-3 </a:t>
            </a:r>
            <a:r>
              <a:rPr lang="ko-KR" altLang="en-US" dirty="0" smtClean="0">
                <a:latin typeface="+mj-ea"/>
                <a:ea typeface="+mj-ea"/>
              </a:rPr>
              <a:t>한정자를 지정하지 않고 사용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멤버 변수 접근 한정자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362200"/>
            <a:ext cx="6638925" cy="291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181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패키지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6-3 </a:t>
            </a:r>
            <a:r>
              <a:rPr lang="ko-KR" altLang="en-US" dirty="0" smtClean="0">
                <a:latin typeface="+mj-ea"/>
                <a:ea typeface="+mj-ea"/>
              </a:rPr>
              <a:t>한정자를 지정하지 않고 사용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멤버 변수 접근 한정자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905000"/>
            <a:ext cx="719472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4634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클래스의 예 </a:t>
            </a:r>
            <a:r>
              <a:rPr lang="en-US" altLang="ko-KR" sz="1600" dirty="0" smtClean="0">
                <a:solidFill>
                  <a:srgbClr val="002060"/>
                </a:solidFill>
              </a:rPr>
              <a:t>: </a:t>
            </a:r>
            <a:r>
              <a:rPr lang="ko-KR" altLang="en-US" sz="1600" dirty="0" smtClean="0">
                <a:solidFill>
                  <a:srgbClr val="002060"/>
                </a:solidFill>
              </a:rPr>
              <a:t>멤버변수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생성자</a:t>
            </a:r>
            <a:r>
              <a:rPr lang="ko-KR" altLang="en-US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메소드로</a:t>
            </a:r>
            <a:r>
              <a:rPr lang="ko-KR" altLang="en-US" sz="1600" dirty="0" smtClean="0">
                <a:solidFill>
                  <a:srgbClr val="002060"/>
                </a:solidFill>
              </a:rPr>
              <a:t> 구성된 클래스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클래스의 일반 구조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grpSp>
        <p:nvGrpSpPr>
          <p:cNvPr id="10" name="그룹 9"/>
          <p:cNvGrpSpPr/>
          <p:nvPr/>
        </p:nvGrpSpPr>
        <p:grpSpPr>
          <a:xfrm>
            <a:off x="1371600" y="1981200"/>
            <a:ext cx="6172200" cy="4276619"/>
            <a:chOff x="719666" y="1890478"/>
            <a:chExt cx="6172200" cy="4276619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9666" y="1890478"/>
              <a:ext cx="6172200" cy="1277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000" y="3048000"/>
              <a:ext cx="6029325" cy="3119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01997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패키지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6-3 </a:t>
            </a:r>
            <a:r>
              <a:rPr lang="ko-KR" altLang="en-US" dirty="0" smtClean="0">
                <a:latin typeface="+mj-ea"/>
                <a:ea typeface="+mj-ea"/>
              </a:rPr>
              <a:t>한정자를 지정하지 않고 사용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멤버 변수 접근 한정자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6729413" cy="250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729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6-3 </a:t>
            </a:r>
            <a:r>
              <a:rPr lang="ko-KR" altLang="en-US" dirty="0" smtClean="0">
                <a:latin typeface="+mj-ea"/>
                <a:ea typeface="+mj-ea"/>
              </a:rPr>
              <a:t>한정자를 지정하지 않고 사용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멤버 변수 접근 한정자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057990"/>
            <a:ext cx="8220075" cy="16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9877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 프로그램과 객체 지향 프로그램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일반 절차 지향 프로그램과 객체 지향 프로그램의 차이를 명확하게 알아야 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객체 지향 프로그래밍은 프로그램의 재사용에 가장 큰 이점이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프로그램을 효율적으로 객체화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클래스화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하는 것이 중요합니다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dirty="0" smtClean="0"/>
              <a:t>클래스의 일반 구조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클래스는 객체를 생성하는 형판</a:t>
            </a:r>
            <a:r>
              <a:rPr lang="en-US" altLang="ko-KR" sz="1600" dirty="0" smtClean="0"/>
              <a:t>template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클래스는 멤버 변수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메소드로</a:t>
            </a:r>
            <a:r>
              <a:rPr lang="ko-KR" altLang="en-US" sz="1600" dirty="0" smtClean="0"/>
              <a:t> 구성됩니다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클래스는 자유롭게 구성 요소를 가질 수 있습니다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dirty="0" smtClean="0"/>
              <a:t>클래스 선언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클래스를 선언할 때 클래스의 성격을 나타내는 한정자를 지정할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클래스의 한정자로 </a:t>
            </a:r>
            <a:r>
              <a:rPr lang="en-US" altLang="ko-KR" sz="1600" dirty="0" smtClean="0"/>
              <a:t>public/final/abstract </a:t>
            </a:r>
            <a:r>
              <a:rPr lang="ko-KR" altLang="en-US" sz="1600" dirty="0" smtClean="0"/>
              <a:t>한정자가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클래스의 한정자를 지정하지 않고 선언할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7920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객체의 선언과 생성</a:t>
            </a:r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ko-KR" altLang="en-US" sz="1700" dirty="0" smtClean="0"/>
              <a:t>① 객체를 사용하기 위해서는 객체를 선언하는 과정과 생성하는 과정이 필요합니다</a:t>
            </a:r>
            <a:r>
              <a:rPr lang="en-US" altLang="ko-KR" sz="1700" dirty="0" smtClean="0"/>
              <a:t>.</a:t>
            </a:r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ko-KR" altLang="en-US" sz="1700" dirty="0" smtClean="0"/>
              <a:t>② 객체의 선언과 생성을 하나의 문장으로 지정할 수 있습니다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200" dirty="0" smtClean="0"/>
              <a:t>멤버 변수와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변수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자바 프로그램에서 변수는 멤버 변수와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지역 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매개 변수로 구분할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변수의 형이 기본 </a:t>
            </a:r>
            <a:r>
              <a:rPr lang="ko-KR" altLang="en-US" sz="1600" dirty="0" err="1" smtClean="0"/>
              <a:t>자료형인</a:t>
            </a:r>
            <a:r>
              <a:rPr lang="ko-KR" altLang="en-US" sz="1600" dirty="0" smtClean="0"/>
              <a:t> 경우에는 값을 가지는 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참조 </a:t>
            </a:r>
            <a:r>
              <a:rPr lang="ko-KR" altLang="en-US" sz="1600" dirty="0" err="1" smtClean="0"/>
              <a:t>자료형의</a:t>
            </a:r>
            <a:r>
              <a:rPr lang="ko-KR" altLang="en-US" sz="1600" dirty="0" smtClean="0"/>
              <a:t> 경우는 주소를 가집니다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변수에 다른 변수를 대입할 때에도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변수의 형에 따라 값이 복사되거나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주소가 복사됩니다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주소가 복사되는 참조 </a:t>
            </a:r>
            <a:r>
              <a:rPr lang="ko-KR" altLang="en-US" sz="1600" dirty="0" err="1" smtClean="0"/>
              <a:t>자료형의</a:t>
            </a:r>
            <a:r>
              <a:rPr lang="ko-KR" altLang="en-US" sz="1600" dirty="0" smtClean="0"/>
              <a:t> 경우에는 두 개의 변수가 같은 곳을 가리키게 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④ 클래스 변수는 생성된 객체들이 공유하는 전역 변수의 개념입니다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⑤ </a:t>
            </a:r>
            <a:r>
              <a:rPr lang="ko-KR" altLang="en-US" sz="1600" dirty="0" smtClean="0"/>
              <a:t>종단 변수는 </a:t>
            </a:r>
            <a:r>
              <a:rPr lang="ko-KR" altLang="en-US" sz="1600" dirty="0" err="1" smtClean="0"/>
              <a:t>상숫값을</a:t>
            </a:r>
            <a:r>
              <a:rPr lang="ko-KR" altLang="en-US" sz="1600" dirty="0" smtClean="0"/>
              <a:t> 가지는 변수로서 생성될 때 초기화되고 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값이 변할 수 없습니다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7843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변수의 유효 범위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변수는 선언된 위치에 따라 유효 범위가 결정됩니다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멤버 변수는 클래스 전체를 유효 범위로 가집니다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블록에서 선언된 변수는 그 블록을 유효 범위로 가집니다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④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매개 변수는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전체를 유효 범위로 가집니다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dirty="0" smtClean="0"/>
              <a:t>멤버 변수 접근 한정자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자바는 멤버 변수 접근 한정자를 제공하여 객체 지향의 주요 특성인 캡슐화와 정보 은폐를 제공합니다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</a:t>
            </a:r>
            <a:r>
              <a:rPr lang="en-US" altLang="ko-KR" sz="1600" dirty="0" smtClean="0"/>
              <a:t>public</a:t>
            </a:r>
            <a:r>
              <a:rPr lang="ko-KR" altLang="en-US" sz="1600" dirty="0" smtClean="0"/>
              <a:t>은 접근에 제한이 없는 한정자입니다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자바 프로그램에서는 정보 은폐를 위하여 가능하면 </a:t>
            </a:r>
            <a:r>
              <a:rPr lang="en-US" altLang="ko-KR" sz="1600" dirty="0" smtClean="0"/>
              <a:t>public</a:t>
            </a:r>
            <a:r>
              <a:rPr lang="ko-KR" altLang="en-US" sz="1600" dirty="0" smtClean="0"/>
              <a:t>의 사용을 최소화해야 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</a:t>
            </a:r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한정자는 그 클래스 내부에서만 사용할 수 있는 한정자입니다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④ 한정자를 지정하지 않고 사용하는 경우는 같은 패키지에 속한 클래스에서는 제한 없이 사용할 수 있습니다</a:t>
            </a:r>
            <a:r>
              <a:rPr lang="en-US" altLang="ko-KR" sz="160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93459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81000" y="2345932"/>
            <a:ext cx="8686800" cy="27736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수고하셨습니다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 연습 문제를 잘 풀어서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제출해주시기 바랍니다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altLang="ko-KR" sz="7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7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n-US" altLang="ko-KR" sz="20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45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773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클래스의 예 </a:t>
            </a:r>
            <a:r>
              <a:rPr lang="en-US" altLang="ko-KR" sz="1600" dirty="0" smtClean="0">
                <a:solidFill>
                  <a:srgbClr val="002060"/>
                </a:solidFill>
              </a:rPr>
              <a:t>: </a:t>
            </a:r>
            <a:r>
              <a:rPr lang="ko-KR" altLang="en-US" sz="1600" dirty="0" smtClean="0">
                <a:solidFill>
                  <a:srgbClr val="002060"/>
                </a:solidFill>
              </a:rPr>
              <a:t>속성만 가지는 클래스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dirty="0" smtClean="0"/>
              <a:t>클래스의 예 </a:t>
            </a:r>
            <a:r>
              <a:rPr lang="en-US" altLang="ko-KR" sz="1600" dirty="0" smtClean="0">
                <a:solidFill>
                  <a:srgbClr val="002060"/>
                </a:solidFill>
              </a:rPr>
              <a:t>: </a:t>
            </a:r>
            <a:r>
              <a:rPr lang="ko-KR" altLang="en-US" sz="1600" dirty="0" smtClean="0">
                <a:solidFill>
                  <a:srgbClr val="002060"/>
                </a:solidFill>
              </a:rPr>
              <a:t>속성과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메소드를</a:t>
            </a:r>
            <a:r>
              <a:rPr lang="ko-KR" altLang="en-US" sz="1600" dirty="0" smtClean="0">
                <a:solidFill>
                  <a:srgbClr val="002060"/>
                </a:solidFill>
              </a:rPr>
              <a:t> 가지는 클래스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클래스의 일반 구조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904229"/>
            <a:ext cx="6096000" cy="1342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9954" y="3866323"/>
            <a:ext cx="6395046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103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클래스의 한정자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: </a:t>
            </a:r>
            <a:r>
              <a:rPr lang="ko-KR" altLang="en-US" dirty="0" smtClean="0"/>
              <a:t>모든 클래스에서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한정자 사용 안 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내의 클래스에서만 접근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 : </a:t>
            </a:r>
            <a:r>
              <a:rPr lang="ko-KR" altLang="en-US" dirty="0" smtClean="0"/>
              <a:t>서브 클래스를 가질 수 없는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</a:t>
            </a:r>
            <a:r>
              <a:rPr lang="en-US" altLang="ko-KR" dirty="0" smtClean="0"/>
              <a:t>(abstract) : </a:t>
            </a:r>
            <a:r>
              <a:rPr lang="ko-KR" altLang="en-US" dirty="0" smtClean="0"/>
              <a:t>객체를 생성할 수 없는 클래스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클래스 선언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752600"/>
            <a:ext cx="4395788" cy="188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6069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다수 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클래스가 하나의 프로그램의 정의될 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클래스에 붙이는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한정자는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가진 클래스에만 붙여야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프로그램의 이름은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가진 클래스의 이름과 동일해야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한 패키지에는 동일한 이름의 클래스가 중복될 수 없습니다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클래스 선언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7925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ko-KR" altLang="en-US" dirty="0" smtClean="0"/>
              <a:t>선언과 생성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객체의 선언과 생성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46" y="1325160"/>
            <a:ext cx="5975441" cy="55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13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문장으로 객체의 </a:t>
            </a:r>
            <a:r>
              <a:rPr lang="ko-KR" altLang="en-US" dirty="0" smtClean="0"/>
              <a:t>선언과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객체의 선언과 생성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33600"/>
            <a:ext cx="9434513" cy="37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72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1383</Words>
  <Application>Microsoft Office PowerPoint</Application>
  <PresentationFormat>A4 용지(210x297mm)</PresentationFormat>
  <Paragraphs>287</Paragraphs>
  <Slides>45</Slides>
  <Notes>45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굴림</vt:lpstr>
      <vt:lpstr>맑은 고딕</vt:lpstr>
      <vt:lpstr>Arial</vt:lpstr>
      <vt:lpstr>Arial Black</vt:lpstr>
      <vt:lpstr>Wingdings</vt:lpstr>
      <vt:lpstr>1_디자인 사용자 지정</vt:lpstr>
      <vt:lpstr>Image</vt:lpstr>
      <vt:lpstr>8장  클래스-속성</vt:lpstr>
      <vt:lpstr> </vt:lpstr>
      <vt:lpstr>1 클래스의 일반 구조</vt:lpstr>
      <vt:lpstr>1 클래스의 일반 구조</vt:lpstr>
      <vt:lpstr>1 클래스의 일반 구조</vt:lpstr>
      <vt:lpstr>2 클래스 선언</vt:lpstr>
      <vt:lpstr>2 클래스 선언</vt:lpstr>
      <vt:lpstr>3 객체의 선언과 생성</vt:lpstr>
      <vt:lpstr>3 객체의 선언과 생성</vt:lpstr>
      <vt:lpstr>3 객체의 선언과 생성</vt:lpstr>
      <vt:lpstr>3 객체의 선언과 생성</vt:lpstr>
      <vt:lpstr>3 객체의 선언과 생성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4 멤버 변수와 메소드 변수</vt:lpstr>
      <vt:lpstr>PowerPoint 프레젠테이션</vt:lpstr>
      <vt:lpstr>PowerPoint 프레젠테이션</vt:lpstr>
      <vt:lpstr>PowerPoint 프레젠테이션</vt:lpstr>
      <vt:lpstr>PowerPoint 프레젠테이션</vt:lpstr>
      <vt:lpstr>6 멤버 변수 접근 한정자</vt:lpstr>
      <vt:lpstr>6 멤버 변수 접근 한정자</vt:lpstr>
      <vt:lpstr>6 멤버 변수 접근 한정자</vt:lpstr>
      <vt:lpstr>6 멤버 변수 접근 한정자</vt:lpstr>
      <vt:lpstr>6 멤버 변수 접근 한정자</vt:lpstr>
      <vt:lpstr>6 멤버 변수 접근 한정자</vt:lpstr>
      <vt:lpstr>6 멤버 변수 접근 한정자</vt:lpstr>
      <vt:lpstr>PowerPoint 프레젠테이션</vt:lpstr>
      <vt:lpstr>PowerPoint 프레젠테이션</vt:lpstr>
      <vt:lpstr>PowerPoint 프레젠테이션</vt:lpstr>
      <vt:lpstr>수고하셨습니다. 제출 연습 문제를 잘 풀어서 제출해주시기 바랍니다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2020-08-19T02:24:25Z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