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43"/>
  </p:notesMasterIdLst>
  <p:sldIdLst>
    <p:sldId id="814" r:id="rId2"/>
    <p:sldId id="815" r:id="rId3"/>
    <p:sldId id="816" r:id="rId4"/>
    <p:sldId id="817" r:id="rId5"/>
    <p:sldId id="818" r:id="rId6"/>
    <p:sldId id="819" r:id="rId7"/>
    <p:sldId id="820" r:id="rId8"/>
    <p:sldId id="821" r:id="rId9"/>
    <p:sldId id="822" r:id="rId10"/>
    <p:sldId id="823" r:id="rId11"/>
    <p:sldId id="824" r:id="rId12"/>
    <p:sldId id="825" r:id="rId13"/>
    <p:sldId id="826" r:id="rId14"/>
    <p:sldId id="827" r:id="rId15"/>
    <p:sldId id="828" r:id="rId16"/>
    <p:sldId id="829" r:id="rId17"/>
    <p:sldId id="830" r:id="rId18"/>
    <p:sldId id="831" r:id="rId19"/>
    <p:sldId id="832" r:id="rId20"/>
    <p:sldId id="833" r:id="rId21"/>
    <p:sldId id="834" r:id="rId22"/>
    <p:sldId id="835" r:id="rId23"/>
    <p:sldId id="836" r:id="rId24"/>
    <p:sldId id="837" r:id="rId25"/>
    <p:sldId id="838" r:id="rId26"/>
    <p:sldId id="839" r:id="rId27"/>
    <p:sldId id="840" r:id="rId28"/>
    <p:sldId id="841" r:id="rId29"/>
    <p:sldId id="842" r:id="rId30"/>
    <p:sldId id="843" r:id="rId31"/>
    <p:sldId id="844" r:id="rId32"/>
    <p:sldId id="845" r:id="rId33"/>
    <p:sldId id="846" r:id="rId34"/>
    <p:sldId id="847" r:id="rId35"/>
    <p:sldId id="848" r:id="rId36"/>
    <p:sldId id="849" r:id="rId37"/>
    <p:sldId id="850" r:id="rId38"/>
    <p:sldId id="851" r:id="rId39"/>
    <p:sldId id="852" r:id="rId40"/>
    <p:sldId id="853" r:id="rId41"/>
    <p:sldId id="691" r:id="rId4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25" autoAdjust="0"/>
  </p:normalViewPr>
  <p:slideViewPr>
    <p:cSldViewPr>
      <p:cViewPr varScale="1">
        <p:scale>
          <a:sx n="94" d="100"/>
          <a:sy n="94" d="100"/>
        </p:scale>
        <p:origin x="56" y="64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12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99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608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83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877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020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3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9792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7685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431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508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621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2007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856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283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954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746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400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30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560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25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9285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0563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991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293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863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111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498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762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202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6914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69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5798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377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0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0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12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37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27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77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11</a:t>
            </a:r>
            <a:r>
              <a:rPr lang="ko-KR" altLang="en-US" sz="4000" dirty="0" smtClean="0"/>
              <a:t>장 </a:t>
            </a:r>
            <a:r>
              <a:rPr lang="en-US" altLang="ko-KR" sz="4000" dirty="0" smtClean="0"/>
              <a:t> </a:t>
            </a:r>
            <a:r>
              <a:rPr lang="ko-KR" altLang="en-US" sz="4000" dirty="0"/>
              <a:t>다형성과 추상 클래스</a:t>
            </a:r>
            <a:r>
              <a:rPr lang="en-US" altLang="ko-KR" sz="4000" dirty="0"/>
              <a:t>, </a:t>
            </a:r>
            <a:r>
              <a:rPr lang="ko-KR" altLang="en-US" sz="4000" dirty="0"/>
              <a:t>인터페이스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3886200"/>
            <a:ext cx="35269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Section 1 </a:t>
            </a:r>
            <a:r>
              <a:rPr lang="ko-KR" altLang="en-US" b="1" dirty="0">
                <a:latin typeface="+mj-ea"/>
                <a:ea typeface="+mj-ea"/>
              </a:rPr>
              <a:t>객체의 형 변환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2 </a:t>
            </a:r>
            <a:r>
              <a:rPr lang="ko-KR" altLang="en-US" b="1" dirty="0">
                <a:latin typeface="+mj-ea"/>
                <a:ea typeface="+mj-ea"/>
              </a:rPr>
              <a:t>연산자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3 </a:t>
            </a:r>
            <a:r>
              <a:rPr lang="ko-KR" altLang="en-US" b="1" dirty="0" err="1">
                <a:latin typeface="+mj-ea"/>
                <a:ea typeface="+mj-ea"/>
              </a:rPr>
              <a:t>다형성</a:t>
            </a:r>
            <a:endParaRPr lang="ko-KR" altLang="en-US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Section 4 </a:t>
            </a:r>
            <a:r>
              <a:rPr lang="ko-KR" altLang="en-US" b="1" dirty="0">
                <a:latin typeface="+mj-ea"/>
                <a:ea typeface="+mj-ea"/>
              </a:rPr>
              <a:t>추상 클래스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5 </a:t>
            </a:r>
            <a:r>
              <a:rPr lang="ko-KR" altLang="en-US" b="1" dirty="0">
                <a:latin typeface="+mj-ea"/>
                <a:ea typeface="+mj-ea"/>
              </a:rPr>
              <a:t>추상 클래스와 </a:t>
            </a:r>
            <a:r>
              <a:rPr lang="ko-KR" altLang="en-US" b="1" dirty="0" err="1">
                <a:latin typeface="+mj-ea"/>
                <a:ea typeface="+mj-ea"/>
              </a:rPr>
              <a:t>다형성</a:t>
            </a:r>
            <a:endParaRPr lang="ko-KR" altLang="en-US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Section 6 </a:t>
            </a:r>
            <a:r>
              <a:rPr lang="ko-KR" altLang="en-US" b="1" dirty="0">
                <a:latin typeface="+mj-ea"/>
                <a:ea typeface="+mj-ea"/>
              </a:rPr>
              <a:t>인터페이스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7 </a:t>
            </a:r>
            <a:r>
              <a:rPr lang="ko-KR" altLang="en-US" b="1" dirty="0">
                <a:latin typeface="+mj-ea"/>
                <a:ea typeface="+mj-ea"/>
              </a:rPr>
              <a:t>인터페이스와 </a:t>
            </a:r>
            <a:r>
              <a:rPr lang="ko-KR" altLang="en-US" b="1" dirty="0" err="1">
                <a:latin typeface="+mj-ea"/>
                <a:ea typeface="+mj-ea"/>
              </a:rPr>
              <a:t>다형성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0241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209800" y="1143000"/>
            <a:ext cx="5681930" cy="5629508"/>
            <a:chOff x="2209800" y="1143000"/>
            <a:chExt cx="5681930" cy="5629508"/>
          </a:xfrm>
        </p:grpSpPr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2930" y="4257034"/>
              <a:ext cx="5638800" cy="2515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9800" y="1143000"/>
              <a:ext cx="5653088" cy="310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1085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40399"/>
            <a:ext cx="5181600" cy="55255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69" y="2362200"/>
            <a:ext cx="573188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4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6853238" cy="404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5501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지향에서 다형성은 “서로 다른 객체가 동일한 메시지에 대하여 서로 다른 방법으로 응답할 수 있는 기능”이라고 정의할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다형성은 앞 장에서 기술한 상속과 객체의 형 변환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통하여 구현될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31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1" y="12954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다음 프로그램은 세 개의 클래스가 상속관계에 있으면서 하나의 속성과 하나의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가지고 </a:t>
            </a:r>
            <a:r>
              <a:rPr lang="ko-KR" altLang="en-US" sz="1600" dirty="0"/>
              <a:t>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객체 </a:t>
            </a:r>
            <a:r>
              <a:rPr lang="ko-KR" altLang="en-US" sz="1600" dirty="0"/>
              <a:t>지향 언어의 </a:t>
            </a:r>
            <a:r>
              <a:rPr lang="ko-KR" altLang="en-US" sz="1600" dirty="0" err="1" smtClean="0"/>
              <a:t>다형성</a:t>
            </a:r>
            <a:r>
              <a:rPr lang="en-US" altLang="ko-KR" sz="1600" dirty="0" smtClean="0"/>
              <a:t>(polymorphism)</a:t>
            </a:r>
            <a:r>
              <a:rPr lang="ko-KR" altLang="en-US" sz="1600" dirty="0" smtClean="0"/>
              <a:t>을 제공하는 예</a:t>
            </a:r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209800" y="1908110"/>
            <a:ext cx="5791200" cy="4419600"/>
            <a:chOff x="838199" y="2040747"/>
            <a:chExt cx="5092279" cy="411866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2040747"/>
              <a:ext cx="4953001" cy="213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15" y="4005940"/>
              <a:ext cx="5072063" cy="215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4548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91308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727" y="4267200"/>
            <a:ext cx="2398053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650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8707"/>
            <a:ext cx="5638800" cy="515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687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62000" y="1447800"/>
            <a:ext cx="6426589" cy="5070212"/>
            <a:chOff x="762000" y="1447800"/>
            <a:chExt cx="6426589" cy="507021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719" y="4189303"/>
              <a:ext cx="6253870" cy="2328709"/>
            </a:xfrm>
            <a:prstGeom prst="rect">
              <a:avLst/>
            </a:prstGeom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447800"/>
              <a:ext cx="6096000" cy="284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0"/>
            <a:ext cx="3528795" cy="258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0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추상화는 복잡한 문제들 중에 공통적인 부분을 추출하여 추상 클래스로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상속을 이용하여 나머지 클래스들을 하위 클래스로 제공하는 기법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56183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9471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추상화 클래스의 예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81200"/>
            <a:ext cx="6162675" cy="285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981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다형성을</a:t>
            </a:r>
            <a:r>
              <a:rPr lang="ko-KR" altLang="en-US" dirty="0" smtClean="0"/>
              <a:t> 위한 객체의 형 변환에 대해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instanceof</a:t>
            </a:r>
            <a:r>
              <a:rPr lang="ko-KR" altLang="en-US" dirty="0" smtClean="0"/>
              <a:t>에 대해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다형성의 장점과 구현 방법을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 클래스의 개념과 얻어지는 장점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클래스와 추상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관해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 클래스와 객체의 형 변환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개념과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방법에 관해 학습합니다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인터페이스를 활용한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학습합니다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041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추상화 클래스와 추상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05000"/>
            <a:ext cx="736840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539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추상화 클래스와 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예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752600"/>
            <a:ext cx="5562600" cy="471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7986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 클래스와 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이용하면 더욱 효율적인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구현할 수 있다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추상 클래스와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053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추상 클래스와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33627"/>
            <a:ext cx="6618030" cy="52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30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추상 클래스와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6943725" cy="4822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191000"/>
            <a:ext cx="5245840" cy="20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5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추상 클래스와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5795963" cy="47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0124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11.7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추상 클래스와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1219200"/>
            <a:ext cx="479219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4685684"/>
            <a:ext cx="2667000" cy="177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673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인터페이스는 상수와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선언들만을 가진 클래스로 정의할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클래스와 유사하지만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인터페이스는 앞에서 배운 추상 클래스보다 더욱 완벽한 추상화를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클래스는 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외에 다른 멤버 변수나 일반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가질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인터페이스는 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선언만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상수만을 가질 수 있다</a:t>
            </a:r>
            <a:r>
              <a:rPr lang="en-US" altLang="ko-KR" dirty="0" smtClean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JDK 1.8 </a:t>
            </a:r>
            <a:r>
              <a:rPr lang="ko-KR" altLang="en-US" dirty="0"/>
              <a:t>버전 이후부터 인터페이스에 </a:t>
            </a:r>
            <a:r>
              <a:rPr lang="en-US" altLang="ko-KR" dirty="0"/>
              <a:t>default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 err="1"/>
              <a:t>메소드의</a:t>
            </a:r>
            <a:r>
              <a:rPr lang="ko-KR" altLang="en-US" dirty="0"/>
              <a:t> 사용을 </a:t>
            </a:r>
            <a:r>
              <a:rPr lang="ko-KR" altLang="en-US" dirty="0" smtClean="0"/>
              <a:t>허용</a:t>
            </a:r>
            <a:r>
              <a:rPr lang="en-US" altLang="ko-KR" dirty="0" smtClean="0"/>
              <a:t>. default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추상메소드가</a:t>
            </a:r>
            <a:r>
              <a:rPr lang="ko-KR" altLang="en-US" dirty="0"/>
              <a:t> 아닌 일반 </a:t>
            </a:r>
            <a:r>
              <a:rPr lang="ko-KR" altLang="en-US" dirty="0" err="1"/>
              <a:t>메소드로서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이름 앞에 </a:t>
            </a:r>
            <a:r>
              <a:rPr lang="en-US" altLang="ko-KR" dirty="0"/>
              <a:t>default</a:t>
            </a:r>
            <a:r>
              <a:rPr lang="ko-KR" altLang="en-US" dirty="0" err="1" smtClean="0"/>
              <a:t>를붙여</a:t>
            </a:r>
            <a:r>
              <a:rPr lang="ko-KR" altLang="en-US" dirty="0" smtClean="0"/>
              <a:t> </a:t>
            </a:r>
            <a:r>
              <a:rPr lang="ko-KR" altLang="en-US" dirty="0"/>
              <a:t>사용하고</a:t>
            </a:r>
            <a:r>
              <a:rPr lang="en-US" altLang="ko-KR" dirty="0"/>
              <a:t>, static </a:t>
            </a:r>
            <a:r>
              <a:rPr lang="ko-KR" altLang="en-US" dirty="0" err="1"/>
              <a:t>메소드는</a:t>
            </a:r>
            <a:r>
              <a:rPr lang="ko-KR" altLang="en-US" dirty="0"/>
              <a:t> 클래스 </a:t>
            </a:r>
            <a:r>
              <a:rPr lang="ko-KR" altLang="en-US" dirty="0" err="1"/>
              <a:t>메소드와</a:t>
            </a:r>
            <a:r>
              <a:rPr lang="ko-KR" altLang="en-US" dirty="0"/>
              <a:t> 같은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인터페이스를 사용함으로써 완벽한 다중 상속은 아니지만 다중 상속을 </a:t>
            </a:r>
            <a:r>
              <a:rPr lang="ko-KR" altLang="en-US" dirty="0" err="1" smtClean="0"/>
              <a:t>흉내낼</a:t>
            </a:r>
            <a:r>
              <a:rPr lang="ko-KR" altLang="en-US" dirty="0" smtClean="0"/>
              <a:t> 수 있다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6-1 </a:t>
            </a:r>
            <a:r>
              <a:rPr lang="ko-KR" altLang="en-US" dirty="0" smtClean="0">
                <a:latin typeface="+mj-ea"/>
                <a:ea typeface="+mj-ea"/>
              </a:rPr>
              <a:t>인터페이스 개요와 선언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149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형식과 예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6-1 </a:t>
            </a:r>
            <a:r>
              <a:rPr lang="ko-KR" altLang="en-US" dirty="0" smtClean="0">
                <a:latin typeface="+mj-ea"/>
                <a:ea typeface="+mj-ea"/>
              </a:rPr>
              <a:t>인터페이스 개요와 선언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05000"/>
            <a:ext cx="6734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886200"/>
            <a:ext cx="6324600" cy="192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985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상속의 예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6-1 </a:t>
            </a:r>
            <a:r>
              <a:rPr lang="ko-KR" altLang="en-US" dirty="0" smtClean="0">
                <a:latin typeface="+mj-ea"/>
                <a:ea typeface="+mj-ea"/>
              </a:rPr>
              <a:t>인터페이스 개요와 선언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48000" y="1832186"/>
            <a:ext cx="4857750" cy="5008073"/>
            <a:chOff x="1600200" y="1600200"/>
            <a:chExt cx="4857750" cy="5008073"/>
          </a:xfrm>
        </p:grpSpPr>
        <p:pic>
          <p:nvPicPr>
            <p:cNvPr id="634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0522" y="4800600"/>
              <a:ext cx="4800600" cy="180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1600200"/>
              <a:ext cx="4857750" cy="3258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5181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상속된 관계에서 객체의 형 변환을 허용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상속된 관계에서 상위 클래스 형의 객체 변수에 하위 클래스에서 생성된 객체의 배정을 허용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반대로 하위 클래스 형의 객체 변수에 상위 클래스에서 생성된 객체의 배정은 허용하지 않는다</a:t>
            </a:r>
            <a:endParaRPr lang="en-US" altLang="ko-KR" sz="1400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객체의 형 변환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020"/>
            <a:ext cx="4341707" cy="20376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294" y="2819400"/>
            <a:ext cx="4791075" cy="30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5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클래스에서 인터페이스를 사용하기 위해서는 </a:t>
            </a:r>
            <a:r>
              <a:rPr lang="en-US" altLang="ko-KR" dirty="0" smtClean="0"/>
              <a:t>implements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클래스가 인터페이스를 포함하면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인터페이스에서 선언된 모든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해야 한다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6-2 </a:t>
            </a:r>
            <a:r>
              <a:rPr lang="ko-KR" altLang="en-US" dirty="0" smtClean="0">
                <a:latin typeface="+mj-ea"/>
                <a:ea typeface="+mj-ea"/>
              </a:rPr>
              <a:t>인터페이스의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590800"/>
            <a:ext cx="4629150" cy="219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429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6-2 </a:t>
            </a:r>
            <a:r>
              <a:rPr lang="ko-KR" altLang="en-US" dirty="0" smtClean="0">
                <a:latin typeface="+mj-ea"/>
                <a:ea typeface="+mj-ea"/>
              </a:rPr>
              <a:t>인터페이스의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371600"/>
            <a:ext cx="6129338" cy="478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3509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6-2 </a:t>
            </a:r>
            <a:r>
              <a:rPr lang="ko-KR" altLang="en-US" dirty="0" smtClean="0">
                <a:latin typeface="+mj-ea"/>
                <a:ea typeface="+mj-ea"/>
              </a:rPr>
              <a:t>인터페이스의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52550"/>
            <a:ext cx="459691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17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6-2 </a:t>
            </a:r>
            <a:r>
              <a:rPr lang="ko-KR" altLang="en-US" dirty="0" smtClean="0">
                <a:latin typeface="+mj-ea"/>
                <a:ea typeface="+mj-ea"/>
              </a:rPr>
              <a:t>인터페이스의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500813" cy="318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0"/>
            <a:ext cx="3938588" cy="145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59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인터페이스도 추상 클래스와 같이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구현하는 데 사용될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이용하여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구현하는 것과 동일한 형태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512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90600" y="1325160"/>
            <a:ext cx="5495879" cy="5416047"/>
            <a:chOff x="838200" y="1295400"/>
            <a:chExt cx="5495879" cy="5416047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295400"/>
              <a:ext cx="5495879" cy="328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00" y="4550326"/>
              <a:ext cx="5464779" cy="2161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5081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43230"/>
            <a:ext cx="5438775" cy="539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546534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70" y="4038600"/>
            <a:ext cx="336060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867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객체의 형 변환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상속 관계의 클래스로부터 생성된 객체들 사이의 형 변환을 허용합니다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상위 </a:t>
            </a:r>
            <a:r>
              <a:rPr lang="ko-KR" altLang="en-US" sz="1600" dirty="0" err="1" smtClean="0"/>
              <a:t>클래스형으로</a:t>
            </a:r>
            <a:r>
              <a:rPr lang="ko-KR" altLang="en-US" sz="1600" dirty="0" smtClean="0"/>
              <a:t> 선언된 객체 변수에 하위 클래스로부터 생성된 객체를 배정할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경우 상위 클래스에 선언된 요소만 접근이 가능합니다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599" y="2819400"/>
            <a:ext cx="610850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505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447800"/>
            <a:ext cx="9220200" cy="4975448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instanceof</a:t>
            </a:r>
            <a:endParaRPr lang="en-US" altLang="ko-KR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특정 클래스의 객체인지를 판별해 주는 이진 연산자입니다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하위 클래스로부터 생성된 객체는 상위 클래스의 객체입니다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이유는 하위 클래스로부터 생성된 객체는 상위 클래스의 모든 요소를 가지고 있기 때문입니다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</a:t>
            </a:r>
            <a:r>
              <a:rPr lang="en-US" altLang="ko-KR" sz="1600" dirty="0" smtClean="0"/>
              <a:t>Object </a:t>
            </a:r>
            <a:r>
              <a:rPr lang="ko-KR" altLang="en-US" sz="1600" dirty="0" smtClean="0"/>
              <a:t>클래스는 자바의 최상위 클래스이기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자바에서 사용되는 모든 객체는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객체입니다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상속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객체의 형 변환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오버라이딩을</a:t>
            </a:r>
            <a:r>
              <a:rPr lang="ko-KR" altLang="en-US" sz="1600" dirty="0" smtClean="0"/>
              <a:t> 이용하면 효율적인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구현할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상위 클래스의 객체 변수에 하위 클래스로부터 생성된 객체를 배정하여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호출하면 하위 클래스에서 </a:t>
            </a:r>
            <a:r>
              <a:rPr lang="ko-KR" altLang="en-US" sz="1600" dirty="0" err="1" smtClean="0"/>
              <a:t>오버라이딩된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수행됩니다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2674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371600"/>
            <a:ext cx="9220200" cy="5051648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추상 클래스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추상 클래스는 하위 클래스에서 구현되는 추상적인 기능만을 정의하는 클래스로서 추상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가지는 클래스입니다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추상 클래스는 기능이 무엇</a:t>
            </a:r>
            <a:r>
              <a:rPr lang="en-US" altLang="ko-KR" sz="1600" dirty="0" smtClean="0"/>
              <a:t>what</a:t>
            </a:r>
            <a:r>
              <a:rPr lang="ko-KR" altLang="en-US" sz="1600" dirty="0" smtClean="0"/>
              <a:t>인지만 정의하고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어떻게</a:t>
            </a:r>
            <a:r>
              <a:rPr lang="en-US" altLang="ko-KR" sz="1600" dirty="0" smtClean="0"/>
              <a:t>how </a:t>
            </a:r>
            <a:r>
              <a:rPr lang="ko-KR" altLang="en-US" sz="1600" dirty="0" smtClean="0"/>
              <a:t>구현되어 있는지는 정의하지 않습니다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어떻게 구현되었는지는 추상 클래스를 상속받는 하위 클래스에서 정의합니다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dirty="0" smtClean="0"/>
              <a:t>추상 클래스와 </a:t>
            </a:r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추상 클래스의 상속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객체의 형 변환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오버라이딩을</a:t>
            </a:r>
            <a:r>
              <a:rPr lang="ko-KR" altLang="en-US" sz="1600" dirty="0" smtClean="0"/>
              <a:t> 이용하면 효율적인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구현할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25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400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객체의 형 변환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26653"/>
            <a:ext cx="7388118" cy="499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41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371600"/>
            <a:ext cx="9220200" cy="5051648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인터페이스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① 인터페이스는 상수와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선언들의 집합입니다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인터페이스는 추상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상수만으로 구성된 추상 클래스라 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② 인터페이스의 개념을 이용하여 다중 상속의 개념을 구현할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③ 인터페이스를 포함하려면 </a:t>
            </a:r>
            <a:r>
              <a:rPr lang="en-US" altLang="ko-KR" sz="1600" dirty="0" smtClean="0"/>
              <a:t>implements </a:t>
            </a:r>
            <a:r>
              <a:rPr lang="ko-KR" altLang="en-US" sz="1600" dirty="0" err="1" smtClean="0"/>
              <a:t>예약어를</a:t>
            </a:r>
            <a:r>
              <a:rPr lang="ko-KR" altLang="en-US" sz="1600" dirty="0" smtClean="0"/>
              <a:t> 사용합니다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④ 인터페이스에 선언된 모든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오버라이딩하여</a:t>
            </a:r>
            <a:r>
              <a:rPr lang="ko-KR" altLang="en-US" sz="1600" dirty="0" smtClean="0"/>
              <a:t> 구현하여야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클래스를 생성할 때 다수 개의 인터페이스를 포함할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경우에 모든 인터페이스에서 선언된 모든 메소드를 </a:t>
            </a:r>
            <a:r>
              <a:rPr lang="ko-KR" altLang="en-US" sz="1600" dirty="0" err="1" smtClean="0"/>
              <a:t>오버라이딩</a:t>
            </a:r>
            <a:r>
              <a:rPr lang="ko-KR" altLang="en-US" sz="1600" dirty="0" smtClean="0"/>
              <a:t> 해야 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⑤ 인터페이스들은 상속된 계층 구조를 이룰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상속된 인터페이스를 포함하는 클래스는 관련된 모든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오버라이딩</a:t>
            </a:r>
            <a:r>
              <a:rPr lang="ko-KR" altLang="en-US" sz="1600" dirty="0" smtClean="0"/>
              <a:t> 해야 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6231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81000" y="2345932"/>
            <a:ext cx="8686800" cy="27736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 연습 문제를 잘 풀어서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제출해주시기 바랍니다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altLang="ko-KR" sz="20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73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11.1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객체의 형 변환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133600" y="1351991"/>
            <a:ext cx="4286250" cy="5410200"/>
            <a:chOff x="838200" y="1828800"/>
            <a:chExt cx="7943850" cy="9220200"/>
          </a:xfrm>
        </p:grpSpPr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3033319"/>
              <a:ext cx="7924800" cy="8015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8200" y="1828800"/>
              <a:ext cx="7943850" cy="1278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5012004"/>
            <a:ext cx="2438400" cy="112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3005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400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객체의 형 변환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19755"/>
            <a:ext cx="571515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77239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2286000" cy="308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955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객체의 형 변환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671322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3225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객체의 형 변환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057900" cy="419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478214"/>
            <a:ext cx="2743200" cy="116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051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특정 클래스로부터 생성된 객체인지를 판별하여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값을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endParaRPr lang="ko-KR" alt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2514600"/>
            <a:ext cx="2971800" cy="9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8026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863</Words>
  <Application>Microsoft Office PowerPoint</Application>
  <PresentationFormat>A4 용지(210x297mm)</PresentationFormat>
  <Paragraphs>155</Paragraphs>
  <Slides>41</Slides>
  <Notes>41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11장  다형성과 추상 클래스, 인터페이스</vt:lpstr>
      <vt:lpstr> </vt:lpstr>
      <vt:lpstr>1 객체의 형 변환</vt:lpstr>
      <vt:lpstr>1 객체의 형 변환</vt:lpstr>
      <vt:lpstr>1 객체의 형 변환</vt:lpstr>
      <vt:lpstr>1 객체의 형 변환</vt:lpstr>
      <vt:lpstr>1 객체의 형 변환</vt:lpstr>
      <vt:lpstr>1 객체의 형 변환</vt:lpstr>
      <vt:lpstr>2 연산자 instanceof</vt:lpstr>
      <vt:lpstr>2 연산자 instanceof</vt:lpstr>
      <vt:lpstr>2 연산자 instanceof</vt:lpstr>
      <vt:lpstr>2 연산자 instanceof</vt:lpstr>
      <vt:lpstr>3 다형성</vt:lpstr>
      <vt:lpstr>3 다형성</vt:lpstr>
      <vt:lpstr>3 다형성</vt:lpstr>
      <vt:lpstr>3 다형성</vt:lpstr>
      <vt:lpstr>3 다형성</vt:lpstr>
      <vt:lpstr>4 추상 클래스</vt:lpstr>
      <vt:lpstr>4 추상 클래스</vt:lpstr>
      <vt:lpstr>4 추상 클래스</vt:lpstr>
      <vt:lpstr>4 추상 클래스</vt:lpstr>
      <vt:lpstr>5 추상 클래스와 다형성</vt:lpstr>
      <vt:lpstr>5 추상 클래스와 다형성</vt:lpstr>
      <vt:lpstr>5 추상 클래스와 다형성</vt:lpstr>
      <vt:lpstr>5 추상 클래스와 다형성</vt:lpstr>
      <vt:lpstr>5 추상 클래스와 다형성</vt:lpstr>
      <vt:lpstr>6 인터페이스</vt:lpstr>
      <vt:lpstr>6 인터페이스</vt:lpstr>
      <vt:lpstr>6 인터페이스</vt:lpstr>
      <vt:lpstr>6 인터페이스</vt:lpstr>
      <vt:lpstr>6 인터페이스</vt:lpstr>
      <vt:lpstr>6 인터페이스</vt:lpstr>
      <vt:lpstr>6 인터페이스</vt:lpstr>
      <vt:lpstr>7 인터페이스와 다형성</vt:lpstr>
      <vt:lpstr>7 인터페이스와 다형성</vt:lpstr>
      <vt:lpstr>7 인터페이스와 다형성</vt:lpstr>
      <vt:lpstr>PowerPoint 프레젠테이션</vt:lpstr>
      <vt:lpstr>PowerPoint 프레젠테이션</vt:lpstr>
      <vt:lpstr>PowerPoint 프레젠테이션</vt:lpstr>
      <vt:lpstr>PowerPoint 프레젠테이션</vt:lpstr>
      <vt:lpstr>수고하셨습니다. 제출 연습 문제를 잘 풀어서 제출해주시기 바랍니다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2020-08-19T03:18:21Z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