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68" r:id="rId1"/>
  </p:sldMasterIdLst>
  <p:notesMasterIdLst>
    <p:notesMasterId r:id="rId35"/>
  </p:notesMasterIdLst>
  <p:sldIdLst>
    <p:sldId id="987" r:id="rId2"/>
    <p:sldId id="950" r:id="rId3"/>
    <p:sldId id="951" r:id="rId4"/>
    <p:sldId id="952" r:id="rId5"/>
    <p:sldId id="953" r:id="rId6"/>
    <p:sldId id="954" r:id="rId7"/>
    <p:sldId id="955" r:id="rId8"/>
    <p:sldId id="988" r:id="rId9"/>
    <p:sldId id="956" r:id="rId10"/>
    <p:sldId id="957" r:id="rId11"/>
    <p:sldId id="958" r:id="rId12"/>
    <p:sldId id="959" r:id="rId13"/>
    <p:sldId id="960" r:id="rId14"/>
    <p:sldId id="961" r:id="rId15"/>
    <p:sldId id="962" r:id="rId16"/>
    <p:sldId id="970" r:id="rId17"/>
    <p:sldId id="971" r:id="rId18"/>
    <p:sldId id="972" r:id="rId19"/>
    <p:sldId id="973" r:id="rId20"/>
    <p:sldId id="974" r:id="rId21"/>
    <p:sldId id="975" r:id="rId22"/>
    <p:sldId id="976" r:id="rId23"/>
    <p:sldId id="977" r:id="rId24"/>
    <p:sldId id="978" r:id="rId25"/>
    <p:sldId id="979" r:id="rId26"/>
    <p:sldId id="980" r:id="rId27"/>
    <p:sldId id="981" r:id="rId28"/>
    <p:sldId id="982" r:id="rId29"/>
    <p:sldId id="983" r:id="rId30"/>
    <p:sldId id="984" r:id="rId31"/>
    <p:sldId id="985" r:id="rId32"/>
    <p:sldId id="986" r:id="rId33"/>
    <p:sldId id="691" r:id="rId34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orient="horz" pos="3552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336699"/>
    <a:srgbClr val="66CCFF"/>
    <a:srgbClr val="22340E"/>
    <a:srgbClr val="586D2D"/>
    <a:srgbClr val="FFAFAF"/>
    <a:srgbClr val="66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25" autoAdjust="0"/>
  </p:normalViewPr>
  <p:slideViewPr>
    <p:cSldViewPr>
      <p:cViewPr varScale="1">
        <p:scale>
          <a:sx n="94" d="100"/>
          <a:sy n="94" d="100"/>
        </p:scale>
        <p:origin x="56" y="700"/>
      </p:cViewPr>
      <p:guideLst>
        <p:guide orient="horz" pos="3264"/>
        <p:guide orient="horz" pos="355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6" d="100"/>
          <a:sy n="126" d="100"/>
        </p:scale>
        <p:origin x="-3060" y="-96"/>
      </p:cViewPr>
      <p:guideLst>
        <p:guide orient="horz" pos="313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DF3AE0-73CB-4822-8F3C-218737565B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8212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4547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8378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2849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0107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7221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3997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4898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81503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6696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95858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723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33707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39254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78043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5105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41862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19380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63212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24565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19840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12392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5416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91744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98314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87592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73856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300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0560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3463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1268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3362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5377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3440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362200"/>
            <a:ext cx="8686800" cy="990600"/>
          </a:xfrm>
        </p:spPr>
        <p:txBody>
          <a:bodyPr vert="horz" lIns="91440" tIns="45720" rIns="91440" bIns="45720" rtlCol="0" anchor="t">
            <a:normAutofit fontScale="97500"/>
          </a:bodyPr>
          <a:lstStyle>
            <a:lvl1pPr>
              <a:defRPr kumimoji="0" lang="ko-KR" altLang="en-US" sz="4400" b="1" i="0" u="none" strike="noStrike" cap="none" spc="0" normalizeH="0" baseline="0" dirty="0">
                <a:ln w="18415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62000" y="4114800"/>
            <a:ext cx="3886200" cy="3693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800" b="1" smtClean="0">
                <a:latin typeface="+mj-ea"/>
                <a:ea typeface="+mj-ea"/>
              </a:defRPr>
            </a:lvl1pPr>
            <a:lvl2pPr>
              <a:defRPr lang="ko-KR" altLang="en-US" smtClean="0">
                <a:latin typeface="Arial" charset="0"/>
                <a:ea typeface="굴림" pitchFamily="50" charset="-127"/>
              </a:defRPr>
            </a:lvl2pPr>
            <a:lvl3pPr>
              <a:defRPr lang="ko-KR" altLang="en-US" smtClean="0">
                <a:latin typeface="Arial" charset="0"/>
                <a:ea typeface="굴림" pitchFamily="50" charset="-127"/>
              </a:defRPr>
            </a:lvl3pPr>
            <a:lvl4pPr>
              <a:defRPr lang="ko-KR" altLang="en-US" smtClean="0">
                <a:latin typeface="Arial" charset="0"/>
                <a:ea typeface="굴림" pitchFamily="50" charset="-127"/>
              </a:defRPr>
            </a:lvl4pPr>
            <a:lvl5pPr>
              <a:defRPr lang="ko-KR" altLang="en-US">
                <a:latin typeface="Arial" charset="0"/>
                <a:ea typeface="굴림" pitchFamily="50" charset="-127"/>
              </a:defRPr>
            </a:lvl5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2700" y="0"/>
            <a:ext cx="9906000" cy="1728788"/>
          </a:xfrm>
          <a:prstGeom prst="rect">
            <a:avLst/>
          </a:prstGeom>
          <a:effectLst>
            <a:outerShdw blurRad="88900" dist="25400" dir="5400000" algn="t" rotWithShape="0">
              <a:schemeClr val="tx1">
                <a:alpha val="40000"/>
              </a:schemeClr>
            </a:outerShdw>
          </a:effectLst>
        </p:spPr>
      </p:pic>
      <p:graphicFrame>
        <p:nvGraphicFramePr>
          <p:cNvPr id="3" name="개체 2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009827745"/>
              </p:ext>
            </p:extLst>
          </p:nvPr>
        </p:nvGraphicFramePr>
        <p:xfrm>
          <a:off x="7772400" y="4572000"/>
          <a:ext cx="15066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Image" r:id="rId4" imgW="5092063" imgH="6869841" progId="Photoshop.Image.13">
                  <p:embed/>
                </p:oleObj>
              </mc:Choice>
              <mc:Fallback>
                <p:oleObj name="Image" r:id="rId4" imgW="5092063" imgH="6869841" progId="Photoshop.Image.1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4572000"/>
                        <a:ext cx="150660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 userDrawn="1"/>
        </p:nvSpPr>
        <p:spPr>
          <a:xfrm>
            <a:off x="6828140" y="106680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9th edition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29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371600"/>
            <a:ext cx="9220200" cy="51054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5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5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5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2288704" y="533400"/>
            <a:ext cx="7052400" cy="504056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 b="1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직사각형 4"/>
          <p:cNvSpPr/>
          <p:nvPr userDrawn="1"/>
        </p:nvSpPr>
        <p:spPr>
          <a:xfrm>
            <a:off x="38100" y="1089954"/>
            <a:ext cx="9867900" cy="777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9792" y="76200"/>
            <a:ext cx="699407" cy="94359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839200" y="828344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</a:rPr>
              <a:t>9</a:t>
            </a:r>
            <a:r>
              <a:rPr lang="en-US" altLang="ko-KR" sz="1100" baseline="30000" dirty="0" smtClean="0">
                <a:solidFill>
                  <a:schemeClr val="bg2">
                    <a:lumMod val="25000"/>
                  </a:schemeClr>
                </a:solidFill>
              </a:rPr>
              <a:t>th</a:t>
            </a:r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</a:rPr>
              <a:t> edition</a:t>
            </a:r>
            <a:endParaRPr lang="ko-KR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1268760"/>
            <a:ext cx="9180512" cy="520824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2360712" y="620688"/>
            <a:ext cx="7052400" cy="4164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lang="ko-KR" altLang="en-US" sz="2400" b="1" dirty="0" smtClean="0">
                <a:effectLst/>
              </a:defRPr>
            </a:lvl1pPr>
          </a:lstStyle>
          <a:p>
            <a:pPr marL="0" lvl="0" indent="0">
              <a:buFont typeface="Wingdings" pitchFamily="2" charset="2"/>
              <a:buChar char="§"/>
            </a:pPr>
            <a:r>
              <a:rPr lang="ko-KR" altLang="en-US" dirty="0" smtClean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직사각형 4"/>
          <p:cNvSpPr/>
          <p:nvPr userDrawn="1"/>
        </p:nvSpPr>
        <p:spPr>
          <a:xfrm>
            <a:off x="38100" y="1089954"/>
            <a:ext cx="9867900" cy="777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8839200" y="830680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</a:rPr>
              <a:t>9</a:t>
            </a:r>
            <a:r>
              <a:rPr lang="en-US" altLang="ko-KR" sz="1100" baseline="30000" dirty="0" smtClean="0">
                <a:solidFill>
                  <a:schemeClr val="bg2">
                    <a:lumMod val="25000"/>
                  </a:schemeClr>
                </a:solidFill>
              </a:rPr>
              <a:t>th</a:t>
            </a:r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</a:rPr>
              <a:t> edition</a:t>
            </a:r>
            <a:endParaRPr lang="ko-KR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371600"/>
            <a:ext cx="9220200" cy="51054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  <a:effectLst/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  <a:effectLst/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  <a:effectLst/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  <a:effectLst/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  <a:effectLst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/>
          </p:nvPr>
        </p:nvSpPr>
        <p:spPr>
          <a:xfrm>
            <a:off x="2360712" y="620688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None/>
              <a:defRPr sz="2400" b="1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60712" y="332656"/>
            <a:ext cx="6126136" cy="304800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rgbClr val="C00000"/>
                </a:solidFill>
                <a:effectLst/>
                <a:latin typeface="Arial Black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직사각형 5"/>
          <p:cNvSpPr/>
          <p:nvPr userDrawn="1"/>
        </p:nvSpPr>
        <p:spPr>
          <a:xfrm>
            <a:off x="-3448" y="11081"/>
            <a:ext cx="9909448" cy="2704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8716" y="281538"/>
            <a:ext cx="502770" cy="6783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056" y="1005808"/>
            <a:ext cx="792088" cy="199333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38100" y="1256795"/>
            <a:ext cx="98679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839200" y="996948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</a:rPr>
              <a:t>9</a:t>
            </a:r>
            <a:r>
              <a:rPr lang="en-US" altLang="ko-KR" sz="1100" baseline="30000" dirty="0" smtClean="0">
                <a:solidFill>
                  <a:schemeClr val="bg2">
                    <a:lumMod val="25000"/>
                  </a:schemeClr>
                </a:solidFill>
              </a:rPr>
              <a:t>th</a:t>
            </a:r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</a:rPr>
              <a:t> edition</a:t>
            </a:r>
            <a:endParaRPr lang="ko-KR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360712" y="274638"/>
            <a:ext cx="7049988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268760"/>
            <a:ext cx="89154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5482F-3EC1-4E1D-9CCE-1AC6A3808CAB}" type="datetimeFigureOut">
              <a:rPr lang="ko-KR" altLang="en-US" smtClean="0"/>
              <a:pPr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55320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2BF0604-FE16-4B66-9629-C3E20BBBDA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0" r:id="rId2"/>
    <p:sldLayoutId id="2147484071" r:id="rId3"/>
    <p:sldLayoutId id="2147484072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7906" y="1895694"/>
            <a:ext cx="8686800" cy="990600"/>
          </a:xfrm>
        </p:spPr>
        <p:txBody>
          <a:bodyPr>
            <a:normAutofit/>
          </a:bodyPr>
          <a:lstStyle/>
          <a:p>
            <a:pPr lvl="0"/>
            <a:r>
              <a:rPr lang="en-US" altLang="ko-KR" dirty="0" smtClean="0"/>
              <a:t>5</a:t>
            </a:r>
            <a:r>
              <a:rPr lang="ko-KR" altLang="en-US" dirty="0" smtClean="0"/>
              <a:t>부  </a:t>
            </a:r>
            <a:r>
              <a:rPr lang="ko-KR" altLang="en-US" dirty="0" smtClean="0"/>
              <a:t>라이브러리 클래스와 </a:t>
            </a:r>
            <a:r>
              <a:rPr lang="en-US" altLang="ko-KR" dirty="0" smtClean="0"/>
              <a:t>JDBC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99300" y="6356350"/>
            <a:ext cx="2311400" cy="365125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32520" y="1988840"/>
            <a:ext cx="8712968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1200" cap="none" spc="0" normalizeH="0" baseline="0" noProof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ea"/>
              <a:ea typeface="+mn-ea"/>
              <a:cs typeface="Arial" charset="0"/>
            </a:endParaRPr>
          </a:p>
        </p:txBody>
      </p:sp>
      <p:sp>
        <p:nvSpPr>
          <p:cNvPr id="11" name="슬라이드 번호 개체 틀 2"/>
          <p:cNvSpPr txBox="1">
            <a:spLocks/>
          </p:cNvSpPr>
          <p:nvPr/>
        </p:nvSpPr>
        <p:spPr>
          <a:xfrm>
            <a:off x="7327900" y="6629400"/>
            <a:ext cx="2578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D22018-F3CF-4E57-8E2F-22E5860DED70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4980" y="2667000"/>
            <a:ext cx="842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“</a:t>
            </a:r>
            <a:r>
              <a:rPr lang="en-US" altLang="ko-KR" b="1" dirty="0">
                <a:solidFill>
                  <a:schemeClr val="bg1"/>
                </a:solidFill>
                <a:latin typeface="+mn-lt"/>
              </a:rPr>
              <a:t>5</a:t>
            </a:r>
            <a:r>
              <a:rPr lang="ko-KR" altLang="en-US" b="1" dirty="0">
                <a:solidFill>
                  <a:schemeClr val="bg1"/>
                </a:solidFill>
                <a:latin typeface="+mn-lt"/>
              </a:rPr>
              <a:t>부에서는 클라이언트 측 프로그램에서 사용되는 사용자 인터페이스 구축에 관해 </a:t>
            </a:r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설명합니다</a:t>
            </a:r>
            <a:r>
              <a:rPr lang="en-US" altLang="ko-KR" b="1" dirty="0" smtClean="0">
                <a:solidFill>
                  <a:schemeClr val="bg1"/>
                </a:solidFill>
                <a:latin typeface="+mn-lt"/>
              </a:rPr>
              <a:t>”</a:t>
            </a:r>
            <a:endParaRPr lang="ko-KR" altLang="en-US" b="1" dirty="0">
              <a:solidFill>
                <a:schemeClr val="bg1"/>
              </a:solidFill>
              <a:latin typeface="+mn-lt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600" y="2996938"/>
            <a:ext cx="77768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Chapter </a:t>
            </a:r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16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 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: 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유틸리티 패키지와 제네릭</a:t>
            </a:r>
            <a:endParaRPr lang="en-US" altLang="ko-KR" b="1" dirty="0" smtClean="0">
              <a:solidFill>
                <a:schemeClr val="accent5">
                  <a:lumMod val="50000"/>
                </a:schemeClr>
              </a:solidFill>
              <a:latin typeface="+mn-lt"/>
            </a:endParaRPr>
          </a:p>
          <a:p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Chapter </a:t>
            </a:r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17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 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: 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컬렉션 프레임워크</a:t>
            </a:r>
            <a:endParaRPr lang="en-US" altLang="ko-KR" b="1" dirty="0" smtClean="0">
              <a:solidFill>
                <a:schemeClr val="accent5">
                  <a:lumMod val="50000"/>
                </a:schemeClr>
              </a:solidFill>
              <a:latin typeface="+mn-lt"/>
            </a:endParaRPr>
          </a:p>
          <a:p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Chapter </a:t>
            </a:r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18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JDBC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와 응용 프로젝트</a:t>
            </a:r>
            <a:endParaRPr lang="en-US" altLang="ko-KR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</a:rPr>
              <a:t>온라인 제공</a:t>
            </a:r>
            <a:endParaRPr lang="en-US" altLang="ko-KR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</a:rPr>
              <a:t>Chapter </a:t>
            </a:r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</a:rPr>
              <a:t>19</a:t>
            </a:r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</a:rPr>
              <a:t>다중 스레드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</a:rPr>
              <a:t>Chapter </a:t>
            </a:r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</a:rPr>
              <a:t>20</a:t>
            </a:r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</a:rPr>
              <a:t>네트워크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ko-KR" altLang="en-US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24812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 </a:t>
            </a:r>
            <a:r>
              <a:rPr lang="en-US" altLang="ko-KR" dirty="0" err="1"/>
              <a:t>StringTokenizer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457200" y="1524000"/>
            <a:ext cx="8142120" cy="2799096"/>
            <a:chOff x="457200" y="1524000"/>
            <a:chExt cx="8142120" cy="2799096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524000"/>
              <a:ext cx="8142120" cy="2799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모서리가 둥근 직사각형 1"/>
            <p:cNvSpPr/>
            <p:nvPr/>
          </p:nvSpPr>
          <p:spPr>
            <a:xfrm>
              <a:off x="609600" y="1676400"/>
              <a:ext cx="3200400" cy="2286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06483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 </a:t>
            </a:r>
            <a:r>
              <a:rPr lang="en-US" altLang="ko-KR" dirty="0" err="1"/>
              <a:t>StringTokenizer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667000"/>
            <a:ext cx="2538316" cy="312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219200" y="1348867"/>
            <a:ext cx="4319819" cy="5334000"/>
            <a:chOff x="1219200" y="1348867"/>
            <a:chExt cx="4319819" cy="5334000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1348867"/>
              <a:ext cx="4319819" cy="533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70611" y="1501365"/>
              <a:ext cx="104900" cy="137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30455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304800" y="1196752"/>
            <a:ext cx="9067800" cy="5280248"/>
          </a:xfrm>
        </p:spPr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표준입력</a:t>
            </a:r>
            <a:r>
              <a:rPr lang="en-US" altLang="ko-KR" dirty="0"/>
              <a:t>(</a:t>
            </a:r>
            <a:r>
              <a:rPr lang="ko-KR" altLang="en-US" dirty="0"/>
              <a:t>키보드</a:t>
            </a:r>
            <a:r>
              <a:rPr lang="en-US" altLang="ko-KR" dirty="0"/>
              <a:t>), </a:t>
            </a:r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ko-KR" altLang="en-US" dirty="0"/>
              <a:t>문자열과 같은 다양한 입력으로부터 데이터를 </a:t>
            </a:r>
            <a:r>
              <a:rPr lang="ko-KR" altLang="en-US" dirty="0" smtClean="0"/>
              <a:t>읽어오기 </a:t>
            </a:r>
            <a:r>
              <a:rPr lang="ko-KR" altLang="en-US" dirty="0"/>
              <a:t>위해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 Scanner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447800"/>
            <a:ext cx="4995863" cy="191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62865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304800" y="1196752"/>
            <a:ext cx="9067800" cy="5280248"/>
          </a:xfrm>
        </p:spPr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 Scanner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8139113" cy="3930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3930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304800" y="1196752"/>
            <a:ext cx="9067800" cy="5280248"/>
          </a:xfrm>
        </p:spPr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 Scanner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528939"/>
            <a:ext cx="2245236" cy="227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1066800" y="1219200"/>
            <a:ext cx="5638800" cy="4975918"/>
            <a:chOff x="1066800" y="1219200"/>
            <a:chExt cx="5638800" cy="4975918"/>
          </a:xfrm>
        </p:grpSpPr>
        <p:grpSp>
          <p:nvGrpSpPr>
            <p:cNvPr id="2" name="그룹 1"/>
            <p:cNvGrpSpPr/>
            <p:nvPr/>
          </p:nvGrpSpPr>
          <p:grpSpPr>
            <a:xfrm>
              <a:off x="1066800" y="1219200"/>
              <a:ext cx="5638800" cy="4975918"/>
              <a:chOff x="1143000" y="1295400"/>
              <a:chExt cx="5638800" cy="4975918"/>
            </a:xfrm>
          </p:grpSpPr>
          <p:pic>
            <p:nvPicPr>
              <p:cNvPr id="10242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3000" y="1295400"/>
                <a:ext cx="5638800" cy="23097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43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3215" y="3458934"/>
                <a:ext cx="5618585" cy="2812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24797" y="1433633"/>
              <a:ext cx="104900" cy="137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75346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304800" y="1196752"/>
            <a:ext cx="9067800" cy="5280248"/>
          </a:xfrm>
        </p:spPr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 Scanner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261868"/>
            <a:ext cx="2369396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876800"/>
            <a:ext cx="3072798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575972" y="1524000"/>
            <a:ext cx="5346500" cy="5029200"/>
            <a:chOff x="609600" y="1219200"/>
            <a:chExt cx="5346500" cy="5029200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1219200"/>
              <a:ext cx="5346500" cy="502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86763" y="1481583"/>
              <a:ext cx="115390" cy="150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61282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304800" y="1196752"/>
            <a:ext cx="9067800" cy="528024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JDK 1.8</a:t>
            </a:r>
            <a:r>
              <a:rPr lang="ko-KR" altLang="en-US" dirty="0" smtClean="0"/>
              <a:t>부터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제공되는 패키지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 </a:t>
            </a:r>
            <a:r>
              <a:rPr lang="en-US" altLang="ko-KR" dirty="0" err="1" smtClean="0"/>
              <a:t>java.time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371600" y="1981200"/>
            <a:ext cx="7524750" cy="3634215"/>
            <a:chOff x="1371600" y="1981200"/>
            <a:chExt cx="7524750" cy="3634215"/>
          </a:xfrm>
        </p:grpSpPr>
        <p:pic>
          <p:nvPicPr>
            <p:cNvPr id="1843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2133600"/>
              <a:ext cx="7524750" cy="3481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1371600" y="1981200"/>
              <a:ext cx="25908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09063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304800" y="1371600"/>
            <a:ext cx="9067800" cy="510540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java.time</a:t>
            </a:r>
            <a:r>
              <a:rPr lang="en-US" altLang="ko-KR" dirty="0"/>
              <a:t> </a:t>
            </a:r>
            <a:r>
              <a:rPr lang="ko-KR" altLang="en-US" dirty="0"/>
              <a:t>패키지는 날짜와 시간관련 클래스를 </a:t>
            </a:r>
            <a:r>
              <a:rPr lang="en-US" altLang="ko-KR" dirty="0"/>
              <a:t>3</a:t>
            </a:r>
            <a:r>
              <a:rPr lang="ko-KR" altLang="en-US" dirty="0"/>
              <a:t>개의 클래스로 구분하여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날짜와 </a:t>
            </a:r>
            <a:r>
              <a:rPr lang="ko-KR" altLang="en-US" dirty="0"/>
              <a:t>관련된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LocalDate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시간과 </a:t>
            </a:r>
            <a:r>
              <a:rPr lang="ko-KR" altLang="en-US" dirty="0"/>
              <a:t>관련된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LocalTime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날짜와 </a:t>
            </a:r>
            <a:r>
              <a:rPr lang="ko-KR" altLang="en-US" dirty="0"/>
              <a:t>시간을 모두 가지는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LocalDateTime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5.1 </a:t>
            </a:r>
            <a:r>
              <a:rPr lang="en-US" altLang="ko-KR" dirty="0" err="1">
                <a:latin typeface="+mj-ea"/>
                <a:ea typeface="+mj-ea"/>
              </a:rPr>
              <a:t>LocalDate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en-US" altLang="ko-KR" dirty="0" err="1">
                <a:latin typeface="+mj-ea"/>
                <a:ea typeface="+mj-ea"/>
              </a:rPr>
              <a:t>LocalTime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en-US" altLang="ko-KR" dirty="0" err="1">
                <a:latin typeface="+mj-ea"/>
                <a:ea typeface="+mj-ea"/>
              </a:rPr>
              <a:t>LocalDateTime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클래스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 </a:t>
            </a:r>
            <a:r>
              <a:rPr lang="en-US" altLang="ko-KR" dirty="0" err="1" smtClean="0"/>
              <a:t>java.time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59532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5.1 </a:t>
            </a:r>
            <a:r>
              <a:rPr lang="en-US" altLang="ko-KR" dirty="0" err="1">
                <a:latin typeface="+mj-ea"/>
                <a:ea typeface="+mj-ea"/>
              </a:rPr>
              <a:t>LocalDate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en-US" altLang="ko-KR" dirty="0" err="1">
                <a:latin typeface="+mj-ea"/>
                <a:ea typeface="+mj-ea"/>
              </a:rPr>
              <a:t>LocalTime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en-US" altLang="ko-KR" dirty="0" err="1">
                <a:latin typeface="+mj-ea"/>
                <a:ea typeface="+mj-ea"/>
              </a:rPr>
              <a:t>LocalDateTime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클래스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 </a:t>
            </a:r>
            <a:r>
              <a:rPr lang="en-US" altLang="ko-KR" dirty="0" err="1" smtClean="0"/>
              <a:t>java.time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endParaRPr lang="ko-KR" alt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99" y="5181600"/>
            <a:ext cx="4505325" cy="985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371600" y="1363224"/>
            <a:ext cx="3733800" cy="4885175"/>
            <a:chOff x="1371600" y="1363224"/>
            <a:chExt cx="3733800" cy="4885175"/>
          </a:xfrm>
        </p:grpSpPr>
        <p:pic>
          <p:nvPicPr>
            <p:cNvPr id="1945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1363224"/>
              <a:ext cx="3657600" cy="4885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1371600" y="1363224"/>
              <a:ext cx="1676400" cy="160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83554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5.1 </a:t>
            </a:r>
            <a:r>
              <a:rPr lang="en-US" altLang="ko-KR" dirty="0" err="1">
                <a:latin typeface="+mj-ea"/>
                <a:ea typeface="+mj-ea"/>
              </a:rPr>
              <a:t>LocalDate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en-US" altLang="ko-KR" dirty="0" err="1">
                <a:latin typeface="+mj-ea"/>
                <a:ea typeface="+mj-ea"/>
              </a:rPr>
              <a:t>LocalTime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en-US" altLang="ko-KR" dirty="0" err="1">
                <a:latin typeface="+mj-ea"/>
                <a:ea typeface="+mj-ea"/>
              </a:rPr>
              <a:t>LocalDateTime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클래스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 </a:t>
            </a:r>
            <a:r>
              <a:rPr lang="en-US" altLang="ko-KR" dirty="0" err="1" smtClean="0"/>
              <a:t>java.time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endParaRPr lang="ko-KR" alt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5092182"/>
            <a:ext cx="4191821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57200" y="1371600"/>
            <a:ext cx="4319488" cy="5257800"/>
            <a:chOff x="457200" y="1371600"/>
            <a:chExt cx="4319488" cy="5257800"/>
          </a:xfrm>
        </p:grpSpPr>
        <p:pic>
          <p:nvPicPr>
            <p:cNvPr id="2048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1524000"/>
              <a:ext cx="4167088" cy="510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457200" y="1371600"/>
              <a:ext cx="21336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94235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20013" y="1862336"/>
            <a:ext cx="8686800" cy="9906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 smtClean="0"/>
              <a:t>16</a:t>
            </a:r>
            <a:r>
              <a:rPr lang="ko-KR" altLang="en-US" sz="4000" dirty="0" smtClean="0"/>
              <a:t>장  </a:t>
            </a:r>
            <a:r>
              <a:rPr lang="ko-KR" altLang="en-US" sz="4000" dirty="0" smtClean="0"/>
              <a:t>유틸리티 패키지와 제네릭</a:t>
            </a:r>
            <a:endParaRPr lang="ko-KR" altLang="en-US" sz="4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99300" y="6356350"/>
            <a:ext cx="2311400" cy="365125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32520" y="1988840"/>
            <a:ext cx="8712968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1200" cap="none" spc="0" normalizeH="0" baseline="0" noProof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ea"/>
              <a:ea typeface="+mn-ea"/>
              <a:cs typeface="Arial" charset="0"/>
            </a:endParaRPr>
          </a:p>
        </p:txBody>
      </p:sp>
      <p:sp>
        <p:nvSpPr>
          <p:cNvPr id="11" name="슬라이드 번호 개체 틀 2"/>
          <p:cNvSpPr txBox="1">
            <a:spLocks/>
          </p:cNvSpPr>
          <p:nvPr/>
        </p:nvSpPr>
        <p:spPr>
          <a:xfrm>
            <a:off x="7327900" y="6629400"/>
            <a:ext cx="2578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D22018-F3CF-4E57-8E2F-22E5860DED70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6800" y="3886200"/>
            <a:ext cx="53956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Section 1 </a:t>
            </a:r>
            <a:r>
              <a:rPr lang="ko-KR" altLang="en-US" b="1" dirty="0">
                <a:latin typeface="+mj-ea"/>
                <a:ea typeface="+mj-ea"/>
              </a:rPr>
              <a:t>유틸리티 패키지 개요</a:t>
            </a:r>
          </a:p>
          <a:p>
            <a:r>
              <a:rPr lang="en-US" altLang="ko-KR" b="1" dirty="0">
                <a:latin typeface="+mj-ea"/>
                <a:ea typeface="+mj-ea"/>
              </a:rPr>
              <a:t>Section 2 Random </a:t>
            </a:r>
            <a:r>
              <a:rPr lang="ko-KR" altLang="en-US" b="1" dirty="0">
                <a:latin typeface="+mj-ea"/>
                <a:ea typeface="+mj-ea"/>
              </a:rPr>
              <a:t>클래스</a:t>
            </a:r>
          </a:p>
          <a:p>
            <a:r>
              <a:rPr lang="en-US" altLang="ko-KR" b="1" dirty="0">
                <a:latin typeface="+mj-ea"/>
                <a:ea typeface="+mj-ea"/>
              </a:rPr>
              <a:t>Section 3 </a:t>
            </a:r>
            <a:r>
              <a:rPr lang="en-US" altLang="ko-KR" b="1" dirty="0" err="1">
                <a:latin typeface="+mj-ea"/>
                <a:ea typeface="+mj-ea"/>
              </a:rPr>
              <a:t>StringTokenizer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클래스</a:t>
            </a:r>
          </a:p>
          <a:p>
            <a:r>
              <a:rPr lang="en-US" altLang="ko-KR" b="1" dirty="0">
                <a:latin typeface="+mj-ea"/>
                <a:ea typeface="+mj-ea"/>
              </a:rPr>
              <a:t>Section 4 Scanner </a:t>
            </a:r>
            <a:r>
              <a:rPr lang="ko-KR" altLang="en-US" b="1" dirty="0">
                <a:latin typeface="+mj-ea"/>
                <a:ea typeface="+mj-ea"/>
              </a:rPr>
              <a:t>클래스</a:t>
            </a:r>
          </a:p>
          <a:p>
            <a:r>
              <a:rPr lang="en-US" altLang="ko-KR" b="1" dirty="0">
                <a:latin typeface="+mj-ea"/>
                <a:ea typeface="+mj-ea"/>
              </a:rPr>
              <a:t>Section 5 Calendar</a:t>
            </a:r>
            <a:r>
              <a:rPr lang="ko-KR" altLang="en-US" b="1" dirty="0">
                <a:latin typeface="+mj-ea"/>
                <a:ea typeface="+mj-ea"/>
              </a:rPr>
              <a:t>와 </a:t>
            </a:r>
            <a:r>
              <a:rPr lang="en-US" altLang="ko-KR" b="1" dirty="0" err="1">
                <a:latin typeface="+mj-ea"/>
                <a:ea typeface="+mj-ea"/>
              </a:rPr>
              <a:t>GregorianCalendar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클래스</a:t>
            </a:r>
          </a:p>
          <a:p>
            <a:r>
              <a:rPr lang="en-US" altLang="ko-KR" b="1" dirty="0">
                <a:latin typeface="+mj-ea"/>
                <a:ea typeface="+mj-ea"/>
              </a:rPr>
              <a:t>Section 6 </a:t>
            </a:r>
            <a:r>
              <a:rPr lang="en-US" altLang="ko-KR" b="1" dirty="0" err="1">
                <a:latin typeface="+mj-ea"/>
                <a:ea typeface="+mj-ea"/>
              </a:rPr>
              <a:t>java.time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패키지</a:t>
            </a:r>
          </a:p>
          <a:p>
            <a:r>
              <a:rPr lang="en-US" altLang="ko-KR" b="1" dirty="0">
                <a:latin typeface="+mj-ea"/>
                <a:ea typeface="+mj-ea"/>
              </a:rPr>
              <a:t>Section 7 </a:t>
            </a:r>
            <a:r>
              <a:rPr lang="ko-KR" altLang="en-US" b="1" dirty="0" err="1">
                <a:latin typeface="+mj-ea"/>
                <a:ea typeface="+mj-ea"/>
              </a:rPr>
              <a:t>제네릭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013477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5.1 </a:t>
            </a:r>
            <a:r>
              <a:rPr lang="en-US" altLang="ko-KR" dirty="0" err="1">
                <a:latin typeface="+mj-ea"/>
                <a:ea typeface="+mj-ea"/>
              </a:rPr>
              <a:t>LocalDate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en-US" altLang="ko-KR" dirty="0" err="1">
                <a:latin typeface="+mj-ea"/>
                <a:ea typeface="+mj-ea"/>
              </a:rPr>
              <a:t>LocalTime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en-US" altLang="ko-KR" dirty="0" err="1">
                <a:latin typeface="+mj-ea"/>
                <a:ea typeface="+mj-ea"/>
              </a:rPr>
              <a:t>LocalDateTime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클래스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 </a:t>
            </a:r>
            <a:r>
              <a:rPr lang="en-US" altLang="ko-KR" dirty="0" err="1" smtClean="0"/>
              <a:t>java.time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609600" y="1524000"/>
            <a:ext cx="7286016" cy="3810000"/>
            <a:chOff x="609600" y="1524000"/>
            <a:chExt cx="7286016" cy="3810000"/>
          </a:xfrm>
        </p:grpSpPr>
        <p:pic>
          <p:nvPicPr>
            <p:cNvPr id="2150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524000"/>
              <a:ext cx="7133616" cy="381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609600" y="1524000"/>
              <a:ext cx="9144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01134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5.1 </a:t>
            </a:r>
            <a:r>
              <a:rPr lang="en-US" altLang="ko-KR" dirty="0" err="1">
                <a:latin typeface="+mj-ea"/>
                <a:ea typeface="+mj-ea"/>
              </a:rPr>
              <a:t>LocalDate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en-US" altLang="ko-KR" dirty="0" err="1">
                <a:latin typeface="+mj-ea"/>
                <a:ea typeface="+mj-ea"/>
              </a:rPr>
              <a:t>LocalTime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en-US" altLang="ko-KR" dirty="0" err="1">
                <a:latin typeface="+mj-ea"/>
                <a:ea typeface="+mj-ea"/>
              </a:rPr>
              <a:t>LocalDateTime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클래스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 </a:t>
            </a:r>
            <a:r>
              <a:rPr lang="en-US" altLang="ko-KR" dirty="0" err="1" smtClean="0"/>
              <a:t>java.time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533400" y="1752600"/>
            <a:ext cx="6759804" cy="2438400"/>
            <a:chOff x="533400" y="1752600"/>
            <a:chExt cx="6759804" cy="2438400"/>
          </a:xfrm>
        </p:grpSpPr>
        <p:pic>
          <p:nvPicPr>
            <p:cNvPr id="2253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1752600"/>
              <a:ext cx="6378804" cy="243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533400" y="1752600"/>
              <a:ext cx="9144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31801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5.1 </a:t>
            </a:r>
            <a:r>
              <a:rPr lang="en-US" altLang="ko-KR" dirty="0" err="1">
                <a:latin typeface="+mj-ea"/>
                <a:ea typeface="+mj-ea"/>
              </a:rPr>
              <a:t>LocalDate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en-US" altLang="ko-KR" dirty="0" err="1">
                <a:latin typeface="+mj-ea"/>
                <a:ea typeface="+mj-ea"/>
              </a:rPr>
              <a:t>LocalTime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en-US" altLang="ko-KR" dirty="0" err="1">
                <a:latin typeface="+mj-ea"/>
                <a:ea typeface="+mj-ea"/>
              </a:rPr>
              <a:t>LocalDateTime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클래스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 </a:t>
            </a:r>
            <a:r>
              <a:rPr lang="en-US" altLang="ko-KR" dirty="0" err="1" smtClean="0"/>
              <a:t>java.time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endParaRPr lang="ko-KR" alt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47" y="3962400"/>
            <a:ext cx="3978297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851780" y="1447800"/>
            <a:ext cx="4572000" cy="5149136"/>
            <a:chOff x="1066800" y="1219200"/>
            <a:chExt cx="4572000" cy="5149136"/>
          </a:xfrm>
        </p:grpSpPr>
        <p:pic>
          <p:nvPicPr>
            <p:cNvPr id="2355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1219200"/>
              <a:ext cx="4572000" cy="5149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17038" y="1371600"/>
              <a:ext cx="115390" cy="150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74146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5.1 </a:t>
            </a:r>
            <a:r>
              <a:rPr lang="en-US" altLang="ko-KR" dirty="0" err="1">
                <a:latin typeface="+mj-ea"/>
                <a:ea typeface="+mj-ea"/>
              </a:rPr>
              <a:t>LocalDate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en-US" altLang="ko-KR" dirty="0" err="1">
                <a:latin typeface="+mj-ea"/>
                <a:ea typeface="+mj-ea"/>
              </a:rPr>
              <a:t>LocalTime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en-US" altLang="ko-KR" dirty="0" err="1">
                <a:latin typeface="+mj-ea"/>
                <a:ea typeface="+mj-ea"/>
              </a:rPr>
              <a:t>LocalDateTime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클래스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 </a:t>
            </a:r>
            <a:r>
              <a:rPr lang="en-US" altLang="ko-KR" dirty="0" err="1" smtClean="0"/>
              <a:t>java.time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304800" y="1295400"/>
            <a:ext cx="6172200" cy="4648200"/>
            <a:chOff x="304800" y="1295400"/>
            <a:chExt cx="6172200" cy="4648200"/>
          </a:xfrm>
        </p:grpSpPr>
        <p:grpSp>
          <p:nvGrpSpPr>
            <p:cNvPr id="2" name="그룹 1"/>
            <p:cNvGrpSpPr/>
            <p:nvPr/>
          </p:nvGrpSpPr>
          <p:grpSpPr>
            <a:xfrm>
              <a:off x="304800" y="1295400"/>
              <a:ext cx="6172200" cy="4648200"/>
              <a:chOff x="-43540" y="1333500"/>
              <a:chExt cx="9925728" cy="6909710"/>
            </a:xfrm>
          </p:grpSpPr>
          <p:pic>
            <p:nvPicPr>
              <p:cNvPr id="24578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13" y="1333500"/>
                <a:ext cx="9858375" cy="419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3540" y="5138060"/>
                <a:ext cx="9772650" cy="3105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56210" y="1581460"/>
              <a:ext cx="115390" cy="150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54789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5.1 </a:t>
            </a:r>
            <a:r>
              <a:rPr lang="en-US" altLang="ko-KR" dirty="0" err="1">
                <a:latin typeface="+mj-ea"/>
                <a:ea typeface="+mj-ea"/>
              </a:rPr>
              <a:t>LocalDate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en-US" altLang="ko-KR" dirty="0" err="1">
                <a:latin typeface="+mj-ea"/>
                <a:ea typeface="+mj-ea"/>
              </a:rPr>
              <a:t>LocalTime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en-US" altLang="ko-KR" dirty="0" err="1">
                <a:latin typeface="+mj-ea"/>
                <a:ea typeface="+mj-ea"/>
              </a:rPr>
              <a:t>LocalDateTime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클래스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 </a:t>
            </a:r>
            <a:r>
              <a:rPr lang="en-US" altLang="ko-KR" dirty="0" err="1" smtClean="0"/>
              <a:t>java.time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5029200" cy="504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667000"/>
            <a:ext cx="4144450" cy="339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5450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304800" y="1196752"/>
            <a:ext cx="9067800" cy="528024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객체의 타입을 컴파일 시간에 확정시켜 주는 기능</a:t>
            </a: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 </a:t>
            </a:r>
            <a:r>
              <a:rPr lang="ko-KR" altLang="en-US" dirty="0" err="1" smtClean="0"/>
              <a:t>제네릭</a:t>
            </a:r>
            <a:endParaRPr lang="ko-KR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09" y="1752600"/>
            <a:ext cx="4638675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084" y="3581400"/>
            <a:ext cx="484147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133600"/>
            <a:ext cx="5053013" cy="11018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7974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304800" y="1196752"/>
            <a:ext cx="9067800" cy="5280248"/>
          </a:xfrm>
        </p:spPr>
        <p:txBody>
          <a:bodyPr>
            <a:normAutofit/>
          </a:bodyPr>
          <a:lstStyle/>
          <a:p>
            <a:r>
              <a:rPr lang="ko-KR" altLang="en-US" dirty="0"/>
              <a:t>자바에서 </a:t>
            </a:r>
            <a:r>
              <a:rPr lang="ko-KR" altLang="en-US" dirty="0" err="1"/>
              <a:t>제네릭은</a:t>
            </a:r>
            <a:r>
              <a:rPr lang="ko-KR" altLang="en-US" dirty="0"/>
              <a:t> 클래스와 인터페이스에 모두 </a:t>
            </a:r>
            <a:r>
              <a:rPr lang="ko-KR" altLang="en-US" dirty="0" smtClean="0"/>
              <a:t>적용 가능</a:t>
            </a: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6.1 </a:t>
            </a:r>
            <a:r>
              <a:rPr lang="ko-KR" altLang="en-US" dirty="0" err="1" smtClean="0">
                <a:latin typeface="+mj-ea"/>
                <a:ea typeface="+mj-ea"/>
              </a:rPr>
              <a:t>제네릭의</a:t>
            </a:r>
            <a:r>
              <a:rPr lang="ko-KR" altLang="en-US" dirty="0" smtClean="0">
                <a:latin typeface="+mj-ea"/>
                <a:ea typeface="+mj-ea"/>
              </a:rPr>
              <a:t> 선언과 사용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 </a:t>
            </a:r>
            <a:r>
              <a:rPr lang="ko-KR" altLang="en-US" dirty="0" err="1" smtClean="0"/>
              <a:t>제네릭</a:t>
            </a: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05000"/>
            <a:ext cx="535613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55461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6.1 </a:t>
            </a:r>
            <a:r>
              <a:rPr lang="ko-KR" altLang="en-US" dirty="0" err="1" smtClean="0">
                <a:latin typeface="+mj-ea"/>
                <a:ea typeface="+mj-ea"/>
              </a:rPr>
              <a:t>제네릭의</a:t>
            </a:r>
            <a:r>
              <a:rPr lang="ko-KR" altLang="en-US" dirty="0" smtClean="0">
                <a:latin typeface="+mj-ea"/>
                <a:ea typeface="+mj-ea"/>
              </a:rPr>
              <a:t> 선언과 사용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 </a:t>
            </a:r>
            <a:r>
              <a:rPr lang="ko-KR" altLang="en-US" dirty="0" err="1" smtClean="0"/>
              <a:t>제네릭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010400" cy="468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01210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6.1 </a:t>
            </a:r>
            <a:r>
              <a:rPr lang="ko-KR" altLang="en-US" dirty="0" err="1" smtClean="0">
                <a:latin typeface="+mj-ea"/>
                <a:ea typeface="+mj-ea"/>
              </a:rPr>
              <a:t>제네릭의</a:t>
            </a:r>
            <a:r>
              <a:rPr lang="ko-KR" altLang="en-US" dirty="0" smtClean="0">
                <a:latin typeface="+mj-ea"/>
                <a:ea typeface="+mj-ea"/>
              </a:rPr>
              <a:t> 선언과 사용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 </a:t>
            </a:r>
            <a:r>
              <a:rPr lang="ko-KR" altLang="en-US" dirty="0" err="1" smtClean="0"/>
              <a:t>제네릭</a:t>
            </a:r>
            <a:endParaRPr lang="ko-KR" altLang="en-US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364" y="4267201"/>
            <a:ext cx="3804352" cy="1724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609600" y="1524000"/>
            <a:ext cx="5066219" cy="5095875"/>
            <a:chOff x="685800" y="1143000"/>
            <a:chExt cx="5066219" cy="5095875"/>
          </a:xfrm>
        </p:grpSpPr>
        <p:pic>
          <p:nvPicPr>
            <p:cNvPr id="2969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143000"/>
              <a:ext cx="5066219" cy="509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73454" y="1373207"/>
              <a:ext cx="115390" cy="150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6191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2360712" y="476672"/>
            <a:ext cx="7052400" cy="560456"/>
          </a:xfrm>
        </p:spPr>
        <p:txBody>
          <a:bodyPr>
            <a:noAutofit/>
          </a:bodyPr>
          <a:lstStyle/>
          <a:p>
            <a:r>
              <a:rPr lang="ko-KR" altLang="en-US" sz="2800" b="1" dirty="0" smtClean="0"/>
              <a:t>학습 정리</a:t>
            </a:r>
            <a:endParaRPr lang="ko-KR" altLang="en-US" sz="2800" b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81000" y="1371600"/>
            <a:ext cx="9220200" cy="5051648"/>
          </a:xfrm>
        </p:spPr>
        <p:txBody>
          <a:bodyPr>
            <a:noAutofit/>
          </a:bodyPr>
          <a:lstStyle/>
          <a:p>
            <a:r>
              <a:rPr lang="ko-KR" altLang="en-US" dirty="0"/>
              <a:t>유틸리티 패키지</a:t>
            </a:r>
            <a:r>
              <a:rPr lang="en-US" altLang="ko-KR" sz="1600" dirty="0" smtClean="0"/>
              <a:t>	</a:t>
            </a:r>
            <a:endParaRPr lang="ko-KR" altLang="en-US" sz="160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295400"/>
            <a:ext cx="4311488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06455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유틸리티 </a:t>
            </a:r>
            <a:r>
              <a:rPr lang="ko-KR" altLang="en-US" dirty="0"/>
              <a:t>패키지의 개요에 관해 학습합니다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Random </a:t>
            </a:r>
            <a:r>
              <a:rPr lang="ko-KR" altLang="en-US" dirty="0"/>
              <a:t>클래스의 사용방법에 관해 학습합니다</a:t>
            </a:r>
            <a:r>
              <a:rPr lang="en-US" altLang="ko-KR" dirty="0"/>
              <a:t>.</a:t>
            </a:r>
          </a:p>
          <a:p>
            <a:r>
              <a:rPr lang="en-US" altLang="ko-KR" dirty="0" err="1" smtClean="0"/>
              <a:t>StringTokenizer</a:t>
            </a:r>
            <a:r>
              <a:rPr lang="en-US" altLang="ko-KR" dirty="0" smtClean="0"/>
              <a:t> </a:t>
            </a:r>
            <a:r>
              <a:rPr lang="ko-KR" altLang="en-US" dirty="0"/>
              <a:t>클래스의 사용방법과 응용에 관해 학습합니다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Scanner </a:t>
            </a:r>
            <a:r>
              <a:rPr lang="ko-KR" altLang="en-US" dirty="0"/>
              <a:t>클래스의 사용방법에 관해 학습합니다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날짜와 </a:t>
            </a:r>
            <a:r>
              <a:rPr lang="ko-KR" altLang="en-US" dirty="0"/>
              <a:t>관련된 </a:t>
            </a:r>
            <a:r>
              <a:rPr lang="en-US" altLang="ko-KR" dirty="0"/>
              <a:t>Calendar</a:t>
            </a:r>
            <a:r>
              <a:rPr lang="ko-KR" altLang="en-US" dirty="0"/>
              <a:t>와 </a:t>
            </a:r>
            <a:r>
              <a:rPr lang="en-US" altLang="ko-KR" dirty="0" err="1"/>
              <a:t>GregorianCalendar</a:t>
            </a:r>
            <a:r>
              <a:rPr lang="en-US" altLang="ko-KR" dirty="0"/>
              <a:t> </a:t>
            </a:r>
            <a:r>
              <a:rPr lang="ko-KR" altLang="en-US" dirty="0"/>
              <a:t>클래스에 관해 학습합니다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날짜와 </a:t>
            </a:r>
            <a:r>
              <a:rPr lang="ko-KR" altLang="en-US" dirty="0"/>
              <a:t>관련된 새로운 패키지인 </a:t>
            </a:r>
            <a:r>
              <a:rPr lang="en-US" altLang="ko-KR" dirty="0" err="1"/>
              <a:t>java.time</a:t>
            </a:r>
            <a:r>
              <a:rPr lang="en-US" altLang="ko-KR" dirty="0"/>
              <a:t> </a:t>
            </a:r>
            <a:r>
              <a:rPr lang="ko-KR" altLang="en-US" dirty="0"/>
              <a:t>패키지에 관해 학습합니다</a:t>
            </a:r>
            <a:r>
              <a:rPr lang="en-US" altLang="ko-KR" dirty="0"/>
              <a:t>.</a:t>
            </a:r>
          </a:p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ko-KR" altLang="en-US" dirty="0"/>
              <a:t>클래스의 개요와 사용방법에 관해 학습합니다</a:t>
            </a:r>
            <a:r>
              <a:rPr lang="en-US" altLang="ko-KR" dirty="0"/>
              <a:t>.</a:t>
            </a:r>
            <a:endParaRPr lang="ko-KR" altLang="en-US" dirty="0" smtClean="0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 idx="4294967295"/>
          </p:nvPr>
        </p:nvSpPr>
        <p:spPr>
          <a:xfrm>
            <a:off x="0" y="36513"/>
            <a:ext cx="6126163" cy="3048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0739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2360712" y="476672"/>
            <a:ext cx="7052400" cy="560456"/>
          </a:xfrm>
        </p:spPr>
        <p:txBody>
          <a:bodyPr>
            <a:noAutofit/>
          </a:bodyPr>
          <a:lstStyle/>
          <a:p>
            <a:r>
              <a:rPr lang="ko-KR" altLang="en-US" sz="2800" b="1" dirty="0" smtClean="0"/>
              <a:t>학습 정리</a:t>
            </a:r>
            <a:endParaRPr lang="ko-KR" altLang="en-US" sz="2800" b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81000" y="1371600"/>
            <a:ext cx="9220200" cy="5051648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>Random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sz="1600" b="0" dirty="0"/>
              <a:t>① </a:t>
            </a:r>
            <a:r>
              <a:rPr lang="en-US" altLang="ko-KR" sz="1600" b="0" dirty="0"/>
              <a:t>Random </a:t>
            </a:r>
            <a:r>
              <a:rPr lang="ko-KR" altLang="en-US" sz="1600" b="0" dirty="0"/>
              <a:t>클래스는 </a:t>
            </a:r>
            <a:r>
              <a:rPr lang="ko-KR" altLang="en-US" sz="1600" b="0" dirty="0" err="1"/>
              <a:t>난수를</a:t>
            </a:r>
            <a:r>
              <a:rPr lang="ko-KR" altLang="en-US" sz="1600" b="0" dirty="0"/>
              <a:t> 발생시키는 기능을 제공합니다</a:t>
            </a:r>
            <a:r>
              <a:rPr lang="en-US" altLang="ko-KR" sz="1600" b="0" dirty="0"/>
              <a:t>. double, float, </a:t>
            </a:r>
            <a:r>
              <a:rPr lang="en-US" altLang="ko-KR" sz="1600" b="0" dirty="0" err="1"/>
              <a:t>int</a:t>
            </a:r>
            <a:r>
              <a:rPr lang="en-US" altLang="ko-KR" sz="1600" b="0" dirty="0"/>
              <a:t>, long </a:t>
            </a:r>
            <a:r>
              <a:rPr lang="ko-KR" altLang="en-US" sz="1600" b="0" dirty="0" smtClean="0"/>
              <a:t>등 다양한 </a:t>
            </a:r>
            <a:r>
              <a:rPr lang="ko-KR" altLang="en-US" sz="1600" b="0" dirty="0"/>
              <a:t>형태의 </a:t>
            </a:r>
            <a:r>
              <a:rPr lang="ko-KR" altLang="en-US" sz="1600" b="0" dirty="0" err="1"/>
              <a:t>난수를</a:t>
            </a:r>
            <a:r>
              <a:rPr lang="ko-KR" altLang="en-US" sz="1600" b="0" dirty="0"/>
              <a:t> 발생시켜 사용할 수 있습니다</a:t>
            </a:r>
            <a:r>
              <a:rPr lang="en-US" altLang="ko-KR" sz="1600" b="0" dirty="0" smtClean="0"/>
              <a:t>.</a:t>
            </a:r>
          </a:p>
          <a:p>
            <a:r>
              <a:rPr lang="en-US" altLang="ko-KR" dirty="0" err="1"/>
              <a:t>StringTokenizer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</a:p>
          <a:p>
            <a:pPr marL="0" indent="0">
              <a:buNone/>
            </a:pPr>
            <a:r>
              <a:rPr lang="ko-KR" altLang="en-US" sz="1600" b="0" dirty="0"/>
              <a:t>① </a:t>
            </a:r>
            <a:r>
              <a:rPr lang="en-US" altLang="ko-KR" sz="1600" b="0" dirty="0" err="1"/>
              <a:t>StringTokenizer</a:t>
            </a:r>
            <a:r>
              <a:rPr lang="en-US" altLang="ko-KR" sz="1600" b="0" dirty="0"/>
              <a:t> </a:t>
            </a:r>
            <a:r>
              <a:rPr lang="ko-KR" altLang="en-US" sz="1600" b="0" dirty="0"/>
              <a:t>클래스는 문자열을 </a:t>
            </a:r>
            <a:r>
              <a:rPr lang="ko-KR" altLang="en-US" sz="1600" b="0" dirty="0" err="1"/>
              <a:t>파싱</a:t>
            </a:r>
            <a:r>
              <a:rPr lang="en-US" altLang="ko-KR" sz="1600" b="0" dirty="0"/>
              <a:t>parsing</a:t>
            </a:r>
            <a:r>
              <a:rPr lang="ko-KR" altLang="en-US" sz="1600" b="0" dirty="0"/>
              <a:t>하여 다양한 형태의 토큰</a:t>
            </a:r>
            <a:r>
              <a:rPr lang="en-US" altLang="ko-KR" sz="1600" b="0" dirty="0"/>
              <a:t>token</a:t>
            </a:r>
            <a:r>
              <a:rPr lang="ko-KR" altLang="en-US" sz="1600" b="0" dirty="0"/>
              <a:t>으로 </a:t>
            </a:r>
            <a:r>
              <a:rPr lang="ko-KR" altLang="en-US" sz="1600" b="0" dirty="0" smtClean="0"/>
              <a:t>분리하여 </a:t>
            </a:r>
            <a:r>
              <a:rPr lang="ko-KR" altLang="en-US" sz="1600" b="0" dirty="0"/>
              <a:t>사용할 수 있게 해주는 편리한 기능을 제공합니다</a:t>
            </a:r>
            <a:r>
              <a:rPr lang="en-US" altLang="ko-KR" sz="1600" b="0" dirty="0"/>
              <a:t>.</a:t>
            </a:r>
          </a:p>
          <a:p>
            <a:r>
              <a:rPr lang="en-US" altLang="ko-KR" dirty="0"/>
              <a:t>Scanner </a:t>
            </a:r>
            <a:r>
              <a:rPr lang="ko-KR" altLang="en-US" dirty="0"/>
              <a:t>클래스</a:t>
            </a:r>
          </a:p>
          <a:p>
            <a:pPr marL="0" indent="0">
              <a:buNone/>
            </a:pPr>
            <a:r>
              <a:rPr lang="ko-KR" altLang="en-US" sz="1600" b="0" dirty="0"/>
              <a:t>① 키보드로부터의 표준 입력 또는 파일로부터의 입출력을 위해 </a:t>
            </a:r>
            <a:r>
              <a:rPr lang="en-US" altLang="ko-KR" sz="1600" b="0" dirty="0"/>
              <a:t>Scanner </a:t>
            </a:r>
            <a:r>
              <a:rPr lang="ko-KR" altLang="en-US" sz="1600" b="0" dirty="0"/>
              <a:t>클래스를 </a:t>
            </a:r>
            <a:r>
              <a:rPr lang="ko-KR" altLang="en-US" sz="1600" b="0" dirty="0" smtClean="0"/>
              <a:t>사용합니다</a:t>
            </a:r>
            <a:r>
              <a:rPr lang="en-US" altLang="ko-KR" sz="1600" b="0" dirty="0"/>
              <a:t>. </a:t>
            </a:r>
            <a:r>
              <a:rPr lang="ko-KR" altLang="en-US" sz="1600" b="0" dirty="0"/>
              <a:t>다양한 기능의 </a:t>
            </a:r>
            <a:r>
              <a:rPr lang="ko-KR" altLang="en-US" sz="1600" b="0" dirty="0" err="1"/>
              <a:t>메소드가</a:t>
            </a:r>
            <a:r>
              <a:rPr lang="ko-KR" altLang="en-US" sz="1600" b="0" dirty="0"/>
              <a:t> 제공됩니다</a:t>
            </a:r>
            <a:r>
              <a:rPr lang="en-US" altLang="ko-KR" sz="1600" b="0" dirty="0" smtClean="0"/>
              <a:t>.</a:t>
            </a:r>
            <a:endParaRPr lang="en-US" altLang="ko-KR" sz="1600" b="0" dirty="0"/>
          </a:p>
        </p:txBody>
      </p:sp>
    </p:spTree>
    <p:extLst>
      <p:ext uri="{BB962C8B-B14F-4D97-AF65-F5344CB8AC3E}">
        <p14:creationId xmlns:p14="http://schemas.microsoft.com/office/powerpoint/2010/main" val="10615385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2360712" y="476672"/>
            <a:ext cx="7052400" cy="560456"/>
          </a:xfrm>
        </p:spPr>
        <p:txBody>
          <a:bodyPr>
            <a:noAutofit/>
          </a:bodyPr>
          <a:lstStyle/>
          <a:p>
            <a:r>
              <a:rPr lang="ko-KR" altLang="en-US" sz="2800" b="1" dirty="0" smtClean="0"/>
              <a:t>학습 정리</a:t>
            </a:r>
            <a:endParaRPr lang="ko-KR" altLang="en-US" sz="2800" b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81000" y="1447800"/>
            <a:ext cx="9220200" cy="4975448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>Calendar</a:t>
            </a:r>
            <a:r>
              <a:rPr lang="ko-KR" altLang="en-US" dirty="0"/>
              <a:t>와 </a:t>
            </a:r>
            <a:r>
              <a:rPr lang="en-US" altLang="ko-KR" dirty="0" err="1"/>
              <a:t>GregorianCalendar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</a:p>
          <a:p>
            <a:pPr marL="0" indent="0">
              <a:buNone/>
            </a:pPr>
            <a:r>
              <a:rPr lang="ko-KR" altLang="en-US" sz="1600" b="0" dirty="0"/>
              <a:t>① </a:t>
            </a:r>
            <a:r>
              <a:rPr lang="en-US" altLang="ko-KR" sz="1600" b="0" dirty="0"/>
              <a:t>Calendar </a:t>
            </a:r>
            <a:r>
              <a:rPr lang="ko-KR" altLang="en-US" sz="1600" b="0" dirty="0"/>
              <a:t>클래스는 날짜와 시간에 관한 정보를 제공하는 추상</a:t>
            </a:r>
            <a:r>
              <a:rPr lang="en-US" altLang="ko-KR" sz="1600" b="0" dirty="0"/>
              <a:t>abstract </a:t>
            </a:r>
            <a:r>
              <a:rPr lang="ko-KR" altLang="en-US" sz="1600" b="0" dirty="0"/>
              <a:t>클래스입니다</a:t>
            </a:r>
            <a:r>
              <a:rPr lang="en-US" altLang="ko-KR" sz="1600" b="0" dirty="0"/>
              <a:t>. </a:t>
            </a:r>
            <a:r>
              <a:rPr lang="ko-KR" altLang="en-US" sz="1600" b="0" dirty="0" err="1" smtClean="0"/>
              <a:t>이추상</a:t>
            </a:r>
            <a:r>
              <a:rPr lang="ko-KR" altLang="en-US" sz="1600" b="0" dirty="0" smtClean="0"/>
              <a:t> </a:t>
            </a:r>
            <a:r>
              <a:rPr lang="ko-KR" altLang="en-US" sz="1600" b="0" dirty="0"/>
              <a:t>클래스에는 날짜와 시간에 관한 다양한 정보를 제공하는 상수</a:t>
            </a:r>
            <a:r>
              <a:rPr lang="en-US" altLang="ko-KR" sz="1600" b="0" dirty="0"/>
              <a:t>(</a:t>
            </a:r>
            <a:r>
              <a:rPr lang="ko-KR" altLang="en-US" sz="1600" b="0" dirty="0"/>
              <a:t>클래스 변수</a:t>
            </a:r>
            <a:r>
              <a:rPr lang="en-US" altLang="ko-KR" sz="1600" b="0" dirty="0"/>
              <a:t>)</a:t>
            </a:r>
            <a:r>
              <a:rPr lang="ko-KR" altLang="en-US" sz="1600" b="0" dirty="0"/>
              <a:t>가 </a:t>
            </a:r>
            <a:r>
              <a:rPr lang="ko-KR" altLang="en-US" sz="1600" b="0" dirty="0" smtClean="0"/>
              <a:t>제공되고 </a:t>
            </a:r>
            <a:r>
              <a:rPr lang="ko-KR" altLang="en-US" sz="1600" b="0" dirty="0"/>
              <a:t>있어 프로그램에서 편리하게 사용할 수 있습니다</a:t>
            </a:r>
            <a:r>
              <a:rPr lang="en-US" altLang="ko-KR" sz="1600" b="0" dirty="0"/>
              <a:t>.</a:t>
            </a:r>
          </a:p>
          <a:p>
            <a:pPr marL="0" indent="0">
              <a:buNone/>
            </a:pPr>
            <a:r>
              <a:rPr lang="ko-KR" altLang="en-US" sz="1600" b="0" dirty="0"/>
              <a:t>② </a:t>
            </a:r>
            <a:r>
              <a:rPr lang="en-US" altLang="ko-KR" sz="1600" b="0" dirty="0" err="1"/>
              <a:t>GregorianCalendar</a:t>
            </a:r>
            <a:r>
              <a:rPr lang="en-US" altLang="ko-KR" sz="1600" b="0" dirty="0"/>
              <a:t> </a:t>
            </a:r>
            <a:r>
              <a:rPr lang="ko-KR" altLang="en-US" sz="1600" b="0" dirty="0"/>
              <a:t>클래스는 추상 클래스인 </a:t>
            </a:r>
            <a:r>
              <a:rPr lang="en-US" altLang="ko-KR" sz="1600" b="0" dirty="0"/>
              <a:t>Calendar</a:t>
            </a:r>
            <a:r>
              <a:rPr lang="ko-KR" altLang="en-US" sz="1600" b="0" dirty="0"/>
              <a:t>를 상속받아</a:t>
            </a:r>
            <a:r>
              <a:rPr lang="en-US" altLang="ko-KR" sz="1600" b="0" dirty="0"/>
              <a:t>(</a:t>
            </a:r>
            <a:r>
              <a:rPr lang="ko-KR" altLang="en-US" sz="1600" b="0" dirty="0"/>
              <a:t>그림 </a:t>
            </a:r>
            <a:r>
              <a:rPr lang="en-US" altLang="ko-KR" sz="1600" b="0" dirty="0"/>
              <a:t>14-1 </a:t>
            </a:r>
            <a:r>
              <a:rPr lang="ko-KR" altLang="en-US" sz="1600" b="0" dirty="0"/>
              <a:t>참조</a:t>
            </a:r>
            <a:r>
              <a:rPr lang="en-US" altLang="ko-KR" sz="1600" b="0" dirty="0"/>
              <a:t>) </a:t>
            </a:r>
            <a:r>
              <a:rPr lang="ko-KR" altLang="en-US" sz="1600" b="0" dirty="0" smtClean="0"/>
              <a:t>구현된 </a:t>
            </a:r>
            <a:r>
              <a:rPr lang="ko-KR" altLang="en-US" sz="1600" b="0" dirty="0"/>
              <a:t>클래스로서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전 세계에서 표준으로 사용하는 그레고리력</a:t>
            </a:r>
            <a:r>
              <a:rPr lang="en-US" altLang="ko-KR" sz="1600" b="0" dirty="0"/>
              <a:t>(</a:t>
            </a:r>
            <a:r>
              <a:rPr lang="ko-KR" altLang="en-US" sz="1600" b="0" dirty="0"/>
              <a:t>태양력</a:t>
            </a:r>
            <a:r>
              <a:rPr lang="en-US" altLang="ko-KR" sz="1600" b="0" dirty="0"/>
              <a:t>)</a:t>
            </a:r>
            <a:r>
              <a:rPr lang="ko-KR" altLang="en-US" sz="1600" b="0" dirty="0"/>
              <a:t>에 관한 모든 </a:t>
            </a:r>
            <a:r>
              <a:rPr lang="ko-KR" altLang="en-US" sz="1600" b="0" dirty="0" smtClean="0"/>
              <a:t>정보를 </a:t>
            </a:r>
            <a:r>
              <a:rPr lang="ko-KR" altLang="en-US" sz="1600" b="0" dirty="0"/>
              <a:t>제공하는 클래스입니다</a:t>
            </a:r>
            <a:r>
              <a:rPr lang="en-US" altLang="ko-KR" sz="1600" b="0" dirty="0"/>
              <a:t>.</a:t>
            </a:r>
          </a:p>
          <a:p>
            <a:r>
              <a:rPr lang="en-US" altLang="ko-KR" dirty="0" err="1"/>
              <a:t>java.time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  <a:p>
            <a:pPr marL="0" indent="0">
              <a:buNone/>
            </a:pPr>
            <a:r>
              <a:rPr lang="ko-KR" altLang="en-US" sz="1600" b="0" dirty="0"/>
              <a:t>① 자바 </a:t>
            </a:r>
            <a:r>
              <a:rPr lang="en-US" altLang="ko-KR" sz="1600" b="0" dirty="0"/>
              <a:t>JDK 1.8</a:t>
            </a:r>
            <a:r>
              <a:rPr lang="ko-KR" altLang="en-US" sz="1600" b="0" dirty="0"/>
              <a:t>부터는 시간과 날짜를 다루기 위해 </a:t>
            </a:r>
            <a:r>
              <a:rPr lang="en-US" altLang="ko-KR" sz="1600" b="0" dirty="0" err="1"/>
              <a:t>java.time</a:t>
            </a:r>
            <a:r>
              <a:rPr lang="en-US" altLang="ko-KR" sz="1600" b="0" dirty="0"/>
              <a:t> </a:t>
            </a:r>
            <a:r>
              <a:rPr lang="ko-KR" altLang="en-US" sz="1600" b="0" dirty="0"/>
              <a:t>패키지가 추가되었습니다</a:t>
            </a:r>
            <a:r>
              <a:rPr lang="en-US" altLang="ko-KR" sz="1600" b="0" dirty="0"/>
              <a:t>.</a:t>
            </a:r>
          </a:p>
          <a:p>
            <a:pPr marL="0" indent="0">
              <a:buNone/>
            </a:pPr>
            <a:r>
              <a:rPr lang="ko-KR" altLang="en-US" sz="1600" b="0" dirty="0"/>
              <a:t>② </a:t>
            </a:r>
            <a:r>
              <a:rPr lang="en-US" altLang="ko-KR" sz="1600" b="0" dirty="0" err="1"/>
              <a:t>java.time</a:t>
            </a:r>
            <a:r>
              <a:rPr lang="en-US" altLang="ko-KR" sz="1600" b="0" dirty="0"/>
              <a:t> </a:t>
            </a:r>
            <a:r>
              <a:rPr lang="ko-KR" altLang="en-US" sz="1600" b="0" dirty="0"/>
              <a:t>패키지는 </a:t>
            </a:r>
            <a:r>
              <a:rPr lang="en-US" altLang="ko-KR" sz="1600" b="0" dirty="0"/>
              <a:t>ISO 8601 </a:t>
            </a:r>
            <a:r>
              <a:rPr lang="ko-KR" altLang="en-US" sz="1600" b="0" dirty="0"/>
              <a:t>표준에 기반하고 있으며</a:t>
            </a:r>
            <a:r>
              <a:rPr lang="en-US" altLang="ko-KR" sz="1600" b="0" dirty="0"/>
              <a:t>, 4</a:t>
            </a:r>
            <a:r>
              <a:rPr lang="ko-KR" altLang="en-US" sz="1600" b="0" dirty="0"/>
              <a:t>개의 하위 패키지를 가지고 </a:t>
            </a:r>
            <a:r>
              <a:rPr lang="ko-KR" altLang="en-US" sz="1600" b="0" dirty="0" smtClean="0"/>
              <a:t>있습니다</a:t>
            </a:r>
            <a:r>
              <a:rPr lang="en-US" altLang="ko-KR" sz="1600" b="0" dirty="0"/>
              <a:t>.</a:t>
            </a:r>
          </a:p>
          <a:p>
            <a:pPr marL="0" indent="0">
              <a:buNone/>
            </a:pPr>
            <a:r>
              <a:rPr lang="ko-KR" altLang="en-US" sz="1600" b="0" dirty="0"/>
              <a:t>③ 날짜와 시간을 다루기 위한 다양하고 편리한 </a:t>
            </a:r>
            <a:r>
              <a:rPr lang="ko-KR" altLang="en-US" sz="1600" b="0" dirty="0" err="1"/>
              <a:t>메소드가</a:t>
            </a:r>
            <a:r>
              <a:rPr lang="ko-KR" altLang="en-US" sz="1600" b="0" dirty="0"/>
              <a:t> 제공되고 있습니다</a:t>
            </a:r>
            <a:r>
              <a:rPr lang="en-US" altLang="ko-KR" sz="1600" b="0" dirty="0" smtClean="0"/>
              <a:t>.</a:t>
            </a:r>
            <a:endParaRPr lang="en-US" altLang="ko-KR" sz="1600" b="0" dirty="0"/>
          </a:p>
        </p:txBody>
      </p:sp>
    </p:spTree>
    <p:extLst>
      <p:ext uri="{BB962C8B-B14F-4D97-AF65-F5344CB8AC3E}">
        <p14:creationId xmlns:p14="http://schemas.microsoft.com/office/powerpoint/2010/main" val="29439273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2360712" y="476672"/>
            <a:ext cx="7052400" cy="560456"/>
          </a:xfrm>
        </p:spPr>
        <p:txBody>
          <a:bodyPr>
            <a:noAutofit/>
          </a:bodyPr>
          <a:lstStyle/>
          <a:p>
            <a:r>
              <a:rPr lang="ko-KR" altLang="en-US" sz="2800" b="1" dirty="0" smtClean="0"/>
              <a:t>학습 정리</a:t>
            </a:r>
            <a:endParaRPr lang="ko-KR" altLang="en-US" sz="2800" b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81000" y="1371600"/>
            <a:ext cx="9220200" cy="5051648"/>
          </a:xfrm>
        </p:spPr>
        <p:txBody>
          <a:bodyPr>
            <a:noAutofit/>
          </a:bodyPr>
          <a:lstStyle/>
          <a:p>
            <a:r>
              <a:rPr lang="ko-KR" altLang="en-US" dirty="0" err="1" smtClean="0"/>
              <a:t>제네릭</a:t>
            </a:r>
            <a:r>
              <a:rPr lang="en-US" altLang="ko-KR" dirty="0"/>
              <a:t>Generics</a:t>
            </a:r>
          </a:p>
          <a:p>
            <a:pPr marL="0" indent="0">
              <a:buNone/>
            </a:pPr>
            <a:r>
              <a:rPr lang="ko-KR" altLang="en-US" sz="1600" b="0" dirty="0"/>
              <a:t>① 자바 </a:t>
            </a:r>
            <a:r>
              <a:rPr lang="en-US" altLang="ko-KR" sz="1600" b="0" dirty="0"/>
              <a:t>JDK5.0(1.5)</a:t>
            </a:r>
            <a:r>
              <a:rPr lang="ko-KR" altLang="en-US" sz="1600" b="0" dirty="0"/>
              <a:t>부터 </a:t>
            </a:r>
            <a:r>
              <a:rPr lang="ko-KR" altLang="en-US" sz="1600" b="0" dirty="0" err="1"/>
              <a:t>제네릭</a:t>
            </a:r>
            <a:r>
              <a:rPr lang="ko-KR" altLang="en-US" sz="1600" b="0" dirty="0"/>
              <a:t> 기능이 제공되었습니다</a:t>
            </a:r>
            <a:r>
              <a:rPr lang="en-US" altLang="ko-KR" sz="1600" b="0" dirty="0"/>
              <a:t>. </a:t>
            </a:r>
            <a:r>
              <a:rPr lang="ko-KR" altLang="en-US" sz="1600" b="0" dirty="0"/>
              <a:t>이 기능은 객체의 타입을 </a:t>
            </a:r>
            <a:r>
              <a:rPr lang="ko-KR" altLang="en-US" sz="1600" b="0" dirty="0" smtClean="0"/>
              <a:t>컴파일 시간에 </a:t>
            </a:r>
            <a:r>
              <a:rPr lang="ko-KR" altLang="en-US" sz="1600" b="0" dirty="0"/>
              <a:t>확정</a:t>
            </a:r>
            <a:r>
              <a:rPr lang="en-US" altLang="ko-KR" sz="1600" b="0" dirty="0"/>
              <a:t>binding</a:t>
            </a:r>
            <a:r>
              <a:rPr lang="ko-KR" altLang="en-US" sz="1600" b="0" dirty="0"/>
              <a:t>시켜주는 기능입니다</a:t>
            </a:r>
            <a:r>
              <a:rPr lang="en-US" altLang="ko-KR" sz="1600" b="0" dirty="0"/>
              <a:t>.</a:t>
            </a:r>
          </a:p>
          <a:p>
            <a:pPr marL="0" indent="0">
              <a:buNone/>
            </a:pPr>
            <a:r>
              <a:rPr lang="ko-KR" altLang="en-US" sz="1600" b="0" dirty="0"/>
              <a:t>② 주로 컬렉션 프레임워크나 다양한 객체의 요소를 사용하는 프로그램에서 유용하게 </a:t>
            </a:r>
            <a:r>
              <a:rPr lang="ko-KR" altLang="en-US" sz="1600" b="0" dirty="0" smtClean="0"/>
              <a:t>사용되는 </a:t>
            </a:r>
            <a:r>
              <a:rPr lang="ko-KR" altLang="en-US" sz="1600" b="0" dirty="0"/>
              <a:t>기능입니다</a:t>
            </a:r>
            <a:r>
              <a:rPr lang="en-US" altLang="ko-KR" sz="1600" b="0" dirty="0"/>
              <a:t>.</a:t>
            </a:r>
            <a:r>
              <a:rPr lang="en-US" altLang="ko-KR" sz="1600" dirty="0" smtClean="0"/>
              <a:t>	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099612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81000" y="2345932"/>
            <a:ext cx="8686800" cy="277366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8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수고하셨습니다</a:t>
            </a:r>
            <a:r>
              <a:rPr lang="en-US" altLang="ko-KR" sz="28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</a:t>
            </a:r>
            <a:br>
              <a:rPr lang="en-US" altLang="ko-KR" sz="28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ko-KR" altLang="en-US" sz="28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제출 연습 문제를 잘 풀어서</a:t>
            </a:r>
            <a:r>
              <a:rPr lang="en-US" altLang="ko-KR" sz="28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en-US" altLang="ko-KR" sz="28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ko-KR" altLang="en-US" sz="28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제출해주시기 바랍니다</a:t>
            </a:r>
            <a:r>
              <a:rPr lang="en-US" altLang="ko-KR" sz="28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en-US" altLang="ko-KR" sz="28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en-US" altLang="ko-KR" sz="7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en-US" altLang="ko-KR" sz="7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endParaRPr lang="en-US" altLang="ko-KR" sz="2000" b="1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99300" y="6356350"/>
            <a:ext cx="2311400" cy="365125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33</a:t>
            </a:fld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32520" y="1988840"/>
            <a:ext cx="8712968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1200" cap="none" spc="0" normalizeH="0" baseline="0" noProof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ea"/>
              <a:ea typeface="+mn-ea"/>
              <a:cs typeface="Arial" charset="0"/>
            </a:endParaRPr>
          </a:p>
        </p:txBody>
      </p:sp>
      <p:sp>
        <p:nvSpPr>
          <p:cNvPr id="11" name="슬라이드 번호 개체 틀 2"/>
          <p:cNvSpPr txBox="1">
            <a:spLocks/>
          </p:cNvSpPr>
          <p:nvPr/>
        </p:nvSpPr>
        <p:spPr>
          <a:xfrm>
            <a:off x="7327900" y="6629400"/>
            <a:ext cx="2578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D22018-F3CF-4E57-8E2F-22E5860DED70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7735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304800" y="1196752"/>
            <a:ext cx="4343400" cy="528024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사용자 </a:t>
            </a:r>
            <a:r>
              <a:rPr lang="ko-KR" altLang="en-US" sz="2400" dirty="0"/>
              <a:t>프로그램에서 필요로 되는 다양하고 편리한 기능들을 모아 </a:t>
            </a:r>
            <a:r>
              <a:rPr lang="en-US" altLang="ko-KR" sz="2400" dirty="0" err="1"/>
              <a:t>java.util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패키지로 제공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pPr lvl="2"/>
            <a:endParaRPr lang="en-US" altLang="ko-KR" sz="1600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유틸리티 패키지 개요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953000" y="1447800"/>
            <a:ext cx="4300736" cy="5029200"/>
            <a:chOff x="5029200" y="1219200"/>
            <a:chExt cx="4300736" cy="50292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200" y="1219200"/>
              <a:ext cx="4300736" cy="502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모서리가 둥근 직사각형 1"/>
            <p:cNvSpPr/>
            <p:nvPr/>
          </p:nvSpPr>
          <p:spPr>
            <a:xfrm>
              <a:off x="5943600" y="5943600"/>
              <a:ext cx="2667000" cy="304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720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304800" y="1371600"/>
            <a:ext cx="9067800" cy="5105400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난수를</a:t>
            </a:r>
            <a:r>
              <a:rPr lang="ko-KR" altLang="en-US" dirty="0" smtClean="0"/>
              <a:t> 발생시키는 기능을 제공</a:t>
            </a:r>
            <a:endParaRPr lang="en-US" altLang="ko-KR" dirty="0" smtClean="0"/>
          </a:p>
          <a:p>
            <a:pPr lvl="1"/>
            <a:r>
              <a:rPr lang="en-US" altLang="ko-KR" sz="1400" dirty="0"/>
              <a:t>double, float,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, long </a:t>
            </a:r>
            <a:r>
              <a:rPr lang="ko-KR" altLang="en-US" sz="1400" dirty="0"/>
              <a:t>등 </a:t>
            </a:r>
            <a:r>
              <a:rPr lang="ko-KR" altLang="en-US" sz="1400" dirty="0" smtClean="0"/>
              <a:t>다양한 형태의 </a:t>
            </a:r>
            <a:r>
              <a:rPr lang="ko-KR" altLang="en-US" sz="1400" dirty="0" err="1"/>
              <a:t>난수를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발생</a:t>
            </a:r>
            <a:endParaRPr lang="en-US" altLang="ko-KR" sz="1400" dirty="0" smtClean="0"/>
          </a:p>
          <a:p>
            <a:endParaRPr lang="en-US" altLang="ko-KR" dirty="0" smtClean="0"/>
          </a:p>
          <a:p>
            <a:pPr lvl="2"/>
            <a:endParaRPr lang="en-US" altLang="ko-KR" sz="1400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 Random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248" y="2514600"/>
            <a:ext cx="7467600" cy="229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340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 Random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838200" y="1447800"/>
            <a:ext cx="7561268" cy="4343400"/>
            <a:chOff x="838200" y="1447800"/>
            <a:chExt cx="7561268" cy="43434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1447800"/>
              <a:ext cx="7561268" cy="434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914400" y="1513885"/>
              <a:ext cx="2667000" cy="304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39491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 Random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524000"/>
            <a:ext cx="6206073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89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 Random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447799"/>
            <a:ext cx="4648200" cy="515282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3582632"/>
            <a:ext cx="4262437" cy="304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995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304800" y="1447800"/>
            <a:ext cx="9067800" cy="5029200"/>
          </a:xfrm>
        </p:spPr>
        <p:txBody>
          <a:bodyPr>
            <a:normAutofit/>
          </a:bodyPr>
          <a:lstStyle/>
          <a:p>
            <a:r>
              <a:rPr lang="ko-KR" altLang="en-US" dirty="0"/>
              <a:t>문자열을 </a:t>
            </a:r>
            <a:r>
              <a:rPr lang="ko-KR" altLang="en-US" dirty="0" err="1"/>
              <a:t>파싱</a:t>
            </a:r>
            <a:r>
              <a:rPr lang="en-US" altLang="ko-KR" dirty="0"/>
              <a:t>parsing</a:t>
            </a:r>
            <a:r>
              <a:rPr lang="ko-KR" altLang="en-US" dirty="0"/>
              <a:t>하여 다양한 형태의 토큰</a:t>
            </a:r>
            <a:r>
              <a:rPr lang="en-US" altLang="ko-KR" dirty="0"/>
              <a:t>token</a:t>
            </a:r>
            <a:r>
              <a:rPr lang="ko-KR" altLang="en-US" dirty="0"/>
              <a:t>으로 분리하여 </a:t>
            </a:r>
            <a:r>
              <a:rPr lang="ko-KR" altLang="en-US" dirty="0" smtClean="0"/>
              <a:t>사용할 </a:t>
            </a:r>
            <a:r>
              <a:rPr lang="ko-KR" altLang="en-US" dirty="0"/>
              <a:t>수 있게 해주는 편리한 기능을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/>
            <a:r>
              <a:rPr lang="ko-KR" altLang="en-US" dirty="0"/>
              <a:t>일정한 형태의 텍스트 데이터를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</a:t>
            </a:r>
            <a:r>
              <a:rPr lang="ko-KR" altLang="en-US" dirty="0"/>
              <a:t>원하는 형태로 분리하여 처리하는 응용 프로그램에서 유용하게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 </a:t>
            </a:r>
            <a:r>
              <a:rPr lang="en-US" altLang="ko-KR" dirty="0" err="1" smtClean="0"/>
              <a:t>StringTokenizer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00400"/>
            <a:ext cx="7953349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38487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673</Words>
  <Application>Microsoft Office PowerPoint</Application>
  <PresentationFormat>A4 용지(210x297mm)</PresentationFormat>
  <Paragraphs>156</Paragraphs>
  <Slides>33</Slides>
  <Notes>33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굴림</vt:lpstr>
      <vt:lpstr>맑은 고딕</vt:lpstr>
      <vt:lpstr>Arial</vt:lpstr>
      <vt:lpstr>Arial Black</vt:lpstr>
      <vt:lpstr>Wingdings</vt:lpstr>
      <vt:lpstr>1_디자인 사용자 지정</vt:lpstr>
      <vt:lpstr>Image</vt:lpstr>
      <vt:lpstr>5부  라이브러리 클래스와 JDBC</vt:lpstr>
      <vt:lpstr>16장  유틸리티 패키지와 제네릭</vt:lpstr>
      <vt:lpstr> </vt:lpstr>
      <vt:lpstr>1 유틸리티 패키지 개요</vt:lpstr>
      <vt:lpstr>2 Random 클래스</vt:lpstr>
      <vt:lpstr>2 Random 클래스</vt:lpstr>
      <vt:lpstr>2 Random 클래스</vt:lpstr>
      <vt:lpstr>2 Random 클래스</vt:lpstr>
      <vt:lpstr>3 StringTokenizer 클래스</vt:lpstr>
      <vt:lpstr>3 StringTokenizer 클래스</vt:lpstr>
      <vt:lpstr>3 StringTokenizer 클래스</vt:lpstr>
      <vt:lpstr>4 Scanner 클래스</vt:lpstr>
      <vt:lpstr>4 Scanner 클래스</vt:lpstr>
      <vt:lpstr>4 Scanner 클래스</vt:lpstr>
      <vt:lpstr>4 Scanner 클래스</vt:lpstr>
      <vt:lpstr>5. java.time 패키지</vt:lpstr>
      <vt:lpstr>5 java.time 패키지</vt:lpstr>
      <vt:lpstr>5 java.time 패키지</vt:lpstr>
      <vt:lpstr>5 java.time 패키지</vt:lpstr>
      <vt:lpstr>5 java.time 패키지</vt:lpstr>
      <vt:lpstr>5 java.time 패키지</vt:lpstr>
      <vt:lpstr>5 java.time 패키지</vt:lpstr>
      <vt:lpstr>5 java.time 패키지</vt:lpstr>
      <vt:lpstr>5 java.time 패키지</vt:lpstr>
      <vt:lpstr>6 제네릭</vt:lpstr>
      <vt:lpstr>6 제네릭</vt:lpstr>
      <vt:lpstr>6 제네릭</vt:lpstr>
      <vt:lpstr>6 제네릭</vt:lpstr>
      <vt:lpstr>PowerPoint 프레젠테이션</vt:lpstr>
      <vt:lpstr>PowerPoint 프레젠테이션</vt:lpstr>
      <vt:lpstr>PowerPoint 프레젠테이션</vt:lpstr>
      <vt:lpstr>PowerPoint 프레젠테이션</vt:lpstr>
      <vt:lpstr>수고하셨습니다. 제출 연습 문제를 잘 풀어서 제출해주시기 바랍니다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cp:lastPrinted>1601-01-01T00:00:00Z</cp:lastPrinted>
  <dcterms:created xsi:type="dcterms:W3CDTF">1601-01-01T00:00:00Z</dcterms:created>
  <dcterms:modified xsi:type="dcterms:W3CDTF">2020-08-19T04:51:10Z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