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68" r:id="rId1"/>
  </p:sldMasterIdLst>
  <p:notesMasterIdLst>
    <p:notesMasterId r:id="rId36"/>
  </p:notesMasterIdLst>
  <p:sldIdLst>
    <p:sldId id="1034" r:id="rId2"/>
    <p:sldId id="1035" r:id="rId3"/>
    <p:sldId id="1036" r:id="rId4"/>
    <p:sldId id="1037" r:id="rId5"/>
    <p:sldId id="1038" r:id="rId6"/>
    <p:sldId id="1039" r:id="rId7"/>
    <p:sldId id="1040" r:id="rId8"/>
    <p:sldId id="1041" r:id="rId9"/>
    <p:sldId id="1042" r:id="rId10"/>
    <p:sldId id="1043" r:id="rId11"/>
    <p:sldId id="1044" r:id="rId12"/>
    <p:sldId id="1045" r:id="rId13"/>
    <p:sldId id="1046" r:id="rId14"/>
    <p:sldId id="1047" r:id="rId15"/>
    <p:sldId id="1048" r:id="rId16"/>
    <p:sldId id="1049" r:id="rId17"/>
    <p:sldId id="1050" r:id="rId18"/>
    <p:sldId id="1051" r:id="rId19"/>
    <p:sldId id="1052" r:id="rId20"/>
    <p:sldId id="1053" r:id="rId21"/>
    <p:sldId id="1054" r:id="rId22"/>
    <p:sldId id="1055" r:id="rId23"/>
    <p:sldId id="1056" r:id="rId24"/>
    <p:sldId id="1057" r:id="rId25"/>
    <p:sldId id="1058" r:id="rId26"/>
    <p:sldId id="1059" r:id="rId27"/>
    <p:sldId id="1060" r:id="rId28"/>
    <p:sldId id="1061" r:id="rId29"/>
    <p:sldId id="1062" r:id="rId30"/>
    <p:sldId id="1063" r:id="rId31"/>
    <p:sldId id="1064" r:id="rId32"/>
    <p:sldId id="1065" r:id="rId33"/>
    <p:sldId id="1066" r:id="rId34"/>
    <p:sldId id="691" r:id="rId35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orient="horz" pos="3552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6699"/>
    <a:srgbClr val="66CCFF"/>
    <a:srgbClr val="22340E"/>
    <a:srgbClr val="586D2D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25" autoAdjust="0"/>
  </p:normalViewPr>
  <p:slideViewPr>
    <p:cSldViewPr>
      <p:cViewPr varScale="1">
        <p:scale>
          <a:sx n="94" d="100"/>
          <a:sy n="94" d="100"/>
        </p:scale>
        <p:origin x="56" y="700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3060" y="-96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21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233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63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68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9920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94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793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43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353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664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631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734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3856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779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9646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0109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081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42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848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6854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0312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4034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21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0542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99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784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38760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968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00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640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910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64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67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35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64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686800" cy="990600"/>
          </a:xfrm>
        </p:spPr>
        <p:txBody>
          <a:bodyPr vert="horz" lIns="91440" tIns="45720" rIns="91440" bIns="45720" rtlCol="0" anchor="t">
            <a:normAutofit fontScale="97500"/>
          </a:bodyPr>
          <a:lstStyle>
            <a:lvl1pPr>
              <a:defRPr kumimoji="0" lang="ko-KR" altLang="en-US" sz="4400" b="1" i="0" u="none" strike="noStrike" cap="none" spc="0" normalizeH="0" baseline="0" dirty="0">
                <a:ln w="18415" cmpd="sng">
                  <a:noFill/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62000" y="4114800"/>
            <a:ext cx="3886200" cy="3693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800" b="1" smtClean="0">
                <a:latin typeface="+mj-ea"/>
                <a:ea typeface="+mj-ea"/>
              </a:defRPr>
            </a:lvl1pPr>
            <a:lvl2pPr>
              <a:defRPr lang="ko-KR" altLang="en-US" smtClean="0">
                <a:latin typeface="Arial" charset="0"/>
                <a:ea typeface="굴림" pitchFamily="50" charset="-127"/>
              </a:defRPr>
            </a:lvl2pPr>
            <a:lvl3pPr>
              <a:defRPr lang="ko-KR" altLang="en-US" smtClean="0">
                <a:latin typeface="Arial" charset="0"/>
                <a:ea typeface="굴림" pitchFamily="50" charset="-127"/>
              </a:defRPr>
            </a:lvl3pPr>
            <a:lvl4pPr>
              <a:defRPr lang="ko-KR" altLang="en-US" smtClean="0">
                <a:latin typeface="Arial" charset="0"/>
                <a:ea typeface="굴림" pitchFamily="50" charset="-127"/>
              </a:defRPr>
            </a:lvl4pPr>
            <a:lvl5pPr>
              <a:defRPr lang="ko-KR" altLang="en-US">
                <a:latin typeface="Arial" charset="0"/>
                <a:ea typeface="굴림" pitchFamily="50" charset="-127"/>
              </a:defRPr>
            </a:lvl5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0"/>
            <a:ext cx="9906000" cy="1728788"/>
          </a:xfrm>
          <a:prstGeom prst="rect">
            <a:avLst/>
          </a:prstGeom>
          <a:effectLst>
            <a:outerShdw blurRad="88900" dist="25400" dir="5400000" algn="t" rotWithShape="0">
              <a:schemeClr val="tx1">
                <a:alpha val="40000"/>
              </a:schemeClr>
            </a:outerShdw>
          </a:effectLst>
        </p:spPr>
      </p:pic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09827745"/>
              </p:ext>
            </p:extLst>
          </p:nvPr>
        </p:nvGraphicFramePr>
        <p:xfrm>
          <a:off x="7772400" y="4572000"/>
          <a:ext cx="1506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Image" r:id="rId4" imgW="5092063" imgH="6869841" progId="Photoshop.Image.13">
                  <p:embed/>
                </p:oleObj>
              </mc:Choice>
              <mc:Fallback>
                <p:oleObj name="Image" r:id="rId4" imgW="5092063" imgH="6869841" progId="Photoshop.Image.1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572000"/>
                        <a:ext cx="1506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6828140" y="10668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9th edition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9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5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5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5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288704" y="533400"/>
            <a:ext cx="7052400" cy="504056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792" y="76200"/>
            <a:ext cx="699407" cy="94359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839200" y="828344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1268760"/>
            <a:ext cx="9180512" cy="520824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2400" b="1" dirty="0" smtClean="0">
                <a:effectLst/>
              </a:defRPr>
            </a:lvl1pPr>
          </a:lstStyle>
          <a:p>
            <a:pPr marL="0" lvl="0" indent="0">
              <a:buFont typeface="Wingdings" pitchFamily="2" charset="2"/>
              <a:buChar char="§"/>
            </a:pPr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직사각형 4"/>
          <p:cNvSpPr/>
          <p:nvPr userDrawn="1"/>
        </p:nvSpPr>
        <p:spPr>
          <a:xfrm>
            <a:off x="38100" y="1089954"/>
            <a:ext cx="9867900" cy="77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830680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371600"/>
            <a:ext cx="9220200" cy="51054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2360712" y="620688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  <a:effectLst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60712" y="332656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C00000"/>
                </a:solidFill>
                <a:effectLst/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-3448" y="11081"/>
            <a:ext cx="9909448" cy="270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16" y="281538"/>
            <a:ext cx="502770" cy="678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056" y="1005808"/>
            <a:ext cx="792088" cy="19933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8100" y="1256795"/>
            <a:ext cx="98679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39200" y="996948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9</a:t>
            </a:r>
            <a:r>
              <a:rPr lang="en-US" altLang="ko-KR" sz="1100" baseline="30000" dirty="0" smtClean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US" altLang="ko-KR" sz="1100" dirty="0" smtClean="0">
                <a:solidFill>
                  <a:schemeClr val="bg2">
                    <a:lumMod val="25000"/>
                  </a:schemeClr>
                </a:solidFill>
              </a:rPr>
              <a:t> edition</a:t>
            </a:r>
            <a:endParaRPr lang="ko-KR" alt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60712" y="274638"/>
            <a:ext cx="7049988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89154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482F-3EC1-4E1D-9CCE-1AC6A3808CAB}" type="datetimeFigureOut">
              <a:rPr lang="ko-KR" altLang="en-US" smtClean="0"/>
              <a:pPr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55320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F0604-FE16-4B66-9629-C3E20BBBDAC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0" r:id="rId2"/>
    <p:sldLayoutId id="2147484071" r:id="rId3"/>
    <p:sldLayoutId id="2147484072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20013" y="1862336"/>
            <a:ext cx="8686800" cy="99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 smtClean="0"/>
              <a:t>19</a:t>
            </a:r>
            <a:r>
              <a:rPr lang="ko-KR" altLang="en-US" sz="4000" dirty="0" smtClean="0"/>
              <a:t>장  </a:t>
            </a:r>
            <a:r>
              <a:rPr lang="ko-KR" altLang="en-US" sz="4000" dirty="0" smtClean="0"/>
              <a:t>다중 스레드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5245" y="3886199"/>
            <a:ext cx="48306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Section 1 </a:t>
            </a:r>
            <a:r>
              <a:rPr lang="ko-KR" altLang="en-US" b="1" dirty="0" err="1">
                <a:latin typeface="+mj-ea"/>
                <a:ea typeface="+mj-ea"/>
              </a:rPr>
              <a:t>스레드</a:t>
            </a:r>
            <a:r>
              <a:rPr lang="ko-KR" altLang="en-US" b="1" dirty="0">
                <a:latin typeface="+mj-ea"/>
                <a:ea typeface="+mj-ea"/>
              </a:rPr>
              <a:t> 개요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2 Thread </a:t>
            </a:r>
            <a:r>
              <a:rPr lang="ko-KR" altLang="en-US" b="1" dirty="0">
                <a:latin typeface="+mj-ea"/>
                <a:ea typeface="+mj-ea"/>
              </a:rPr>
              <a:t>클래스와 </a:t>
            </a:r>
            <a:r>
              <a:rPr lang="ko-KR" altLang="en-US" b="1" dirty="0" err="1">
                <a:latin typeface="+mj-ea"/>
                <a:ea typeface="+mj-ea"/>
              </a:rPr>
              <a:t>스레드</a:t>
            </a:r>
            <a:r>
              <a:rPr lang="ko-KR" altLang="en-US" b="1" dirty="0">
                <a:latin typeface="+mj-ea"/>
                <a:ea typeface="+mj-ea"/>
              </a:rPr>
              <a:t> 생명주기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3 </a:t>
            </a:r>
            <a:r>
              <a:rPr lang="ko-KR" altLang="en-US" b="1" dirty="0" err="1">
                <a:latin typeface="+mj-ea"/>
                <a:ea typeface="+mj-ea"/>
              </a:rPr>
              <a:t>스레드의</a:t>
            </a:r>
            <a:r>
              <a:rPr lang="ko-KR" altLang="en-US" b="1" dirty="0">
                <a:latin typeface="+mj-ea"/>
                <a:ea typeface="+mj-ea"/>
              </a:rPr>
              <a:t> 생성과 사용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4 </a:t>
            </a:r>
            <a:r>
              <a:rPr lang="ko-KR" altLang="en-US" b="1" dirty="0" err="1">
                <a:latin typeface="+mj-ea"/>
                <a:ea typeface="+mj-ea"/>
              </a:rPr>
              <a:t>스레드</a:t>
            </a:r>
            <a:r>
              <a:rPr lang="ko-KR" altLang="en-US" b="1" dirty="0">
                <a:latin typeface="+mj-ea"/>
                <a:ea typeface="+mj-ea"/>
              </a:rPr>
              <a:t> 우선순위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5 </a:t>
            </a:r>
            <a:r>
              <a:rPr lang="ko-KR" altLang="en-US" b="1" dirty="0" err="1">
                <a:latin typeface="+mj-ea"/>
                <a:ea typeface="+mj-ea"/>
              </a:rPr>
              <a:t>스레드의</a:t>
            </a:r>
            <a:r>
              <a:rPr lang="ko-KR" altLang="en-US" b="1" dirty="0">
                <a:latin typeface="+mj-ea"/>
                <a:ea typeface="+mj-ea"/>
              </a:rPr>
              <a:t> 시작과 종료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6 </a:t>
            </a:r>
            <a:r>
              <a:rPr lang="ko-KR" altLang="en-US" b="1" dirty="0" err="1">
                <a:latin typeface="+mj-ea"/>
                <a:ea typeface="+mj-ea"/>
              </a:rPr>
              <a:t>스레드</a:t>
            </a:r>
            <a:r>
              <a:rPr lang="ko-KR" altLang="en-US" b="1" dirty="0">
                <a:latin typeface="+mj-ea"/>
                <a:ea typeface="+mj-ea"/>
              </a:rPr>
              <a:t> 동기화</a:t>
            </a:r>
          </a:p>
          <a:p>
            <a:r>
              <a:rPr lang="en-US" altLang="ko-KR" b="1" dirty="0">
                <a:latin typeface="+mj-ea"/>
                <a:ea typeface="+mj-ea"/>
              </a:rPr>
              <a:t>Section 7 </a:t>
            </a:r>
            <a:r>
              <a:rPr lang="ko-KR" altLang="en-US" b="1" dirty="0" err="1">
                <a:latin typeface="+mj-ea"/>
                <a:ea typeface="+mj-ea"/>
              </a:rPr>
              <a:t>스레드</a:t>
            </a:r>
            <a:r>
              <a:rPr lang="ko-KR" altLang="en-US" b="1" dirty="0">
                <a:latin typeface="+mj-ea"/>
                <a:ea typeface="+mj-ea"/>
              </a:rPr>
              <a:t> 사이의 통신</a:t>
            </a:r>
          </a:p>
        </p:txBody>
      </p:sp>
    </p:spTree>
    <p:extLst>
      <p:ext uri="{BB962C8B-B14F-4D97-AF65-F5344CB8AC3E}">
        <p14:creationId xmlns:p14="http://schemas.microsoft.com/office/powerpoint/2010/main" val="1039397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3-1    Thread </a:t>
            </a:r>
            <a:r>
              <a:rPr lang="ko-KR" altLang="en-US" dirty="0" smtClean="0">
                <a:latin typeface="+mj-ea"/>
                <a:ea typeface="+mj-ea"/>
              </a:rPr>
              <a:t>클래스 이용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>
          <a:xfrm>
            <a:off x="7099300" y="6645275"/>
            <a:ext cx="2311400" cy="365125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Thread(</a:t>
            </a:r>
            <a:r>
              <a:rPr lang="en-US" altLang="ko-KR" dirty="0" err="1" smtClean="0"/>
              <a:t>java.lang.Thread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클래스로부터 직접 상속받아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특징을 가지는 클래스를 생성하여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사용하는 방법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762000" y="2346325"/>
          <a:ext cx="8382000" cy="26384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412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class </a:t>
                      </a:r>
                      <a:r>
                        <a:rPr lang="en-US" altLang="ko-KR" sz="1400" b="0" dirty="0" err="1" smtClean="0"/>
                        <a:t>ThreadA</a:t>
                      </a:r>
                      <a:r>
                        <a:rPr lang="en-US" altLang="ko-KR" sz="1400" b="0" dirty="0" smtClean="0"/>
                        <a:t> extends Thread { 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.........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public void run() {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   .... 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}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.......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>
            <a:grpSpLocks/>
          </p:cNvGrpSpPr>
          <p:nvPr/>
        </p:nvGrpSpPr>
        <p:grpSpPr bwMode="auto">
          <a:xfrm>
            <a:off x="3962399" y="2896077"/>
            <a:ext cx="2575083" cy="276999"/>
            <a:chOff x="5386640" y="3956535"/>
            <a:chExt cx="1947062" cy="27699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386640" y="4091851"/>
              <a:ext cx="404513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5797154" y="3956535"/>
              <a:ext cx="15365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en-US" altLang="ko-KR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Thread 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클래스로부터 상속</a:t>
              </a:r>
              <a:endPara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3" name="그룹 12"/>
          <p:cNvGrpSpPr>
            <a:grpSpLocks/>
          </p:cNvGrpSpPr>
          <p:nvPr/>
        </p:nvGrpSpPr>
        <p:grpSpPr bwMode="auto">
          <a:xfrm>
            <a:off x="2971800" y="3331782"/>
            <a:ext cx="5149891" cy="461665"/>
            <a:chOff x="5386640" y="3956535"/>
            <a:chExt cx="3893916" cy="461665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386640" y="4091851"/>
              <a:ext cx="404513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5797154" y="3956535"/>
              <a:ext cx="34834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상위 클래스인 </a:t>
              </a:r>
              <a:r>
                <a:rPr kumimoji="0" lang="en-US" altLang="ko-KR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Thread 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클래스의 </a:t>
              </a:r>
              <a:r>
                <a:rPr kumimoji="0" lang="en-US" altLang="ko-KR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run() </a:t>
              </a: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메소드를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오버라이딩하여</a:t>
              </a:r>
              <a:endParaRPr kumimoji="0"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스레드가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수행하여야 하는 문장들을 기술한다</a:t>
              </a:r>
              <a:r>
                <a:rPr kumimoji="0" lang="en-US" altLang="ko-KR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.</a:t>
              </a:r>
              <a:endPara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762000" y="5318125"/>
          <a:ext cx="8382000" cy="8724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2464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err="1" smtClean="0"/>
                        <a:t>ThreadA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ta</a:t>
                      </a:r>
                      <a:r>
                        <a:rPr lang="en-US" altLang="ko-KR" sz="1400" b="0" dirty="0" smtClean="0"/>
                        <a:t> = new </a:t>
                      </a:r>
                      <a:r>
                        <a:rPr lang="en-US" altLang="ko-KR" sz="1400" b="0" dirty="0" err="1" smtClean="0"/>
                        <a:t>ThreadA</a:t>
                      </a:r>
                      <a:r>
                        <a:rPr lang="en-US" altLang="ko-KR" sz="1400" b="0" dirty="0" smtClean="0"/>
                        <a:t>();</a:t>
                      </a:r>
                    </a:p>
                    <a:p>
                      <a:pPr marL="0" indent="446088" latinLnBrk="1"/>
                      <a:r>
                        <a:rPr lang="en-US" altLang="ko-KR" sz="1400" b="0" dirty="0" err="1" smtClean="0"/>
                        <a:t>ta.start</a:t>
                      </a:r>
                      <a:r>
                        <a:rPr lang="en-US" altLang="ko-KR" sz="1400" b="0" dirty="0" smtClean="0"/>
                        <a:t>();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548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3-2    </a:t>
            </a:r>
            <a:r>
              <a:rPr lang="en-US" altLang="ko-KR" dirty="0" err="1" smtClean="0">
                <a:latin typeface="+mj-ea"/>
                <a:ea typeface="+mj-ea"/>
              </a:rPr>
              <a:t>Runnable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인터페이스 이용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특성을 가져야 하는 클래스가 이미 다른 클래스로부터 상속을 받고 있다면 </a:t>
            </a:r>
            <a:r>
              <a:rPr lang="en-US" altLang="ko-KR" dirty="0" err="1" smtClean="0"/>
              <a:t>Runnable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이용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62000" y="3533788"/>
          <a:ext cx="8382000" cy="26384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8412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class </a:t>
                      </a:r>
                      <a:r>
                        <a:rPr lang="en-US" altLang="ko-KR" sz="1400" b="0" dirty="0" err="1" smtClean="0"/>
                        <a:t>RunnableB</a:t>
                      </a:r>
                      <a:r>
                        <a:rPr lang="en-US" altLang="ko-KR" sz="1400" b="0" dirty="0" smtClean="0"/>
                        <a:t> extends Applet implements </a:t>
                      </a:r>
                      <a:r>
                        <a:rPr lang="en-US" altLang="ko-KR" sz="1400" b="0" dirty="0" err="1" smtClean="0"/>
                        <a:t>Runnable</a:t>
                      </a:r>
                      <a:r>
                        <a:rPr lang="en-US" altLang="ko-KR" sz="1400" b="0" dirty="0" smtClean="0"/>
                        <a:t> {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.........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public void run() {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   ........ 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}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........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그룹 12"/>
          <p:cNvGrpSpPr>
            <a:grpSpLocks/>
          </p:cNvGrpSpPr>
          <p:nvPr/>
        </p:nvGrpSpPr>
        <p:grpSpPr bwMode="auto">
          <a:xfrm>
            <a:off x="2971800" y="4519245"/>
            <a:ext cx="5149891" cy="461665"/>
            <a:chOff x="5386640" y="3956535"/>
            <a:chExt cx="3893916" cy="461665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386640" y="4091851"/>
              <a:ext cx="404513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5797154" y="3956535"/>
              <a:ext cx="34834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en-US" altLang="ko-KR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Runnable</a:t>
              </a:r>
              <a:r>
                <a:rPr kumimoji="0" lang="en-US" altLang="ko-KR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인터페이스에 정의된 </a:t>
              </a:r>
              <a:r>
                <a:rPr kumimoji="0" lang="en-US" altLang="ko-KR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run() </a:t>
              </a: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메소드를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오버라이딩하여</a:t>
              </a:r>
              <a:endParaRPr kumimoji="0" lang="ko-KR" altLang="en-US" sz="1200" b="1" dirty="0" smtClean="0">
                <a:solidFill>
                  <a:srgbClr val="C00000"/>
                </a:solidFill>
                <a:latin typeface="+mn-ea"/>
                <a:ea typeface="+mn-ea"/>
              </a:endParaRPr>
            </a:p>
            <a:p>
              <a:pPr>
                <a:defRPr/>
              </a:pP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스레드가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수행할 문장들을 기술한다</a:t>
              </a:r>
              <a:r>
                <a:rPr kumimoji="0" lang="en-US" altLang="ko-KR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.</a:t>
              </a:r>
              <a:endPara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62000" y="2286000"/>
          <a:ext cx="8382000" cy="87246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2464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public interface </a:t>
                      </a:r>
                      <a:r>
                        <a:rPr lang="en-US" altLang="ko-KR" sz="1400" b="0" dirty="0" err="1" smtClean="0"/>
                        <a:t>Runnable</a:t>
                      </a:r>
                      <a:r>
                        <a:rPr lang="en-US" altLang="ko-KR" sz="1400" b="0" dirty="0" smtClean="0"/>
                        <a:t> {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   public void run();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526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3-2    </a:t>
            </a:r>
            <a:r>
              <a:rPr lang="en-US" altLang="ko-KR" dirty="0" err="1" smtClean="0">
                <a:latin typeface="+mj-ea"/>
                <a:ea typeface="+mj-ea"/>
              </a:rPr>
              <a:t>Runnable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인터페이스 이용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인터페이스를 이용하여 생성된 클래스로부터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객체를 생성하는 예</a:t>
            </a:r>
            <a:endParaRPr lang="en-US" altLang="ko-KR" dirty="0" smtClean="0"/>
          </a:p>
        </p:txBody>
      </p:sp>
      <p:grpSp>
        <p:nvGrpSpPr>
          <p:cNvPr id="2" name="그룹 12"/>
          <p:cNvGrpSpPr>
            <a:grpSpLocks/>
          </p:cNvGrpSpPr>
          <p:nvPr/>
        </p:nvGrpSpPr>
        <p:grpSpPr bwMode="auto">
          <a:xfrm>
            <a:off x="4191000" y="2483340"/>
            <a:ext cx="1609242" cy="276999"/>
            <a:chOff x="5386640" y="3956535"/>
            <a:chExt cx="1216774" cy="276999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5386640" y="4091851"/>
              <a:ext cx="404513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5797154" y="3956535"/>
              <a:ext cx="8062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객체 </a:t>
              </a:r>
              <a:r>
                <a:rPr kumimoji="0" lang="en-US" altLang="ko-KR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rb</a:t>
              </a:r>
              <a:r>
                <a:rPr kumimoji="0" lang="en-US" altLang="ko-KR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생성</a:t>
              </a:r>
              <a:endPara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62000" y="2286000"/>
          <a:ext cx="8382000" cy="1066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err="1" smtClean="0"/>
                        <a:t>RunnableB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 = new </a:t>
                      </a:r>
                      <a:r>
                        <a:rPr lang="en-US" altLang="ko-KR" sz="1400" b="0" dirty="0" err="1" smtClean="0"/>
                        <a:t>RunnableB</a:t>
                      </a:r>
                      <a:r>
                        <a:rPr lang="en-US" altLang="ko-KR" sz="1400" b="0" dirty="0" smtClean="0"/>
                        <a:t>(); 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Thread </a:t>
                      </a:r>
                      <a:r>
                        <a:rPr lang="en-US" altLang="ko-KR" sz="1400" b="0" dirty="0" err="1" smtClean="0"/>
                        <a:t>tb</a:t>
                      </a:r>
                      <a:r>
                        <a:rPr lang="en-US" altLang="ko-KR" sz="1400" b="0" dirty="0" smtClean="0"/>
                        <a:t> = new Thread(</a:t>
                      </a:r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);</a:t>
                      </a:r>
                    </a:p>
                    <a:p>
                      <a:pPr marL="0" indent="446088" latinLnBrk="1"/>
                      <a:r>
                        <a:rPr lang="en-US" altLang="ko-KR" sz="1400" b="0" dirty="0" err="1" smtClean="0"/>
                        <a:t>tb.start</a:t>
                      </a:r>
                      <a:r>
                        <a:rPr lang="en-US" altLang="ko-KR" sz="1400" b="0" dirty="0" smtClean="0"/>
                        <a:t>();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그룹 12"/>
          <p:cNvGrpSpPr>
            <a:grpSpLocks/>
          </p:cNvGrpSpPr>
          <p:nvPr/>
        </p:nvGrpSpPr>
        <p:grpSpPr bwMode="auto">
          <a:xfrm>
            <a:off x="3810000" y="2706075"/>
            <a:ext cx="3829402" cy="276999"/>
            <a:chOff x="5386640" y="3956535"/>
            <a:chExt cx="2895473" cy="276999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5386640" y="4091851"/>
              <a:ext cx="404513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797154" y="3956535"/>
              <a:ext cx="24849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en-US" altLang="ko-KR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rb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를 매개변수로 하여 </a:t>
              </a: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스레드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객체 </a:t>
              </a:r>
              <a:r>
                <a:rPr kumimoji="0" lang="en-US" altLang="ko-KR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tb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를 생성</a:t>
              </a:r>
              <a:endPara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그룹 12"/>
          <p:cNvGrpSpPr>
            <a:grpSpLocks/>
          </p:cNvGrpSpPr>
          <p:nvPr/>
        </p:nvGrpSpPr>
        <p:grpSpPr bwMode="auto">
          <a:xfrm>
            <a:off x="2286000" y="2926860"/>
            <a:ext cx="1551534" cy="276999"/>
            <a:chOff x="5386640" y="3956535"/>
            <a:chExt cx="1173140" cy="27699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386640" y="4091851"/>
              <a:ext cx="404513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5797154" y="3956535"/>
              <a:ext cx="762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스레드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시작</a:t>
              </a:r>
              <a:endPara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62000" y="3886200"/>
          <a:ext cx="8382000" cy="1066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err="1" smtClean="0"/>
                        <a:t>RunnableB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 = new </a:t>
                      </a:r>
                      <a:r>
                        <a:rPr lang="en-US" altLang="ko-KR" sz="1400" b="0" dirty="0" err="1" smtClean="0"/>
                        <a:t>RunnableB</a:t>
                      </a:r>
                      <a:r>
                        <a:rPr lang="en-US" altLang="ko-KR" sz="1400" b="0" dirty="0" smtClean="0"/>
                        <a:t>();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new Thread(</a:t>
                      </a:r>
                      <a:r>
                        <a:rPr lang="en-US" altLang="ko-KR" sz="1400" b="0" dirty="0" err="1" smtClean="0"/>
                        <a:t>rb</a:t>
                      </a:r>
                      <a:r>
                        <a:rPr lang="en-US" altLang="ko-KR" sz="1400" b="0" dirty="0" smtClean="0"/>
                        <a:t>).start();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그룹 12"/>
          <p:cNvGrpSpPr>
            <a:grpSpLocks/>
          </p:cNvGrpSpPr>
          <p:nvPr/>
        </p:nvGrpSpPr>
        <p:grpSpPr bwMode="auto">
          <a:xfrm>
            <a:off x="4191000" y="4206630"/>
            <a:ext cx="3100034" cy="276999"/>
            <a:chOff x="5386640" y="3956535"/>
            <a:chExt cx="2343986" cy="276999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386640" y="4091851"/>
              <a:ext cx="404513" cy="0"/>
            </a:xfrm>
            <a:prstGeom prst="line">
              <a:avLst/>
            </a:prstGeom>
            <a:ln w="158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5797154" y="3956535"/>
              <a:ext cx="19334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ko-KR" altLang="en-US" sz="1200" b="1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스레드</a:t>
              </a:r>
              <a:r>
                <a:rPr kumimoji="0" lang="ko-KR" altLang="en-US" sz="1200" b="1" dirty="0" smtClean="0">
                  <a:solidFill>
                    <a:srgbClr val="C00000"/>
                  </a:solidFill>
                  <a:latin typeface="+mn-ea"/>
                  <a:ea typeface="+mn-ea"/>
                </a:rPr>
                <a:t> 객체를 생성하여 바로 시작</a:t>
              </a:r>
              <a:endParaRPr kumimoji="0" lang="ko-KR" altLang="en-US" sz="12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317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3-2    </a:t>
            </a:r>
            <a:r>
              <a:rPr lang="en-US" altLang="ko-KR" dirty="0" err="1" smtClean="0">
                <a:latin typeface="+mj-ea"/>
                <a:ea typeface="+mj-ea"/>
              </a:rPr>
              <a:t>Runnable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인터페이스 이용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사용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33400" y="1371600"/>
            <a:ext cx="7010400" cy="4343400"/>
            <a:chOff x="47625" y="1847850"/>
            <a:chExt cx="9810750" cy="6153150"/>
          </a:xfrm>
        </p:grpSpPr>
        <p:pic>
          <p:nvPicPr>
            <p:cNvPr id="778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" y="1847850"/>
              <a:ext cx="9810750" cy="316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11" y="4667250"/>
              <a:ext cx="9705975" cy="333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309540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932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3-2    </a:t>
            </a:r>
            <a:r>
              <a:rPr lang="en-US" altLang="ko-KR" dirty="0" err="1" smtClean="0">
                <a:latin typeface="+mj-ea"/>
                <a:ea typeface="+mj-ea"/>
              </a:rPr>
              <a:t>Runnable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인터페이스 이용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사용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5886450" cy="397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72000"/>
            <a:ext cx="2773299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567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3-2    </a:t>
            </a:r>
            <a:r>
              <a:rPr lang="en-US" altLang="ko-KR" dirty="0" err="1" smtClean="0">
                <a:latin typeface="+mj-ea"/>
                <a:ea typeface="+mj-ea"/>
              </a:rPr>
              <a:t>Runnable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인터페이스 이용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사용</a:t>
            </a:r>
            <a:endParaRPr lang="ko-KR" alt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2" y="1318387"/>
            <a:ext cx="5334000" cy="512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09800"/>
            <a:ext cx="362682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64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스레드에</a:t>
            </a:r>
            <a:r>
              <a:rPr lang="ko-KR" altLang="en-US" dirty="0" smtClean="0"/>
              <a:t> 우선순위를 부여하여 우선순위가 높은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실행의 우선권을 주어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err="1" smtClean="0"/>
              <a:t>setPriority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Thread </a:t>
            </a:r>
            <a:r>
              <a:rPr lang="ko-KR" altLang="en-US" dirty="0" smtClean="0"/>
              <a:t>클래스에는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우선순위를 부여하는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제공</a:t>
            </a:r>
            <a:endParaRPr lang="en-US" altLang="ko-KR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62000" y="3657600"/>
          <a:ext cx="8382000" cy="1066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static final </a:t>
                      </a:r>
                      <a:r>
                        <a:rPr lang="en-US" altLang="ko-KR" sz="1400" b="0" dirty="0" err="1" smtClean="0"/>
                        <a:t>int</a:t>
                      </a:r>
                      <a:r>
                        <a:rPr lang="en-US" altLang="ko-KR" sz="1400" b="0" dirty="0" smtClean="0"/>
                        <a:t> MAX_PRIORITY    ← </a:t>
                      </a:r>
                      <a:r>
                        <a:rPr lang="ko-KR" altLang="en-US" sz="1400" b="0" dirty="0" smtClean="0"/>
                        <a:t>우선순위 값으로 </a:t>
                      </a:r>
                      <a:r>
                        <a:rPr lang="en-US" altLang="ko-KR" sz="1400" b="0" dirty="0" smtClean="0"/>
                        <a:t>10</a:t>
                      </a:r>
                      <a:r>
                        <a:rPr lang="ko-KR" altLang="en-US" sz="1400" b="0" dirty="0" smtClean="0"/>
                        <a:t>을 가진다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static final </a:t>
                      </a:r>
                      <a:r>
                        <a:rPr lang="en-US" altLang="ko-KR" sz="1400" b="0" dirty="0" err="1" smtClean="0"/>
                        <a:t>int</a:t>
                      </a:r>
                      <a:r>
                        <a:rPr lang="en-US" altLang="ko-KR" sz="1400" b="0" dirty="0" smtClean="0"/>
                        <a:t> MIN_PRIORITY    ← </a:t>
                      </a:r>
                      <a:r>
                        <a:rPr lang="ko-KR" altLang="en-US" sz="1400" b="0" dirty="0" smtClean="0"/>
                        <a:t>우선순위 값으로 </a:t>
                      </a:r>
                      <a:r>
                        <a:rPr lang="en-US" altLang="ko-KR" sz="1400" b="0" dirty="0" smtClean="0"/>
                        <a:t>1</a:t>
                      </a:r>
                      <a:r>
                        <a:rPr lang="ko-KR" altLang="en-US" sz="1400" b="0" dirty="0" smtClean="0"/>
                        <a:t>을 가진다</a:t>
                      </a:r>
                      <a:r>
                        <a:rPr lang="en-US" altLang="ko-KR" sz="1400" b="0" dirty="0" smtClean="0"/>
                        <a:t>.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static final </a:t>
                      </a:r>
                      <a:r>
                        <a:rPr lang="en-US" altLang="ko-KR" sz="1400" b="0" dirty="0" err="1" smtClean="0"/>
                        <a:t>int</a:t>
                      </a:r>
                      <a:r>
                        <a:rPr lang="en-US" altLang="ko-KR" sz="1400" b="0" dirty="0" smtClean="0"/>
                        <a:t> NORM_PRIORITY    ← </a:t>
                      </a:r>
                      <a:r>
                        <a:rPr lang="ko-KR" altLang="en-US" sz="1400" b="0" dirty="0" smtClean="0"/>
                        <a:t>우선순위 값으로 </a:t>
                      </a:r>
                      <a:r>
                        <a:rPr lang="en-US" altLang="ko-KR" sz="1400" b="0" dirty="0" smtClean="0"/>
                        <a:t>5</a:t>
                      </a:r>
                      <a:r>
                        <a:rPr lang="ko-KR" altLang="en-US" sz="1400" b="0" dirty="0" smtClean="0"/>
                        <a:t>를 가진다</a:t>
                      </a:r>
                      <a:r>
                        <a:rPr lang="en-US" altLang="ko-KR" sz="1400" b="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35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우선순위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5160"/>
            <a:ext cx="454971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2917489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727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시작과 종료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가진 프로그램의 실행 흐름</a:t>
            </a:r>
            <a:endParaRPr lang="en-US" altLang="ko-KR" dirty="0" smtClean="0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3124200" cy="401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788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시작과 종료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0" y="1461827"/>
            <a:ext cx="4800600" cy="51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35" y="2209800"/>
            <a:ext cx="317593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6945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/>
              <a:t>개념과 </a:t>
            </a:r>
            <a:r>
              <a:rPr lang="ko-KR" altLang="en-US" dirty="0" err="1"/>
              <a:t>스레드</a:t>
            </a:r>
            <a:r>
              <a:rPr lang="ko-KR" altLang="en-US" dirty="0"/>
              <a:t> 생명주기에 관해 학습한다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/>
              <a:t>생성 방법에 관해 학습한다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/>
              <a:t>우선순위에 관해 학습한다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다중 </a:t>
            </a:r>
            <a:r>
              <a:rPr lang="ko-KR" altLang="en-US" dirty="0" err="1"/>
              <a:t>스레드의</a:t>
            </a:r>
            <a:r>
              <a:rPr lang="ko-KR" altLang="en-US" dirty="0"/>
              <a:t> 시작과 종료에 관해 학습한다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다중 </a:t>
            </a:r>
            <a:r>
              <a:rPr lang="ko-KR" altLang="en-US" dirty="0" err="1"/>
              <a:t>스레드의</a:t>
            </a:r>
            <a:r>
              <a:rPr lang="ko-KR" altLang="en-US" dirty="0"/>
              <a:t> 사용 방법에 관해 학습한다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/>
              <a:t>사이의 통신 방법에 관해 학습한다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2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시작과 종료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grpSp>
        <p:nvGrpSpPr>
          <p:cNvPr id="2" name="그룹 1"/>
          <p:cNvGrpSpPr/>
          <p:nvPr/>
        </p:nvGrpSpPr>
        <p:grpSpPr>
          <a:xfrm>
            <a:off x="609600" y="1330240"/>
            <a:ext cx="4953000" cy="5029200"/>
            <a:chOff x="1029480" y="907038"/>
            <a:chExt cx="4419600" cy="4700563"/>
          </a:xfrm>
        </p:grpSpPr>
        <p:pic>
          <p:nvPicPr>
            <p:cNvPr id="839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480" y="907038"/>
              <a:ext cx="4419600" cy="236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584" y="3178726"/>
              <a:ext cx="4378940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0800"/>
            <a:ext cx="2737961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62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(Synchronization)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임계영역</a:t>
            </a:r>
            <a:r>
              <a:rPr lang="en-US" altLang="ko-KR" dirty="0" smtClean="0"/>
              <a:t>(critical section)</a:t>
            </a:r>
          </a:p>
          <a:p>
            <a:pPr lvl="1"/>
            <a:r>
              <a:rPr lang="ko-KR" altLang="en-US" dirty="0" smtClean="0"/>
              <a:t>다수 개의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접근 가능한 영역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한순간에는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스레드만</a:t>
            </a:r>
            <a:r>
              <a:rPr lang="ko-KR" altLang="en-US" dirty="0" smtClean="0"/>
              <a:t> 사용할 수 있는 영역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자바에서는 임계영역 지정을 위한 </a:t>
            </a:r>
            <a:r>
              <a:rPr lang="en-US" altLang="ko-KR" dirty="0" smtClean="0"/>
              <a:t>synchronized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8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(Synchronization)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환경에서의 </a:t>
            </a:r>
            <a:r>
              <a:rPr lang="en-US" altLang="ko-KR" dirty="0" smtClean="0"/>
              <a:t>synchronized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12959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730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(Synchronization)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781800" cy="505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464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(Synchronization)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grpSp>
        <p:nvGrpSpPr>
          <p:cNvPr id="2" name="그룹 1"/>
          <p:cNvGrpSpPr/>
          <p:nvPr/>
        </p:nvGrpSpPr>
        <p:grpSpPr>
          <a:xfrm>
            <a:off x="705312" y="1371600"/>
            <a:ext cx="5181600" cy="5105400"/>
            <a:chOff x="685800" y="1143000"/>
            <a:chExt cx="4738687" cy="4808755"/>
          </a:xfrm>
        </p:grpSpPr>
        <p:pic>
          <p:nvPicPr>
            <p:cNvPr id="870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143000"/>
              <a:ext cx="4738687" cy="1919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0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780" y="2984717"/>
              <a:ext cx="4592220" cy="296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89602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r>
              <a:rPr lang="en-US" altLang="ko-KR" dirty="0" smtClean="0"/>
              <a:t>(Synchronization)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838200" y="1447800"/>
            <a:ext cx="4800600" cy="5029199"/>
            <a:chOff x="838200" y="1219200"/>
            <a:chExt cx="5505138" cy="6053683"/>
          </a:xfrm>
        </p:grpSpPr>
        <p:pic>
          <p:nvPicPr>
            <p:cNvPr id="880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219200"/>
              <a:ext cx="5505138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176935"/>
              <a:ext cx="5428938" cy="2095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73439"/>
            <a:ext cx="1771799" cy="507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599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통신을 위한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클래스에서 제공되는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wait(), notify(),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통신에 이용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wait()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형태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62000" y="4038600"/>
          <a:ext cx="8382000" cy="1066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void wait() throws </a:t>
                      </a:r>
                      <a:r>
                        <a:rPr lang="en-US" altLang="ko-KR" sz="1400" b="0" dirty="0" err="1" smtClean="0"/>
                        <a:t>InterruptedException</a:t>
                      </a:r>
                      <a:endParaRPr lang="en-US" altLang="ko-KR" sz="1400" b="0" dirty="0" smtClean="0"/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void wait(long </a:t>
                      </a:r>
                      <a:r>
                        <a:rPr lang="en-US" altLang="ko-KR" sz="1400" b="0" dirty="0" err="1" smtClean="0"/>
                        <a:t>msec</a:t>
                      </a:r>
                      <a:r>
                        <a:rPr lang="en-US" altLang="ko-KR" sz="1400" b="0" dirty="0" smtClean="0"/>
                        <a:t>) throws </a:t>
                      </a:r>
                      <a:r>
                        <a:rPr lang="en-US" altLang="ko-KR" sz="1400" b="0" dirty="0" err="1" smtClean="0"/>
                        <a:t>InterruptedException</a:t>
                      </a:r>
                      <a:endParaRPr lang="en-US" altLang="ko-KR" sz="1400" b="0" dirty="0" smtClean="0"/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void wait(long </a:t>
                      </a:r>
                      <a:r>
                        <a:rPr lang="en-US" altLang="ko-KR" sz="1400" b="0" dirty="0" err="1" smtClean="0"/>
                        <a:t>msec</a:t>
                      </a:r>
                      <a:r>
                        <a:rPr lang="en-US" altLang="ko-KR" sz="1400" b="0" dirty="0" smtClean="0"/>
                        <a:t>, </a:t>
                      </a:r>
                      <a:r>
                        <a:rPr lang="en-US" altLang="ko-KR" sz="1400" b="0" dirty="0" err="1" smtClean="0"/>
                        <a:t>int</a:t>
                      </a:r>
                      <a:r>
                        <a:rPr lang="en-US" altLang="ko-KR" sz="1400" b="0" dirty="0" smtClean="0"/>
                        <a:t> </a:t>
                      </a:r>
                      <a:r>
                        <a:rPr lang="en-US" altLang="ko-KR" sz="1400" b="0" dirty="0" err="1" smtClean="0"/>
                        <a:t>nsec</a:t>
                      </a:r>
                      <a:r>
                        <a:rPr lang="en-US" altLang="ko-KR" sz="1400" b="0" dirty="0" smtClean="0"/>
                        <a:t>) throws </a:t>
                      </a:r>
                      <a:r>
                        <a:rPr lang="en-US" altLang="ko-KR" sz="1400" b="0" dirty="0" err="1" smtClean="0"/>
                        <a:t>InterruptedException</a:t>
                      </a:r>
                      <a:endParaRPr lang="en-US" altLang="ko-KR" sz="1400" b="0" dirty="0" smtClean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526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wait()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무한정 대기 상태에 들어가는 메소드</a:t>
            </a:r>
            <a:endParaRPr lang="en-US" altLang="ko-KR" dirty="0" smtClean="0"/>
          </a:p>
          <a:p>
            <a:r>
              <a:rPr lang="en-US" altLang="ko-KR" dirty="0" smtClean="0"/>
              <a:t>wait(long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밀리초</a:t>
            </a:r>
            <a:r>
              <a:rPr lang="ko-KR" altLang="en-US" dirty="0" smtClean="0"/>
              <a:t> 동안 대기하다 스스로 깨어나는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en-US" altLang="ko-KR" dirty="0" smtClean="0"/>
              <a:t>wait(long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nsec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msec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밀리초와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nsec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나노초</a:t>
            </a:r>
            <a:r>
              <a:rPr lang="ko-KR" altLang="en-US" dirty="0" smtClean="0"/>
              <a:t> 동안 대기하다 스스로 깨어나는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notify()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대기 중인 스레드가 여러 개일 경우 </a:t>
            </a:r>
            <a:r>
              <a:rPr lang="ko-KR" altLang="en-US" dirty="0" err="1" smtClean="0"/>
              <a:t>그중에</a:t>
            </a:r>
            <a:r>
              <a:rPr lang="ko-KR" altLang="en-US" dirty="0" smtClean="0"/>
              <a:t> 하나의 </a:t>
            </a:r>
            <a:r>
              <a:rPr lang="ko-KR" altLang="en-US" dirty="0" err="1" smtClean="0"/>
              <a:t>스레드만을</a:t>
            </a:r>
            <a:r>
              <a:rPr lang="ko-KR" altLang="en-US" dirty="0" smtClean="0"/>
              <a:t> 깨운</a:t>
            </a:r>
            <a:endParaRPr lang="en-US" altLang="ko-KR" dirty="0" smtClean="0"/>
          </a:p>
          <a:p>
            <a:r>
              <a:rPr lang="en-US" altLang="ko-KR" dirty="0" err="1" smtClean="0"/>
              <a:t>notifyAll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대기 중인 모든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깨우는 것을 제외하고는 </a:t>
            </a:r>
            <a:r>
              <a:rPr lang="en-US" altLang="ko-KR" dirty="0" smtClean="0"/>
              <a:t>notify()</a:t>
            </a:r>
            <a:r>
              <a:rPr lang="ko-KR" altLang="en-US" dirty="0" smtClean="0"/>
              <a:t>와 같음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62000" y="5148530"/>
          <a:ext cx="8382000" cy="1066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indent="446088" latinLnBrk="1"/>
                      <a:r>
                        <a:rPr lang="en-US" altLang="ko-KR" sz="1400" b="0" dirty="0" smtClean="0"/>
                        <a:t>void notify()</a:t>
                      </a:r>
                    </a:p>
                    <a:p>
                      <a:pPr marL="0" indent="446088" latinLnBrk="1"/>
                      <a:r>
                        <a:rPr lang="en-US" altLang="ko-KR" sz="1400" b="0" dirty="0" smtClean="0"/>
                        <a:t>void </a:t>
                      </a:r>
                      <a:r>
                        <a:rPr lang="en-US" altLang="ko-KR" sz="1400" b="0" dirty="0" err="1" smtClean="0"/>
                        <a:t>notifyAll</a:t>
                      </a:r>
                      <a:r>
                        <a:rPr lang="en-US" altLang="ko-KR" sz="1400" b="0" dirty="0" smtClean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337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wait( )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notify( ), </a:t>
            </a:r>
            <a:r>
              <a:rPr lang="en-US" altLang="ko-KR" dirty="0" err="1" smtClean="0"/>
              <a:t>notifyAll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작동</a:t>
            </a:r>
            <a:endParaRPr lang="ko-KR" alt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3352800" cy="432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8394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733800" cy="540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62467"/>
            <a:ext cx="4572000" cy="5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462467"/>
            <a:ext cx="2261654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6104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실행중인 프로그램</a:t>
            </a:r>
            <a:endParaRPr lang="en-US" altLang="ko-KR" dirty="0" smtClean="0"/>
          </a:p>
          <a:p>
            <a:r>
              <a:rPr lang="ko-KR" altLang="en-US" dirty="0" smtClean="0"/>
              <a:t>다중 프로세스 </a:t>
            </a:r>
            <a:r>
              <a:rPr lang="en-US" altLang="ko-KR" dirty="0" smtClean="0"/>
              <a:t>: </a:t>
            </a:r>
            <a:r>
              <a:rPr lang="ko-KR" altLang="en-US" dirty="0"/>
              <a:t>다수 개의 프로세스를 다수 개의 </a:t>
            </a:r>
            <a:r>
              <a:rPr lang="en-US" altLang="ko-KR" dirty="0"/>
              <a:t>CPU</a:t>
            </a:r>
            <a:r>
              <a:rPr lang="ko-KR" altLang="en-US" dirty="0"/>
              <a:t>가 동시에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2362200" y="685800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Wingdings" pitchFamily="2" charset="2"/>
              <a:buNone/>
              <a:defRPr sz="24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+mj-ea"/>
                <a:ea typeface="+mj-ea"/>
              </a:rPr>
              <a:t>1-1   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프로그램과 프로세스</a:t>
            </a:r>
            <a:endParaRPr lang="ko-KR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81943"/>
            <a:ext cx="5901769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117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676400"/>
            <a:ext cx="9220200" cy="4746848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개요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Thread </a:t>
            </a:r>
            <a:r>
              <a:rPr lang="ko-KR" altLang="en-US" dirty="0"/>
              <a:t>클래스와 </a:t>
            </a:r>
            <a:r>
              <a:rPr lang="ko-KR" altLang="en-US" dirty="0" err="1"/>
              <a:t>스레드</a:t>
            </a:r>
            <a:r>
              <a:rPr lang="ko-KR" altLang="en-US" dirty="0"/>
              <a:t> 생명주기</a:t>
            </a:r>
            <a:endParaRPr lang="en-US" altLang="ko-KR" dirty="0" smtClean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168770"/>
            <a:ext cx="66675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4049824"/>
            <a:ext cx="6577013" cy="115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42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143000"/>
            <a:ext cx="9220200" cy="5280248"/>
          </a:xfrm>
        </p:spPr>
        <p:txBody>
          <a:bodyPr>
            <a:noAutofit/>
          </a:bodyPr>
          <a:lstStyle/>
          <a:p>
            <a:r>
              <a:rPr lang="ko-KR" altLang="en-US" dirty="0" err="1"/>
              <a:t>스레드의</a:t>
            </a:r>
            <a:r>
              <a:rPr lang="ko-KR" altLang="en-US" dirty="0"/>
              <a:t> 생성과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우선순위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273379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51064"/>
            <a:ext cx="6400800" cy="67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492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143000"/>
            <a:ext cx="9220200" cy="5280248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시작과 종료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동기화</a:t>
            </a:r>
            <a:endParaRPr lang="en-US" altLang="ko-KR" dirty="0" smtClean="0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656281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68805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200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>
          <a:xfrm>
            <a:off x="2360712" y="476672"/>
            <a:ext cx="7052400" cy="560456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학습 정리</a:t>
            </a:r>
            <a:endParaRPr lang="ko-KR" altLang="en-US" sz="28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81000" y="1143000"/>
            <a:ext cx="9220200" cy="5280248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사이의 통신</a:t>
            </a:r>
            <a:endParaRPr lang="en-US" altLang="ko-KR" dirty="0" smtClean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762856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7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81000" y="2345932"/>
            <a:ext cx="8686800" cy="27736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 연습 문제를 잘 풀어서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ko-KR" altLang="en-US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제출해주시기 바랍니다</a:t>
            </a:r>
            <a: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2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altLang="ko-KR" sz="7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n-US" altLang="ko-KR" sz="20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99300" y="6356350"/>
            <a:ext cx="2311400" cy="365125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32520" y="1988840"/>
            <a:ext cx="8712968" cy="86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0" i="0" u="none" strike="noStrike" kern="1200" cap="none" spc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ea"/>
              <a:ea typeface="+mn-ea"/>
              <a:cs typeface="Arial" charset="0"/>
            </a:endParaRPr>
          </a:p>
        </p:txBody>
      </p:sp>
      <p:sp>
        <p:nvSpPr>
          <p:cNvPr id="11" name="슬라이드 번호 개체 틀 2"/>
          <p:cNvSpPr txBox="1">
            <a:spLocks/>
          </p:cNvSpPr>
          <p:nvPr/>
        </p:nvSpPr>
        <p:spPr>
          <a:xfrm>
            <a:off x="7327900" y="6629400"/>
            <a:ext cx="2578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D22018-F3CF-4E57-8E2F-22E5860DED70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773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스레드는</a:t>
            </a:r>
            <a:r>
              <a:rPr lang="ko-KR" altLang="en-US" dirty="0"/>
              <a:t> 하나의 프로세스 내에서 동작하는 </a:t>
            </a:r>
            <a:r>
              <a:rPr lang="ko-KR" altLang="en-US" dirty="0" smtClean="0"/>
              <a:t>작은</a:t>
            </a:r>
            <a:r>
              <a:rPr lang="en-US" altLang="ko-KR" dirty="0" smtClean="0"/>
              <a:t>(lightweight)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(multi thread)</a:t>
            </a:r>
            <a:r>
              <a:rPr lang="ko-KR" altLang="en-US" dirty="0" smtClean="0"/>
              <a:t>는 </a:t>
            </a:r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 </a:t>
            </a:r>
            <a:r>
              <a:rPr lang="ko-KR" altLang="en-US" dirty="0"/>
              <a:t>내에서 다수 개의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동시에 </a:t>
            </a:r>
            <a:r>
              <a:rPr lang="ko-KR" altLang="en-US" dirty="0"/>
              <a:t>동작하는 </a:t>
            </a:r>
            <a:r>
              <a:rPr lang="ko-KR" altLang="en-US" dirty="0" smtClean="0"/>
              <a:t>개념</a:t>
            </a:r>
            <a:endParaRPr lang="en-US" altLang="ko-KR" dirty="0" smtClean="0"/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2362200" y="685800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Wingdings" pitchFamily="2" charset="2"/>
              <a:buNone/>
              <a:defRPr sz="24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+mj-ea"/>
                <a:ea typeface="+mj-ea"/>
              </a:rPr>
              <a:t>1-2  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프로세스와 </a:t>
            </a:r>
            <a:r>
              <a:rPr lang="ko-KR" altLang="en-US" dirty="0" err="1" smtClean="0">
                <a:solidFill>
                  <a:srgbClr val="002060"/>
                </a:solidFill>
                <a:latin typeface="+mj-ea"/>
                <a:ea typeface="+mj-ea"/>
              </a:rPr>
              <a:t>스레드</a:t>
            </a:r>
            <a:endParaRPr lang="ko-KR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5879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2362200" y="685800"/>
            <a:ext cx="7052400" cy="41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Wingdings" pitchFamily="2" charset="2"/>
              <a:buNone/>
              <a:defRPr sz="24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>
                <a:solidFill>
                  <a:srgbClr val="002060"/>
                </a:solidFill>
                <a:latin typeface="+mj-ea"/>
                <a:ea typeface="+mj-ea"/>
              </a:rPr>
              <a:t>1-2  </a:t>
            </a:r>
            <a:r>
              <a:rPr lang="ko-KR" altLang="en-US" dirty="0" smtClean="0">
                <a:solidFill>
                  <a:srgbClr val="002060"/>
                </a:solidFill>
                <a:latin typeface="+mj-ea"/>
                <a:ea typeface="+mj-ea"/>
              </a:rPr>
              <a:t>프로세스와 </a:t>
            </a:r>
            <a:r>
              <a:rPr lang="ko-KR" altLang="en-US" dirty="0" err="1" smtClean="0">
                <a:solidFill>
                  <a:srgbClr val="002060"/>
                </a:solidFill>
                <a:latin typeface="+mj-ea"/>
                <a:ea typeface="+mj-ea"/>
              </a:rPr>
              <a:t>스레드</a:t>
            </a:r>
            <a:endParaRPr lang="ko-KR" altLang="en-US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3075"/>
            <a:ext cx="6458814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21" y="3942803"/>
            <a:ext cx="6116781" cy="251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767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Thread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생명주기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java.lang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라이브러리 클래스로 제공</a:t>
            </a:r>
            <a:endParaRPr lang="en-US" altLang="ko-KR" dirty="0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862763" cy="275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79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Thread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생명주기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556661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191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Thread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생명주기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458200" cy="477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766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  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 Thread </a:t>
            </a:r>
            <a:r>
              <a:rPr lang="ko-KR" altLang="en-US" dirty="0" smtClean="0"/>
              <a:t>클래스와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생명주기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스레드는</a:t>
            </a:r>
            <a:r>
              <a:rPr lang="ko-KR" altLang="en-US" dirty="0" smtClean="0"/>
              <a:t> 생성되어 종료될 때까지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가지의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가능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688793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812</Words>
  <Application>Microsoft Office PowerPoint</Application>
  <PresentationFormat>A4 용지(210x297mm)</PresentationFormat>
  <Paragraphs>237</Paragraphs>
  <Slides>34</Slides>
  <Notes>34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굴림</vt:lpstr>
      <vt:lpstr>맑은 고딕</vt:lpstr>
      <vt:lpstr>Arial</vt:lpstr>
      <vt:lpstr>Arial Black</vt:lpstr>
      <vt:lpstr>Wingdings</vt:lpstr>
      <vt:lpstr>1_디자인 사용자 지정</vt:lpstr>
      <vt:lpstr>Image</vt:lpstr>
      <vt:lpstr>19장  다중 스레드</vt:lpstr>
      <vt:lpstr> </vt:lpstr>
      <vt:lpstr>1 스레드 개요</vt:lpstr>
      <vt:lpstr>1 스레드 개요</vt:lpstr>
      <vt:lpstr>1 스레드 개요</vt:lpstr>
      <vt:lpstr>2 Thread 클래스와 스레드 생명주기</vt:lpstr>
      <vt:lpstr>2 Thread 클래스와 스레드 생명주기</vt:lpstr>
      <vt:lpstr>2 Thread 클래스와 스레드 생명주기</vt:lpstr>
      <vt:lpstr>2 Thread 클래스와 스레드 생명주기</vt:lpstr>
      <vt:lpstr>3 스레드의 생성과 사용</vt:lpstr>
      <vt:lpstr>3 스레드의 생성과 사용</vt:lpstr>
      <vt:lpstr>3 스레드의 생성과 사용</vt:lpstr>
      <vt:lpstr>3 스레드의 생성과 사용</vt:lpstr>
      <vt:lpstr>3 스레드의 생성과 사용</vt:lpstr>
      <vt:lpstr>3 스레드의 생성과 사용</vt:lpstr>
      <vt:lpstr>4 스레드 우선순위</vt:lpstr>
      <vt:lpstr>4 스레드 우선순위</vt:lpstr>
      <vt:lpstr>5 스레드의 시작과 종료</vt:lpstr>
      <vt:lpstr>5 스레드의 시작과 종료</vt:lpstr>
      <vt:lpstr>5 스레드의 시작과 종료</vt:lpstr>
      <vt:lpstr>6 스레드 동기화(Synchronization)</vt:lpstr>
      <vt:lpstr>6 스레드 동기화(Synchronization)</vt:lpstr>
      <vt:lpstr>6 스레드 동기화(Synchronization)</vt:lpstr>
      <vt:lpstr>6 스레드 동기화(Synchronization)</vt:lpstr>
      <vt:lpstr>6 스레드 동기화(Synchronization)</vt:lpstr>
      <vt:lpstr>7 스레드 사이의 통신</vt:lpstr>
      <vt:lpstr>7 스레드 사이의 통신</vt:lpstr>
      <vt:lpstr>7 스레드 사이의 통신</vt:lpstr>
      <vt:lpstr>7 스레드 사이의 통신</vt:lpstr>
      <vt:lpstr>PowerPoint 프레젠테이션</vt:lpstr>
      <vt:lpstr>PowerPoint 프레젠테이션</vt:lpstr>
      <vt:lpstr>PowerPoint 프레젠테이션</vt:lpstr>
      <vt:lpstr>PowerPoint 프레젠테이션</vt:lpstr>
      <vt:lpstr>수고하셨습니다. 제출 연습 문제를 잘 풀어서 제출해주시기 바랍니다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2020-08-19T22:41:33Z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