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34"/>
  </p:notesMasterIdLst>
  <p:sldIdLst>
    <p:sldId id="1067" r:id="rId2"/>
    <p:sldId id="1068" r:id="rId3"/>
    <p:sldId id="1069" r:id="rId4"/>
    <p:sldId id="1070" r:id="rId5"/>
    <p:sldId id="1071" r:id="rId6"/>
    <p:sldId id="1072" r:id="rId7"/>
    <p:sldId id="1073" r:id="rId8"/>
    <p:sldId id="1074" r:id="rId9"/>
    <p:sldId id="1075" r:id="rId10"/>
    <p:sldId id="1076" r:id="rId11"/>
    <p:sldId id="1077" r:id="rId12"/>
    <p:sldId id="1078" r:id="rId13"/>
    <p:sldId id="1079" r:id="rId14"/>
    <p:sldId id="1080" r:id="rId15"/>
    <p:sldId id="1081" r:id="rId16"/>
    <p:sldId id="1082" r:id="rId17"/>
    <p:sldId id="1083" r:id="rId18"/>
    <p:sldId id="1084" r:id="rId19"/>
    <p:sldId id="1085" r:id="rId20"/>
    <p:sldId id="1086" r:id="rId21"/>
    <p:sldId id="1087" r:id="rId22"/>
    <p:sldId id="1088" r:id="rId23"/>
    <p:sldId id="1089" r:id="rId24"/>
    <p:sldId id="1090" r:id="rId25"/>
    <p:sldId id="1091" r:id="rId26"/>
    <p:sldId id="1092" r:id="rId27"/>
    <p:sldId id="1093" r:id="rId28"/>
    <p:sldId id="1094" r:id="rId29"/>
    <p:sldId id="1095" r:id="rId30"/>
    <p:sldId id="1096" r:id="rId31"/>
    <p:sldId id="1097" r:id="rId32"/>
    <p:sldId id="691" r:id="rId33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99"/>
    <a:srgbClr val="66CCFF"/>
    <a:srgbClr val="22340E"/>
    <a:srgbClr val="586D2D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25" autoAdjust="0"/>
  </p:normalViewPr>
  <p:slideViewPr>
    <p:cSldViewPr>
      <p:cViewPr varScale="1">
        <p:scale>
          <a:sx n="94" d="100"/>
          <a:sy n="94" d="100"/>
        </p:scale>
        <p:origin x="56" y="648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3725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126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050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2371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71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719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0012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194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898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632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78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526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97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326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687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171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989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264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91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972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1950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34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8012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6087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112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0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20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60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366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007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600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637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1" i="0" u="none" strike="noStrike" cap="none" spc="0" normalizeH="0" baseline="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0"/>
            <a:ext cx="9906000" cy="1728788"/>
          </a:xfrm>
          <a:prstGeom prst="rect">
            <a:avLst/>
          </a:prstGeom>
          <a:effectLst>
            <a:outerShdw blurRad="88900" dist="25400" dir="5400000" algn="t" rotWithShape="0">
              <a:schemeClr val="tx1">
                <a:alpha val="40000"/>
              </a:schemeClr>
            </a:outerShdw>
          </a:effectLst>
        </p:spPr>
      </p:pic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9827745"/>
              </p:ext>
            </p:extLst>
          </p:nvPr>
        </p:nvGraphicFramePr>
        <p:xfrm>
          <a:off x="7772400" y="4572000"/>
          <a:ext cx="150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Image" r:id="rId4" imgW="5092063" imgH="6869841" progId="Photoshop.Image.13">
                  <p:embed/>
                </p:oleObj>
              </mc:Choice>
              <mc:Fallback>
                <p:oleObj name="Image" r:id="rId4" imgW="5092063" imgH="6869841" progId="Photoshop.Image.1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150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828140" y="106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9th edition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5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533400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92" y="76200"/>
            <a:ext cx="699407" cy="9435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39200" y="8283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2400" b="1" dirty="0" smtClean="0">
                <a:effectLst/>
              </a:defRPr>
            </a:lvl1pPr>
          </a:lstStyle>
          <a:p>
            <a:pPr marL="0" lvl="0" indent="0">
              <a:buFont typeface="Wingdings" pitchFamily="2" charset="2"/>
              <a:buChar char="§"/>
            </a:pPr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8306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C00000"/>
                </a:solidFill>
                <a:effectLst/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-3448" y="11081"/>
            <a:ext cx="9909448" cy="270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16" y="281538"/>
            <a:ext cx="502770" cy="67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56" y="1005808"/>
            <a:ext cx="792088" cy="19933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100" y="1256795"/>
            <a:ext cx="98679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39200" y="99694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20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532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0" r:id="rId2"/>
    <p:sldLayoutId id="2147484071" r:id="rId3"/>
    <p:sldLayoutId id="2147484072" r:id="rId4"/>
    <p:sldLayoutId id="214748407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an.co.k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20</a:t>
            </a:r>
            <a:r>
              <a:rPr lang="ko-KR" altLang="en-US" sz="4000" dirty="0" smtClean="0"/>
              <a:t>장  </a:t>
            </a:r>
            <a:r>
              <a:rPr lang="ko-KR" altLang="en-US" sz="4000" dirty="0" smtClean="0"/>
              <a:t>네트워크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5245" y="3886199"/>
            <a:ext cx="4920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Section 1 </a:t>
            </a:r>
            <a:r>
              <a:rPr lang="ko-KR" altLang="en-US" b="1" dirty="0">
                <a:latin typeface="+mj-ea"/>
                <a:ea typeface="+mj-ea"/>
              </a:rPr>
              <a:t>네트워킹의 개요와 </a:t>
            </a:r>
            <a:r>
              <a:rPr lang="en-US" altLang="ko-KR" b="1" dirty="0">
                <a:latin typeface="+mj-ea"/>
                <a:ea typeface="+mj-ea"/>
              </a:rPr>
              <a:t>java.net </a:t>
            </a:r>
            <a:r>
              <a:rPr lang="ko-KR" altLang="en-US" b="1" dirty="0">
                <a:latin typeface="+mj-ea"/>
                <a:ea typeface="+mj-ea"/>
              </a:rPr>
              <a:t>패키지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2 </a:t>
            </a:r>
            <a:r>
              <a:rPr lang="ko-KR" altLang="en-US" b="1" dirty="0">
                <a:latin typeface="+mj-ea"/>
                <a:ea typeface="+mj-ea"/>
              </a:rPr>
              <a:t>인터넷 주소와 </a:t>
            </a:r>
            <a:r>
              <a:rPr lang="en-US" altLang="ko-KR" b="1" dirty="0">
                <a:latin typeface="+mj-ea"/>
                <a:ea typeface="+mj-ea"/>
              </a:rPr>
              <a:t>URL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3 TCP </a:t>
            </a:r>
            <a:r>
              <a:rPr lang="ko-KR" altLang="en-US" b="1" dirty="0">
                <a:latin typeface="+mj-ea"/>
                <a:ea typeface="+mj-ea"/>
              </a:rPr>
              <a:t>소켓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4 UDP </a:t>
            </a:r>
            <a:r>
              <a:rPr lang="ko-KR" altLang="en-US" b="1" dirty="0">
                <a:latin typeface="+mj-ea"/>
                <a:ea typeface="+mj-ea"/>
              </a:rPr>
              <a:t>소켓</a:t>
            </a:r>
          </a:p>
        </p:txBody>
      </p:sp>
    </p:spTree>
    <p:extLst>
      <p:ext uri="{BB962C8B-B14F-4D97-AF65-F5344CB8AC3E}">
        <p14:creationId xmlns:p14="http://schemas.microsoft.com/office/powerpoint/2010/main" val="1860454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209800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2-1    </a:t>
            </a:r>
            <a:r>
              <a:rPr lang="en-US" altLang="ko-KR" dirty="0" err="1" smtClean="0">
                <a:latin typeface="+mj-ea"/>
                <a:ea typeface="+mj-ea"/>
              </a:rPr>
              <a:t>InetAddress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인터넷 주소와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InetAddress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 주소에 관한 정보를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주소와 관련된 다양한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6392872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43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209800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2-1    </a:t>
            </a:r>
            <a:r>
              <a:rPr lang="en-US" altLang="ko-KR" dirty="0" err="1" smtClean="0">
                <a:latin typeface="+mj-ea"/>
                <a:ea typeface="+mj-ea"/>
              </a:rPr>
              <a:t>InetAddress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인터넷 주소와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85522" y="1295400"/>
            <a:ext cx="6096000" cy="5105400"/>
            <a:chOff x="157940" y="304800"/>
            <a:chExt cx="9814735" cy="7696200"/>
          </a:xfrm>
        </p:grpSpPr>
        <p:pic>
          <p:nvPicPr>
            <p:cNvPr id="9830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40" y="304800"/>
              <a:ext cx="9715500" cy="347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0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581400"/>
              <a:ext cx="9667875" cy="441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42" y="2667000"/>
            <a:ext cx="3666100" cy="330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084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209800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2-2    URL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인터넷 주소와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</a:t>
            </a:r>
            <a:r>
              <a:rPr lang="ko-KR" altLang="en-US" dirty="0" smtClean="0"/>
              <a:t>에서 사용하는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관한 정보를 가짐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6914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316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981200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2-2    URL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인터넷 주소와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04912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842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284916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2-2    URL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인터넷 주소와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4481"/>
            <a:ext cx="6269385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716" y="2514600"/>
            <a:ext cx="348528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592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209800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2-3    </a:t>
            </a:r>
            <a:r>
              <a:rPr lang="en-US" altLang="ko-KR" dirty="0" err="1" smtClean="0">
                <a:latin typeface="+mj-ea"/>
                <a:ea typeface="+mj-ea"/>
              </a:rPr>
              <a:t>URLConnection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인터넷 주소와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원격지 자원의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을 알아내기 위한 목적으로 많이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 컴퓨터와 연결된 상태에서 원격지 자원의 속성을 파악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원격지 파일을 읽어오는 다양한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720994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75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209800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2-3    </a:t>
            </a:r>
            <a:r>
              <a:rPr lang="en-US" altLang="ko-KR" dirty="0" err="1" smtClean="0">
                <a:latin typeface="+mj-ea"/>
                <a:ea typeface="+mj-ea"/>
              </a:rPr>
              <a:t>URLConnection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인터넷 주소와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2" y="1295400"/>
            <a:ext cx="5967528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837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209800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2-3    </a:t>
            </a:r>
            <a:r>
              <a:rPr lang="en-US" altLang="ko-KR" dirty="0" err="1" smtClean="0">
                <a:latin typeface="+mj-ea"/>
                <a:ea typeface="+mj-ea"/>
              </a:rPr>
              <a:t>URLConnection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클래스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인터넷 주소와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597729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140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4800" y="1219200"/>
            <a:ext cx="9220200" cy="5280248"/>
          </a:xfrm>
        </p:spPr>
        <p:txBody>
          <a:bodyPr/>
          <a:lstStyle/>
          <a:p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측에서 실행되는 응용 프로그램 작성을 위해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134225" cy="160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682630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211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클라이언트와 서버 사이에 실질적인 정보 교환을 위해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5055311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888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네트워킹의 </a:t>
            </a:r>
            <a:r>
              <a:rPr lang="ko-KR" altLang="en-US" dirty="0"/>
              <a:t>개념에 대해 학습합니다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인터넷의 </a:t>
            </a:r>
            <a:r>
              <a:rPr lang="ko-KR" altLang="en-US" dirty="0"/>
              <a:t>주소와 </a:t>
            </a:r>
            <a:r>
              <a:rPr lang="en-US" altLang="ko-KR" dirty="0"/>
              <a:t>URL</a:t>
            </a:r>
            <a:r>
              <a:rPr lang="ko-KR" altLang="en-US" dirty="0"/>
              <a:t>을 네트워크를 통해 사용하는 방법을 학습합니다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연결성 </a:t>
            </a:r>
            <a:r>
              <a:rPr lang="ko-KR" altLang="en-US" dirty="0"/>
              <a:t>통신 방법인 </a:t>
            </a:r>
            <a:r>
              <a:rPr lang="en-US" altLang="ko-KR" dirty="0"/>
              <a:t>TCP </a:t>
            </a:r>
            <a:r>
              <a:rPr lang="ko-KR" altLang="en-US" dirty="0"/>
              <a:t>소켓에 대해 학습합니다</a:t>
            </a:r>
            <a:r>
              <a:rPr lang="en-US" altLang="ko-KR" dirty="0"/>
              <a:t>. </a:t>
            </a:r>
            <a:r>
              <a:rPr lang="ko-KR" altLang="en-US" dirty="0"/>
              <a:t>두 개의 프로그램이 연결성 </a:t>
            </a:r>
            <a:r>
              <a:rPr lang="ko-KR" altLang="en-US" dirty="0" smtClean="0"/>
              <a:t>통신 </a:t>
            </a:r>
            <a:r>
              <a:rPr lang="ko-KR" altLang="en-US" dirty="0"/>
              <a:t>방법을 사용하여 통신하는 프로그램을 작성합니다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비연결성</a:t>
            </a:r>
            <a:r>
              <a:rPr lang="ko-KR" altLang="en-US" dirty="0" smtClean="0"/>
              <a:t> </a:t>
            </a:r>
            <a:r>
              <a:rPr lang="ko-KR" altLang="en-US" dirty="0"/>
              <a:t>통신 방법인 </a:t>
            </a:r>
            <a:r>
              <a:rPr lang="en-US" altLang="ko-KR" dirty="0"/>
              <a:t>UDP </a:t>
            </a:r>
            <a:r>
              <a:rPr lang="ko-KR" altLang="en-US" dirty="0"/>
              <a:t>소켓에 대해 학습합니다</a:t>
            </a:r>
            <a:r>
              <a:rPr lang="en-US" altLang="ko-KR" dirty="0"/>
              <a:t>. </a:t>
            </a:r>
            <a:r>
              <a:rPr lang="ko-KR" altLang="en-US" dirty="0"/>
              <a:t>두 개의 프로그램이 </a:t>
            </a:r>
            <a:r>
              <a:rPr lang="ko-KR" altLang="en-US" dirty="0" err="1" smtClean="0"/>
              <a:t>비연결성</a:t>
            </a:r>
            <a:r>
              <a:rPr lang="ko-KR" altLang="en-US" dirty="0" smtClean="0"/>
              <a:t> 통신 </a:t>
            </a:r>
            <a:r>
              <a:rPr lang="ko-KR" altLang="en-US" dirty="0"/>
              <a:t>방법을 사용하여 통신하는 프로그램을 작성합니다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9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295400" y="1524000"/>
            <a:ext cx="7138988" cy="3810000"/>
            <a:chOff x="23813" y="1490663"/>
            <a:chExt cx="9858375" cy="5185295"/>
          </a:xfrm>
        </p:grpSpPr>
        <p:pic>
          <p:nvPicPr>
            <p:cNvPr id="1075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3" y="1490663"/>
              <a:ext cx="9858375" cy="387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5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5342458"/>
              <a:ext cx="9467850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6574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SeverSockek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클래스를 이용한 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간의 통신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측</a:t>
            </a:r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서버 소켓 객체를 </a:t>
            </a:r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클래스로부터 생성한 다음 클라이언트의 요청을 기다린다</a:t>
            </a:r>
            <a:r>
              <a:rPr lang="en-US" altLang="ko-KR" dirty="0" smtClean="0"/>
              <a:t>(accept()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).</a:t>
            </a:r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클라이언트의 요청이 발생되면 요청을 받아들여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en-US" altLang="ko-KR" dirty="0" err="1" smtClean="0"/>
              <a:t>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이용하여 입출력을 위한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통신을 수행한다</a:t>
            </a:r>
            <a:r>
              <a:rPr lang="en-US" altLang="ko-KR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소켓을 닫는다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클라이언트 측</a:t>
            </a:r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연결을 원하는 서버의 주소와 포트번호로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en-US" altLang="ko-KR" dirty="0" smtClean="0"/>
              <a:t>Socket </a:t>
            </a:r>
            <a:r>
              <a:rPr lang="ko-KR" altLang="en-US" dirty="0" smtClean="0"/>
              <a:t>객체를 이용하여 입출력을 위한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통신을 수행한다</a:t>
            </a:r>
            <a:r>
              <a:rPr lang="en-US" altLang="ko-KR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dirty="0" smtClean="0"/>
              <a:t>소켓을 닫는다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346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5605308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600" y="2209800"/>
            <a:ext cx="4214813" cy="88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11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TCP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36592"/>
            <a:ext cx="5943600" cy="489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6200"/>
            <a:ext cx="4043634" cy="28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78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UDP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UDP(User Datagram Protocol)</a:t>
            </a:r>
          </a:p>
          <a:p>
            <a:pPr lvl="1"/>
            <a:r>
              <a:rPr lang="en-US" altLang="ko-KR" dirty="0" smtClean="0"/>
              <a:t>TCP </a:t>
            </a:r>
            <a:r>
              <a:rPr lang="ko-KR" altLang="en-US" dirty="0" smtClean="0"/>
              <a:t>소켓에 비해 신뢰성과 안정성 측면에서 떨어짐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연결을 설정하지 않으므로 네트워크에 부담을 주지 않는다는 장점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DatagramPacket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프로그램들이 주고받을 데이터와 관련된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데이터의 전송은 </a:t>
            </a:r>
            <a:r>
              <a:rPr lang="en-US" altLang="ko-KR" dirty="0" err="1" smtClean="0"/>
              <a:t>DatagramSocket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의해 이뤄짐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959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UDP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27245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917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UDP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973474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875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UDP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DatagramSocket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정보를 주고받기 위한 기능을 제공하는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75201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978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UDP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457200" y="1371600"/>
            <a:ext cx="5943600" cy="4943475"/>
            <a:chOff x="161925" y="476250"/>
            <a:chExt cx="9744075" cy="8124825"/>
          </a:xfrm>
        </p:grpSpPr>
        <p:pic>
          <p:nvPicPr>
            <p:cNvPr id="1136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" y="476250"/>
              <a:ext cx="9544050" cy="590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" y="6172200"/>
              <a:ext cx="9744075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11" y="4158343"/>
            <a:ext cx="3356808" cy="196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108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UDP </a:t>
            </a:r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790996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00600"/>
            <a:ext cx="4210339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388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091600" y="685800"/>
            <a:ext cx="8271600" cy="416440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+mj-ea"/>
                <a:ea typeface="+mj-ea"/>
              </a:rPr>
              <a:t>1-1 TCP/IP(Transmission Control Protocol/Internet Protocol)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네트워킹의 개요와 </a:t>
            </a:r>
            <a:r>
              <a:rPr lang="en-US" altLang="ko-KR" dirty="0" smtClean="0"/>
              <a:t>java.net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상호 간에 통신을 위한 규약으로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개의 기능 계층들로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7582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네트워킹의 개요와 </a:t>
            </a:r>
            <a:r>
              <a:rPr lang="en-US" altLang="ko-KR" dirty="0" smtClean="0">
                <a:latin typeface="+mn-ea"/>
              </a:rPr>
              <a:t>java.net </a:t>
            </a:r>
            <a:r>
              <a:rPr lang="ko-KR" altLang="en-US" dirty="0" smtClean="0">
                <a:latin typeface="+mn-ea"/>
              </a:rPr>
              <a:t>패키지  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자바는 네트워킹 관련 클래스들을 </a:t>
            </a:r>
            <a:r>
              <a:rPr lang="en-US" altLang="ko-KR" dirty="0" smtClean="0">
                <a:latin typeface="+mn-ea"/>
              </a:rPr>
              <a:t>java.net </a:t>
            </a:r>
            <a:r>
              <a:rPr lang="ko-KR" altLang="en-US" dirty="0" smtClean="0">
                <a:latin typeface="+mn-ea"/>
              </a:rPr>
              <a:t>패키지로 제공하고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인터넷에서는 </a:t>
            </a:r>
            <a:r>
              <a:rPr lang="en-US" altLang="ko-KR" dirty="0" smtClean="0">
                <a:latin typeface="+mn-ea"/>
              </a:rPr>
              <a:t>TCP/IP </a:t>
            </a:r>
            <a:r>
              <a:rPr lang="ko-KR" altLang="en-US" dirty="0" smtClean="0">
                <a:latin typeface="+mn-ea"/>
              </a:rPr>
              <a:t>프로토콜을 표준 프로토콜로 사용하고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통신 방법에는 연결성 통신 방법인 </a:t>
            </a:r>
            <a:r>
              <a:rPr lang="en-US" altLang="ko-KR" dirty="0" smtClean="0">
                <a:latin typeface="+mn-ea"/>
              </a:rPr>
              <a:t>TCP </a:t>
            </a:r>
            <a:r>
              <a:rPr lang="ko-KR" altLang="en-US" dirty="0" smtClean="0">
                <a:latin typeface="+mn-ea"/>
              </a:rPr>
              <a:t>방법과 </a:t>
            </a:r>
            <a:r>
              <a:rPr lang="ko-KR" altLang="en-US" dirty="0" err="1" smtClean="0">
                <a:latin typeface="+mn-ea"/>
              </a:rPr>
              <a:t>비연결성</a:t>
            </a:r>
            <a:r>
              <a:rPr lang="ko-KR" altLang="en-US" dirty="0" smtClean="0">
                <a:latin typeface="+mn-ea"/>
              </a:rPr>
              <a:t> 통신 방법인 </a:t>
            </a:r>
            <a:r>
              <a:rPr lang="en-US" altLang="ko-KR" dirty="0" smtClean="0">
                <a:latin typeface="+mn-ea"/>
              </a:rPr>
              <a:t>UDP </a:t>
            </a:r>
            <a:r>
              <a:rPr lang="ko-KR" altLang="en-US" dirty="0" smtClean="0">
                <a:latin typeface="+mn-ea"/>
              </a:rPr>
              <a:t>방법이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소켓은 컴퓨터가 네트워크에 연결된 끝점을 의미한다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포트는 하나의 컴퓨터에 여러 개 존재하는 논리적인 개념이다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서로 다른 포트를 이용하여 컴퓨터에 서로 다른 일을 시킬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dirty="0" smtClean="0">
                <a:latin typeface="+mn-ea"/>
              </a:rPr>
              <a:t>인터넷 주소와 </a:t>
            </a:r>
            <a:r>
              <a:rPr lang="en-US" altLang="ko-KR" dirty="0" smtClean="0">
                <a:latin typeface="+mn-ea"/>
              </a:rPr>
              <a:t>URL  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인터넷의 주소에는 컴퓨터 상호 간에 사용하는 숫자로 구성된 </a:t>
            </a:r>
            <a:r>
              <a:rPr lang="en-US" altLang="ko-KR" dirty="0" smtClean="0">
                <a:latin typeface="+mn-ea"/>
              </a:rPr>
              <a:t>IP(Internet Protocol) </a:t>
            </a:r>
            <a:r>
              <a:rPr lang="ko-KR" altLang="en-US" dirty="0" smtClean="0">
                <a:latin typeface="+mn-ea"/>
              </a:rPr>
              <a:t>주소가 있고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 </a:t>
            </a:r>
            <a:r>
              <a:rPr lang="en-US" altLang="ko-KR" dirty="0" smtClean="0">
                <a:latin typeface="+mn-ea"/>
              </a:rPr>
              <a:t>: 134.23.33.200), </a:t>
            </a:r>
            <a:r>
              <a:rPr lang="ko-KR" altLang="en-US" dirty="0" smtClean="0">
                <a:latin typeface="+mn-ea"/>
              </a:rPr>
              <a:t>우리가 많이 사용하는 문자 중심의 도메인</a:t>
            </a:r>
            <a:r>
              <a:rPr lang="en-US" altLang="ko-KR" dirty="0" smtClean="0">
                <a:latin typeface="+mn-ea"/>
              </a:rPr>
              <a:t>(Domain) </a:t>
            </a:r>
            <a:r>
              <a:rPr lang="ko-KR" altLang="en-US" dirty="0" smtClean="0">
                <a:latin typeface="+mn-ea"/>
              </a:rPr>
              <a:t>이름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 </a:t>
            </a:r>
            <a:r>
              <a:rPr lang="en-US" altLang="ko-KR" dirty="0" smtClean="0">
                <a:latin typeface="+mn-ea"/>
              </a:rPr>
              <a:t>: www.hollywood.com)</a:t>
            </a:r>
            <a:r>
              <a:rPr lang="ko-KR" altLang="en-US" dirty="0" smtClean="0">
                <a:latin typeface="+mn-ea"/>
              </a:rPr>
              <a:t>이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InetAddress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클래스는 인터넷의 주소 정보를 가진 클래스이다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smtClean="0">
                <a:latin typeface="+mn-ea"/>
              </a:rPr>
              <a:t>클래스와 </a:t>
            </a:r>
            <a:r>
              <a:rPr lang="en-US" altLang="ko-KR" dirty="0" err="1" smtClean="0">
                <a:latin typeface="+mn-ea"/>
              </a:rPr>
              <a:t>URLConnection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클래스를 이용하여 인터넷으로부터 정보를 얻어낼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>
          <a:xfrm>
            <a:off x="1600200" y="609600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학습정리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68B0BF6-32B8-4A20-B4D1-44D2EE44FB2B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022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3000"/>
            <a:ext cx="9067800" cy="5410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TCP </a:t>
            </a:r>
            <a:r>
              <a:rPr lang="ko-KR" altLang="en-US" dirty="0" smtClean="0">
                <a:latin typeface="+mn-ea"/>
              </a:rPr>
              <a:t>소켓  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자바는 클라이언트</a:t>
            </a:r>
            <a:r>
              <a:rPr lang="en-US" altLang="ko-KR" dirty="0" smtClean="0">
                <a:latin typeface="+mn-ea"/>
              </a:rPr>
              <a:t>-</a:t>
            </a:r>
            <a:r>
              <a:rPr lang="ko-KR" altLang="en-US" dirty="0" smtClean="0">
                <a:latin typeface="+mn-ea"/>
              </a:rPr>
              <a:t>서버 응용 프로그램 작성을 위한 </a:t>
            </a:r>
            <a:r>
              <a:rPr lang="en-US" altLang="ko-KR" dirty="0" err="1" smtClean="0">
                <a:latin typeface="+mn-ea"/>
              </a:rPr>
              <a:t>ServerSocket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클래스와 </a:t>
            </a:r>
            <a:r>
              <a:rPr lang="en-US" altLang="ko-KR" dirty="0" smtClean="0">
                <a:latin typeface="+mn-ea"/>
              </a:rPr>
              <a:t>Socket </a:t>
            </a:r>
            <a:r>
              <a:rPr lang="ko-KR" altLang="en-US" dirty="0" smtClean="0">
                <a:latin typeface="+mn-ea"/>
              </a:rPr>
              <a:t>클래스를 제공하고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TCP </a:t>
            </a:r>
            <a:r>
              <a:rPr lang="ko-KR" altLang="en-US" dirty="0" smtClean="0">
                <a:latin typeface="+mn-ea"/>
              </a:rPr>
              <a:t>소켓은 상호 연결된 상태에서 신뢰성 있는 통신을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ServerSocket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클래스는 서버 측에서 사용되며 실제 통신을 수행하지 않는다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실제 통신은 </a:t>
            </a:r>
            <a:r>
              <a:rPr lang="en-US" altLang="ko-KR" dirty="0" smtClean="0">
                <a:latin typeface="+mn-ea"/>
              </a:rPr>
              <a:t>Socket </a:t>
            </a:r>
            <a:r>
              <a:rPr lang="ko-KR" altLang="en-US" dirty="0" smtClean="0">
                <a:latin typeface="+mn-ea"/>
              </a:rPr>
              <a:t>객체에 의해 이루어진다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UDP </a:t>
            </a:r>
            <a:r>
              <a:rPr lang="ko-KR" altLang="en-US" dirty="0" smtClean="0">
                <a:latin typeface="+mn-ea"/>
              </a:rPr>
              <a:t>소켓  </a:t>
            </a: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UDP(User Datagram Protocol)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TCP </a:t>
            </a:r>
            <a:r>
              <a:rPr lang="ko-KR" altLang="en-US" dirty="0" smtClean="0">
                <a:latin typeface="+mn-ea"/>
              </a:rPr>
              <a:t>소켓에 비해 신뢰성과 안정성 측면에서 뒤지지만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연결을 설정하지 않으므로 네트워크에 부담을 주지 않는다는 장점이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자바는 </a:t>
            </a:r>
            <a:r>
              <a:rPr lang="en-US" altLang="ko-KR" dirty="0" smtClean="0">
                <a:latin typeface="+mn-ea"/>
              </a:rPr>
              <a:t>UDP</a:t>
            </a:r>
            <a:r>
              <a:rPr lang="ko-KR" altLang="en-US" dirty="0" smtClean="0">
                <a:latin typeface="+mn-ea"/>
              </a:rPr>
              <a:t>를 지원하기 위해 </a:t>
            </a:r>
            <a:r>
              <a:rPr lang="en-US" altLang="ko-KR" dirty="0" err="1" smtClean="0">
                <a:latin typeface="+mn-ea"/>
              </a:rPr>
              <a:t>DatagramPacket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DatagramSocket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클래스를 제공하고 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DatagramPacket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클래스는 응용 프로그램들이 주고받을 데이터와 관련된 클래스이고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실제 데이터의 전송은 </a:t>
            </a:r>
            <a:r>
              <a:rPr lang="en-US" altLang="ko-KR" dirty="0" err="1" smtClean="0">
                <a:latin typeface="+mn-ea"/>
              </a:rPr>
              <a:t>DatagramSocket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클래스에 의해 이루어진다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4"/>
          </p:nvPr>
        </p:nvSpPr>
        <p:spPr>
          <a:xfrm>
            <a:off x="1752600" y="685800"/>
            <a:ext cx="7052400" cy="4164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학습정리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68B0BF6-32B8-4A20-B4D1-44D2EE44FB2B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799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81000" y="2345932"/>
            <a:ext cx="8686800" cy="27736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 연습 문제를 잘 풀어서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제출해주시기 바랍니다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US" altLang="ko-KR" sz="20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773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091600" y="685800"/>
            <a:ext cx="8271600" cy="416440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+mj-ea"/>
                <a:ea typeface="+mj-ea"/>
              </a:rPr>
              <a:t>1-1 TCP/IP(Transmission Control Protocol/Internet Protocol)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네트워킹의 개요와 </a:t>
            </a:r>
            <a:r>
              <a:rPr lang="en-US" altLang="ko-KR" dirty="0" smtClean="0"/>
              <a:t>java.net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6400"/>
            <a:ext cx="2892893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296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981200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1-2    TCP</a:t>
            </a:r>
            <a:r>
              <a:rPr lang="ko-KR" altLang="en-US" dirty="0" smtClean="0">
                <a:latin typeface="+mj-ea"/>
                <a:ea typeface="+mj-ea"/>
              </a:rPr>
              <a:t>와 </a:t>
            </a:r>
            <a:r>
              <a:rPr lang="en-US" altLang="ko-KR" dirty="0" smtClean="0">
                <a:latin typeface="+mj-ea"/>
                <a:ea typeface="+mj-ea"/>
              </a:rPr>
              <a:t>UDP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네트워킹의 개요와 </a:t>
            </a:r>
            <a:r>
              <a:rPr lang="en-US" altLang="ko-KR" dirty="0" smtClean="0"/>
              <a:t>java.net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r>
              <a:rPr lang="ko-KR" altLang="en-US" dirty="0" smtClean="0"/>
              <a:t>의 전달 계층은 크게 두 가지로 구분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연결형인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TCP(Transmission Control Protocol)</a:t>
            </a:r>
          </a:p>
          <a:p>
            <a:pPr lvl="1"/>
            <a:r>
              <a:rPr lang="ko-KR" altLang="en-US" dirty="0" err="1" smtClean="0"/>
              <a:t>비연결형인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UDP(User Datagram Protocol)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TCP</a:t>
            </a:r>
          </a:p>
          <a:p>
            <a:pPr lvl="1"/>
            <a:r>
              <a:rPr lang="ko-KR" altLang="en-US" dirty="0" smtClean="0"/>
              <a:t>연결성 통신 방식으로 전화처럼 먼저 수신자와 연결을 설정한 다음 정보를 주고받는 방식을 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UDP</a:t>
            </a:r>
          </a:p>
          <a:p>
            <a:pPr lvl="1"/>
            <a:r>
              <a:rPr lang="ko-KR" altLang="en-US" dirty="0" err="1" smtClean="0"/>
              <a:t>비연결성</a:t>
            </a:r>
            <a:r>
              <a:rPr lang="ko-KR" altLang="en-US" dirty="0" smtClean="0"/>
              <a:t> 통신 방식으로 편지처럼 보내는 사람에 의해 보내지면 받는 사람은 그 편지를 받아야 편지가 도착한 사실을 알게 되는 경우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9834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981200" y="6096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1-3   </a:t>
            </a:r>
            <a:r>
              <a:rPr lang="ko-KR" altLang="en-US" dirty="0" smtClean="0">
                <a:latin typeface="+mj-ea"/>
                <a:ea typeface="+mj-ea"/>
              </a:rPr>
              <a:t>소켓</a:t>
            </a:r>
            <a:r>
              <a:rPr lang="en-US" altLang="ko-KR" dirty="0" smtClean="0">
                <a:latin typeface="+mj-ea"/>
                <a:ea typeface="+mj-ea"/>
              </a:rPr>
              <a:t>(socket)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네트워킹의 개요와 </a:t>
            </a:r>
            <a:r>
              <a:rPr lang="en-US" altLang="ko-KR" dirty="0" smtClean="0"/>
              <a:t>java.net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(socket)</a:t>
            </a:r>
          </a:p>
          <a:p>
            <a:pPr lvl="1"/>
            <a:r>
              <a:rPr lang="ko-KR" altLang="en-US" dirty="0" smtClean="0"/>
              <a:t>전기선의 소켓과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컴퓨터가 연결된 통신의 끝점을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상호 연결된 응용 프로그램들 사이의 안정된 정보 교환을 제공하고 있는 매체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TCP/IP</a:t>
            </a:r>
            <a:r>
              <a:rPr lang="ko-KR" altLang="en-US" dirty="0" smtClean="0"/>
              <a:t>소켓 </a:t>
            </a:r>
            <a:r>
              <a:rPr lang="en-US" altLang="ko-KR" dirty="0" smtClean="0"/>
              <a:t>: TCP(Transmission Control Protocol) </a:t>
            </a:r>
            <a:r>
              <a:rPr lang="ko-KR" altLang="en-US" dirty="0" smtClean="0"/>
              <a:t>소켓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UDP(User Datagram Protocol) </a:t>
            </a:r>
            <a:r>
              <a:rPr lang="ko-KR" altLang="en-US" dirty="0" smtClean="0"/>
              <a:t>소켓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6883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905000" y="7620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1-4   </a:t>
            </a:r>
            <a:r>
              <a:rPr lang="ko-KR" altLang="en-US" dirty="0" smtClean="0">
                <a:latin typeface="+mj-ea"/>
                <a:ea typeface="+mj-ea"/>
              </a:rPr>
              <a:t>포트</a:t>
            </a:r>
            <a:r>
              <a:rPr lang="en-US" altLang="ko-KR" dirty="0" smtClean="0">
                <a:latin typeface="+mj-ea"/>
                <a:ea typeface="+mj-ea"/>
              </a:rPr>
              <a:t>(port)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네트워킹의 개요와 </a:t>
            </a:r>
            <a:r>
              <a:rPr lang="en-US" altLang="ko-KR" dirty="0" smtClean="0"/>
              <a:t>java.net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통신선을</a:t>
            </a:r>
            <a:r>
              <a:rPr lang="ko-KR" altLang="en-US" dirty="0" smtClean="0"/>
              <a:t> 통해 수신되는 데이터가 컴퓨터 내의 여러 통신 프로그램 중에서 하나의 프로그램에 전달되도록 하기 위한 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인터넷을 통하여 전달되는 정보들은 목적지 컴퓨터의 주소</a:t>
            </a:r>
            <a:r>
              <a:rPr lang="en-US" altLang="ko-KR" dirty="0" smtClean="0"/>
              <a:t>(32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비트의 포트번호로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: 203.233.51.1:8088</a:t>
            </a:r>
          </a:p>
        </p:txBody>
      </p:sp>
    </p:spTree>
    <p:extLst>
      <p:ext uri="{BB962C8B-B14F-4D97-AF65-F5344CB8AC3E}">
        <p14:creationId xmlns:p14="http://schemas.microsoft.com/office/powerpoint/2010/main" val="1955183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752600" y="685800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1-5    java.net </a:t>
            </a:r>
            <a:r>
              <a:rPr lang="ko-KR" altLang="en-US" dirty="0" smtClean="0">
                <a:latin typeface="+mj-ea"/>
                <a:ea typeface="+mj-ea"/>
              </a:rPr>
              <a:t>패키지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네트워킹의 개요와 </a:t>
            </a:r>
            <a:r>
              <a:rPr lang="en-US" altLang="ko-KR" dirty="0" smtClean="0"/>
              <a:t>java.net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04" y="1295400"/>
            <a:ext cx="4860996" cy="484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96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1405800" y="310665"/>
            <a:ext cx="8271600" cy="41644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인터넷 주소와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인터넷의 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IP(Internet Protocol)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숫자로 구성된 주소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134.23.33.200)</a:t>
            </a:r>
          </a:p>
          <a:p>
            <a:pPr lvl="1"/>
            <a:r>
              <a:rPr lang="ko-KR" altLang="en-US" dirty="0" smtClean="0"/>
              <a:t>도메인</a:t>
            </a:r>
            <a:r>
              <a:rPr lang="en-US" altLang="ko-KR" dirty="0" smtClean="0"/>
              <a:t>(Domain)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문자중심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www.ehan.co.kr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편리함으로 인하여 대부분의 사용자는 도메인 이름을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63482"/>
            <a:ext cx="80210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178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914</Words>
  <Application>Microsoft Office PowerPoint</Application>
  <PresentationFormat>A4 용지(210x297mm)</PresentationFormat>
  <Paragraphs>216</Paragraphs>
  <Slides>32</Slides>
  <Notes>32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맑은 고딕</vt:lpstr>
      <vt:lpstr>Arial</vt:lpstr>
      <vt:lpstr>Arial Black</vt:lpstr>
      <vt:lpstr>Wingdings</vt:lpstr>
      <vt:lpstr>1_디자인 사용자 지정</vt:lpstr>
      <vt:lpstr>Image</vt:lpstr>
      <vt:lpstr>20장  네트워크</vt:lpstr>
      <vt:lpstr> </vt:lpstr>
      <vt:lpstr>1 네트워킹의 개요와 java.net 패키지</vt:lpstr>
      <vt:lpstr>1 네트워킹의 개요와 java.net 패키지</vt:lpstr>
      <vt:lpstr>1 네트워킹의 개요와 java.net 패키지</vt:lpstr>
      <vt:lpstr>1 네트워킹의 개요와 java.net 패키지</vt:lpstr>
      <vt:lpstr>1 네트워킹의 개요와 java.net 패키지</vt:lpstr>
      <vt:lpstr>1 네트워킹의 개요와 java.net 패키지</vt:lpstr>
      <vt:lpstr>2 인터넷 주소와 URL</vt:lpstr>
      <vt:lpstr>2 인터넷 주소와 URL</vt:lpstr>
      <vt:lpstr>2 인터넷 주소와 URL</vt:lpstr>
      <vt:lpstr>2 인터넷 주소와 URL</vt:lpstr>
      <vt:lpstr>2 인터넷 주소와 URL</vt:lpstr>
      <vt:lpstr>2 인터넷 주소와 URL</vt:lpstr>
      <vt:lpstr>2 인터넷 주소와 URL</vt:lpstr>
      <vt:lpstr>2 인터넷 주소와 URL</vt:lpstr>
      <vt:lpstr>2 인터넷 주소와 URL</vt:lpstr>
      <vt:lpstr>3 TCP 소켓</vt:lpstr>
      <vt:lpstr>3 TCP 소켓</vt:lpstr>
      <vt:lpstr>3 TCP 소켓</vt:lpstr>
      <vt:lpstr>3 TCP 소켓</vt:lpstr>
      <vt:lpstr>3 TCP 소켓</vt:lpstr>
      <vt:lpstr>3 TCP 소켓</vt:lpstr>
      <vt:lpstr>4 UDP 소켓</vt:lpstr>
      <vt:lpstr>4 UDP 소켓</vt:lpstr>
      <vt:lpstr>4 UDP 소켓</vt:lpstr>
      <vt:lpstr>4 UDP 소켓</vt:lpstr>
      <vt:lpstr>4 UDP 소켓</vt:lpstr>
      <vt:lpstr>4 UDP 소켓</vt:lpstr>
      <vt:lpstr>PowerPoint 프레젠테이션</vt:lpstr>
      <vt:lpstr>PowerPoint 프레젠테이션</vt:lpstr>
      <vt:lpstr>수고하셨습니다. 제출 연습 문제를 잘 풀어서 제출해주시기 바랍니다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2020-08-19T22:43:51Z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