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4" r:id="rId9"/>
    <p:sldId id="261" r:id="rId10"/>
    <p:sldId id="265" r:id="rId11"/>
    <p:sldId id="267" r:id="rId12"/>
    <p:sldId id="266" r:id="rId13"/>
    <p:sldId id="268" r:id="rId14"/>
    <p:sldId id="270" r:id="rId15"/>
    <p:sldId id="269" r:id="rId16"/>
    <p:sldId id="271" r:id="rId17"/>
    <p:sldId id="272" r:id="rId18"/>
    <p:sldId id="274" r:id="rId19"/>
    <p:sldId id="273" r:id="rId20"/>
    <p:sldId id="277" r:id="rId21"/>
    <p:sldId id="275" r:id="rId22"/>
    <p:sldId id="276" r:id="rId23"/>
    <p:sldId id="278" r:id="rId24"/>
    <p:sldId id="279" r:id="rId25"/>
    <p:sldId id="280" r:id="rId26"/>
    <p:sldId id="283" r:id="rId27"/>
    <p:sldId id="284" r:id="rId28"/>
    <p:sldId id="285" r:id="rId29"/>
    <p:sldId id="281" r:id="rId30"/>
    <p:sldId id="282" r:id="rId3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0F551-02F2-41B9-BCB5-B8710651087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F64BB3A-6B02-4627-920E-ECBE436D3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0D738AF-3A11-402B-95D7-AE76180B9805}"/>
              </a:ext>
            </a:extLst>
          </p:cNvPr>
          <p:cNvSpPr>
            <a:spLocks noGrp="1"/>
          </p:cNvSpPr>
          <p:nvPr>
            <p:ph type="dt" sz="half" idx="10"/>
          </p:nvPr>
        </p:nvSpPr>
        <p:spPr/>
        <p:txBody>
          <a:bodyPr/>
          <a:lstStyle/>
          <a:p>
            <a:fld id="{D5B1376A-6211-44ED-B4E8-FA38E491478E}" type="datetimeFigureOut">
              <a:rPr lang="pt-BR" smtClean="0"/>
              <a:t>23/11/2018</a:t>
            </a:fld>
            <a:endParaRPr lang="pt-BR"/>
          </a:p>
        </p:txBody>
      </p:sp>
      <p:sp>
        <p:nvSpPr>
          <p:cNvPr id="5" name="Espaço Reservado para Rodapé 4">
            <a:extLst>
              <a:ext uri="{FF2B5EF4-FFF2-40B4-BE49-F238E27FC236}">
                <a16:creationId xmlns:a16="http://schemas.microsoft.com/office/drawing/2014/main" id="{819F5271-922A-4DA6-BCFF-85D1634B735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3699EC8-9A97-496F-9FC7-30CD2B031FEF}"/>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00210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3F1AB-7D44-42E8-B6FD-3046E690C38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6D893C6-9CE1-404E-BFC5-F162AF426EFB}"/>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87F8473-55D4-4350-A9E1-3CBDECBBDCB6}"/>
              </a:ext>
            </a:extLst>
          </p:cNvPr>
          <p:cNvSpPr>
            <a:spLocks noGrp="1"/>
          </p:cNvSpPr>
          <p:nvPr>
            <p:ph type="dt" sz="half" idx="10"/>
          </p:nvPr>
        </p:nvSpPr>
        <p:spPr/>
        <p:txBody>
          <a:bodyPr/>
          <a:lstStyle/>
          <a:p>
            <a:fld id="{D5B1376A-6211-44ED-B4E8-FA38E491478E}" type="datetimeFigureOut">
              <a:rPr lang="pt-BR" smtClean="0"/>
              <a:t>23/11/2018</a:t>
            </a:fld>
            <a:endParaRPr lang="pt-BR"/>
          </a:p>
        </p:txBody>
      </p:sp>
      <p:sp>
        <p:nvSpPr>
          <p:cNvPr id="5" name="Espaço Reservado para Rodapé 4">
            <a:extLst>
              <a:ext uri="{FF2B5EF4-FFF2-40B4-BE49-F238E27FC236}">
                <a16:creationId xmlns:a16="http://schemas.microsoft.com/office/drawing/2014/main" id="{6E825B63-A3B1-4367-B14D-026D2659A26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4997682-575D-4C2A-8AF7-68B25EA2F89C}"/>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45268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609694-71A9-4D05-885A-0B8001D0C84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21C3804-4532-4B88-8258-D24AD0817F9C}"/>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9F7C1C3-2722-47C5-A79B-8CAAC6A1EB4B}"/>
              </a:ext>
            </a:extLst>
          </p:cNvPr>
          <p:cNvSpPr>
            <a:spLocks noGrp="1"/>
          </p:cNvSpPr>
          <p:nvPr>
            <p:ph type="dt" sz="half" idx="10"/>
          </p:nvPr>
        </p:nvSpPr>
        <p:spPr/>
        <p:txBody>
          <a:bodyPr/>
          <a:lstStyle/>
          <a:p>
            <a:fld id="{D5B1376A-6211-44ED-B4E8-FA38E491478E}" type="datetimeFigureOut">
              <a:rPr lang="pt-BR" smtClean="0"/>
              <a:t>23/11/2018</a:t>
            </a:fld>
            <a:endParaRPr lang="pt-BR"/>
          </a:p>
        </p:txBody>
      </p:sp>
      <p:sp>
        <p:nvSpPr>
          <p:cNvPr id="5" name="Espaço Reservado para Rodapé 4">
            <a:extLst>
              <a:ext uri="{FF2B5EF4-FFF2-40B4-BE49-F238E27FC236}">
                <a16:creationId xmlns:a16="http://schemas.microsoft.com/office/drawing/2014/main" id="{C69A768E-987B-409A-8045-72ADE97D622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A0C04D5-FCF3-4B75-8BAB-BD1674801308}"/>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61726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AE62D-8736-44C4-82F5-838C95F0B4F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88C2DA8-8F71-4320-8D06-B6437DF43F88}"/>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806CCDE-3721-4EB0-805B-DCFD17DDFF5A}"/>
              </a:ext>
            </a:extLst>
          </p:cNvPr>
          <p:cNvSpPr>
            <a:spLocks noGrp="1"/>
          </p:cNvSpPr>
          <p:nvPr>
            <p:ph type="dt" sz="half" idx="10"/>
          </p:nvPr>
        </p:nvSpPr>
        <p:spPr/>
        <p:txBody>
          <a:bodyPr/>
          <a:lstStyle/>
          <a:p>
            <a:fld id="{D5B1376A-6211-44ED-B4E8-FA38E491478E}" type="datetimeFigureOut">
              <a:rPr lang="pt-BR" smtClean="0"/>
              <a:t>23/11/2018</a:t>
            </a:fld>
            <a:endParaRPr lang="pt-BR"/>
          </a:p>
        </p:txBody>
      </p:sp>
      <p:sp>
        <p:nvSpPr>
          <p:cNvPr id="5" name="Espaço Reservado para Rodapé 4">
            <a:extLst>
              <a:ext uri="{FF2B5EF4-FFF2-40B4-BE49-F238E27FC236}">
                <a16:creationId xmlns:a16="http://schemas.microsoft.com/office/drawing/2014/main" id="{2CBDA13F-26F0-4606-BF37-19E52ED2E66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D456465-4ACE-464D-8A50-4C3CAA4FB12C}"/>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198683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66B555-AD5B-4894-8178-77A0BD8D22EB}"/>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99DB831-FC05-4249-B0D1-52117069B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C2E29B22-DB2A-40EA-B16A-622BD4CE8A7F}"/>
              </a:ext>
            </a:extLst>
          </p:cNvPr>
          <p:cNvSpPr>
            <a:spLocks noGrp="1"/>
          </p:cNvSpPr>
          <p:nvPr>
            <p:ph type="dt" sz="half" idx="10"/>
          </p:nvPr>
        </p:nvSpPr>
        <p:spPr/>
        <p:txBody>
          <a:bodyPr/>
          <a:lstStyle/>
          <a:p>
            <a:fld id="{D5B1376A-6211-44ED-B4E8-FA38E491478E}" type="datetimeFigureOut">
              <a:rPr lang="pt-BR" smtClean="0"/>
              <a:t>23/11/2018</a:t>
            </a:fld>
            <a:endParaRPr lang="pt-BR"/>
          </a:p>
        </p:txBody>
      </p:sp>
      <p:sp>
        <p:nvSpPr>
          <p:cNvPr id="5" name="Espaço Reservado para Rodapé 4">
            <a:extLst>
              <a:ext uri="{FF2B5EF4-FFF2-40B4-BE49-F238E27FC236}">
                <a16:creationId xmlns:a16="http://schemas.microsoft.com/office/drawing/2014/main" id="{D8ED47A4-A0BE-4CA0-A202-1B4A208A855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093C065-A34D-47D6-81DA-65D5A8837C79}"/>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85813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E743A-2980-47C8-B38C-D0AF48490CE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C1346A6-E482-4C13-9484-0B1CD679CB76}"/>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511ABD0-9F96-43D2-94AB-52E43B1818D1}"/>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C6B3522-8216-44B5-A059-6CE124A8CC71}"/>
              </a:ext>
            </a:extLst>
          </p:cNvPr>
          <p:cNvSpPr>
            <a:spLocks noGrp="1"/>
          </p:cNvSpPr>
          <p:nvPr>
            <p:ph type="dt" sz="half" idx="10"/>
          </p:nvPr>
        </p:nvSpPr>
        <p:spPr/>
        <p:txBody>
          <a:bodyPr/>
          <a:lstStyle/>
          <a:p>
            <a:fld id="{D5B1376A-6211-44ED-B4E8-FA38E491478E}" type="datetimeFigureOut">
              <a:rPr lang="pt-BR" smtClean="0"/>
              <a:t>23/11/2018</a:t>
            </a:fld>
            <a:endParaRPr lang="pt-BR"/>
          </a:p>
        </p:txBody>
      </p:sp>
      <p:sp>
        <p:nvSpPr>
          <p:cNvPr id="6" name="Espaço Reservado para Rodapé 5">
            <a:extLst>
              <a:ext uri="{FF2B5EF4-FFF2-40B4-BE49-F238E27FC236}">
                <a16:creationId xmlns:a16="http://schemas.microsoft.com/office/drawing/2014/main" id="{28158BDD-33AA-4A98-9265-A858E8662A0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E1A1838-F2D2-41AC-AFD6-7CAAA051F6AC}"/>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7122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DB32B-8071-4E07-BF97-7E49A6EA39A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45F33AE-A75C-43A2-BD20-E80F1E8012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A365717-5FC3-4C5E-BE04-210FF17FC972}"/>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E066C4A-D614-48A4-980E-11224DB9F9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EE96DCE6-B72D-4FBE-A8DB-49FD9C3A4F65}"/>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2074096-0306-4B21-A78E-F0BE75947ACB}"/>
              </a:ext>
            </a:extLst>
          </p:cNvPr>
          <p:cNvSpPr>
            <a:spLocks noGrp="1"/>
          </p:cNvSpPr>
          <p:nvPr>
            <p:ph type="dt" sz="half" idx="10"/>
          </p:nvPr>
        </p:nvSpPr>
        <p:spPr/>
        <p:txBody>
          <a:bodyPr/>
          <a:lstStyle/>
          <a:p>
            <a:fld id="{D5B1376A-6211-44ED-B4E8-FA38E491478E}" type="datetimeFigureOut">
              <a:rPr lang="pt-BR" smtClean="0"/>
              <a:t>23/11/2018</a:t>
            </a:fld>
            <a:endParaRPr lang="pt-BR"/>
          </a:p>
        </p:txBody>
      </p:sp>
      <p:sp>
        <p:nvSpPr>
          <p:cNvPr id="8" name="Espaço Reservado para Rodapé 7">
            <a:extLst>
              <a:ext uri="{FF2B5EF4-FFF2-40B4-BE49-F238E27FC236}">
                <a16:creationId xmlns:a16="http://schemas.microsoft.com/office/drawing/2014/main" id="{31115B82-421F-4EA0-BE84-B072DD20DECE}"/>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C0221ED-4BE6-4EC8-AD32-EE2F675E43C2}"/>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7652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DFE40-E4D7-4D36-B93C-9E6BB09E153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A967A65-51E6-4A8F-9CA5-B4840C8B15BC}"/>
              </a:ext>
            </a:extLst>
          </p:cNvPr>
          <p:cNvSpPr>
            <a:spLocks noGrp="1"/>
          </p:cNvSpPr>
          <p:nvPr>
            <p:ph type="dt" sz="half" idx="10"/>
          </p:nvPr>
        </p:nvSpPr>
        <p:spPr/>
        <p:txBody>
          <a:bodyPr/>
          <a:lstStyle/>
          <a:p>
            <a:fld id="{D5B1376A-6211-44ED-B4E8-FA38E491478E}" type="datetimeFigureOut">
              <a:rPr lang="pt-BR" smtClean="0"/>
              <a:t>23/11/2018</a:t>
            </a:fld>
            <a:endParaRPr lang="pt-BR"/>
          </a:p>
        </p:txBody>
      </p:sp>
      <p:sp>
        <p:nvSpPr>
          <p:cNvPr id="4" name="Espaço Reservado para Rodapé 3">
            <a:extLst>
              <a:ext uri="{FF2B5EF4-FFF2-40B4-BE49-F238E27FC236}">
                <a16:creationId xmlns:a16="http://schemas.microsoft.com/office/drawing/2014/main" id="{4CA7230E-F5B4-4F7A-82D6-1F30454B3E1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B71224E-3451-408A-9C9B-F002E358ED5E}"/>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66991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E51C4E6-87DB-4080-817E-ED842E7AEE31}"/>
              </a:ext>
            </a:extLst>
          </p:cNvPr>
          <p:cNvSpPr>
            <a:spLocks noGrp="1"/>
          </p:cNvSpPr>
          <p:nvPr>
            <p:ph type="dt" sz="half" idx="10"/>
          </p:nvPr>
        </p:nvSpPr>
        <p:spPr/>
        <p:txBody>
          <a:bodyPr/>
          <a:lstStyle/>
          <a:p>
            <a:fld id="{D5B1376A-6211-44ED-B4E8-FA38E491478E}" type="datetimeFigureOut">
              <a:rPr lang="pt-BR" smtClean="0"/>
              <a:t>23/11/2018</a:t>
            </a:fld>
            <a:endParaRPr lang="pt-BR"/>
          </a:p>
        </p:txBody>
      </p:sp>
      <p:sp>
        <p:nvSpPr>
          <p:cNvPr id="3" name="Espaço Reservado para Rodapé 2">
            <a:extLst>
              <a:ext uri="{FF2B5EF4-FFF2-40B4-BE49-F238E27FC236}">
                <a16:creationId xmlns:a16="http://schemas.microsoft.com/office/drawing/2014/main" id="{8F34C26D-E4A2-4DA6-B866-37F3763D838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34178B-6AF5-497A-BA3F-06BE039259C0}"/>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3384737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542AA-500E-483D-ADA8-CF5A751C4B0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7AF81C2-CCB3-4382-B078-D02CCD4EE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13C9C2D-D6EA-4E82-8555-445EEDF6C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15FACC4-7558-4089-868F-76A8C4D78438}"/>
              </a:ext>
            </a:extLst>
          </p:cNvPr>
          <p:cNvSpPr>
            <a:spLocks noGrp="1"/>
          </p:cNvSpPr>
          <p:nvPr>
            <p:ph type="dt" sz="half" idx="10"/>
          </p:nvPr>
        </p:nvSpPr>
        <p:spPr/>
        <p:txBody>
          <a:bodyPr/>
          <a:lstStyle/>
          <a:p>
            <a:fld id="{D5B1376A-6211-44ED-B4E8-FA38E491478E}" type="datetimeFigureOut">
              <a:rPr lang="pt-BR" smtClean="0"/>
              <a:t>23/11/2018</a:t>
            </a:fld>
            <a:endParaRPr lang="pt-BR"/>
          </a:p>
        </p:txBody>
      </p:sp>
      <p:sp>
        <p:nvSpPr>
          <p:cNvPr id="6" name="Espaço Reservado para Rodapé 5">
            <a:extLst>
              <a:ext uri="{FF2B5EF4-FFF2-40B4-BE49-F238E27FC236}">
                <a16:creationId xmlns:a16="http://schemas.microsoft.com/office/drawing/2014/main" id="{D31A3161-FD70-4315-9773-1CFD2390B15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76A4E44-85F9-47C7-8D76-F8C22A991B7F}"/>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421792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CB494-9E5F-4519-8C73-C2A5A88CF2B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B63E520-0971-4E78-A8F2-16EE124AE9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99D48EF-45E9-42A9-8A48-F1DC945B1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8D4C37AC-8FF3-4549-9E90-C25A4DBEF2E0}"/>
              </a:ext>
            </a:extLst>
          </p:cNvPr>
          <p:cNvSpPr>
            <a:spLocks noGrp="1"/>
          </p:cNvSpPr>
          <p:nvPr>
            <p:ph type="dt" sz="half" idx="10"/>
          </p:nvPr>
        </p:nvSpPr>
        <p:spPr/>
        <p:txBody>
          <a:bodyPr/>
          <a:lstStyle/>
          <a:p>
            <a:fld id="{D5B1376A-6211-44ED-B4E8-FA38E491478E}" type="datetimeFigureOut">
              <a:rPr lang="pt-BR" smtClean="0"/>
              <a:t>23/11/2018</a:t>
            </a:fld>
            <a:endParaRPr lang="pt-BR"/>
          </a:p>
        </p:txBody>
      </p:sp>
      <p:sp>
        <p:nvSpPr>
          <p:cNvPr id="6" name="Espaço Reservado para Rodapé 5">
            <a:extLst>
              <a:ext uri="{FF2B5EF4-FFF2-40B4-BE49-F238E27FC236}">
                <a16:creationId xmlns:a16="http://schemas.microsoft.com/office/drawing/2014/main" id="{FAC6D365-DFA1-4BF7-9A88-1FA7E8F0438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25600C4-1165-46C6-85EA-F535AC8B85EB}"/>
              </a:ext>
            </a:extLst>
          </p:cNvPr>
          <p:cNvSpPr>
            <a:spLocks noGrp="1"/>
          </p:cNvSpPr>
          <p:nvPr>
            <p:ph type="sldNum" sz="quarter" idx="12"/>
          </p:nvPr>
        </p:nvSpPr>
        <p:spPr/>
        <p:txBody>
          <a:bodyPr/>
          <a:lstStyle/>
          <a:p>
            <a:fld id="{05A2A9D7-129E-4B34-B785-508CD21E4480}" type="slidenum">
              <a:rPr lang="pt-BR" smtClean="0"/>
              <a:t>‹nº›</a:t>
            </a:fld>
            <a:endParaRPr lang="pt-BR"/>
          </a:p>
        </p:txBody>
      </p:sp>
    </p:spTree>
    <p:extLst>
      <p:ext uri="{BB962C8B-B14F-4D97-AF65-F5344CB8AC3E}">
        <p14:creationId xmlns:p14="http://schemas.microsoft.com/office/powerpoint/2010/main" val="250184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660928A-AEEC-4402-9970-7F7BC6C1FA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C1A7568-830D-4998-8454-E9A68D664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A7D5898-5399-4F5A-9A6A-34613A22F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1376A-6211-44ED-B4E8-FA38E491478E}" type="datetimeFigureOut">
              <a:rPr lang="pt-BR" smtClean="0"/>
              <a:t>23/11/2018</a:t>
            </a:fld>
            <a:endParaRPr lang="pt-BR"/>
          </a:p>
        </p:txBody>
      </p:sp>
      <p:sp>
        <p:nvSpPr>
          <p:cNvPr id="5" name="Espaço Reservado para Rodapé 4">
            <a:extLst>
              <a:ext uri="{FF2B5EF4-FFF2-40B4-BE49-F238E27FC236}">
                <a16:creationId xmlns:a16="http://schemas.microsoft.com/office/drawing/2014/main" id="{546658F9-90AF-4DAC-94EF-CD9BCFF202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75F6939-1692-49A7-BDEA-372F9B3A31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2A9D7-129E-4B34-B785-508CD21E4480}" type="slidenum">
              <a:rPr lang="pt-BR" smtClean="0"/>
              <a:t>‹nº›</a:t>
            </a:fld>
            <a:endParaRPr lang="pt-BR"/>
          </a:p>
        </p:txBody>
      </p:sp>
    </p:spTree>
    <p:extLst>
      <p:ext uri="{BB962C8B-B14F-4D97-AF65-F5344CB8AC3E}">
        <p14:creationId xmlns:p14="http://schemas.microsoft.com/office/powerpoint/2010/main" val="3156664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2F5EE6-B49E-47D0-8AD0-DD1129E54D68}"/>
              </a:ext>
            </a:extLst>
          </p:cNvPr>
          <p:cNvSpPr>
            <a:spLocks noGrp="1"/>
          </p:cNvSpPr>
          <p:nvPr>
            <p:ph type="ctrTitle"/>
          </p:nvPr>
        </p:nvSpPr>
        <p:spPr/>
        <p:txBody>
          <a:bodyPr/>
          <a:lstStyle/>
          <a:p>
            <a:r>
              <a:rPr lang="pt-BR" dirty="0"/>
              <a:t>GIT </a:t>
            </a:r>
          </a:p>
        </p:txBody>
      </p:sp>
      <p:sp>
        <p:nvSpPr>
          <p:cNvPr id="3" name="Subtítulo 2">
            <a:extLst>
              <a:ext uri="{FF2B5EF4-FFF2-40B4-BE49-F238E27FC236}">
                <a16:creationId xmlns:a16="http://schemas.microsoft.com/office/drawing/2014/main" id="{9CADB6F1-6622-43C7-A335-1F68D1E96088}"/>
              </a:ext>
            </a:extLst>
          </p:cNvPr>
          <p:cNvSpPr>
            <a:spLocks noGrp="1"/>
          </p:cNvSpPr>
          <p:nvPr>
            <p:ph type="subTitle" idx="1"/>
          </p:nvPr>
        </p:nvSpPr>
        <p:spPr/>
        <p:txBody>
          <a:bodyPr/>
          <a:lstStyle/>
          <a:p>
            <a:r>
              <a:rPr lang="pt-BR" dirty="0"/>
              <a:t>Sistema de Controle de Versão</a:t>
            </a:r>
          </a:p>
        </p:txBody>
      </p:sp>
    </p:spTree>
    <p:extLst>
      <p:ext uri="{BB962C8B-B14F-4D97-AF65-F5344CB8AC3E}">
        <p14:creationId xmlns:p14="http://schemas.microsoft.com/office/powerpoint/2010/main" val="119974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2E5B-F8AD-4ED8-8858-086FBC0492C8}"/>
              </a:ext>
            </a:extLst>
          </p:cNvPr>
          <p:cNvSpPr>
            <a:spLocks noGrp="1"/>
          </p:cNvSpPr>
          <p:nvPr>
            <p:ph type="title"/>
          </p:nvPr>
        </p:nvSpPr>
        <p:spPr>
          <a:xfrm>
            <a:off x="411318" y="814576"/>
            <a:ext cx="3388895" cy="494525"/>
          </a:xfrm>
        </p:spPr>
        <p:txBody>
          <a:bodyPr>
            <a:noAutofit/>
          </a:bodyPr>
          <a:lstStyle/>
          <a:p>
            <a:r>
              <a:rPr lang="pt-BR" sz="2400" dirty="0"/>
              <a:t>Instalação e configuração</a:t>
            </a:r>
          </a:p>
        </p:txBody>
      </p:sp>
      <p:sp>
        <p:nvSpPr>
          <p:cNvPr id="5" name="Título 1">
            <a:extLst>
              <a:ext uri="{FF2B5EF4-FFF2-40B4-BE49-F238E27FC236}">
                <a16:creationId xmlns:a16="http://schemas.microsoft.com/office/drawing/2014/main" id="{E3C6CDF6-FC17-4176-A1A4-AA1E86673892}"/>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a:t>GIT</a:t>
            </a:r>
            <a:endParaRPr lang="pt-BR" dirty="0"/>
          </a:p>
        </p:txBody>
      </p:sp>
      <p:sp>
        <p:nvSpPr>
          <p:cNvPr id="11" name="Espaço Reservado para Texto 3">
            <a:extLst>
              <a:ext uri="{FF2B5EF4-FFF2-40B4-BE49-F238E27FC236}">
                <a16:creationId xmlns:a16="http://schemas.microsoft.com/office/drawing/2014/main" id="{EC6357AC-C371-4B9D-9FFD-70B41324F8ED}"/>
              </a:ext>
            </a:extLst>
          </p:cNvPr>
          <p:cNvSpPr txBox="1">
            <a:spLocks/>
          </p:cNvSpPr>
          <p:nvPr/>
        </p:nvSpPr>
        <p:spPr>
          <a:xfrm>
            <a:off x="251928" y="1426027"/>
            <a:ext cx="4487852" cy="46715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pt-BR" dirty="0"/>
          </a:p>
        </p:txBody>
      </p:sp>
      <p:sp>
        <p:nvSpPr>
          <p:cNvPr id="12" name="Título 1">
            <a:extLst>
              <a:ext uri="{FF2B5EF4-FFF2-40B4-BE49-F238E27FC236}">
                <a16:creationId xmlns:a16="http://schemas.microsoft.com/office/drawing/2014/main" id="{DBF8657E-DAC6-47F6-9B47-B5F4BBF4CB93}"/>
              </a:ext>
            </a:extLst>
          </p:cNvPr>
          <p:cNvSpPr txBox="1">
            <a:spLocks/>
          </p:cNvSpPr>
          <p:nvPr/>
        </p:nvSpPr>
        <p:spPr>
          <a:xfrm>
            <a:off x="4739779" y="365444"/>
            <a:ext cx="6954473"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pt-BR" sz="2400" dirty="0"/>
          </a:p>
        </p:txBody>
      </p:sp>
      <p:sp>
        <p:nvSpPr>
          <p:cNvPr id="13" name="Espaço Reservado para Texto 3">
            <a:extLst>
              <a:ext uri="{FF2B5EF4-FFF2-40B4-BE49-F238E27FC236}">
                <a16:creationId xmlns:a16="http://schemas.microsoft.com/office/drawing/2014/main" id="{17CADC78-D060-48E6-B989-5EB4E18E8028}"/>
              </a:ext>
            </a:extLst>
          </p:cNvPr>
          <p:cNvSpPr txBox="1">
            <a:spLocks/>
          </p:cNvSpPr>
          <p:nvPr/>
        </p:nvSpPr>
        <p:spPr>
          <a:xfrm>
            <a:off x="6179977" y="1522444"/>
            <a:ext cx="5057190" cy="141669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pt-BR" dirty="0"/>
          </a:p>
        </p:txBody>
      </p:sp>
      <p:sp>
        <p:nvSpPr>
          <p:cNvPr id="14" name="Título 1">
            <a:extLst>
              <a:ext uri="{FF2B5EF4-FFF2-40B4-BE49-F238E27FC236}">
                <a16:creationId xmlns:a16="http://schemas.microsoft.com/office/drawing/2014/main" id="{92BECF72-55CA-4D2D-A42E-B7ACDCCAFC9A}"/>
              </a:ext>
            </a:extLst>
          </p:cNvPr>
          <p:cNvSpPr txBox="1">
            <a:spLocks/>
          </p:cNvSpPr>
          <p:nvPr/>
        </p:nvSpPr>
        <p:spPr>
          <a:xfrm>
            <a:off x="6095999" y="2954688"/>
            <a:ext cx="4736841"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pt-BR" sz="2400" dirty="0"/>
          </a:p>
        </p:txBody>
      </p:sp>
      <p:sp>
        <p:nvSpPr>
          <p:cNvPr id="15" name="Espaço Reservado para Texto 3">
            <a:extLst>
              <a:ext uri="{FF2B5EF4-FFF2-40B4-BE49-F238E27FC236}">
                <a16:creationId xmlns:a16="http://schemas.microsoft.com/office/drawing/2014/main" id="{AA62F8E4-2840-466C-86DA-975D16AE546C}"/>
              </a:ext>
            </a:extLst>
          </p:cNvPr>
          <p:cNvSpPr txBox="1">
            <a:spLocks/>
          </p:cNvSpPr>
          <p:nvPr/>
        </p:nvSpPr>
        <p:spPr>
          <a:xfrm>
            <a:off x="6179977" y="3629608"/>
            <a:ext cx="5057190" cy="19034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pt-BR" dirty="0"/>
          </a:p>
        </p:txBody>
      </p:sp>
      <p:pic>
        <p:nvPicPr>
          <p:cNvPr id="2050" name="Picture 2" descr="Git BASH">
            <a:extLst>
              <a:ext uri="{FF2B5EF4-FFF2-40B4-BE49-F238E27FC236}">
                <a16:creationId xmlns:a16="http://schemas.microsoft.com/office/drawing/2014/main" id="{764A0E71-EAF6-47B5-ACE8-7797DA3CF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86" y="3992532"/>
            <a:ext cx="4012591" cy="2105025"/>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5D698A9E-FD22-4A85-AA87-98AFB012E697}"/>
              </a:ext>
            </a:extLst>
          </p:cNvPr>
          <p:cNvSpPr txBox="1"/>
          <p:nvPr/>
        </p:nvSpPr>
        <p:spPr>
          <a:xfrm>
            <a:off x="331286" y="1670180"/>
            <a:ext cx="4148435" cy="2031325"/>
          </a:xfrm>
          <a:prstGeom prst="rect">
            <a:avLst/>
          </a:prstGeom>
          <a:noFill/>
        </p:spPr>
        <p:txBody>
          <a:bodyPr wrap="square" rtlCol="0">
            <a:spAutoFit/>
          </a:bodyPr>
          <a:lstStyle/>
          <a:p>
            <a:pPr algn="just"/>
            <a:r>
              <a:rPr lang="pt-BR" dirty="0"/>
              <a:t>O GIT tem instaladores binários para as diferentes distribuições Linux, um instalador com interface gráfica para Mac e um instalador para Windows que gerará um interface gráfica padrão e um </a:t>
            </a:r>
            <a:r>
              <a:rPr lang="pt-BR" dirty="0" err="1"/>
              <a:t>command</a:t>
            </a:r>
            <a:r>
              <a:rPr lang="pt-BR" dirty="0"/>
              <a:t> </a:t>
            </a:r>
            <a:r>
              <a:rPr lang="pt-BR" dirty="0" err="1"/>
              <a:t>line</a:t>
            </a:r>
            <a:r>
              <a:rPr lang="pt-BR" dirty="0"/>
              <a:t> (com cliente SSH, muito útil para o uso do GIT no Windows)</a:t>
            </a:r>
          </a:p>
        </p:txBody>
      </p:sp>
      <p:sp>
        <p:nvSpPr>
          <p:cNvPr id="6" name="Retângulo 5">
            <a:extLst>
              <a:ext uri="{FF2B5EF4-FFF2-40B4-BE49-F238E27FC236}">
                <a16:creationId xmlns:a16="http://schemas.microsoft.com/office/drawing/2014/main" id="{F53C2782-7708-4A81-9B64-870E08B7BA9E}"/>
              </a:ext>
            </a:extLst>
          </p:cNvPr>
          <p:cNvSpPr/>
          <p:nvPr/>
        </p:nvSpPr>
        <p:spPr>
          <a:xfrm>
            <a:off x="4633518" y="503853"/>
            <a:ext cx="7147163" cy="2327973"/>
          </a:xfrm>
          <a:prstGeom prst="rect">
            <a:avLst/>
          </a:prstGeom>
        </p:spPr>
        <p:txBody>
          <a:bodyPr wrap="square">
            <a:normAutofit fontScale="85000" lnSpcReduction="20000"/>
          </a:bodyPr>
          <a:lstStyle/>
          <a:p>
            <a:pPr algn="just"/>
            <a:r>
              <a:rPr lang="pt-BR" dirty="0"/>
              <a:t>Git vem com uma ferramenta chamada </a:t>
            </a:r>
            <a:r>
              <a:rPr lang="pt-BR" dirty="0" err="1"/>
              <a:t>git</a:t>
            </a:r>
            <a:r>
              <a:rPr lang="pt-BR" dirty="0"/>
              <a:t> </a:t>
            </a:r>
            <a:r>
              <a:rPr lang="pt-BR" dirty="0" err="1"/>
              <a:t>config</a:t>
            </a:r>
            <a:r>
              <a:rPr lang="pt-BR" dirty="0"/>
              <a:t> que permite a você ler e definir variáveis de configuração que controlam todos os aspectos de como o Git parece e opera. Essas variáveis podem ser armazenadas em três lugares diferentes:</a:t>
            </a:r>
          </a:p>
          <a:p>
            <a:pPr algn="just"/>
            <a:r>
              <a:rPr lang="pt-BR" b="1" dirty="0"/>
              <a:t>/</a:t>
            </a:r>
            <a:r>
              <a:rPr lang="pt-BR" b="1" dirty="0" err="1"/>
              <a:t>etc</a:t>
            </a:r>
            <a:r>
              <a:rPr lang="pt-BR" b="1" dirty="0"/>
              <a:t>/</a:t>
            </a:r>
            <a:r>
              <a:rPr lang="pt-BR" b="1" dirty="0" err="1"/>
              <a:t>gitconfig</a:t>
            </a:r>
            <a:r>
              <a:rPr lang="pt-BR" dirty="0"/>
              <a:t>: para todos os usuários do sistema</a:t>
            </a:r>
          </a:p>
          <a:p>
            <a:pPr algn="just"/>
            <a:r>
              <a:rPr lang="pt-BR" b="1" dirty="0"/>
              <a:t>~/.</a:t>
            </a:r>
            <a:r>
              <a:rPr lang="pt-BR" b="1" dirty="0" err="1"/>
              <a:t>gitconfig</a:t>
            </a:r>
            <a:r>
              <a:rPr lang="pt-BR" dirty="0"/>
              <a:t>: específico do usuário</a:t>
            </a:r>
          </a:p>
          <a:p>
            <a:pPr algn="just"/>
            <a:r>
              <a:rPr lang="pt-BR" b="1" dirty="0"/>
              <a:t>.</a:t>
            </a:r>
            <a:r>
              <a:rPr lang="pt-BR" b="1" dirty="0" err="1"/>
              <a:t>git</a:t>
            </a:r>
            <a:r>
              <a:rPr lang="pt-BR" b="1" dirty="0"/>
              <a:t>/</a:t>
            </a:r>
            <a:r>
              <a:rPr lang="pt-BR" b="1" dirty="0" err="1"/>
              <a:t>config</a:t>
            </a:r>
            <a:r>
              <a:rPr lang="pt-BR" b="1" dirty="0"/>
              <a:t>: </a:t>
            </a:r>
            <a:r>
              <a:rPr lang="pt-BR" dirty="0"/>
              <a:t>específico do repositório</a:t>
            </a:r>
          </a:p>
          <a:p>
            <a:pPr algn="just"/>
            <a:endParaRPr lang="pt-BR" dirty="0"/>
          </a:p>
          <a:p>
            <a:pPr algn="just"/>
            <a:r>
              <a:rPr lang="pt-BR" dirty="0"/>
              <a:t>Em sistemas Windows, Git procura pelo arquivo .</a:t>
            </a:r>
            <a:r>
              <a:rPr lang="pt-BR" dirty="0" err="1"/>
              <a:t>gitconfig</a:t>
            </a:r>
            <a:r>
              <a:rPr lang="pt-BR" dirty="0"/>
              <a:t> no diretório $HOME (</a:t>
            </a:r>
            <a:r>
              <a:rPr lang="pt-BR" b="1" dirty="0"/>
              <a:t>C:\Documents </a:t>
            </a:r>
            <a:r>
              <a:rPr lang="pt-BR" b="1" dirty="0" err="1"/>
              <a:t>and</a:t>
            </a:r>
            <a:r>
              <a:rPr lang="pt-BR" b="1" dirty="0"/>
              <a:t> Settings\$USER </a:t>
            </a:r>
            <a:r>
              <a:rPr lang="pt-BR" dirty="0"/>
              <a:t>para a maioria das pessoas). Também procura por /</a:t>
            </a:r>
            <a:r>
              <a:rPr lang="pt-BR" dirty="0" err="1"/>
              <a:t>etc</a:t>
            </a:r>
            <a:r>
              <a:rPr lang="pt-BR" dirty="0"/>
              <a:t>/</a:t>
            </a:r>
            <a:r>
              <a:rPr lang="pt-BR" dirty="0" err="1"/>
              <a:t>gitconfig</a:t>
            </a:r>
            <a:r>
              <a:rPr lang="pt-BR" dirty="0"/>
              <a:t>, apesar de que é relativo à raiz de </a:t>
            </a:r>
            <a:r>
              <a:rPr lang="pt-BR" dirty="0" err="1"/>
              <a:t>MSys</a:t>
            </a:r>
            <a:r>
              <a:rPr lang="pt-BR" dirty="0"/>
              <a:t>, que é o local onde você escolheu instalar o Git no seu sistema Windows quando executou o instalador.</a:t>
            </a:r>
          </a:p>
          <a:p>
            <a:pPr algn="just"/>
            <a:endParaRPr lang="pt-BR" dirty="0"/>
          </a:p>
        </p:txBody>
      </p:sp>
      <p:sp>
        <p:nvSpPr>
          <p:cNvPr id="8" name="Retângulo 7">
            <a:extLst>
              <a:ext uri="{FF2B5EF4-FFF2-40B4-BE49-F238E27FC236}">
                <a16:creationId xmlns:a16="http://schemas.microsoft.com/office/drawing/2014/main" id="{C589220E-A630-4812-B518-7A6D63BFB6CA}"/>
              </a:ext>
            </a:extLst>
          </p:cNvPr>
          <p:cNvSpPr/>
          <p:nvPr/>
        </p:nvSpPr>
        <p:spPr>
          <a:xfrm>
            <a:off x="4633518" y="3278565"/>
            <a:ext cx="6870442" cy="860408"/>
          </a:xfrm>
          <a:prstGeom prst="rect">
            <a:avLst/>
          </a:prstGeom>
        </p:spPr>
        <p:txBody>
          <a:bodyPr wrap="square">
            <a:normAutofit fontScale="85000" lnSpcReduction="10000"/>
          </a:bodyPr>
          <a:lstStyle/>
          <a:p>
            <a:pPr algn="just"/>
            <a:r>
              <a:rPr lang="pt-BR" dirty="0"/>
              <a:t>A primeira coisa que você deve fazer quando instalar o Git é definir o seu nome de usuário e endereço de e-mail. Todos os </a:t>
            </a:r>
            <a:r>
              <a:rPr lang="pt-BR" dirty="0" err="1"/>
              <a:t>commits</a:t>
            </a:r>
            <a:r>
              <a:rPr lang="pt-BR" dirty="0"/>
              <a:t> no Git utilizam essas informações, e está imutavelmente anexado nos </a:t>
            </a:r>
            <a:r>
              <a:rPr lang="pt-BR" dirty="0" err="1"/>
              <a:t>commits</a:t>
            </a:r>
            <a:r>
              <a:rPr lang="pt-BR" dirty="0"/>
              <a:t> que você realiza:</a:t>
            </a:r>
          </a:p>
        </p:txBody>
      </p:sp>
      <p:sp>
        <p:nvSpPr>
          <p:cNvPr id="16" name="Título 1">
            <a:extLst>
              <a:ext uri="{FF2B5EF4-FFF2-40B4-BE49-F238E27FC236}">
                <a16:creationId xmlns:a16="http://schemas.microsoft.com/office/drawing/2014/main" id="{F177AF3F-6F39-4C4D-BF69-43675884928B}"/>
              </a:ext>
            </a:extLst>
          </p:cNvPr>
          <p:cNvSpPr txBox="1">
            <a:spLocks/>
          </p:cNvSpPr>
          <p:nvPr/>
        </p:nvSpPr>
        <p:spPr>
          <a:xfrm>
            <a:off x="4736840" y="2733174"/>
            <a:ext cx="3388895"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sz="2400" dirty="0"/>
              <a:t>Identidade</a:t>
            </a:r>
          </a:p>
        </p:txBody>
      </p:sp>
      <p:sp>
        <p:nvSpPr>
          <p:cNvPr id="9" name="Retângulo 8">
            <a:extLst>
              <a:ext uri="{FF2B5EF4-FFF2-40B4-BE49-F238E27FC236}">
                <a16:creationId xmlns:a16="http://schemas.microsoft.com/office/drawing/2014/main" id="{5312809A-363B-4935-A373-DC723FFB052C}"/>
              </a:ext>
            </a:extLst>
          </p:cNvPr>
          <p:cNvSpPr/>
          <p:nvPr/>
        </p:nvSpPr>
        <p:spPr>
          <a:xfrm>
            <a:off x="4736840" y="4119666"/>
            <a:ext cx="6096000" cy="415180"/>
          </a:xfrm>
          <a:prstGeom prst="rect">
            <a:avLst/>
          </a:prstGeom>
        </p:spPr>
        <p:txBody>
          <a:bodyPr>
            <a:normAutofit fontScale="62500" lnSpcReduction="20000"/>
          </a:bodyPr>
          <a:lstStyle/>
          <a:p>
            <a:r>
              <a:rPr lang="pt-BR" b="0" i="0" dirty="0">
                <a:solidFill>
                  <a:srgbClr val="F14E32"/>
                </a:solidFill>
                <a:effectLst/>
                <a:latin typeface="Courier"/>
              </a:rPr>
              <a:t>$ </a:t>
            </a:r>
            <a:r>
              <a:rPr lang="pt-BR" b="0" i="0" dirty="0" err="1">
                <a:solidFill>
                  <a:srgbClr val="F14E32"/>
                </a:solidFill>
                <a:effectLst/>
                <a:latin typeface="Courier"/>
              </a:rPr>
              <a:t>git</a:t>
            </a:r>
            <a:r>
              <a:rPr lang="pt-BR" b="0" i="0" dirty="0">
                <a:solidFill>
                  <a:srgbClr val="F14E32"/>
                </a:solidFill>
                <a:effectLst/>
                <a:latin typeface="Courier"/>
              </a:rPr>
              <a:t> </a:t>
            </a:r>
            <a:r>
              <a:rPr lang="pt-BR" b="0" i="0" dirty="0" err="1">
                <a:solidFill>
                  <a:srgbClr val="F14E32"/>
                </a:solidFill>
                <a:effectLst/>
                <a:latin typeface="Courier"/>
              </a:rPr>
              <a:t>config</a:t>
            </a:r>
            <a:r>
              <a:rPr lang="pt-BR" b="0" i="0" dirty="0">
                <a:solidFill>
                  <a:srgbClr val="F14E32"/>
                </a:solidFill>
                <a:effectLst/>
                <a:latin typeface="Courier"/>
              </a:rPr>
              <a:t> --global user.name "John Doe“</a:t>
            </a:r>
          </a:p>
          <a:p>
            <a:r>
              <a:rPr lang="pt-BR" b="0" i="0" dirty="0">
                <a:solidFill>
                  <a:srgbClr val="F14E32"/>
                </a:solidFill>
                <a:effectLst/>
                <a:latin typeface="Courier"/>
              </a:rPr>
              <a:t>$ </a:t>
            </a:r>
            <a:r>
              <a:rPr lang="pt-BR" b="0" i="0" dirty="0" err="1">
                <a:solidFill>
                  <a:srgbClr val="F14E32"/>
                </a:solidFill>
                <a:effectLst/>
                <a:latin typeface="Courier"/>
              </a:rPr>
              <a:t>git</a:t>
            </a:r>
            <a:r>
              <a:rPr lang="pt-BR" b="0" i="0" dirty="0">
                <a:solidFill>
                  <a:srgbClr val="F14E32"/>
                </a:solidFill>
                <a:effectLst/>
                <a:latin typeface="Courier"/>
              </a:rPr>
              <a:t> </a:t>
            </a:r>
            <a:r>
              <a:rPr lang="pt-BR" b="0" i="0" dirty="0" err="1">
                <a:solidFill>
                  <a:srgbClr val="F14E32"/>
                </a:solidFill>
                <a:effectLst/>
                <a:latin typeface="Courier"/>
              </a:rPr>
              <a:t>config</a:t>
            </a:r>
            <a:r>
              <a:rPr lang="pt-BR" b="0" i="0" dirty="0">
                <a:solidFill>
                  <a:srgbClr val="F14E32"/>
                </a:solidFill>
                <a:effectLst/>
                <a:latin typeface="Courier"/>
              </a:rPr>
              <a:t> --global </a:t>
            </a:r>
            <a:r>
              <a:rPr lang="pt-BR" b="0" i="0" dirty="0" err="1">
                <a:solidFill>
                  <a:srgbClr val="F14E32"/>
                </a:solidFill>
                <a:effectLst/>
                <a:latin typeface="Courier"/>
              </a:rPr>
              <a:t>user.email</a:t>
            </a:r>
            <a:r>
              <a:rPr lang="pt-BR" b="0" i="0" dirty="0">
                <a:solidFill>
                  <a:srgbClr val="F14E32"/>
                </a:solidFill>
                <a:effectLst/>
                <a:latin typeface="Courier"/>
              </a:rPr>
              <a:t> johndoe@example.com</a:t>
            </a:r>
            <a:endParaRPr lang="pt-BR" dirty="0"/>
          </a:p>
        </p:txBody>
      </p:sp>
      <p:sp>
        <p:nvSpPr>
          <p:cNvPr id="10" name="Retângulo 9">
            <a:extLst>
              <a:ext uri="{FF2B5EF4-FFF2-40B4-BE49-F238E27FC236}">
                <a16:creationId xmlns:a16="http://schemas.microsoft.com/office/drawing/2014/main" id="{74700467-46F7-47FC-82BD-31C9C6ECA95E}"/>
              </a:ext>
            </a:extLst>
          </p:cNvPr>
          <p:cNvSpPr/>
          <p:nvPr/>
        </p:nvSpPr>
        <p:spPr>
          <a:xfrm>
            <a:off x="4736840" y="4655890"/>
            <a:ext cx="6957412" cy="1228206"/>
          </a:xfrm>
          <a:prstGeom prst="rect">
            <a:avLst/>
          </a:prstGeom>
        </p:spPr>
        <p:txBody>
          <a:bodyPr>
            <a:normAutofit/>
          </a:bodyPr>
          <a:lstStyle/>
          <a:p>
            <a:r>
              <a:rPr lang="pt-BR" dirty="0"/>
              <a:t>Só precisa fazer isso uma vez com a opção </a:t>
            </a:r>
            <a:r>
              <a:rPr lang="pt-BR" dirty="0">
                <a:solidFill>
                  <a:schemeClr val="accent2">
                    <a:lumMod val="75000"/>
                  </a:schemeClr>
                </a:solidFill>
              </a:rPr>
              <a:t>--global</a:t>
            </a:r>
            <a:r>
              <a:rPr lang="pt-BR" dirty="0"/>
              <a:t>. Caso seja necessário sobrepor estas informações com dados diferentes para projetos específicos, pode-se executar o comando sem a opção </a:t>
            </a:r>
            <a:r>
              <a:rPr lang="pt-BR" dirty="0">
                <a:solidFill>
                  <a:schemeClr val="accent2">
                    <a:lumMod val="75000"/>
                  </a:schemeClr>
                </a:solidFill>
              </a:rPr>
              <a:t>--global</a:t>
            </a:r>
            <a:r>
              <a:rPr lang="pt-BR" dirty="0"/>
              <a:t> no próprio projeto.</a:t>
            </a:r>
          </a:p>
        </p:txBody>
      </p:sp>
    </p:spTree>
    <p:extLst>
      <p:ext uri="{BB962C8B-B14F-4D97-AF65-F5344CB8AC3E}">
        <p14:creationId xmlns:p14="http://schemas.microsoft.com/office/powerpoint/2010/main" val="96543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2E5B-F8AD-4ED8-8858-086FBC0492C8}"/>
              </a:ext>
            </a:extLst>
          </p:cNvPr>
          <p:cNvSpPr>
            <a:spLocks noGrp="1"/>
          </p:cNvSpPr>
          <p:nvPr>
            <p:ph type="title"/>
          </p:nvPr>
        </p:nvSpPr>
        <p:spPr>
          <a:xfrm>
            <a:off x="411318" y="814576"/>
            <a:ext cx="3388895" cy="494525"/>
          </a:xfrm>
        </p:spPr>
        <p:txBody>
          <a:bodyPr>
            <a:noAutofit/>
          </a:bodyPr>
          <a:lstStyle/>
          <a:p>
            <a:r>
              <a:rPr lang="pt-BR" sz="2400" dirty="0"/>
              <a:t>Comandos Básicos</a:t>
            </a:r>
          </a:p>
        </p:txBody>
      </p:sp>
      <p:sp>
        <p:nvSpPr>
          <p:cNvPr id="5" name="Título 1">
            <a:extLst>
              <a:ext uri="{FF2B5EF4-FFF2-40B4-BE49-F238E27FC236}">
                <a16:creationId xmlns:a16="http://schemas.microsoft.com/office/drawing/2014/main" id="{E3C6CDF6-FC17-4176-A1A4-AA1E86673892}"/>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a:t>GIT</a:t>
            </a:r>
            <a:endParaRPr lang="pt-BR" dirty="0"/>
          </a:p>
        </p:txBody>
      </p:sp>
      <p:sp>
        <p:nvSpPr>
          <p:cNvPr id="11" name="Espaço Reservado para Texto 3">
            <a:extLst>
              <a:ext uri="{FF2B5EF4-FFF2-40B4-BE49-F238E27FC236}">
                <a16:creationId xmlns:a16="http://schemas.microsoft.com/office/drawing/2014/main" id="{EC6357AC-C371-4B9D-9FFD-70B41324F8ED}"/>
              </a:ext>
            </a:extLst>
          </p:cNvPr>
          <p:cNvSpPr txBox="1">
            <a:spLocks/>
          </p:cNvSpPr>
          <p:nvPr/>
        </p:nvSpPr>
        <p:spPr>
          <a:xfrm>
            <a:off x="5176014" y="892627"/>
            <a:ext cx="4487852" cy="46715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pt-BR" dirty="0"/>
          </a:p>
        </p:txBody>
      </p:sp>
      <p:sp>
        <p:nvSpPr>
          <p:cNvPr id="12" name="Título 1">
            <a:extLst>
              <a:ext uri="{FF2B5EF4-FFF2-40B4-BE49-F238E27FC236}">
                <a16:creationId xmlns:a16="http://schemas.microsoft.com/office/drawing/2014/main" id="{DBF8657E-DAC6-47F6-9B47-B5F4BBF4CB93}"/>
              </a:ext>
            </a:extLst>
          </p:cNvPr>
          <p:cNvSpPr txBox="1">
            <a:spLocks/>
          </p:cNvSpPr>
          <p:nvPr/>
        </p:nvSpPr>
        <p:spPr>
          <a:xfrm>
            <a:off x="4739779" y="365444"/>
            <a:ext cx="6954473"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pt-BR" sz="2400" dirty="0"/>
          </a:p>
        </p:txBody>
      </p:sp>
      <p:sp>
        <p:nvSpPr>
          <p:cNvPr id="13" name="Espaço Reservado para Texto 3">
            <a:extLst>
              <a:ext uri="{FF2B5EF4-FFF2-40B4-BE49-F238E27FC236}">
                <a16:creationId xmlns:a16="http://schemas.microsoft.com/office/drawing/2014/main" id="{17CADC78-D060-48E6-B989-5EB4E18E8028}"/>
              </a:ext>
            </a:extLst>
          </p:cNvPr>
          <p:cNvSpPr txBox="1">
            <a:spLocks/>
          </p:cNvSpPr>
          <p:nvPr/>
        </p:nvSpPr>
        <p:spPr>
          <a:xfrm>
            <a:off x="5676199" y="3866264"/>
            <a:ext cx="4195856" cy="122820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pt-BR" dirty="0"/>
          </a:p>
        </p:txBody>
      </p:sp>
      <p:sp>
        <p:nvSpPr>
          <p:cNvPr id="14" name="Título 1">
            <a:extLst>
              <a:ext uri="{FF2B5EF4-FFF2-40B4-BE49-F238E27FC236}">
                <a16:creationId xmlns:a16="http://schemas.microsoft.com/office/drawing/2014/main" id="{92BECF72-55CA-4D2D-A42E-B7ACDCCAFC9A}"/>
              </a:ext>
            </a:extLst>
          </p:cNvPr>
          <p:cNvSpPr txBox="1">
            <a:spLocks/>
          </p:cNvSpPr>
          <p:nvPr/>
        </p:nvSpPr>
        <p:spPr>
          <a:xfrm>
            <a:off x="246316" y="1253211"/>
            <a:ext cx="2825498" cy="4151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just"/>
            <a:r>
              <a:rPr lang="pt-BR" sz="2400" dirty="0"/>
              <a:t>verificar suas configurações:</a:t>
            </a:r>
            <a:endParaRPr lang="pt-BR" sz="2400" dirty="0">
              <a:solidFill>
                <a:srgbClr val="F14E32"/>
              </a:solidFill>
              <a:latin typeface="Courier"/>
            </a:endParaRPr>
          </a:p>
        </p:txBody>
      </p:sp>
      <p:sp>
        <p:nvSpPr>
          <p:cNvPr id="15" name="Espaço Reservado para Texto 3">
            <a:extLst>
              <a:ext uri="{FF2B5EF4-FFF2-40B4-BE49-F238E27FC236}">
                <a16:creationId xmlns:a16="http://schemas.microsoft.com/office/drawing/2014/main" id="{AA62F8E4-2840-466C-86DA-975D16AE546C}"/>
              </a:ext>
            </a:extLst>
          </p:cNvPr>
          <p:cNvSpPr txBox="1">
            <a:spLocks/>
          </p:cNvSpPr>
          <p:nvPr/>
        </p:nvSpPr>
        <p:spPr>
          <a:xfrm>
            <a:off x="6179977" y="1057276"/>
            <a:ext cx="5057190" cy="44757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pt-BR" dirty="0"/>
          </a:p>
        </p:txBody>
      </p:sp>
      <p:sp>
        <p:nvSpPr>
          <p:cNvPr id="3" name="CaixaDeTexto 2">
            <a:extLst>
              <a:ext uri="{FF2B5EF4-FFF2-40B4-BE49-F238E27FC236}">
                <a16:creationId xmlns:a16="http://schemas.microsoft.com/office/drawing/2014/main" id="{5D698A9E-FD22-4A85-AA87-98AFB012E697}"/>
              </a:ext>
            </a:extLst>
          </p:cNvPr>
          <p:cNvSpPr txBox="1"/>
          <p:nvPr/>
        </p:nvSpPr>
        <p:spPr>
          <a:xfrm>
            <a:off x="246315" y="1709682"/>
            <a:ext cx="4302232" cy="1719317"/>
          </a:xfrm>
          <a:prstGeom prst="rect">
            <a:avLst/>
          </a:prstGeom>
          <a:noFill/>
        </p:spPr>
        <p:txBody>
          <a:bodyPr wrap="square" rtlCol="0">
            <a:normAutofit fontScale="92500" lnSpcReduction="20000"/>
          </a:bodyPr>
          <a:lstStyle/>
          <a:p>
            <a:pPr algn="just"/>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t>
            </a:r>
            <a:r>
              <a:rPr lang="pt-BR" dirty="0" err="1">
                <a:solidFill>
                  <a:srgbClr val="F14E32"/>
                </a:solidFill>
                <a:latin typeface="Courier"/>
              </a:rPr>
              <a:t>config</a:t>
            </a:r>
            <a:r>
              <a:rPr lang="pt-BR" dirty="0">
                <a:solidFill>
                  <a:srgbClr val="F14E32"/>
                </a:solidFill>
                <a:latin typeface="Courier"/>
              </a:rPr>
              <a:t> --</a:t>
            </a:r>
            <a:r>
              <a:rPr lang="pt-BR" dirty="0" err="1">
                <a:solidFill>
                  <a:srgbClr val="F14E32"/>
                </a:solidFill>
                <a:latin typeface="Courier"/>
              </a:rPr>
              <a:t>list</a:t>
            </a:r>
            <a:r>
              <a:rPr lang="pt-BR" dirty="0">
                <a:solidFill>
                  <a:srgbClr val="F14E32"/>
                </a:solidFill>
                <a:latin typeface="Courier"/>
              </a:rPr>
              <a:t> user.name= Scott </a:t>
            </a:r>
            <a:r>
              <a:rPr lang="pt-BR" dirty="0" err="1">
                <a:solidFill>
                  <a:srgbClr val="F14E32"/>
                </a:solidFill>
                <a:latin typeface="Courier"/>
              </a:rPr>
              <a:t>Chacon</a:t>
            </a:r>
            <a:r>
              <a:rPr lang="pt-BR" dirty="0">
                <a:solidFill>
                  <a:srgbClr val="F14E32"/>
                </a:solidFill>
                <a:latin typeface="Courier"/>
              </a:rPr>
              <a:t> </a:t>
            </a:r>
          </a:p>
          <a:p>
            <a:pPr algn="just"/>
            <a:r>
              <a:rPr lang="pt-BR" dirty="0">
                <a:solidFill>
                  <a:srgbClr val="F14E32"/>
                </a:solidFill>
                <a:latin typeface="Courier"/>
              </a:rPr>
              <a:t>user.email=schacon@gmail.com </a:t>
            </a:r>
            <a:r>
              <a:rPr lang="pt-BR" dirty="0" err="1">
                <a:solidFill>
                  <a:srgbClr val="F14E32"/>
                </a:solidFill>
                <a:latin typeface="Courier"/>
              </a:rPr>
              <a:t>color.status</a:t>
            </a:r>
            <a:r>
              <a:rPr lang="pt-BR" dirty="0">
                <a:solidFill>
                  <a:srgbClr val="F14E32"/>
                </a:solidFill>
                <a:latin typeface="Courier"/>
              </a:rPr>
              <a:t>=auto</a:t>
            </a:r>
          </a:p>
          <a:p>
            <a:pPr algn="just"/>
            <a:r>
              <a:rPr lang="pt-BR" dirty="0" err="1">
                <a:solidFill>
                  <a:srgbClr val="F14E32"/>
                </a:solidFill>
                <a:latin typeface="Courier"/>
              </a:rPr>
              <a:t>color.branch</a:t>
            </a:r>
            <a:r>
              <a:rPr lang="pt-BR" dirty="0">
                <a:solidFill>
                  <a:srgbClr val="F14E32"/>
                </a:solidFill>
                <a:latin typeface="Courier"/>
              </a:rPr>
              <a:t>=auto </a:t>
            </a:r>
            <a:r>
              <a:rPr lang="pt-BR" dirty="0" err="1">
                <a:solidFill>
                  <a:srgbClr val="F14E32"/>
                </a:solidFill>
                <a:latin typeface="Courier"/>
              </a:rPr>
              <a:t>color.interactive</a:t>
            </a:r>
            <a:r>
              <a:rPr lang="pt-BR" dirty="0">
                <a:solidFill>
                  <a:srgbClr val="F14E32"/>
                </a:solidFill>
                <a:latin typeface="Courier"/>
              </a:rPr>
              <a:t>=auto</a:t>
            </a:r>
          </a:p>
          <a:p>
            <a:pPr algn="just"/>
            <a:r>
              <a:rPr lang="pt-BR" dirty="0" err="1">
                <a:solidFill>
                  <a:srgbClr val="F14E32"/>
                </a:solidFill>
                <a:latin typeface="Courier"/>
              </a:rPr>
              <a:t>color.diff</a:t>
            </a:r>
            <a:r>
              <a:rPr lang="pt-BR" dirty="0">
                <a:solidFill>
                  <a:srgbClr val="F14E32"/>
                </a:solidFill>
                <a:latin typeface="Courier"/>
              </a:rPr>
              <a:t>=auto ...</a:t>
            </a:r>
            <a:endParaRPr lang="pt-BR" dirty="0"/>
          </a:p>
        </p:txBody>
      </p:sp>
      <p:sp>
        <p:nvSpPr>
          <p:cNvPr id="9" name="Retângulo 8">
            <a:extLst>
              <a:ext uri="{FF2B5EF4-FFF2-40B4-BE49-F238E27FC236}">
                <a16:creationId xmlns:a16="http://schemas.microsoft.com/office/drawing/2014/main" id="{5312809A-363B-4935-A373-DC723FFB052C}"/>
              </a:ext>
            </a:extLst>
          </p:cNvPr>
          <p:cNvSpPr/>
          <p:nvPr/>
        </p:nvSpPr>
        <p:spPr>
          <a:xfrm>
            <a:off x="132756" y="4086389"/>
            <a:ext cx="4302232" cy="611583"/>
          </a:xfrm>
          <a:prstGeom prst="rect">
            <a:avLst/>
          </a:prstGeom>
        </p:spPr>
        <p:txBody>
          <a:bodyPr>
            <a:normAutofit lnSpcReduction="10000"/>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t>
            </a:r>
            <a:r>
              <a:rPr lang="pt-BR" dirty="0" err="1">
                <a:solidFill>
                  <a:srgbClr val="F14E32"/>
                </a:solidFill>
                <a:latin typeface="Courier"/>
              </a:rPr>
              <a:t>config</a:t>
            </a:r>
            <a:r>
              <a:rPr lang="pt-BR" dirty="0">
                <a:solidFill>
                  <a:srgbClr val="F14E32"/>
                </a:solidFill>
                <a:latin typeface="Courier"/>
              </a:rPr>
              <a:t> user.name </a:t>
            </a:r>
          </a:p>
          <a:p>
            <a:r>
              <a:rPr lang="pt-BR" dirty="0">
                <a:solidFill>
                  <a:srgbClr val="F14E32"/>
                </a:solidFill>
                <a:latin typeface="Courier"/>
              </a:rPr>
              <a:t>Scott </a:t>
            </a:r>
            <a:r>
              <a:rPr lang="pt-BR" dirty="0" err="1">
                <a:solidFill>
                  <a:srgbClr val="F14E32"/>
                </a:solidFill>
                <a:latin typeface="Courier"/>
              </a:rPr>
              <a:t>Chacon</a:t>
            </a:r>
            <a:endParaRPr lang="pt-BR" dirty="0"/>
          </a:p>
        </p:txBody>
      </p:sp>
      <p:sp>
        <p:nvSpPr>
          <p:cNvPr id="17" name="Título 1">
            <a:extLst>
              <a:ext uri="{FF2B5EF4-FFF2-40B4-BE49-F238E27FC236}">
                <a16:creationId xmlns:a16="http://schemas.microsoft.com/office/drawing/2014/main" id="{D6565470-77B1-4A5C-A5E5-B5FFC0070C54}"/>
              </a:ext>
            </a:extLst>
          </p:cNvPr>
          <p:cNvSpPr txBox="1">
            <a:spLocks/>
          </p:cNvSpPr>
          <p:nvPr/>
        </p:nvSpPr>
        <p:spPr>
          <a:xfrm>
            <a:off x="205692" y="3579082"/>
            <a:ext cx="4302232" cy="48107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just"/>
            <a:r>
              <a:rPr lang="pt-BR" sz="2400" dirty="0"/>
              <a:t>verificar configurações especificando chave determinada:</a:t>
            </a:r>
            <a:endParaRPr lang="pt-BR" sz="2400" dirty="0">
              <a:solidFill>
                <a:srgbClr val="F14E32"/>
              </a:solidFill>
              <a:latin typeface="Courier"/>
            </a:endParaRPr>
          </a:p>
        </p:txBody>
      </p:sp>
      <p:sp>
        <p:nvSpPr>
          <p:cNvPr id="18" name="Título 1">
            <a:extLst>
              <a:ext uri="{FF2B5EF4-FFF2-40B4-BE49-F238E27FC236}">
                <a16:creationId xmlns:a16="http://schemas.microsoft.com/office/drawing/2014/main" id="{BD34B821-2C7A-4CDA-8C04-C7EF2DFE1DC4}"/>
              </a:ext>
            </a:extLst>
          </p:cNvPr>
          <p:cNvSpPr txBox="1">
            <a:spLocks/>
          </p:cNvSpPr>
          <p:nvPr/>
        </p:nvSpPr>
        <p:spPr>
          <a:xfrm>
            <a:off x="114098" y="4684999"/>
            <a:ext cx="4101401" cy="4151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just"/>
            <a:r>
              <a:rPr lang="pt-BR" sz="2400" dirty="0"/>
              <a:t>verificar manual especificando comando:</a:t>
            </a:r>
            <a:endParaRPr lang="pt-BR" sz="2400" dirty="0">
              <a:solidFill>
                <a:srgbClr val="F14E32"/>
              </a:solidFill>
              <a:latin typeface="Courier"/>
            </a:endParaRPr>
          </a:p>
        </p:txBody>
      </p:sp>
      <p:sp>
        <p:nvSpPr>
          <p:cNvPr id="4" name="Retângulo 3">
            <a:extLst>
              <a:ext uri="{FF2B5EF4-FFF2-40B4-BE49-F238E27FC236}">
                <a16:creationId xmlns:a16="http://schemas.microsoft.com/office/drawing/2014/main" id="{3A422BF3-9BC7-48DA-BDEC-397954106ABC}"/>
              </a:ext>
            </a:extLst>
          </p:cNvPr>
          <p:cNvSpPr/>
          <p:nvPr/>
        </p:nvSpPr>
        <p:spPr>
          <a:xfrm>
            <a:off x="178026" y="5012883"/>
            <a:ext cx="4265122" cy="923330"/>
          </a:xfrm>
          <a:prstGeom prst="rect">
            <a:avLst/>
          </a:prstGeom>
        </p:spPr>
        <p:txBody>
          <a:bodyPr wrap="square">
            <a:spAutoFit/>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help &lt;</a:t>
            </a:r>
            <a:r>
              <a:rPr lang="pt-BR" dirty="0" err="1">
                <a:solidFill>
                  <a:srgbClr val="F14E32"/>
                </a:solidFill>
                <a:latin typeface="Courier"/>
              </a:rPr>
              <a:t>verb</a:t>
            </a:r>
            <a:r>
              <a:rPr lang="pt-BR" dirty="0">
                <a:solidFill>
                  <a:srgbClr val="F14E32"/>
                </a:solidFill>
                <a:latin typeface="Courier"/>
              </a:rPr>
              <a:t>&gt;</a:t>
            </a:r>
          </a:p>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&lt;</a:t>
            </a:r>
            <a:r>
              <a:rPr lang="pt-BR" dirty="0" err="1">
                <a:solidFill>
                  <a:srgbClr val="F14E32"/>
                </a:solidFill>
                <a:latin typeface="Courier"/>
              </a:rPr>
              <a:t>verb</a:t>
            </a:r>
            <a:r>
              <a:rPr lang="pt-BR" dirty="0">
                <a:solidFill>
                  <a:srgbClr val="F14E32"/>
                </a:solidFill>
                <a:latin typeface="Courier"/>
              </a:rPr>
              <a:t>&gt; --help</a:t>
            </a:r>
          </a:p>
          <a:p>
            <a:r>
              <a:rPr lang="pt-BR" dirty="0">
                <a:solidFill>
                  <a:srgbClr val="F14E32"/>
                </a:solidFill>
                <a:latin typeface="Courier"/>
              </a:rPr>
              <a:t>$ </a:t>
            </a:r>
            <a:r>
              <a:rPr lang="pt-BR" dirty="0" err="1">
                <a:solidFill>
                  <a:srgbClr val="F14E32"/>
                </a:solidFill>
                <a:latin typeface="Courier"/>
              </a:rPr>
              <a:t>man</a:t>
            </a:r>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-&lt;</a:t>
            </a:r>
            <a:r>
              <a:rPr lang="pt-BR" dirty="0" err="1">
                <a:solidFill>
                  <a:srgbClr val="F14E32"/>
                </a:solidFill>
                <a:latin typeface="Courier"/>
              </a:rPr>
              <a:t>verb</a:t>
            </a:r>
            <a:r>
              <a:rPr lang="pt-BR" dirty="0">
                <a:solidFill>
                  <a:srgbClr val="F14E32"/>
                </a:solidFill>
                <a:latin typeface="Courier"/>
              </a:rPr>
              <a:t>&gt;</a:t>
            </a:r>
            <a:endParaRPr lang="pt-BR" dirty="0"/>
          </a:p>
        </p:txBody>
      </p:sp>
      <p:sp>
        <p:nvSpPr>
          <p:cNvPr id="7" name="Retângulo 6">
            <a:extLst>
              <a:ext uri="{FF2B5EF4-FFF2-40B4-BE49-F238E27FC236}">
                <a16:creationId xmlns:a16="http://schemas.microsoft.com/office/drawing/2014/main" id="{E2FDF760-F896-4D43-AC43-107B62C0C2C4}"/>
              </a:ext>
            </a:extLst>
          </p:cNvPr>
          <p:cNvSpPr/>
          <p:nvPr/>
        </p:nvSpPr>
        <p:spPr>
          <a:xfrm>
            <a:off x="5042914" y="299742"/>
            <a:ext cx="1563248" cy="369332"/>
          </a:xfrm>
          <a:prstGeom prst="rect">
            <a:avLst/>
          </a:prstGeom>
        </p:spPr>
        <p:txBody>
          <a:bodyPr wrap="none">
            <a:spAutoFit/>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t>
            </a:r>
            <a:r>
              <a:rPr lang="pt-BR" dirty="0" err="1">
                <a:solidFill>
                  <a:srgbClr val="F14E32"/>
                </a:solidFill>
                <a:latin typeface="Courier"/>
              </a:rPr>
              <a:t>init</a:t>
            </a:r>
            <a:endParaRPr lang="pt-BR" dirty="0"/>
          </a:p>
        </p:txBody>
      </p:sp>
      <p:sp>
        <p:nvSpPr>
          <p:cNvPr id="22" name="Retângulo 21">
            <a:extLst>
              <a:ext uri="{FF2B5EF4-FFF2-40B4-BE49-F238E27FC236}">
                <a16:creationId xmlns:a16="http://schemas.microsoft.com/office/drawing/2014/main" id="{8351EAEF-FD6A-474E-ADFA-BE8938272E0B}"/>
              </a:ext>
            </a:extLst>
          </p:cNvPr>
          <p:cNvSpPr/>
          <p:nvPr/>
        </p:nvSpPr>
        <p:spPr>
          <a:xfrm>
            <a:off x="4957294" y="576837"/>
            <a:ext cx="6736958" cy="2031325"/>
          </a:xfrm>
          <a:prstGeom prst="rect">
            <a:avLst/>
          </a:prstGeom>
        </p:spPr>
        <p:txBody>
          <a:bodyPr wrap="square">
            <a:spAutoFit/>
          </a:bodyPr>
          <a:lstStyle/>
          <a:p>
            <a:r>
              <a:rPr lang="pt-BR" dirty="0"/>
              <a:t>Cria um novo subdiretório chamado .</a:t>
            </a:r>
            <a:r>
              <a:rPr lang="pt-BR" dirty="0" err="1"/>
              <a:t>git</a:t>
            </a:r>
            <a:r>
              <a:rPr lang="pt-BR" dirty="0"/>
              <a:t> que contem todos os arquivos necessários de seu repositório — um esqueleto de repositório </a:t>
            </a:r>
            <a:r>
              <a:rPr lang="pt-BR" dirty="0" err="1"/>
              <a:t>Git</a:t>
            </a:r>
            <a:r>
              <a:rPr lang="pt-BR" dirty="0"/>
              <a:t>. </a:t>
            </a:r>
          </a:p>
          <a:p>
            <a:endParaRPr lang="pt-BR" dirty="0"/>
          </a:p>
          <a:p>
            <a:r>
              <a:rPr lang="pt-BR" dirty="0"/>
              <a:t>Para começar a controlar o versionamento dos arquivos existentes, deve-se fazer um </a:t>
            </a:r>
            <a:r>
              <a:rPr lang="pt-BR" dirty="0" err="1"/>
              <a:t>commit</a:t>
            </a:r>
            <a:r>
              <a:rPr lang="pt-BR" dirty="0"/>
              <a:t> inicial. Você pode realizar isso com poucos comandos </a:t>
            </a:r>
            <a:r>
              <a:rPr lang="pt-BR" dirty="0" err="1"/>
              <a:t>git</a:t>
            </a:r>
            <a:r>
              <a:rPr lang="pt-BR" dirty="0"/>
              <a:t> </a:t>
            </a:r>
            <a:r>
              <a:rPr lang="pt-BR" dirty="0" err="1"/>
              <a:t>add</a:t>
            </a:r>
            <a:r>
              <a:rPr lang="pt-BR" dirty="0"/>
              <a:t> que especificam quais arquivos você quer monitorar, seguido de um </a:t>
            </a:r>
            <a:r>
              <a:rPr lang="pt-BR" dirty="0" err="1"/>
              <a:t>commit</a:t>
            </a:r>
            <a:r>
              <a:rPr lang="pt-BR" dirty="0"/>
              <a:t>:</a:t>
            </a:r>
          </a:p>
        </p:txBody>
      </p:sp>
      <p:sp>
        <p:nvSpPr>
          <p:cNvPr id="23" name="Retângulo 22">
            <a:extLst>
              <a:ext uri="{FF2B5EF4-FFF2-40B4-BE49-F238E27FC236}">
                <a16:creationId xmlns:a16="http://schemas.microsoft.com/office/drawing/2014/main" id="{C5B45C1C-8A59-46D2-AA59-8A9FDA681048}"/>
              </a:ext>
            </a:extLst>
          </p:cNvPr>
          <p:cNvSpPr/>
          <p:nvPr/>
        </p:nvSpPr>
        <p:spPr>
          <a:xfrm>
            <a:off x="4957294" y="2606748"/>
            <a:ext cx="5305372" cy="923330"/>
          </a:xfrm>
          <a:prstGeom prst="rect">
            <a:avLst/>
          </a:prstGeom>
        </p:spPr>
        <p:txBody>
          <a:bodyPr wrap="square">
            <a:spAutoFit/>
          </a:bodyPr>
          <a:lstStyle/>
          <a:p>
            <a:r>
              <a:rPr lang="en-US" dirty="0">
                <a:solidFill>
                  <a:srgbClr val="F14E32"/>
                </a:solidFill>
                <a:latin typeface="Courier"/>
              </a:rPr>
              <a:t>$ git add *.java </a:t>
            </a:r>
          </a:p>
          <a:p>
            <a:r>
              <a:rPr lang="en-US" dirty="0">
                <a:solidFill>
                  <a:srgbClr val="F14E32"/>
                </a:solidFill>
                <a:latin typeface="Courier"/>
              </a:rPr>
              <a:t>$ git add README </a:t>
            </a:r>
          </a:p>
          <a:p>
            <a:r>
              <a:rPr lang="en-US" dirty="0">
                <a:solidFill>
                  <a:srgbClr val="F14E32"/>
                </a:solidFill>
                <a:latin typeface="Courier"/>
              </a:rPr>
              <a:t>$ git commit -m ‘</a:t>
            </a:r>
            <a:r>
              <a:rPr lang="en-US" dirty="0" err="1">
                <a:solidFill>
                  <a:srgbClr val="F14E32"/>
                </a:solidFill>
                <a:latin typeface="Courier"/>
              </a:rPr>
              <a:t>primeiro</a:t>
            </a:r>
            <a:r>
              <a:rPr lang="en-US" dirty="0">
                <a:solidFill>
                  <a:srgbClr val="F14E32"/>
                </a:solidFill>
                <a:latin typeface="Courier"/>
              </a:rPr>
              <a:t> </a:t>
            </a:r>
            <a:r>
              <a:rPr lang="en-US" dirty="0" err="1">
                <a:solidFill>
                  <a:srgbClr val="F14E32"/>
                </a:solidFill>
                <a:latin typeface="Courier"/>
              </a:rPr>
              <a:t>projeto</a:t>
            </a:r>
            <a:r>
              <a:rPr lang="en-US" dirty="0">
                <a:solidFill>
                  <a:srgbClr val="F14E32"/>
                </a:solidFill>
                <a:latin typeface="Courier"/>
              </a:rPr>
              <a:t>'</a:t>
            </a:r>
            <a:endParaRPr lang="pt-BR" dirty="0"/>
          </a:p>
        </p:txBody>
      </p:sp>
      <p:cxnSp>
        <p:nvCxnSpPr>
          <p:cNvPr id="25" name="Conector reto 24">
            <a:extLst>
              <a:ext uri="{FF2B5EF4-FFF2-40B4-BE49-F238E27FC236}">
                <a16:creationId xmlns:a16="http://schemas.microsoft.com/office/drawing/2014/main" id="{7DF097E9-13C7-4BA3-A601-5D69BFA5CCD2}"/>
              </a:ext>
            </a:extLst>
          </p:cNvPr>
          <p:cNvCxnSpPr>
            <a:cxnSpLocks/>
          </p:cNvCxnSpPr>
          <p:nvPr/>
        </p:nvCxnSpPr>
        <p:spPr>
          <a:xfrm>
            <a:off x="178026" y="1253211"/>
            <a:ext cx="4256962" cy="0"/>
          </a:xfrm>
          <a:prstGeom prst="line">
            <a:avLst/>
          </a:prstGeom>
        </p:spPr>
        <p:style>
          <a:lnRef idx="1">
            <a:schemeClr val="dk1"/>
          </a:lnRef>
          <a:fillRef idx="0">
            <a:schemeClr val="dk1"/>
          </a:fillRef>
          <a:effectRef idx="0">
            <a:schemeClr val="dk1"/>
          </a:effectRef>
          <a:fontRef idx="minor">
            <a:schemeClr val="tx1"/>
          </a:fontRef>
        </p:style>
      </p:cxnSp>
      <p:cxnSp>
        <p:nvCxnSpPr>
          <p:cNvPr id="29" name="Conector reto 28">
            <a:extLst>
              <a:ext uri="{FF2B5EF4-FFF2-40B4-BE49-F238E27FC236}">
                <a16:creationId xmlns:a16="http://schemas.microsoft.com/office/drawing/2014/main" id="{E095AE87-F657-4746-B0F9-D0FEC43569A8}"/>
              </a:ext>
            </a:extLst>
          </p:cNvPr>
          <p:cNvCxnSpPr>
            <a:cxnSpLocks/>
          </p:cNvCxnSpPr>
          <p:nvPr/>
        </p:nvCxnSpPr>
        <p:spPr>
          <a:xfrm>
            <a:off x="5042914" y="1309101"/>
            <a:ext cx="4256962" cy="0"/>
          </a:xfrm>
          <a:prstGeom prst="line">
            <a:avLst/>
          </a:prstGeom>
        </p:spPr>
        <p:style>
          <a:lnRef idx="1">
            <a:schemeClr val="dk1"/>
          </a:lnRef>
          <a:fillRef idx="0">
            <a:schemeClr val="dk1"/>
          </a:fillRef>
          <a:effectRef idx="0">
            <a:schemeClr val="dk1"/>
          </a:effectRef>
          <a:fontRef idx="minor">
            <a:schemeClr val="tx1"/>
          </a:fontRef>
        </p:style>
      </p:cxnSp>
      <p:cxnSp>
        <p:nvCxnSpPr>
          <p:cNvPr id="30" name="Conector reto 29">
            <a:extLst>
              <a:ext uri="{FF2B5EF4-FFF2-40B4-BE49-F238E27FC236}">
                <a16:creationId xmlns:a16="http://schemas.microsoft.com/office/drawing/2014/main" id="{FCD06B1D-5567-4AFF-B68D-23E7DA379758}"/>
              </a:ext>
            </a:extLst>
          </p:cNvPr>
          <p:cNvCxnSpPr>
            <a:cxnSpLocks/>
          </p:cNvCxnSpPr>
          <p:nvPr/>
        </p:nvCxnSpPr>
        <p:spPr>
          <a:xfrm>
            <a:off x="155391" y="4727220"/>
            <a:ext cx="4256962" cy="0"/>
          </a:xfrm>
          <a:prstGeom prst="line">
            <a:avLst/>
          </a:prstGeom>
        </p:spPr>
        <p:style>
          <a:lnRef idx="1">
            <a:schemeClr val="dk1"/>
          </a:lnRef>
          <a:fillRef idx="0">
            <a:schemeClr val="dk1"/>
          </a:fillRef>
          <a:effectRef idx="0">
            <a:schemeClr val="dk1"/>
          </a:effectRef>
          <a:fontRef idx="minor">
            <a:schemeClr val="tx1"/>
          </a:fontRef>
        </p:style>
      </p:cxnSp>
      <p:cxnSp>
        <p:nvCxnSpPr>
          <p:cNvPr id="31" name="Conector reto 30">
            <a:extLst>
              <a:ext uri="{FF2B5EF4-FFF2-40B4-BE49-F238E27FC236}">
                <a16:creationId xmlns:a16="http://schemas.microsoft.com/office/drawing/2014/main" id="{ED73160C-447A-4495-B05F-14F95244C7C8}"/>
              </a:ext>
            </a:extLst>
          </p:cNvPr>
          <p:cNvCxnSpPr>
            <a:cxnSpLocks/>
          </p:cNvCxnSpPr>
          <p:nvPr/>
        </p:nvCxnSpPr>
        <p:spPr>
          <a:xfrm>
            <a:off x="228327" y="3365600"/>
            <a:ext cx="4256962" cy="0"/>
          </a:xfrm>
          <a:prstGeom prst="line">
            <a:avLst/>
          </a:prstGeom>
        </p:spPr>
        <p:style>
          <a:lnRef idx="1">
            <a:schemeClr val="dk1"/>
          </a:lnRef>
          <a:fillRef idx="0">
            <a:schemeClr val="dk1"/>
          </a:fillRef>
          <a:effectRef idx="0">
            <a:schemeClr val="dk1"/>
          </a:effectRef>
          <a:fontRef idx="minor">
            <a:schemeClr val="tx1"/>
          </a:fontRef>
        </p:style>
      </p:cxnSp>
      <p:sp>
        <p:nvSpPr>
          <p:cNvPr id="28" name="Retângulo 27">
            <a:extLst>
              <a:ext uri="{FF2B5EF4-FFF2-40B4-BE49-F238E27FC236}">
                <a16:creationId xmlns:a16="http://schemas.microsoft.com/office/drawing/2014/main" id="{ECBF0747-1C29-4016-AFB0-3071DD5AFC59}"/>
              </a:ext>
            </a:extLst>
          </p:cNvPr>
          <p:cNvSpPr/>
          <p:nvPr/>
        </p:nvSpPr>
        <p:spPr>
          <a:xfrm>
            <a:off x="4957294" y="4013935"/>
            <a:ext cx="6456719" cy="369332"/>
          </a:xfrm>
          <a:prstGeom prst="rect">
            <a:avLst/>
          </a:prstGeom>
        </p:spPr>
        <p:txBody>
          <a:bodyPr wrap="square">
            <a:spAutoFit/>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clone git://github.com/schacon/grit.git</a:t>
            </a:r>
            <a:endParaRPr lang="pt-BR" dirty="0"/>
          </a:p>
        </p:txBody>
      </p:sp>
      <p:cxnSp>
        <p:nvCxnSpPr>
          <p:cNvPr id="33" name="Conector reto 32">
            <a:extLst>
              <a:ext uri="{FF2B5EF4-FFF2-40B4-BE49-F238E27FC236}">
                <a16:creationId xmlns:a16="http://schemas.microsoft.com/office/drawing/2014/main" id="{CD8BB96D-6517-4645-8FEE-83C77222B998}"/>
              </a:ext>
            </a:extLst>
          </p:cNvPr>
          <p:cNvCxnSpPr>
            <a:cxnSpLocks/>
          </p:cNvCxnSpPr>
          <p:nvPr/>
        </p:nvCxnSpPr>
        <p:spPr>
          <a:xfrm>
            <a:off x="5038151" y="3579082"/>
            <a:ext cx="4256962" cy="0"/>
          </a:xfrm>
          <a:prstGeom prst="line">
            <a:avLst/>
          </a:prstGeom>
        </p:spPr>
        <p:style>
          <a:lnRef idx="1">
            <a:schemeClr val="dk1"/>
          </a:lnRef>
          <a:fillRef idx="0">
            <a:schemeClr val="dk1"/>
          </a:fillRef>
          <a:effectRef idx="0">
            <a:schemeClr val="dk1"/>
          </a:effectRef>
          <a:fontRef idx="minor">
            <a:schemeClr val="tx1"/>
          </a:fontRef>
        </p:style>
      </p:cxnSp>
      <p:sp>
        <p:nvSpPr>
          <p:cNvPr id="34" name="Retângulo 33">
            <a:extLst>
              <a:ext uri="{FF2B5EF4-FFF2-40B4-BE49-F238E27FC236}">
                <a16:creationId xmlns:a16="http://schemas.microsoft.com/office/drawing/2014/main" id="{9DDD96FC-7549-4647-9B51-513F11572DD5}"/>
              </a:ext>
            </a:extLst>
          </p:cNvPr>
          <p:cNvSpPr/>
          <p:nvPr/>
        </p:nvSpPr>
        <p:spPr>
          <a:xfrm>
            <a:off x="4957294" y="3703542"/>
            <a:ext cx="6096000" cy="369332"/>
          </a:xfrm>
          <a:prstGeom prst="rect">
            <a:avLst/>
          </a:prstGeom>
        </p:spPr>
        <p:txBody>
          <a:bodyPr>
            <a:spAutoFit/>
          </a:bodyPr>
          <a:lstStyle/>
          <a:p>
            <a:r>
              <a:rPr lang="pt-BR" dirty="0"/>
              <a:t>Clonar um repositório com </a:t>
            </a:r>
            <a:r>
              <a:rPr lang="pt-BR" dirty="0" err="1"/>
              <a:t>git</a:t>
            </a:r>
            <a:r>
              <a:rPr lang="pt-BR" dirty="0"/>
              <a:t> clone [</a:t>
            </a:r>
            <a:r>
              <a:rPr lang="pt-BR" dirty="0" err="1"/>
              <a:t>url</a:t>
            </a:r>
            <a:r>
              <a:rPr lang="pt-BR" dirty="0"/>
              <a:t>]. Por exemplo:</a:t>
            </a:r>
          </a:p>
        </p:txBody>
      </p:sp>
      <p:sp>
        <p:nvSpPr>
          <p:cNvPr id="6" name="Retângulo 5">
            <a:extLst>
              <a:ext uri="{FF2B5EF4-FFF2-40B4-BE49-F238E27FC236}">
                <a16:creationId xmlns:a16="http://schemas.microsoft.com/office/drawing/2014/main" id="{65AB8193-4199-45DF-9023-8665A51D22AC}"/>
              </a:ext>
            </a:extLst>
          </p:cNvPr>
          <p:cNvSpPr/>
          <p:nvPr/>
        </p:nvSpPr>
        <p:spPr>
          <a:xfrm>
            <a:off x="4916131" y="4363379"/>
            <a:ext cx="6778121" cy="1398085"/>
          </a:xfrm>
          <a:prstGeom prst="rect">
            <a:avLst/>
          </a:prstGeom>
        </p:spPr>
        <p:txBody>
          <a:bodyPr wrap="square">
            <a:normAutofit/>
          </a:bodyPr>
          <a:lstStyle/>
          <a:p>
            <a:r>
              <a:rPr lang="pt-BR" dirty="0"/>
              <a:t>Isso cria um diretório chamado </a:t>
            </a:r>
            <a:r>
              <a:rPr lang="pt-BR" dirty="0" err="1"/>
              <a:t>grit</a:t>
            </a:r>
            <a:r>
              <a:rPr lang="pt-BR" dirty="0"/>
              <a:t>, um diretório .</a:t>
            </a:r>
            <a:r>
              <a:rPr lang="pt-BR" dirty="0" err="1"/>
              <a:t>git</a:t>
            </a:r>
            <a:r>
              <a:rPr lang="pt-BR" dirty="0"/>
              <a:t> dentro deste, obtém todos os dados do repositório. Caso você queira clonar o repositório em um diretório diferente de </a:t>
            </a:r>
            <a:r>
              <a:rPr lang="pt-BR" dirty="0" err="1"/>
              <a:t>grit</a:t>
            </a:r>
            <a:r>
              <a:rPr lang="pt-BR" dirty="0"/>
              <a:t>, é possível especificar esse diretório utilizando a opção abaixo:</a:t>
            </a:r>
          </a:p>
        </p:txBody>
      </p:sp>
      <p:sp>
        <p:nvSpPr>
          <p:cNvPr id="8" name="Retângulo 7">
            <a:extLst>
              <a:ext uri="{FF2B5EF4-FFF2-40B4-BE49-F238E27FC236}">
                <a16:creationId xmlns:a16="http://schemas.microsoft.com/office/drawing/2014/main" id="{9DE07C61-2268-4AFD-BCAA-37F30530C543}"/>
              </a:ext>
            </a:extLst>
          </p:cNvPr>
          <p:cNvSpPr/>
          <p:nvPr/>
        </p:nvSpPr>
        <p:spPr>
          <a:xfrm>
            <a:off x="4921676" y="5690123"/>
            <a:ext cx="6772576" cy="448361"/>
          </a:xfrm>
          <a:prstGeom prst="rect">
            <a:avLst/>
          </a:prstGeom>
        </p:spPr>
        <p:txBody>
          <a:bodyPr wrap="square">
            <a:normAutofit fontScale="85000" lnSpcReduction="10000"/>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clone git://github.com/schacon/grit.git </a:t>
            </a:r>
            <a:r>
              <a:rPr lang="pt-BR" dirty="0" err="1">
                <a:solidFill>
                  <a:srgbClr val="F14E32"/>
                </a:solidFill>
                <a:latin typeface="Courier"/>
              </a:rPr>
              <a:t>mygrit</a:t>
            </a:r>
            <a:endParaRPr lang="pt-BR" dirty="0"/>
          </a:p>
        </p:txBody>
      </p:sp>
    </p:spTree>
    <p:extLst>
      <p:ext uri="{BB962C8B-B14F-4D97-AF65-F5344CB8AC3E}">
        <p14:creationId xmlns:p14="http://schemas.microsoft.com/office/powerpoint/2010/main" val="2272104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2E5B-F8AD-4ED8-8858-086FBC0492C8}"/>
              </a:ext>
            </a:extLst>
          </p:cNvPr>
          <p:cNvSpPr>
            <a:spLocks noGrp="1"/>
          </p:cNvSpPr>
          <p:nvPr>
            <p:ph type="title"/>
          </p:nvPr>
        </p:nvSpPr>
        <p:spPr>
          <a:xfrm>
            <a:off x="411318" y="814576"/>
            <a:ext cx="3388895" cy="494525"/>
          </a:xfrm>
        </p:spPr>
        <p:txBody>
          <a:bodyPr>
            <a:noAutofit/>
          </a:bodyPr>
          <a:lstStyle/>
          <a:p>
            <a:r>
              <a:rPr lang="pt-BR" sz="2400" dirty="0"/>
              <a:t>Comandos Básicos</a:t>
            </a:r>
          </a:p>
        </p:txBody>
      </p:sp>
      <p:sp>
        <p:nvSpPr>
          <p:cNvPr id="5" name="Título 1">
            <a:extLst>
              <a:ext uri="{FF2B5EF4-FFF2-40B4-BE49-F238E27FC236}">
                <a16:creationId xmlns:a16="http://schemas.microsoft.com/office/drawing/2014/main" id="{E3C6CDF6-FC17-4176-A1A4-AA1E86673892}"/>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a:t>GIT</a:t>
            </a:r>
            <a:endParaRPr lang="pt-BR" dirty="0"/>
          </a:p>
        </p:txBody>
      </p:sp>
      <p:sp>
        <p:nvSpPr>
          <p:cNvPr id="11" name="Espaço Reservado para Texto 3">
            <a:extLst>
              <a:ext uri="{FF2B5EF4-FFF2-40B4-BE49-F238E27FC236}">
                <a16:creationId xmlns:a16="http://schemas.microsoft.com/office/drawing/2014/main" id="{EC6357AC-C371-4B9D-9FFD-70B41324F8ED}"/>
              </a:ext>
            </a:extLst>
          </p:cNvPr>
          <p:cNvSpPr txBox="1">
            <a:spLocks/>
          </p:cNvSpPr>
          <p:nvPr/>
        </p:nvSpPr>
        <p:spPr>
          <a:xfrm>
            <a:off x="5176014" y="892627"/>
            <a:ext cx="4487852" cy="46715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pt-BR" dirty="0"/>
          </a:p>
        </p:txBody>
      </p:sp>
      <p:sp>
        <p:nvSpPr>
          <p:cNvPr id="12" name="Título 1">
            <a:extLst>
              <a:ext uri="{FF2B5EF4-FFF2-40B4-BE49-F238E27FC236}">
                <a16:creationId xmlns:a16="http://schemas.microsoft.com/office/drawing/2014/main" id="{DBF8657E-DAC6-47F6-9B47-B5F4BBF4CB93}"/>
              </a:ext>
            </a:extLst>
          </p:cNvPr>
          <p:cNvSpPr txBox="1">
            <a:spLocks/>
          </p:cNvSpPr>
          <p:nvPr/>
        </p:nvSpPr>
        <p:spPr>
          <a:xfrm>
            <a:off x="4739779" y="365444"/>
            <a:ext cx="6954473"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pt-BR" sz="2400" dirty="0"/>
          </a:p>
        </p:txBody>
      </p:sp>
      <p:sp>
        <p:nvSpPr>
          <p:cNvPr id="13" name="Espaço Reservado para Texto 3">
            <a:extLst>
              <a:ext uri="{FF2B5EF4-FFF2-40B4-BE49-F238E27FC236}">
                <a16:creationId xmlns:a16="http://schemas.microsoft.com/office/drawing/2014/main" id="{17CADC78-D060-48E6-B989-5EB4E18E8028}"/>
              </a:ext>
            </a:extLst>
          </p:cNvPr>
          <p:cNvSpPr txBox="1">
            <a:spLocks/>
          </p:cNvSpPr>
          <p:nvPr/>
        </p:nvSpPr>
        <p:spPr>
          <a:xfrm>
            <a:off x="5676199" y="3866264"/>
            <a:ext cx="4195856" cy="122820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pt-BR" dirty="0"/>
          </a:p>
        </p:txBody>
      </p:sp>
      <p:sp>
        <p:nvSpPr>
          <p:cNvPr id="14" name="Título 1">
            <a:extLst>
              <a:ext uri="{FF2B5EF4-FFF2-40B4-BE49-F238E27FC236}">
                <a16:creationId xmlns:a16="http://schemas.microsoft.com/office/drawing/2014/main" id="{92BECF72-55CA-4D2D-A42E-B7ACDCCAFC9A}"/>
              </a:ext>
            </a:extLst>
          </p:cNvPr>
          <p:cNvSpPr txBox="1">
            <a:spLocks/>
          </p:cNvSpPr>
          <p:nvPr/>
        </p:nvSpPr>
        <p:spPr>
          <a:xfrm>
            <a:off x="246316" y="1253211"/>
            <a:ext cx="2825498" cy="415180"/>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just"/>
            <a:endParaRPr lang="pt-BR" sz="2400" dirty="0">
              <a:solidFill>
                <a:srgbClr val="F14E32"/>
              </a:solidFill>
              <a:latin typeface="Courier"/>
            </a:endParaRPr>
          </a:p>
        </p:txBody>
      </p:sp>
      <p:sp>
        <p:nvSpPr>
          <p:cNvPr id="15" name="Espaço Reservado para Texto 3">
            <a:extLst>
              <a:ext uri="{FF2B5EF4-FFF2-40B4-BE49-F238E27FC236}">
                <a16:creationId xmlns:a16="http://schemas.microsoft.com/office/drawing/2014/main" id="{AA62F8E4-2840-466C-86DA-975D16AE546C}"/>
              </a:ext>
            </a:extLst>
          </p:cNvPr>
          <p:cNvSpPr txBox="1">
            <a:spLocks/>
          </p:cNvSpPr>
          <p:nvPr/>
        </p:nvSpPr>
        <p:spPr>
          <a:xfrm>
            <a:off x="6179977" y="1057276"/>
            <a:ext cx="5057190" cy="44757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pt-BR" dirty="0"/>
          </a:p>
        </p:txBody>
      </p:sp>
      <p:sp>
        <p:nvSpPr>
          <p:cNvPr id="18" name="Título 1">
            <a:extLst>
              <a:ext uri="{FF2B5EF4-FFF2-40B4-BE49-F238E27FC236}">
                <a16:creationId xmlns:a16="http://schemas.microsoft.com/office/drawing/2014/main" id="{BD34B821-2C7A-4CDA-8C04-C7EF2DFE1DC4}"/>
              </a:ext>
            </a:extLst>
          </p:cNvPr>
          <p:cNvSpPr txBox="1">
            <a:spLocks/>
          </p:cNvSpPr>
          <p:nvPr/>
        </p:nvSpPr>
        <p:spPr>
          <a:xfrm>
            <a:off x="114098" y="4684999"/>
            <a:ext cx="4101401" cy="415180"/>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just"/>
            <a:endParaRPr lang="pt-BR" sz="2400" dirty="0">
              <a:solidFill>
                <a:srgbClr val="F14E32"/>
              </a:solidFill>
              <a:latin typeface="Courier"/>
            </a:endParaRPr>
          </a:p>
        </p:txBody>
      </p:sp>
      <p:cxnSp>
        <p:nvCxnSpPr>
          <p:cNvPr id="25" name="Conector reto 24">
            <a:extLst>
              <a:ext uri="{FF2B5EF4-FFF2-40B4-BE49-F238E27FC236}">
                <a16:creationId xmlns:a16="http://schemas.microsoft.com/office/drawing/2014/main" id="{7DF097E9-13C7-4BA3-A601-5D69BFA5CCD2}"/>
              </a:ext>
            </a:extLst>
          </p:cNvPr>
          <p:cNvCxnSpPr>
            <a:cxnSpLocks/>
          </p:cNvCxnSpPr>
          <p:nvPr/>
        </p:nvCxnSpPr>
        <p:spPr>
          <a:xfrm>
            <a:off x="178026" y="1253211"/>
            <a:ext cx="4256962" cy="0"/>
          </a:xfrm>
          <a:prstGeom prst="line">
            <a:avLst/>
          </a:prstGeom>
        </p:spPr>
        <p:style>
          <a:lnRef idx="1">
            <a:schemeClr val="dk1"/>
          </a:lnRef>
          <a:fillRef idx="0">
            <a:schemeClr val="dk1"/>
          </a:fillRef>
          <a:effectRef idx="0">
            <a:schemeClr val="dk1"/>
          </a:effectRef>
          <a:fontRef idx="minor">
            <a:schemeClr val="tx1"/>
          </a:fontRef>
        </p:style>
      </p:cxnSp>
      <p:cxnSp>
        <p:nvCxnSpPr>
          <p:cNvPr id="30" name="Conector reto 29">
            <a:extLst>
              <a:ext uri="{FF2B5EF4-FFF2-40B4-BE49-F238E27FC236}">
                <a16:creationId xmlns:a16="http://schemas.microsoft.com/office/drawing/2014/main" id="{FCD06B1D-5567-4AFF-B68D-23E7DA379758}"/>
              </a:ext>
            </a:extLst>
          </p:cNvPr>
          <p:cNvCxnSpPr>
            <a:cxnSpLocks/>
          </p:cNvCxnSpPr>
          <p:nvPr/>
        </p:nvCxnSpPr>
        <p:spPr>
          <a:xfrm>
            <a:off x="246316" y="2955570"/>
            <a:ext cx="4256962" cy="0"/>
          </a:xfrm>
          <a:prstGeom prst="line">
            <a:avLst/>
          </a:prstGeom>
        </p:spPr>
        <p:style>
          <a:lnRef idx="1">
            <a:schemeClr val="dk1"/>
          </a:lnRef>
          <a:fillRef idx="0">
            <a:schemeClr val="dk1"/>
          </a:fillRef>
          <a:effectRef idx="0">
            <a:schemeClr val="dk1"/>
          </a:effectRef>
          <a:fontRef idx="minor">
            <a:schemeClr val="tx1"/>
          </a:fontRef>
        </p:style>
      </p:cxnSp>
      <p:sp>
        <p:nvSpPr>
          <p:cNvPr id="37" name="Retângulo 36">
            <a:extLst>
              <a:ext uri="{FF2B5EF4-FFF2-40B4-BE49-F238E27FC236}">
                <a16:creationId xmlns:a16="http://schemas.microsoft.com/office/drawing/2014/main" id="{FF1BDA47-0388-499F-A00E-32AB3F6C88EF}"/>
              </a:ext>
            </a:extLst>
          </p:cNvPr>
          <p:cNvSpPr/>
          <p:nvPr/>
        </p:nvSpPr>
        <p:spPr>
          <a:xfrm>
            <a:off x="195413" y="1341759"/>
            <a:ext cx="5480785" cy="1477328"/>
          </a:xfrm>
          <a:prstGeom prst="rect">
            <a:avLst/>
          </a:prstGeom>
        </p:spPr>
        <p:txBody>
          <a:bodyPr wrap="square">
            <a:spAutoFit/>
          </a:bodyPr>
          <a:lstStyle/>
          <a:p>
            <a:pPr algn="just"/>
            <a:r>
              <a:rPr lang="pt-BR" dirty="0"/>
              <a:t>O </a:t>
            </a:r>
            <a:r>
              <a:rPr lang="pt-BR" dirty="0" err="1"/>
              <a:t>Git</a:t>
            </a:r>
            <a:r>
              <a:rPr lang="pt-BR" dirty="0"/>
              <a:t> possui diversos protocolos de transferência. O exemplo anterior utiliza o protocolo </a:t>
            </a:r>
            <a:r>
              <a:rPr lang="pt-BR" sz="1600" dirty="0" err="1">
                <a:solidFill>
                  <a:schemeClr val="accent2">
                    <a:lumMod val="75000"/>
                  </a:schemeClr>
                </a:solidFill>
                <a:latin typeface="Courier"/>
              </a:rPr>
              <a:t>git</a:t>
            </a:r>
            <a:r>
              <a:rPr lang="pt-BR" sz="1600" dirty="0">
                <a:solidFill>
                  <a:schemeClr val="accent2">
                    <a:lumMod val="75000"/>
                  </a:schemeClr>
                </a:solidFill>
                <a:latin typeface="Courier"/>
              </a:rPr>
              <a:t>://</a:t>
            </a:r>
            <a:r>
              <a:rPr lang="pt-BR" sz="1600" dirty="0">
                <a:latin typeface="Courier"/>
              </a:rPr>
              <a:t>, </a:t>
            </a:r>
            <a:r>
              <a:rPr lang="pt-BR" dirty="0"/>
              <a:t>mas também pode-se usar </a:t>
            </a:r>
            <a:r>
              <a:rPr lang="pt-BR" sz="1600" dirty="0">
                <a:solidFill>
                  <a:schemeClr val="accent2">
                    <a:lumMod val="75000"/>
                  </a:schemeClr>
                </a:solidFill>
                <a:latin typeface="Courier"/>
              </a:rPr>
              <a:t>http(s):// </a:t>
            </a:r>
            <a:r>
              <a:rPr lang="pt-BR" dirty="0"/>
              <a:t>ou </a:t>
            </a:r>
            <a:r>
              <a:rPr lang="pt-BR" sz="1600" dirty="0" err="1">
                <a:solidFill>
                  <a:schemeClr val="accent2">
                    <a:lumMod val="75000"/>
                  </a:schemeClr>
                </a:solidFill>
                <a:latin typeface="Courier"/>
              </a:rPr>
              <a:t>user@server</a:t>
            </a:r>
            <a:r>
              <a:rPr lang="pt-BR" sz="1600" dirty="0">
                <a:solidFill>
                  <a:schemeClr val="accent2">
                    <a:lumMod val="75000"/>
                  </a:schemeClr>
                </a:solidFill>
                <a:latin typeface="Courier"/>
              </a:rPr>
              <a:t>:/</a:t>
            </a:r>
            <a:r>
              <a:rPr lang="pt-BR" sz="1600" dirty="0" err="1">
                <a:solidFill>
                  <a:schemeClr val="accent2">
                    <a:lumMod val="75000"/>
                  </a:schemeClr>
                </a:solidFill>
                <a:latin typeface="Courier"/>
              </a:rPr>
              <a:t>path.git</a:t>
            </a:r>
            <a:r>
              <a:rPr lang="pt-BR" dirty="0"/>
              <a:t>, que utilizam o protocolo de transferência SSH. </a:t>
            </a:r>
          </a:p>
        </p:txBody>
      </p:sp>
      <p:pic>
        <p:nvPicPr>
          <p:cNvPr id="38" name="Imagem 37">
            <a:extLst>
              <a:ext uri="{FF2B5EF4-FFF2-40B4-BE49-F238E27FC236}">
                <a16:creationId xmlns:a16="http://schemas.microsoft.com/office/drawing/2014/main" id="{DC71F4AC-AA3D-4DA5-888E-19EDFF53081A}"/>
              </a:ext>
            </a:extLst>
          </p:cNvPr>
          <p:cNvPicPr>
            <a:picLocks noChangeAspect="1"/>
          </p:cNvPicPr>
          <p:nvPr/>
        </p:nvPicPr>
        <p:blipFill>
          <a:blip r:embed="rId2"/>
          <a:stretch>
            <a:fillRect/>
          </a:stretch>
        </p:blipFill>
        <p:spPr>
          <a:xfrm>
            <a:off x="456962" y="3120080"/>
            <a:ext cx="4762500" cy="3019425"/>
          </a:xfrm>
          <a:prstGeom prst="rect">
            <a:avLst/>
          </a:prstGeom>
        </p:spPr>
      </p:pic>
      <p:sp>
        <p:nvSpPr>
          <p:cNvPr id="40" name="Retângulo 39">
            <a:extLst>
              <a:ext uri="{FF2B5EF4-FFF2-40B4-BE49-F238E27FC236}">
                <a16:creationId xmlns:a16="http://schemas.microsoft.com/office/drawing/2014/main" id="{0DDCA86E-C6AC-492B-B4E0-D4F8F1B235C2}"/>
              </a:ext>
            </a:extLst>
          </p:cNvPr>
          <p:cNvSpPr/>
          <p:nvPr/>
        </p:nvSpPr>
        <p:spPr>
          <a:xfrm>
            <a:off x="5702347" y="312291"/>
            <a:ext cx="6096000" cy="744984"/>
          </a:xfrm>
          <a:prstGeom prst="rect">
            <a:avLst/>
          </a:prstGeom>
        </p:spPr>
        <p:txBody>
          <a:bodyPr>
            <a:normAutofit fontScale="92500" lnSpcReduction="20000"/>
          </a:bodyPr>
          <a:lstStyle/>
          <a:p>
            <a:r>
              <a:rPr lang="en-US" dirty="0">
                <a:solidFill>
                  <a:srgbClr val="F14E32"/>
                </a:solidFill>
                <a:latin typeface="Courier"/>
              </a:rPr>
              <a:t>$ git status </a:t>
            </a:r>
          </a:p>
          <a:p>
            <a:r>
              <a:rPr lang="en-US" dirty="0">
                <a:solidFill>
                  <a:srgbClr val="F14E32"/>
                </a:solidFill>
                <a:latin typeface="Courier"/>
              </a:rPr>
              <a:t># On branch master nothing to commit, working directory clean</a:t>
            </a:r>
            <a:endParaRPr lang="pt-BR" dirty="0"/>
          </a:p>
        </p:txBody>
      </p:sp>
      <p:sp>
        <p:nvSpPr>
          <p:cNvPr id="41" name="Retângulo 40">
            <a:extLst>
              <a:ext uri="{FF2B5EF4-FFF2-40B4-BE49-F238E27FC236}">
                <a16:creationId xmlns:a16="http://schemas.microsoft.com/office/drawing/2014/main" id="{F95C8664-EA4B-45A5-BC7B-D507F77A3D12}"/>
              </a:ext>
            </a:extLst>
          </p:cNvPr>
          <p:cNvSpPr/>
          <p:nvPr/>
        </p:nvSpPr>
        <p:spPr>
          <a:xfrm>
            <a:off x="5744488" y="1057275"/>
            <a:ext cx="6096000" cy="646331"/>
          </a:xfrm>
          <a:prstGeom prst="rect">
            <a:avLst/>
          </a:prstGeom>
        </p:spPr>
        <p:txBody>
          <a:bodyPr>
            <a:spAutoFit/>
          </a:bodyPr>
          <a:lstStyle/>
          <a:p>
            <a:r>
              <a:rPr lang="pt-BR" dirty="0"/>
              <a:t>A principal ferramenta utilizada para determinar quais arquivos estão em quais estados</a:t>
            </a:r>
          </a:p>
        </p:txBody>
      </p:sp>
      <p:sp>
        <p:nvSpPr>
          <p:cNvPr id="45" name="Retângulo 44">
            <a:extLst>
              <a:ext uri="{FF2B5EF4-FFF2-40B4-BE49-F238E27FC236}">
                <a16:creationId xmlns:a16="http://schemas.microsoft.com/office/drawing/2014/main" id="{9C26D796-29FC-441C-A47E-6DFD36CDFA34}"/>
              </a:ext>
            </a:extLst>
          </p:cNvPr>
          <p:cNvSpPr/>
          <p:nvPr/>
        </p:nvSpPr>
        <p:spPr>
          <a:xfrm>
            <a:off x="5780745" y="1613044"/>
            <a:ext cx="6096000" cy="2587480"/>
          </a:xfrm>
          <a:prstGeom prst="rect">
            <a:avLst/>
          </a:prstGeom>
        </p:spPr>
        <p:txBody>
          <a:bodyPr>
            <a:normAutofit fontScale="85000" lnSpcReduction="10000"/>
          </a:bodyPr>
          <a:lstStyle/>
          <a:p>
            <a:r>
              <a:rPr lang="en-US" dirty="0">
                <a:solidFill>
                  <a:srgbClr val="F14E32"/>
                </a:solidFill>
                <a:latin typeface="Courier"/>
              </a:rPr>
              <a:t>$ git status </a:t>
            </a:r>
          </a:p>
          <a:p>
            <a:r>
              <a:rPr lang="en-US" dirty="0">
                <a:solidFill>
                  <a:srgbClr val="F14E32"/>
                </a:solidFill>
                <a:latin typeface="Courier"/>
              </a:rPr>
              <a:t># On branch master </a:t>
            </a:r>
          </a:p>
          <a:p>
            <a:r>
              <a:rPr lang="en-US" dirty="0">
                <a:solidFill>
                  <a:srgbClr val="F14E32"/>
                </a:solidFill>
                <a:latin typeface="Courier"/>
              </a:rPr>
              <a:t># Changes to be committed: </a:t>
            </a:r>
          </a:p>
          <a:p>
            <a:r>
              <a:rPr lang="en-US" dirty="0">
                <a:solidFill>
                  <a:srgbClr val="F14E32"/>
                </a:solidFill>
                <a:latin typeface="Courier"/>
              </a:rPr>
              <a:t># (use "git reset HEAD &lt;file&gt;..." to </a:t>
            </a:r>
            <a:r>
              <a:rPr lang="en-US" dirty="0" err="1">
                <a:solidFill>
                  <a:srgbClr val="F14E32"/>
                </a:solidFill>
                <a:latin typeface="Courier"/>
              </a:rPr>
              <a:t>unstage</a:t>
            </a:r>
            <a:r>
              <a:rPr lang="en-US" dirty="0">
                <a:solidFill>
                  <a:srgbClr val="F14E32"/>
                </a:solidFill>
                <a:latin typeface="Courier"/>
              </a:rPr>
              <a:t>) </a:t>
            </a:r>
          </a:p>
          <a:p>
            <a:r>
              <a:rPr lang="en-US" dirty="0">
                <a:solidFill>
                  <a:srgbClr val="F14E32"/>
                </a:solidFill>
                <a:latin typeface="Courier"/>
              </a:rPr>
              <a:t># </a:t>
            </a:r>
          </a:p>
          <a:p>
            <a:r>
              <a:rPr lang="en-US" dirty="0">
                <a:solidFill>
                  <a:srgbClr val="F14E32"/>
                </a:solidFill>
                <a:latin typeface="Courier"/>
              </a:rPr>
              <a:t># new file: README </a:t>
            </a:r>
          </a:p>
          <a:p>
            <a:r>
              <a:rPr lang="en-US" dirty="0">
                <a:solidFill>
                  <a:srgbClr val="F14E32"/>
                </a:solidFill>
                <a:latin typeface="Courier"/>
              </a:rPr>
              <a:t># </a:t>
            </a:r>
          </a:p>
          <a:p>
            <a:r>
              <a:rPr lang="en-US" dirty="0">
                <a:solidFill>
                  <a:srgbClr val="F14E32"/>
                </a:solidFill>
                <a:latin typeface="Courier"/>
              </a:rPr>
              <a:t># Changes not staged for commit: </a:t>
            </a:r>
          </a:p>
          <a:p>
            <a:r>
              <a:rPr lang="en-US" dirty="0">
                <a:solidFill>
                  <a:srgbClr val="F14E32"/>
                </a:solidFill>
                <a:latin typeface="Courier"/>
              </a:rPr>
              <a:t># (use "git add &lt;file&gt;..." to update what will be committed)</a:t>
            </a:r>
          </a:p>
          <a:p>
            <a:r>
              <a:rPr lang="en-US" dirty="0">
                <a:solidFill>
                  <a:srgbClr val="F14E32"/>
                </a:solidFill>
                <a:latin typeface="Courier"/>
              </a:rPr>
              <a:t># </a:t>
            </a:r>
          </a:p>
          <a:p>
            <a:r>
              <a:rPr lang="en-US" dirty="0">
                <a:solidFill>
                  <a:srgbClr val="F14E32"/>
                </a:solidFill>
                <a:latin typeface="Courier"/>
              </a:rPr>
              <a:t># modified: </a:t>
            </a:r>
            <a:r>
              <a:rPr lang="en-US" dirty="0" err="1">
                <a:solidFill>
                  <a:srgbClr val="F14E32"/>
                </a:solidFill>
                <a:latin typeface="Courier"/>
              </a:rPr>
              <a:t>benchmarks.rb</a:t>
            </a:r>
            <a:r>
              <a:rPr lang="en-US" dirty="0">
                <a:solidFill>
                  <a:srgbClr val="F14E32"/>
                </a:solidFill>
                <a:latin typeface="Courier"/>
              </a:rPr>
              <a:t> </a:t>
            </a:r>
            <a:endParaRPr lang="pt-BR" dirty="0"/>
          </a:p>
        </p:txBody>
      </p:sp>
      <p:sp>
        <p:nvSpPr>
          <p:cNvPr id="47" name="Retângulo 46">
            <a:extLst>
              <a:ext uri="{FF2B5EF4-FFF2-40B4-BE49-F238E27FC236}">
                <a16:creationId xmlns:a16="http://schemas.microsoft.com/office/drawing/2014/main" id="{9FCA5FE8-EE55-47DC-BC8A-FA51D5DB74F1}"/>
              </a:ext>
            </a:extLst>
          </p:cNvPr>
          <p:cNvSpPr/>
          <p:nvPr/>
        </p:nvSpPr>
        <p:spPr>
          <a:xfrm>
            <a:off x="5799093" y="4298100"/>
            <a:ext cx="6096000" cy="1477328"/>
          </a:xfrm>
          <a:prstGeom prst="rect">
            <a:avLst/>
          </a:prstGeom>
        </p:spPr>
        <p:txBody>
          <a:bodyPr>
            <a:spAutoFit/>
          </a:bodyPr>
          <a:lstStyle/>
          <a:p>
            <a:r>
              <a:rPr lang="pt-BR" dirty="0"/>
              <a:t>O arquivo </a:t>
            </a:r>
            <a:r>
              <a:rPr lang="pt-BR" dirty="0" err="1">
                <a:solidFill>
                  <a:schemeClr val="accent2">
                    <a:lumMod val="75000"/>
                  </a:schemeClr>
                </a:solidFill>
                <a:latin typeface="Courier"/>
              </a:rPr>
              <a:t>benchmarks.rb</a:t>
            </a:r>
            <a:r>
              <a:rPr lang="pt-BR" dirty="0">
                <a:solidFill>
                  <a:schemeClr val="accent2">
                    <a:lumMod val="75000"/>
                  </a:schemeClr>
                </a:solidFill>
                <a:latin typeface="Courier"/>
              </a:rPr>
              <a:t> </a:t>
            </a:r>
            <a:r>
              <a:rPr lang="pt-BR" dirty="0"/>
              <a:t>aparece na chamada “</a:t>
            </a:r>
            <a:r>
              <a:rPr lang="pt-BR" dirty="0" err="1"/>
              <a:t>Changes</a:t>
            </a:r>
            <a:r>
              <a:rPr lang="pt-BR" dirty="0"/>
              <a:t> </a:t>
            </a:r>
            <a:r>
              <a:rPr lang="pt-BR" dirty="0" err="1"/>
              <a:t>not</a:t>
            </a:r>
            <a:r>
              <a:rPr lang="pt-BR" dirty="0"/>
              <a:t> </a:t>
            </a:r>
            <a:r>
              <a:rPr lang="pt-BR" dirty="0" err="1"/>
              <a:t>staged</a:t>
            </a:r>
            <a:r>
              <a:rPr lang="pt-BR" dirty="0"/>
              <a:t> for </a:t>
            </a:r>
            <a:r>
              <a:rPr lang="pt-BR" dirty="0" err="1"/>
              <a:t>commit</a:t>
            </a:r>
            <a:r>
              <a:rPr lang="pt-BR" dirty="0"/>
              <a:t>”, pois é um arquivo monitorado e foi modificado no diretório de trabalho, mas ainda não foi selecionado (</a:t>
            </a:r>
            <a:r>
              <a:rPr lang="pt-BR" dirty="0" err="1"/>
              <a:t>staged</a:t>
            </a:r>
            <a:r>
              <a:rPr lang="pt-BR" dirty="0"/>
              <a:t>). Para selecioná-lo, usa-se o comando </a:t>
            </a:r>
            <a:r>
              <a:rPr lang="pt-BR" dirty="0" err="1">
                <a:solidFill>
                  <a:schemeClr val="accent2">
                    <a:lumMod val="75000"/>
                  </a:schemeClr>
                </a:solidFill>
                <a:latin typeface="Courier"/>
              </a:rPr>
              <a:t>git</a:t>
            </a:r>
            <a:r>
              <a:rPr lang="pt-BR" dirty="0">
                <a:solidFill>
                  <a:schemeClr val="accent2">
                    <a:lumMod val="75000"/>
                  </a:schemeClr>
                </a:solidFill>
                <a:latin typeface="Courier"/>
              </a:rPr>
              <a:t> </a:t>
            </a:r>
            <a:r>
              <a:rPr lang="pt-BR" dirty="0" err="1">
                <a:solidFill>
                  <a:schemeClr val="accent2">
                    <a:lumMod val="75000"/>
                  </a:schemeClr>
                </a:solidFill>
                <a:latin typeface="Courier"/>
              </a:rPr>
              <a:t>add</a:t>
            </a:r>
            <a:r>
              <a:rPr lang="pt-BR" dirty="0">
                <a:solidFill>
                  <a:schemeClr val="accent2">
                    <a:lumMod val="75000"/>
                  </a:schemeClr>
                </a:solidFill>
                <a:latin typeface="Courier"/>
              </a:rPr>
              <a:t> </a:t>
            </a:r>
            <a:endParaRPr lang="pt-BR" dirty="0"/>
          </a:p>
        </p:txBody>
      </p:sp>
    </p:spTree>
    <p:extLst>
      <p:ext uri="{BB962C8B-B14F-4D97-AF65-F5344CB8AC3E}">
        <p14:creationId xmlns:p14="http://schemas.microsoft.com/office/powerpoint/2010/main" val="177171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2E5B-F8AD-4ED8-8858-086FBC0492C8}"/>
              </a:ext>
            </a:extLst>
          </p:cNvPr>
          <p:cNvSpPr>
            <a:spLocks noGrp="1"/>
          </p:cNvSpPr>
          <p:nvPr>
            <p:ph type="title"/>
          </p:nvPr>
        </p:nvSpPr>
        <p:spPr>
          <a:xfrm>
            <a:off x="251927" y="788435"/>
            <a:ext cx="2575249" cy="494525"/>
          </a:xfrm>
        </p:spPr>
        <p:txBody>
          <a:bodyPr>
            <a:noAutofit/>
          </a:bodyPr>
          <a:lstStyle/>
          <a:p>
            <a:r>
              <a:rPr lang="pt-BR" sz="2400" dirty="0"/>
              <a:t>Comandos Básicos</a:t>
            </a:r>
          </a:p>
        </p:txBody>
      </p:sp>
      <p:sp>
        <p:nvSpPr>
          <p:cNvPr id="5" name="Título 1">
            <a:extLst>
              <a:ext uri="{FF2B5EF4-FFF2-40B4-BE49-F238E27FC236}">
                <a16:creationId xmlns:a16="http://schemas.microsoft.com/office/drawing/2014/main" id="{E3C6CDF6-FC17-4176-A1A4-AA1E86673892}"/>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a:t>GIT</a:t>
            </a:r>
            <a:endParaRPr lang="pt-BR" dirty="0"/>
          </a:p>
        </p:txBody>
      </p:sp>
      <p:sp>
        <p:nvSpPr>
          <p:cNvPr id="12" name="Título 1">
            <a:extLst>
              <a:ext uri="{FF2B5EF4-FFF2-40B4-BE49-F238E27FC236}">
                <a16:creationId xmlns:a16="http://schemas.microsoft.com/office/drawing/2014/main" id="{DBF8657E-DAC6-47F6-9B47-B5F4BBF4CB93}"/>
              </a:ext>
            </a:extLst>
          </p:cNvPr>
          <p:cNvSpPr txBox="1">
            <a:spLocks/>
          </p:cNvSpPr>
          <p:nvPr/>
        </p:nvSpPr>
        <p:spPr>
          <a:xfrm>
            <a:off x="6366587" y="796206"/>
            <a:ext cx="3225282"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pt-BR" sz="2400" dirty="0"/>
          </a:p>
        </p:txBody>
      </p:sp>
      <p:sp>
        <p:nvSpPr>
          <p:cNvPr id="14" name="Título 1">
            <a:extLst>
              <a:ext uri="{FF2B5EF4-FFF2-40B4-BE49-F238E27FC236}">
                <a16:creationId xmlns:a16="http://schemas.microsoft.com/office/drawing/2014/main" id="{92BECF72-55CA-4D2D-A42E-B7ACDCCAFC9A}"/>
              </a:ext>
            </a:extLst>
          </p:cNvPr>
          <p:cNvSpPr txBox="1">
            <a:spLocks/>
          </p:cNvSpPr>
          <p:nvPr/>
        </p:nvSpPr>
        <p:spPr>
          <a:xfrm>
            <a:off x="6095999" y="2954688"/>
            <a:ext cx="4736841"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pt-BR" sz="2400" dirty="0"/>
          </a:p>
        </p:txBody>
      </p:sp>
      <p:sp>
        <p:nvSpPr>
          <p:cNvPr id="3" name="Retângulo 2">
            <a:extLst>
              <a:ext uri="{FF2B5EF4-FFF2-40B4-BE49-F238E27FC236}">
                <a16:creationId xmlns:a16="http://schemas.microsoft.com/office/drawing/2014/main" id="{2175007A-183E-410B-8A77-06B33AC693D9}"/>
              </a:ext>
            </a:extLst>
          </p:cNvPr>
          <p:cNvSpPr/>
          <p:nvPr/>
        </p:nvSpPr>
        <p:spPr>
          <a:xfrm>
            <a:off x="251927" y="1363237"/>
            <a:ext cx="5020162" cy="2100263"/>
          </a:xfrm>
          <a:prstGeom prst="rect">
            <a:avLst/>
          </a:prstGeom>
        </p:spPr>
        <p:txBody>
          <a:bodyPr wrap="square">
            <a:normAutofit fontScale="92500" lnSpcReduction="20000"/>
          </a:bodyPr>
          <a:lstStyle/>
          <a:p>
            <a:r>
              <a:rPr lang="en-US" dirty="0">
                <a:solidFill>
                  <a:srgbClr val="F14E32"/>
                </a:solidFill>
                <a:latin typeface="Courier"/>
              </a:rPr>
              <a:t>$ git add </a:t>
            </a:r>
            <a:r>
              <a:rPr lang="en-US" dirty="0" err="1">
                <a:solidFill>
                  <a:srgbClr val="F14E32"/>
                </a:solidFill>
                <a:latin typeface="Courier"/>
              </a:rPr>
              <a:t>benchmarks.rb</a:t>
            </a:r>
            <a:r>
              <a:rPr lang="en-US" dirty="0">
                <a:solidFill>
                  <a:srgbClr val="F14E32"/>
                </a:solidFill>
                <a:latin typeface="Courier"/>
              </a:rPr>
              <a:t> </a:t>
            </a:r>
          </a:p>
          <a:p>
            <a:r>
              <a:rPr lang="en-US" dirty="0">
                <a:solidFill>
                  <a:srgbClr val="F14E32"/>
                </a:solidFill>
                <a:latin typeface="Courier"/>
              </a:rPr>
              <a:t>$ git status </a:t>
            </a:r>
          </a:p>
          <a:p>
            <a:r>
              <a:rPr lang="en-US" dirty="0">
                <a:solidFill>
                  <a:srgbClr val="F14E32"/>
                </a:solidFill>
                <a:latin typeface="Courier"/>
              </a:rPr>
              <a:t># On branch master </a:t>
            </a:r>
          </a:p>
          <a:p>
            <a:r>
              <a:rPr lang="en-US" dirty="0">
                <a:solidFill>
                  <a:srgbClr val="F14E32"/>
                </a:solidFill>
                <a:latin typeface="Courier"/>
              </a:rPr>
              <a:t># Changes to be committed: </a:t>
            </a:r>
          </a:p>
          <a:p>
            <a:r>
              <a:rPr lang="en-US" dirty="0">
                <a:solidFill>
                  <a:srgbClr val="F14E32"/>
                </a:solidFill>
                <a:latin typeface="Courier"/>
              </a:rPr>
              <a:t># (use "git reset HEAD &lt;file&gt;..." to </a:t>
            </a:r>
            <a:r>
              <a:rPr lang="en-US" dirty="0" err="1">
                <a:solidFill>
                  <a:srgbClr val="F14E32"/>
                </a:solidFill>
                <a:latin typeface="Courier"/>
              </a:rPr>
              <a:t>unstage</a:t>
            </a:r>
            <a:r>
              <a:rPr lang="en-US" dirty="0">
                <a:solidFill>
                  <a:srgbClr val="F14E32"/>
                </a:solidFill>
                <a:latin typeface="Courier"/>
              </a:rPr>
              <a:t>) </a:t>
            </a:r>
          </a:p>
          <a:p>
            <a:r>
              <a:rPr lang="en-US" dirty="0">
                <a:solidFill>
                  <a:srgbClr val="F14E32"/>
                </a:solidFill>
                <a:latin typeface="Courier"/>
              </a:rPr>
              <a:t>#</a:t>
            </a:r>
          </a:p>
          <a:p>
            <a:r>
              <a:rPr lang="en-US" dirty="0">
                <a:solidFill>
                  <a:srgbClr val="F14E32"/>
                </a:solidFill>
                <a:latin typeface="Courier"/>
              </a:rPr>
              <a:t># new file: README </a:t>
            </a:r>
          </a:p>
          <a:p>
            <a:r>
              <a:rPr lang="en-US" dirty="0">
                <a:solidFill>
                  <a:srgbClr val="F14E32"/>
                </a:solidFill>
                <a:latin typeface="Courier"/>
              </a:rPr>
              <a:t># modified: </a:t>
            </a:r>
            <a:r>
              <a:rPr lang="en-US" dirty="0" err="1">
                <a:solidFill>
                  <a:srgbClr val="F14E32"/>
                </a:solidFill>
                <a:latin typeface="Courier"/>
              </a:rPr>
              <a:t>benchmarks.rb</a:t>
            </a:r>
            <a:r>
              <a:rPr lang="en-US" dirty="0">
                <a:solidFill>
                  <a:srgbClr val="F14E32"/>
                </a:solidFill>
                <a:latin typeface="Courier"/>
              </a:rPr>
              <a:t> </a:t>
            </a:r>
          </a:p>
          <a:p>
            <a:endParaRPr lang="pt-BR" dirty="0"/>
          </a:p>
        </p:txBody>
      </p:sp>
      <p:sp>
        <p:nvSpPr>
          <p:cNvPr id="4" name="CaixaDeTexto 3">
            <a:extLst>
              <a:ext uri="{FF2B5EF4-FFF2-40B4-BE49-F238E27FC236}">
                <a16:creationId xmlns:a16="http://schemas.microsoft.com/office/drawing/2014/main" id="{1F1E5532-8AE9-4DE6-BC3D-B675F7004A1C}"/>
              </a:ext>
            </a:extLst>
          </p:cNvPr>
          <p:cNvSpPr txBox="1"/>
          <p:nvPr/>
        </p:nvSpPr>
        <p:spPr>
          <a:xfrm>
            <a:off x="288304" y="3339972"/>
            <a:ext cx="3626352" cy="646331"/>
          </a:xfrm>
          <a:prstGeom prst="rect">
            <a:avLst/>
          </a:prstGeom>
          <a:noFill/>
        </p:spPr>
        <p:txBody>
          <a:bodyPr wrap="square" rtlCol="0">
            <a:spAutoFit/>
          </a:bodyPr>
          <a:lstStyle/>
          <a:p>
            <a:r>
              <a:rPr lang="pt-BR" dirty="0"/>
              <a:t>Após </a:t>
            </a:r>
            <a:r>
              <a:rPr lang="pt-BR" dirty="0" err="1"/>
              <a:t>git</a:t>
            </a:r>
            <a:r>
              <a:rPr lang="pt-BR" dirty="0"/>
              <a:t> </a:t>
            </a:r>
            <a:r>
              <a:rPr lang="pt-BR" dirty="0" err="1"/>
              <a:t>add</a:t>
            </a:r>
            <a:r>
              <a:rPr lang="pt-BR" dirty="0"/>
              <a:t> o arquivo fica pronto para ser </a:t>
            </a:r>
            <a:r>
              <a:rPr lang="pt-BR" dirty="0" err="1"/>
              <a:t>commitado</a:t>
            </a:r>
            <a:endParaRPr lang="pt-BR" dirty="0"/>
          </a:p>
        </p:txBody>
      </p:sp>
      <p:sp>
        <p:nvSpPr>
          <p:cNvPr id="6" name="Retângulo 5">
            <a:extLst>
              <a:ext uri="{FF2B5EF4-FFF2-40B4-BE49-F238E27FC236}">
                <a16:creationId xmlns:a16="http://schemas.microsoft.com/office/drawing/2014/main" id="{1D3EC6B3-4B58-4045-8E3D-A63B44ECE5F3}"/>
              </a:ext>
            </a:extLst>
          </p:cNvPr>
          <p:cNvSpPr/>
          <p:nvPr/>
        </p:nvSpPr>
        <p:spPr>
          <a:xfrm>
            <a:off x="251926" y="4230172"/>
            <a:ext cx="2390398" cy="369332"/>
          </a:xfrm>
          <a:prstGeom prst="rect">
            <a:avLst/>
          </a:prstGeom>
        </p:spPr>
        <p:txBody>
          <a:bodyPr wrap="none">
            <a:spAutoFit/>
          </a:bodyPr>
          <a:lstStyle/>
          <a:p>
            <a:r>
              <a:rPr lang="pt-BR" dirty="0">
                <a:solidFill>
                  <a:srgbClr val="F14E32"/>
                </a:solidFill>
                <a:latin typeface="Courier"/>
              </a:rPr>
              <a:t>$ </a:t>
            </a:r>
            <a:r>
              <a:rPr lang="pt-BR" dirty="0" err="1">
                <a:solidFill>
                  <a:srgbClr val="F14E32"/>
                </a:solidFill>
                <a:latin typeface="Courier"/>
              </a:rPr>
              <a:t>cat</a:t>
            </a:r>
            <a:r>
              <a:rPr lang="pt-BR" dirty="0">
                <a:solidFill>
                  <a:srgbClr val="F14E32"/>
                </a:solidFill>
                <a:latin typeface="Courier"/>
              </a:rPr>
              <a:t> .</a:t>
            </a:r>
            <a:r>
              <a:rPr lang="pt-BR" dirty="0" err="1">
                <a:solidFill>
                  <a:srgbClr val="F14E32"/>
                </a:solidFill>
                <a:latin typeface="Courier"/>
              </a:rPr>
              <a:t>gitignore</a:t>
            </a:r>
            <a:endParaRPr lang="pt-BR" dirty="0"/>
          </a:p>
        </p:txBody>
      </p:sp>
      <p:cxnSp>
        <p:nvCxnSpPr>
          <p:cNvPr id="16" name="Conector reto 15">
            <a:extLst>
              <a:ext uri="{FF2B5EF4-FFF2-40B4-BE49-F238E27FC236}">
                <a16:creationId xmlns:a16="http://schemas.microsoft.com/office/drawing/2014/main" id="{26F9C175-335F-4C94-8336-D31D7114EF9A}"/>
              </a:ext>
            </a:extLst>
          </p:cNvPr>
          <p:cNvCxnSpPr>
            <a:cxnSpLocks/>
          </p:cNvCxnSpPr>
          <p:nvPr/>
        </p:nvCxnSpPr>
        <p:spPr>
          <a:xfrm>
            <a:off x="251926" y="4109831"/>
            <a:ext cx="4256962" cy="0"/>
          </a:xfrm>
          <a:prstGeom prst="line">
            <a:avLst/>
          </a:prstGeom>
        </p:spPr>
        <p:style>
          <a:lnRef idx="1">
            <a:schemeClr val="dk1"/>
          </a:lnRef>
          <a:fillRef idx="0">
            <a:schemeClr val="dk1"/>
          </a:fillRef>
          <a:effectRef idx="0">
            <a:schemeClr val="dk1"/>
          </a:effectRef>
          <a:fontRef idx="minor">
            <a:schemeClr val="tx1"/>
          </a:fontRef>
        </p:style>
      </p:cxnSp>
      <p:sp>
        <p:nvSpPr>
          <p:cNvPr id="7" name="CaixaDeTexto 6">
            <a:extLst>
              <a:ext uri="{FF2B5EF4-FFF2-40B4-BE49-F238E27FC236}">
                <a16:creationId xmlns:a16="http://schemas.microsoft.com/office/drawing/2014/main" id="{D8BB9289-3075-43E9-A4D6-91967B255685}"/>
              </a:ext>
            </a:extLst>
          </p:cNvPr>
          <p:cNvSpPr txBox="1"/>
          <p:nvPr/>
        </p:nvSpPr>
        <p:spPr>
          <a:xfrm>
            <a:off x="251925" y="4654720"/>
            <a:ext cx="4820138" cy="923330"/>
          </a:xfrm>
          <a:prstGeom prst="rect">
            <a:avLst/>
          </a:prstGeom>
          <a:noFill/>
        </p:spPr>
        <p:txBody>
          <a:bodyPr wrap="square" rtlCol="0">
            <a:spAutoFit/>
          </a:bodyPr>
          <a:lstStyle/>
          <a:p>
            <a:pPr algn="just"/>
            <a:r>
              <a:rPr lang="pt-BR" dirty="0"/>
              <a:t>O .</a:t>
            </a:r>
            <a:r>
              <a:rPr lang="pt-BR" dirty="0" err="1"/>
              <a:t>gitignore</a:t>
            </a:r>
            <a:r>
              <a:rPr lang="pt-BR" dirty="0"/>
              <a:t> é arquivo-comando, o que estiver em seu conteúdo não será monitorado e/ou </a:t>
            </a:r>
            <a:r>
              <a:rPr lang="pt-BR" dirty="0" err="1"/>
              <a:t>commitado</a:t>
            </a:r>
            <a:endParaRPr lang="pt-BR" dirty="0"/>
          </a:p>
        </p:txBody>
      </p:sp>
      <p:sp>
        <p:nvSpPr>
          <p:cNvPr id="8" name="Retângulo 7">
            <a:extLst>
              <a:ext uri="{FF2B5EF4-FFF2-40B4-BE49-F238E27FC236}">
                <a16:creationId xmlns:a16="http://schemas.microsoft.com/office/drawing/2014/main" id="{25C5A3E0-4E23-4939-8CAF-A6FDFB04187B}"/>
              </a:ext>
            </a:extLst>
          </p:cNvPr>
          <p:cNvSpPr/>
          <p:nvPr/>
        </p:nvSpPr>
        <p:spPr>
          <a:xfrm>
            <a:off x="5272089" y="796206"/>
            <a:ext cx="6472237" cy="4428511"/>
          </a:xfrm>
          <a:prstGeom prst="rect">
            <a:avLst/>
          </a:prstGeom>
        </p:spPr>
        <p:txBody>
          <a:bodyPr wrap="square">
            <a:normAutofit fontScale="92500" lnSpcReduction="10000"/>
          </a:bodyPr>
          <a:lstStyle/>
          <a:p>
            <a:r>
              <a:rPr lang="pt-BR" dirty="0">
                <a:solidFill>
                  <a:srgbClr val="F14E32"/>
                </a:solidFill>
                <a:latin typeface="Courier"/>
              </a:rPr>
              <a:t># um comentário - isto é ignorado </a:t>
            </a:r>
          </a:p>
          <a:p>
            <a:endParaRPr lang="pt-BR" dirty="0">
              <a:solidFill>
                <a:srgbClr val="F14E32"/>
              </a:solidFill>
              <a:latin typeface="Courier"/>
            </a:endParaRPr>
          </a:p>
          <a:p>
            <a:r>
              <a:rPr lang="pt-BR" dirty="0">
                <a:solidFill>
                  <a:srgbClr val="F14E32"/>
                </a:solidFill>
                <a:latin typeface="Courier"/>
              </a:rPr>
              <a:t># sem arquivos terminados em .a </a:t>
            </a:r>
          </a:p>
          <a:p>
            <a:r>
              <a:rPr lang="pt-BR" dirty="0">
                <a:solidFill>
                  <a:srgbClr val="F14E32"/>
                </a:solidFill>
                <a:latin typeface="Courier"/>
              </a:rPr>
              <a:t>*.a </a:t>
            </a:r>
          </a:p>
          <a:p>
            <a:endParaRPr lang="pt-BR" dirty="0">
              <a:solidFill>
                <a:srgbClr val="F14E32"/>
              </a:solidFill>
              <a:latin typeface="Courier"/>
            </a:endParaRPr>
          </a:p>
          <a:p>
            <a:r>
              <a:rPr lang="pt-BR" dirty="0">
                <a:solidFill>
                  <a:srgbClr val="F14E32"/>
                </a:solidFill>
                <a:latin typeface="Courier"/>
              </a:rPr>
              <a:t># mas rastreie </a:t>
            </a:r>
            <a:r>
              <a:rPr lang="pt-BR" dirty="0" err="1">
                <a:solidFill>
                  <a:srgbClr val="F14E32"/>
                </a:solidFill>
                <a:latin typeface="Courier"/>
              </a:rPr>
              <a:t>lib.a</a:t>
            </a:r>
            <a:r>
              <a:rPr lang="pt-BR" dirty="0">
                <a:solidFill>
                  <a:srgbClr val="F14E32"/>
                </a:solidFill>
                <a:latin typeface="Courier"/>
              </a:rPr>
              <a:t>, mesmo que você tenha ignorado arquivos terminados em .a acima !</a:t>
            </a:r>
            <a:r>
              <a:rPr lang="pt-BR" dirty="0" err="1">
                <a:solidFill>
                  <a:srgbClr val="F14E32"/>
                </a:solidFill>
                <a:latin typeface="Courier"/>
              </a:rPr>
              <a:t>lib.a</a:t>
            </a:r>
            <a:r>
              <a:rPr lang="pt-BR" dirty="0">
                <a:solidFill>
                  <a:srgbClr val="F14E32"/>
                </a:solidFill>
                <a:latin typeface="Courier"/>
              </a:rPr>
              <a:t> </a:t>
            </a:r>
          </a:p>
          <a:p>
            <a:endParaRPr lang="pt-BR" dirty="0">
              <a:solidFill>
                <a:srgbClr val="F14E32"/>
              </a:solidFill>
              <a:latin typeface="Courier"/>
            </a:endParaRPr>
          </a:p>
          <a:p>
            <a:r>
              <a:rPr lang="pt-BR" dirty="0">
                <a:solidFill>
                  <a:srgbClr val="F14E32"/>
                </a:solidFill>
                <a:latin typeface="Courier"/>
              </a:rPr>
              <a:t># apenas ignore o arquivo TODO na raiz, não o subdiretório TODO </a:t>
            </a:r>
          </a:p>
          <a:p>
            <a:r>
              <a:rPr lang="pt-BR" dirty="0">
                <a:solidFill>
                  <a:srgbClr val="F14E32"/>
                </a:solidFill>
                <a:latin typeface="Courier"/>
              </a:rPr>
              <a:t>/TODO </a:t>
            </a:r>
          </a:p>
          <a:p>
            <a:endParaRPr lang="pt-BR" dirty="0">
              <a:solidFill>
                <a:srgbClr val="F14E32"/>
              </a:solidFill>
              <a:latin typeface="Courier"/>
            </a:endParaRPr>
          </a:p>
          <a:p>
            <a:r>
              <a:rPr lang="pt-BR" dirty="0">
                <a:solidFill>
                  <a:srgbClr val="F14E32"/>
                </a:solidFill>
                <a:latin typeface="Courier"/>
              </a:rPr>
              <a:t># ignore todos os arquivos no diretório build/ </a:t>
            </a:r>
          </a:p>
          <a:p>
            <a:r>
              <a:rPr lang="pt-BR" dirty="0">
                <a:solidFill>
                  <a:srgbClr val="F14E32"/>
                </a:solidFill>
                <a:latin typeface="Courier"/>
              </a:rPr>
              <a:t>build/ </a:t>
            </a:r>
          </a:p>
          <a:p>
            <a:endParaRPr lang="pt-BR" dirty="0">
              <a:solidFill>
                <a:srgbClr val="F14E32"/>
              </a:solidFill>
              <a:latin typeface="Courier"/>
            </a:endParaRPr>
          </a:p>
          <a:p>
            <a:r>
              <a:rPr lang="pt-BR" dirty="0">
                <a:solidFill>
                  <a:srgbClr val="F14E32"/>
                </a:solidFill>
                <a:latin typeface="Courier"/>
              </a:rPr>
              <a:t># ignore </a:t>
            </a:r>
            <a:r>
              <a:rPr lang="pt-BR" dirty="0" err="1">
                <a:solidFill>
                  <a:srgbClr val="F14E32"/>
                </a:solidFill>
                <a:latin typeface="Courier"/>
              </a:rPr>
              <a:t>doc</a:t>
            </a:r>
            <a:r>
              <a:rPr lang="pt-BR" dirty="0">
                <a:solidFill>
                  <a:srgbClr val="F14E32"/>
                </a:solidFill>
                <a:latin typeface="Courier"/>
              </a:rPr>
              <a:t>/notes.txt mas, não ignore </a:t>
            </a:r>
            <a:r>
              <a:rPr lang="pt-BR" dirty="0" err="1">
                <a:solidFill>
                  <a:srgbClr val="F14E32"/>
                </a:solidFill>
                <a:latin typeface="Courier"/>
              </a:rPr>
              <a:t>doc</a:t>
            </a:r>
            <a:r>
              <a:rPr lang="pt-BR" dirty="0">
                <a:solidFill>
                  <a:srgbClr val="F14E32"/>
                </a:solidFill>
                <a:latin typeface="Courier"/>
              </a:rPr>
              <a:t>/server/arch.txt </a:t>
            </a:r>
          </a:p>
          <a:p>
            <a:r>
              <a:rPr lang="pt-BR" dirty="0" err="1">
                <a:solidFill>
                  <a:srgbClr val="F14E32"/>
                </a:solidFill>
                <a:latin typeface="Courier"/>
              </a:rPr>
              <a:t>doc</a:t>
            </a:r>
            <a:r>
              <a:rPr lang="pt-BR" dirty="0">
                <a:solidFill>
                  <a:srgbClr val="F14E32"/>
                </a:solidFill>
                <a:latin typeface="Courier"/>
              </a:rPr>
              <a:t>/*.</a:t>
            </a:r>
            <a:r>
              <a:rPr lang="pt-BR" dirty="0" err="1">
                <a:solidFill>
                  <a:srgbClr val="F14E32"/>
                </a:solidFill>
                <a:latin typeface="Courier"/>
              </a:rPr>
              <a:t>txt</a:t>
            </a:r>
            <a:endParaRPr lang="pt-BR" dirty="0"/>
          </a:p>
        </p:txBody>
      </p:sp>
      <p:sp>
        <p:nvSpPr>
          <p:cNvPr id="17" name="CaixaDeTexto 16">
            <a:extLst>
              <a:ext uri="{FF2B5EF4-FFF2-40B4-BE49-F238E27FC236}">
                <a16:creationId xmlns:a16="http://schemas.microsoft.com/office/drawing/2014/main" id="{A3A9B82B-0E60-46A2-9D36-ED323BD2B332}"/>
              </a:ext>
            </a:extLst>
          </p:cNvPr>
          <p:cNvSpPr txBox="1"/>
          <p:nvPr/>
        </p:nvSpPr>
        <p:spPr>
          <a:xfrm>
            <a:off x="5272089" y="326770"/>
            <a:ext cx="4820138" cy="369332"/>
          </a:xfrm>
          <a:prstGeom prst="rect">
            <a:avLst/>
          </a:prstGeom>
          <a:noFill/>
        </p:spPr>
        <p:txBody>
          <a:bodyPr wrap="square" rtlCol="0">
            <a:spAutoFit/>
          </a:bodyPr>
          <a:lstStyle/>
          <a:p>
            <a:pPr algn="just"/>
            <a:r>
              <a:rPr lang="pt-BR" dirty="0"/>
              <a:t>Exemplo de .</a:t>
            </a:r>
            <a:r>
              <a:rPr lang="pt-BR" dirty="0" err="1"/>
              <a:t>gitignore</a:t>
            </a:r>
            <a:r>
              <a:rPr lang="pt-BR" dirty="0"/>
              <a:t> </a:t>
            </a:r>
          </a:p>
        </p:txBody>
      </p:sp>
    </p:spTree>
    <p:extLst>
      <p:ext uri="{BB962C8B-B14F-4D97-AF65-F5344CB8AC3E}">
        <p14:creationId xmlns:p14="http://schemas.microsoft.com/office/powerpoint/2010/main" val="254502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2E5B-F8AD-4ED8-8858-086FBC0492C8}"/>
              </a:ext>
            </a:extLst>
          </p:cNvPr>
          <p:cNvSpPr>
            <a:spLocks noGrp="1"/>
          </p:cNvSpPr>
          <p:nvPr>
            <p:ph type="title"/>
          </p:nvPr>
        </p:nvSpPr>
        <p:spPr>
          <a:xfrm>
            <a:off x="251927" y="788435"/>
            <a:ext cx="2575249" cy="494525"/>
          </a:xfrm>
        </p:spPr>
        <p:txBody>
          <a:bodyPr>
            <a:noAutofit/>
          </a:bodyPr>
          <a:lstStyle/>
          <a:p>
            <a:r>
              <a:rPr lang="pt-BR" sz="2400" dirty="0"/>
              <a:t>Comandos Básicos</a:t>
            </a:r>
          </a:p>
        </p:txBody>
      </p:sp>
      <p:sp>
        <p:nvSpPr>
          <p:cNvPr id="5" name="Título 1">
            <a:extLst>
              <a:ext uri="{FF2B5EF4-FFF2-40B4-BE49-F238E27FC236}">
                <a16:creationId xmlns:a16="http://schemas.microsoft.com/office/drawing/2014/main" id="{E3C6CDF6-FC17-4176-A1A4-AA1E86673892}"/>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a:t>GIT</a:t>
            </a:r>
            <a:endParaRPr lang="pt-BR" dirty="0"/>
          </a:p>
        </p:txBody>
      </p:sp>
      <p:sp>
        <p:nvSpPr>
          <p:cNvPr id="12" name="Título 1">
            <a:extLst>
              <a:ext uri="{FF2B5EF4-FFF2-40B4-BE49-F238E27FC236}">
                <a16:creationId xmlns:a16="http://schemas.microsoft.com/office/drawing/2014/main" id="{DBF8657E-DAC6-47F6-9B47-B5F4BBF4CB93}"/>
              </a:ext>
            </a:extLst>
          </p:cNvPr>
          <p:cNvSpPr txBox="1">
            <a:spLocks/>
          </p:cNvSpPr>
          <p:nvPr/>
        </p:nvSpPr>
        <p:spPr>
          <a:xfrm>
            <a:off x="6724395" y="928277"/>
            <a:ext cx="3225282"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sz="2400" dirty="0" err="1"/>
              <a:t>Commit</a:t>
            </a:r>
            <a:endParaRPr lang="pt-BR" sz="2400" dirty="0"/>
          </a:p>
        </p:txBody>
      </p:sp>
      <p:sp>
        <p:nvSpPr>
          <p:cNvPr id="14" name="Título 1">
            <a:extLst>
              <a:ext uri="{FF2B5EF4-FFF2-40B4-BE49-F238E27FC236}">
                <a16:creationId xmlns:a16="http://schemas.microsoft.com/office/drawing/2014/main" id="{92BECF72-55CA-4D2D-A42E-B7ACDCCAFC9A}"/>
              </a:ext>
            </a:extLst>
          </p:cNvPr>
          <p:cNvSpPr txBox="1">
            <a:spLocks/>
          </p:cNvSpPr>
          <p:nvPr/>
        </p:nvSpPr>
        <p:spPr>
          <a:xfrm>
            <a:off x="231710" y="1282960"/>
            <a:ext cx="4736841"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sz="1800" dirty="0"/>
              <a:t>Monitorando as diferenças dentro dos arquivos não selecionados</a:t>
            </a:r>
          </a:p>
        </p:txBody>
      </p:sp>
      <p:sp>
        <p:nvSpPr>
          <p:cNvPr id="3" name="Retângulo 2">
            <a:extLst>
              <a:ext uri="{FF2B5EF4-FFF2-40B4-BE49-F238E27FC236}">
                <a16:creationId xmlns:a16="http://schemas.microsoft.com/office/drawing/2014/main" id="{2175007A-183E-410B-8A77-06B33AC693D9}"/>
              </a:ext>
            </a:extLst>
          </p:cNvPr>
          <p:cNvSpPr/>
          <p:nvPr/>
        </p:nvSpPr>
        <p:spPr>
          <a:xfrm>
            <a:off x="251927" y="1363237"/>
            <a:ext cx="5020162" cy="2100263"/>
          </a:xfrm>
          <a:prstGeom prst="rect">
            <a:avLst/>
          </a:prstGeom>
        </p:spPr>
        <p:txBody>
          <a:bodyPr wrap="square">
            <a:normAutofit/>
          </a:bodyPr>
          <a:lstStyle/>
          <a:p>
            <a:endParaRPr lang="en-US" dirty="0">
              <a:solidFill>
                <a:srgbClr val="F14E32"/>
              </a:solidFill>
              <a:latin typeface="Courier"/>
            </a:endParaRPr>
          </a:p>
          <a:p>
            <a:endParaRPr lang="pt-BR" dirty="0"/>
          </a:p>
        </p:txBody>
      </p:sp>
      <p:sp>
        <p:nvSpPr>
          <p:cNvPr id="9" name="Retângulo 8">
            <a:extLst>
              <a:ext uri="{FF2B5EF4-FFF2-40B4-BE49-F238E27FC236}">
                <a16:creationId xmlns:a16="http://schemas.microsoft.com/office/drawing/2014/main" id="{CAD51A14-E19F-4885-9554-DE5F73E7A127}"/>
              </a:ext>
            </a:extLst>
          </p:cNvPr>
          <p:cNvSpPr/>
          <p:nvPr/>
        </p:nvSpPr>
        <p:spPr>
          <a:xfrm>
            <a:off x="231711" y="1828504"/>
            <a:ext cx="6320324" cy="3400628"/>
          </a:xfrm>
          <a:prstGeom prst="rect">
            <a:avLst/>
          </a:prstGeom>
        </p:spPr>
        <p:txBody>
          <a:bodyPr wrap="square">
            <a:normAutofit fontScale="92500" lnSpcReduction="10000"/>
          </a:bodyPr>
          <a:lstStyle/>
          <a:p>
            <a:r>
              <a:rPr lang="en-US" dirty="0">
                <a:solidFill>
                  <a:srgbClr val="F14E32"/>
                </a:solidFill>
                <a:latin typeface="Courier"/>
              </a:rPr>
              <a:t>$ git diff</a:t>
            </a:r>
          </a:p>
          <a:p>
            <a:r>
              <a:rPr lang="pt-BR" dirty="0" err="1">
                <a:solidFill>
                  <a:srgbClr val="F14E32"/>
                </a:solidFill>
                <a:latin typeface="Courier"/>
              </a:rPr>
              <a:t>diff</a:t>
            </a:r>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a:t>
            </a:r>
            <a:r>
              <a:rPr lang="pt-BR" dirty="0" err="1">
                <a:solidFill>
                  <a:srgbClr val="F14E32"/>
                </a:solidFill>
                <a:latin typeface="Courier"/>
              </a:rPr>
              <a:t>benchmarks.rb</a:t>
            </a:r>
            <a:r>
              <a:rPr lang="pt-BR" dirty="0">
                <a:solidFill>
                  <a:srgbClr val="F14E32"/>
                </a:solidFill>
                <a:latin typeface="Courier"/>
              </a:rPr>
              <a:t> b/</a:t>
            </a:r>
            <a:r>
              <a:rPr lang="pt-BR" dirty="0" err="1">
                <a:solidFill>
                  <a:srgbClr val="F14E32"/>
                </a:solidFill>
                <a:latin typeface="Courier"/>
              </a:rPr>
              <a:t>benchmarks.rb</a:t>
            </a:r>
            <a:r>
              <a:rPr lang="pt-BR" dirty="0">
                <a:solidFill>
                  <a:srgbClr val="F14E32"/>
                </a:solidFill>
                <a:latin typeface="Courier"/>
              </a:rPr>
              <a:t> </a:t>
            </a:r>
          </a:p>
          <a:p>
            <a:r>
              <a:rPr lang="pt-BR" dirty="0">
                <a:solidFill>
                  <a:srgbClr val="F14E32"/>
                </a:solidFill>
                <a:latin typeface="Courier"/>
              </a:rPr>
              <a:t>index 3cb747f..da65585 100644 </a:t>
            </a:r>
          </a:p>
          <a:p>
            <a:r>
              <a:rPr lang="pt-BR" dirty="0">
                <a:solidFill>
                  <a:srgbClr val="F14E32"/>
                </a:solidFill>
                <a:latin typeface="Courier"/>
              </a:rPr>
              <a:t>--- a/</a:t>
            </a:r>
            <a:r>
              <a:rPr lang="pt-BR" dirty="0" err="1">
                <a:solidFill>
                  <a:srgbClr val="F14E32"/>
                </a:solidFill>
                <a:latin typeface="Courier"/>
              </a:rPr>
              <a:t>benchmarks.rb</a:t>
            </a:r>
            <a:r>
              <a:rPr lang="pt-BR" dirty="0">
                <a:solidFill>
                  <a:srgbClr val="F14E32"/>
                </a:solidFill>
                <a:latin typeface="Courier"/>
              </a:rPr>
              <a:t> +++ b/</a:t>
            </a:r>
            <a:r>
              <a:rPr lang="pt-BR" dirty="0" err="1">
                <a:solidFill>
                  <a:srgbClr val="F14E32"/>
                </a:solidFill>
                <a:latin typeface="Courier"/>
              </a:rPr>
              <a:t>benchmarks.rb</a:t>
            </a:r>
            <a:r>
              <a:rPr lang="pt-BR" dirty="0">
                <a:solidFill>
                  <a:srgbClr val="F14E32"/>
                </a:solidFill>
                <a:latin typeface="Courier"/>
              </a:rPr>
              <a:t> </a:t>
            </a:r>
          </a:p>
          <a:p>
            <a:r>
              <a:rPr lang="pt-BR" dirty="0">
                <a:solidFill>
                  <a:srgbClr val="F14E32"/>
                </a:solidFill>
                <a:latin typeface="Courier"/>
              </a:rPr>
              <a:t>@@ -36,6 +36,10 @@ </a:t>
            </a:r>
            <a:r>
              <a:rPr lang="pt-BR" dirty="0" err="1">
                <a:solidFill>
                  <a:srgbClr val="F14E32"/>
                </a:solidFill>
                <a:latin typeface="Courier"/>
              </a:rPr>
              <a:t>def</a:t>
            </a:r>
            <a:r>
              <a:rPr lang="pt-BR" dirty="0">
                <a:solidFill>
                  <a:srgbClr val="F14E32"/>
                </a:solidFill>
                <a:latin typeface="Courier"/>
              </a:rPr>
              <a:t> </a:t>
            </a:r>
            <a:r>
              <a:rPr lang="pt-BR" dirty="0" err="1">
                <a:solidFill>
                  <a:srgbClr val="F14E32"/>
                </a:solidFill>
                <a:latin typeface="Courier"/>
              </a:rPr>
              <a:t>main</a:t>
            </a:r>
            <a:r>
              <a:rPr lang="pt-BR" dirty="0">
                <a:solidFill>
                  <a:srgbClr val="F14E32"/>
                </a:solidFill>
                <a:latin typeface="Courier"/>
              </a:rPr>
              <a:t> 		@</a:t>
            </a:r>
            <a:r>
              <a:rPr lang="pt-BR" dirty="0" err="1">
                <a:solidFill>
                  <a:srgbClr val="F14E32"/>
                </a:solidFill>
                <a:latin typeface="Courier"/>
              </a:rPr>
              <a:t>commit.parents</a:t>
            </a:r>
            <a:r>
              <a:rPr lang="pt-BR" dirty="0">
                <a:solidFill>
                  <a:srgbClr val="F14E32"/>
                </a:solidFill>
                <a:latin typeface="Courier"/>
              </a:rPr>
              <a:t>[0].</a:t>
            </a:r>
            <a:r>
              <a:rPr lang="pt-BR" dirty="0" err="1">
                <a:solidFill>
                  <a:srgbClr val="F14E32"/>
                </a:solidFill>
                <a:latin typeface="Courier"/>
              </a:rPr>
              <a:t>parents</a:t>
            </a:r>
            <a:r>
              <a:rPr lang="pt-BR" dirty="0">
                <a:solidFill>
                  <a:srgbClr val="F14E32"/>
                </a:solidFill>
                <a:latin typeface="Courier"/>
              </a:rPr>
              <a:t>[0].</a:t>
            </a:r>
            <a:r>
              <a:rPr lang="pt-BR" dirty="0" err="1">
                <a:solidFill>
                  <a:srgbClr val="F14E32"/>
                </a:solidFill>
                <a:latin typeface="Courier"/>
              </a:rPr>
              <a:t>parents</a:t>
            </a:r>
            <a:r>
              <a:rPr lang="pt-BR" dirty="0">
                <a:solidFill>
                  <a:srgbClr val="F14E32"/>
                </a:solidFill>
                <a:latin typeface="Courier"/>
              </a:rPr>
              <a:t>[0] </a:t>
            </a:r>
          </a:p>
          <a:p>
            <a:r>
              <a:rPr lang="pt-BR" dirty="0">
                <a:solidFill>
                  <a:srgbClr val="F14E32"/>
                </a:solidFill>
                <a:latin typeface="Courier"/>
              </a:rPr>
              <a:t>	</a:t>
            </a:r>
            <a:r>
              <a:rPr lang="pt-BR" dirty="0" err="1">
                <a:solidFill>
                  <a:srgbClr val="F14E32"/>
                </a:solidFill>
                <a:latin typeface="Courier"/>
              </a:rPr>
              <a:t>end</a:t>
            </a:r>
            <a:r>
              <a:rPr lang="pt-BR" dirty="0">
                <a:solidFill>
                  <a:srgbClr val="F14E32"/>
                </a:solidFill>
                <a:latin typeface="Courier"/>
              </a:rPr>
              <a:t> </a:t>
            </a:r>
          </a:p>
          <a:p>
            <a:r>
              <a:rPr lang="pt-BR" dirty="0">
                <a:solidFill>
                  <a:srgbClr val="F14E32"/>
                </a:solidFill>
                <a:latin typeface="Courier"/>
              </a:rPr>
              <a:t>	+ </a:t>
            </a:r>
            <a:r>
              <a:rPr lang="pt-BR" dirty="0" err="1">
                <a:solidFill>
                  <a:srgbClr val="F14E32"/>
                </a:solidFill>
                <a:latin typeface="Courier"/>
              </a:rPr>
              <a:t>run_code</a:t>
            </a:r>
            <a:r>
              <a:rPr lang="pt-BR" dirty="0">
                <a:solidFill>
                  <a:srgbClr val="F14E32"/>
                </a:solidFill>
                <a:latin typeface="Courier"/>
              </a:rPr>
              <a:t>(x, '</a:t>
            </a:r>
            <a:r>
              <a:rPr lang="pt-BR" dirty="0" err="1">
                <a:solidFill>
                  <a:srgbClr val="F14E32"/>
                </a:solidFill>
                <a:latin typeface="Courier"/>
              </a:rPr>
              <a:t>commits</a:t>
            </a:r>
            <a:r>
              <a:rPr lang="pt-BR" dirty="0">
                <a:solidFill>
                  <a:srgbClr val="F14E32"/>
                </a:solidFill>
                <a:latin typeface="Courier"/>
              </a:rPr>
              <a:t> 1') do </a:t>
            </a:r>
          </a:p>
          <a:p>
            <a:r>
              <a:rPr lang="pt-BR" dirty="0">
                <a:solidFill>
                  <a:srgbClr val="F14E32"/>
                </a:solidFill>
                <a:latin typeface="Courier"/>
              </a:rPr>
              <a:t>	+ </a:t>
            </a:r>
            <a:r>
              <a:rPr lang="pt-BR" dirty="0" err="1">
                <a:solidFill>
                  <a:srgbClr val="F14E32"/>
                </a:solidFill>
                <a:latin typeface="Courier"/>
              </a:rPr>
              <a:t>git.commits.size</a:t>
            </a:r>
            <a:r>
              <a:rPr lang="pt-BR" dirty="0">
                <a:solidFill>
                  <a:srgbClr val="F14E32"/>
                </a:solidFill>
                <a:latin typeface="Courier"/>
              </a:rPr>
              <a:t> </a:t>
            </a:r>
          </a:p>
          <a:p>
            <a:r>
              <a:rPr lang="pt-BR" dirty="0">
                <a:solidFill>
                  <a:srgbClr val="F14E32"/>
                </a:solidFill>
                <a:latin typeface="Courier"/>
              </a:rPr>
              <a:t>	+ </a:t>
            </a:r>
            <a:r>
              <a:rPr lang="pt-BR" dirty="0" err="1">
                <a:solidFill>
                  <a:srgbClr val="F14E32"/>
                </a:solidFill>
                <a:latin typeface="Courier"/>
              </a:rPr>
              <a:t>end</a:t>
            </a:r>
            <a:r>
              <a:rPr lang="pt-BR" dirty="0">
                <a:solidFill>
                  <a:srgbClr val="F14E32"/>
                </a:solidFill>
                <a:latin typeface="Courier"/>
              </a:rPr>
              <a:t> </a:t>
            </a:r>
          </a:p>
          <a:p>
            <a:r>
              <a:rPr lang="pt-BR" dirty="0">
                <a:solidFill>
                  <a:srgbClr val="F14E32"/>
                </a:solidFill>
                <a:latin typeface="Courier"/>
              </a:rPr>
              <a:t>	+ </a:t>
            </a:r>
          </a:p>
          <a:p>
            <a:r>
              <a:rPr lang="pt-BR" dirty="0" err="1">
                <a:solidFill>
                  <a:srgbClr val="F14E32"/>
                </a:solidFill>
                <a:latin typeface="Courier"/>
              </a:rPr>
              <a:t>run_code</a:t>
            </a:r>
            <a:r>
              <a:rPr lang="pt-BR" dirty="0">
                <a:solidFill>
                  <a:srgbClr val="F14E32"/>
                </a:solidFill>
                <a:latin typeface="Courier"/>
              </a:rPr>
              <a:t>(x, '</a:t>
            </a:r>
            <a:r>
              <a:rPr lang="pt-BR" dirty="0" err="1">
                <a:solidFill>
                  <a:srgbClr val="F14E32"/>
                </a:solidFill>
                <a:latin typeface="Courier"/>
              </a:rPr>
              <a:t>commits</a:t>
            </a:r>
            <a:r>
              <a:rPr lang="pt-BR" dirty="0">
                <a:solidFill>
                  <a:srgbClr val="F14E32"/>
                </a:solidFill>
                <a:latin typeface="Courier"/>
              </a:rPr>
              <a:t> 2') do </a:t>
            </a:r>
          </a:p>
          <a:p>
            <a:r>
              <a:rPr lang="pt-BR" dirty="0">
                <a:solidFill>
                  <a:srgbClr val="F14E32"/>
                </a:solidFill>
                <a:latin typeface="Courier"/>
              </a:rPr>
              <a:t>log = </a:t>
            </a:r>
            <a:r>
              <a:rPr lang="pt-BR" dirty="0" err="1">
                <a:solidFill>
                  <a:srgbClr val="F14E32"/>
                </a:solidFill>
                <a:latin typeface="Courier"/>
              </a:rPr>
              <a:t>git.commits</a:t>
            </a:r>
            <a:r>
              <a:rPr lang="pt-BR" dirty="0">
                <a:solidFill>
                  <a:srgbClr val="F14E32"/>
                </a:solidFill>
                <a:latin typeface="Courier"/>
              </a:rPr>
              <a:t>('</a:t>
            </a:r>
            <a:r>
              <a:rPr lang="pt-BR" dirty="0" err="1">
                <a:solidFill>
                  <a:srgbClr val="F14E32"/>
                </a:solidFill>
                <a:latin typeface="Courier"/>
              </a:rPr>
              <a:t>master</a:t>
            </a:r>
            <a:r>
              <a:rPr lang="pt-BR" dirty="0">
                <a:solidFill>
                  <a:srgbClr val="F14E32"/>
                </a:solidFill>
                <a:latin typeface="Courier"/>
              </a:rPr>
              <a:t>', 15) </a:t>
            </a:r>
          </a:p>
          <a:p>
            <a:r>
              <a:rPr lang="pt-BR" dirty="0" err="1">
                <a:solidFill>
                  <a:srgbClr val="F14E32"/>
                </a:solidFill>
                <a:latin typeface="Courier"/>
              </a:rPr>
              <a:t>log.size</a:t>
            </a:r>
            <a:endParaRPr lang="pt-BR" dirty="0"/>
          </a:p>
        </p:txBody>
      </p:sp>
      <p:sp>
        <p:nvSpPr>
          <p:cNvPr id="4" name="CaixaDeTexto 3">
            <a:extLst>
              <a:ext uri="{FF2B5EF4-FFF2-40B4-BE49-F238E27FC236}">
                <a16:creationId xmlns:a16="http://schemas.microsoft.com/office/drawing/2014/main" id="{DD61BF27-6960-4FDA-9D61-3ABD85D9D86A}"/>
              </a:ext>
            </a:extLst>
          </p:cNvPr>
          <p:cNvSpPr txBox="1"/>
          <p:nvPr/>
        </p:nvSpPr>
        <p:spPr>
          <a:xfrm>
            <a:off x="6552035" y="1537112"/>
            <a:ext cx="5170065" cy="1835978"/>
          </a:xfrm>
          <a:prstGeom prst="rect">
            <a:avLst/>
          </a:prstGeom>
          <a:noFill/>
        </p:spPr>
        <p:txBody>
          <a:bodyPr wrap="square" rtlCol="0">
            <a:normAutofit lnSpcReduction="10000"/>
          </a:bodyPr>
          <a:lstStyle/>
          <a:p>
            <a:r>
              <a:rPr lang="en-US" dirty="0">
                <a:solidFill>
                  <a:srgbClr val="F14E32"/>
                </a:solidFill>
                <a:latin typeface="Courier"/>
              </a:rPr>
              <a:t>$ git commit -m "Story 182: Fix benchmarks for speed" </a:t>
            </a:r>
          </a:p>
          <a:p>
            <a:r>
              <a:rPr lang="en-US" dirty="0">
                <a:solidFill>
                  <a:srgbClr val="F14E32"/>
                </a:solidFill>
                <a:latin typeface="Courier"/>
              </a:rPr>
              <a:t>[master]: created 463dc4f: "Fix benchmarks for speed" </a:t>
            </a:r>
          </a:p>
          <a:p>
            <a:r>
              <a:rPr lang="en-US" dirty="0">
                <a:solidFill>
                  <a:srgbClr val="F14E32"/>
                </a:solidFill>
                <a:latin typeface="Courier"/>
              </a:rPr>
              <a:t>2 files changed, 3 insertions(+), 0 deletions(-) create mode 100644 README</a:t>
            </a:r>
            <a:endParaRPr lang="pt-BR" dirty="0"/>
          </a:p>
        </p:txBody>
      </p:sp>
      <p:sp>
        <p:nvSpPr>
          <p:cNvPr id="6" name="CaixaDeTexto 5">
            <a:extLst>
              <a:ext uri="{FF2B5EF4-FFF2-40B4-BE49-F238E27FC236}">
                <a16:creationId xmlns:a16="http://schemas.microsoft.com/office/drawing/2014/main" id="{8333BD8B-27F1-40A4-8883-978332846BBC}"/>
              </a:ext>
            </a:extLst>
          </p:cNvPr>
          <p:cNvSpPr txBox="1"/>
          <p:nvPr/>
        </p:nvSpPr>
        <p:spPr>
          <a:xfrm>
            <a:off x="6552035" y="3910863"/>
            <a:ext cx="4797287" cy="2031325"/>
          </a:xfrm>
          <a:prstGeom prst="rect">
            <a:avLst/>
          </a:prstGeom>
          <a:noFill/>
        </p:spPr>
        <p:txBody>
          <a:bodyPr wrap="square" rtlCol="0">
            <a:spAutoFit/>
          </a:bodyPr>
          <a:lstStyle/>
          <a:p>
            <a:r>
              <a:rPr lang="pt-BR" dirty="0" err="1"/>
              <a:t>git</a:t>
            </a:r>
            <a:r>
              <a:rPr lang="pt-BR" dirty="0"/>
              <a:t> </a:t>
            </a:r>
            <a:r>
              <a:rPr lang="pt-BR" dirty="0" err="1"/>
              <a:t>commit</a:t>
            </a:r>
            <a:r>
              <a:rPr lang="pt-BR" dirty="0"/>
              <a:t>  é o comando para </a:t>
            </a:r>
            <a:r>
              <a:rPr lang="pt-BR" dirty="0" err="1"/>
              <a:t>comitar</a:t>
            </a:r>
            <a:r>
              <a:rPr lang="pt-BR" dirty="0"/>
              <a:t> os arquivos selecionados. No exemplo, o parâmetro –m permite inserir uma mensagem de </a:t>
            </a:r>
            <a:r>
              <a:rPr lang="pt-BR" dirty="0" err="1"/>
              <a:t>commit</a:t>
            </a:r>
            <a:r>
              <a:rPr lang="pt-BR" dirty="0"/>
              <a:t>.</a:t>
            </a:r>
          </a:p>
          <a:p>
            <a:endParaRPr lang="pt-BR" dirty="0"/>
          </a:p>
          <a:p>
            <a:r>
              <a:rPr lang="pt-BR" dirty="0"/>
              <a:t>O parâmetro –v pula o uso do </a:t>
            </a:r>
            <a:r>
              <a:rPr lang="pt-BR" dirty="0" err="1"/>
              <a:t>git</a:t>
            </a:r>
            <a:r>
              <a:rPr lang="pt-BR" dirty="0"/>
              <a:t> </a:t>
            </a:r>
            <a:r>
              <a:rPr lang="pt-BR" dirty="0" err="1"/>
              <a:t>add</a:t>
            </a:r>
            <a:r>
              <a:rPr lang="pt-BR" dirty="0"/>
              <a:t> para seleção do que será </a:t>
            </a:r>
            <a:r>
              <a:rPr lang="pt-BR" dirty="0" err="1"/>
              <a:t>comitado</a:t>
            </a:r>
            <a:r>
              <a:rPr lang="pt-BR" dirty="0"/>
              <a:t> e </a:t>
            </a:r>
            <a:r>
              <a:rPr lang="pt-BR" dirty="0" err="1"/>
              <a:t>comita</a:t>
            </a:r>
            <a:r>
              <a:rPr lang="pt-BR" dirty="0"/>
              <a:t> todos os arquivos que estão sendo monitorados</a:t>
            </a:r>
          </a:p>
        </p:txBody>
      </p:sp>
    </p:spTree>
    <p:extLst>
      <p:ext uri="{BB962C8B-B14F-4D97-AF65-F5344CB8AC3E}">
        <p14:creationId xmlns:p14="http://schemas.microsoft.com/office/powerpoint/2010/main" val="99499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2E5B-F8AD-4ED8-8858-086FBC0492C8}"/>
              </a:ext>
            </a:extLst>
          </p:cNvPr>
          <p:cNvSpPr>
            <a:spLocks noGrp="1"/>
          </p:cNvSpPr>
          <p:nvPr>
            <p:ph type="title"/>
          </p:nvPr>
        </p:nvSpPr>
        <p:spPr>
          <a:xfrm>
            <a:off x="251927" y="788435"/>
            <a:ext cx="2575249" cy="494525"/>
          </a:xfrm>
        </p:spPr>
        <p:txBody>
          <a:bodyPr>
            <a:noAutofit/>
          </a:bodyPr>
          <a:lstStyle/>
          <a:p>
            <a:r>
              <a:rPr lang="pt-BR" sz="2400" dirty="0"/>
              <a:t>Comandos Básicos</a:t>
            </a:r>
          </a:p>
        </p:txBody>
      </p:sp>
      <p:sp>
        <p:nvSpPr>
          <p:cNvPr id="5" name="Título 1">
            <a:extLst>
              <a:ext uri="{FF2B5EF4-FFF2-40B4-BE49-F238E27FC236}">
                <a16:creationId xmlns:a16="http://schemas.microsoft.com/office/drawing/2014/main" id="{E3C6CDF6-FC17-4176-A1A4-AA1E86673892}"/>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12" name="Título 1">
            <a:extLst>
              <a:ext uri="{FF2B5EF4-FFF2-40B4-BE49-F238E27FC236}">
                <a16:creationId xmlns:a16="http://schemas.microsoft.com/office/drawing/2014/main" id="{DBF8657E-DAC6-47F6-9B47-B5F4BBF4CB93}"/>
              </a:ext>
            </a:extLst>
          </p:cNvPr>
          <p:cNvSpPr txBox="1">
            <a:spLocks/>
          </p:cNvSpPr>
          <p:nvPr/>
        </p:nvSpPr>
        <p:spPr>
          <a:xfrm>
            <a:off x="270587" y="4823791"/>
            <a:ext cx="4804996" cy="883006"/>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sz="2400" dirty="0"/>
              <a:t>Remove-se o arquivo da área de monitoramento e depois usa-se o </a:t>
            </a:r>
            <a:r>
              <a:rPr lang="pt-BR" sz="2400" dirty="0" err="1"/>
              <a:t>git</a:t>
            </a:r>
            <a:r>
              <a:rPr lang="pt-BR" sz="2400" dirty="0"/>
              <a:t> </a:t>
            </a:r>
            <a:r>
              <a:rPr lang="pt-BR" sz="2400" dirty="0" err="1"/>
              <a:t>rm</a:t>
            </a:r>
            <a:r>
              <a:rPr lang="pt-BR" sz="2400" dirty="0"/>
              <a:t> para por área de seleção </a:t>
            </a:r>
            <a:r>
              <a:rPr lang="pt-BR" sz="2400" dirty="0" err="1"/>
              <a:t>pré-commit</a:t>
            </a:r>
            <a:endParaRPr lang="pt-BR" sz="2400" dirty="0"/>
          </a:p>
        </p:txBody>
      </p:sp>
      <p:sp>
        <p:nvSpPr>
          <p:cNvPr id="3" name="Retângulo 2">
            <a:extLst>
              <a:ext uri="{FF2B5EF4-FFF2-40B4-BE49-F238E27FC236}">
                <a16:creationId xmlns:a16="http://schemas.microsoft.com/office/drawing/2014/main" id="{2175007A-183E-410B-8A77-06B33AC693D9}"/>
              </a:ext>
            </a:extLst>
          </p:cNvPr>
          <p:cNvSpPr/>
          <p:nvPr/>
        </p:nvSpPr>
        <p:spPr>
          <a:xfrm>
            <a:off x="251927" y="1363237"/>
            <a:ext cx="5020162" cy="1340206"/>
          </a:xfrm>
          <a:prstGeom prst="rect">
            <a:avLst/>
          </a:prstGeom>
        </p:spPr>
        <p:txBody>
          <a:bodyPr wrap="square">
            <a:normAutofit/>
          </a:bodyPr>
          <a:lstStyle/>
          <a:p>
            <a:r>
              <a:rPr lang="pt-BR" dirty="0"/>
              <a:t>Removendo arquivos</a:t>
            </a:r>
          </a:p>
          <a:p>
            <a:endParaRPr lang="pt-BR" dirty="0"/>
          </a:p>
          <a:p>
            <a:r>
              <a:rPr lang="pt-BR" dirty="0"/>
              <a:t>Remover arquivos da área de seleção pode ser útil quando se esquece de adicionar algo no .</a:t>
            </a:r>
            <a:r>
              <a:rPr lang="pt-BR" dirty="0" err="1"/>
              <a:t>gitignore</a:t>
            </a:r>
            <a:endParaRPr lang="pt-BR" dirty="0"/>
          </a:p>
        </p:txBody>
      </p:sp>
      <p:sp>
        <p:nvSpPr>
          <p:cNvPr id="7" name="Retângulo 6">
            <a:extLst>
              <a:ext uri="{FF2B5EF4-FFF2-40B4-BE49-F238E27FC236}">
                <a16:creationId xmlns:a16="http://schemas.microsoft.com/office/drawing/2014/main" id="{F4831737-E432-4049-9340-6FA8555A7140}"/>
              </a:ext>
            </a:extLst>
          </p:cNvPr>
          <p:cNvSpPr/>
          <p:nvPr/>
        </p:nvSpPr>
        <p:spPr>
          <a:xfrm>
            <a:off x="270587" y="2783720"/>
            <a:ext cx="5467604" cy="2040071"/>
          </a:xfrm>
          <a:prstGeom prst="rect">
            <a:avLst/>
          </a:prstGeom>
        </p:spPr>
        <p:txBody>
          <a:bodyPr>
            <a:normAutofit fontScale="92500" lnSpcReduction="20000"/>
          </a:bodyPr>
          <a:lstStyle/>
          <a:p>
            <a:r>
              <a:rPr lang="en-US" dirty="0">
                <a:solidFill>
                  <a:srgbClr val="F14E32"/>
                </a:solidFill>
                <a:latin typeface="Courier"/>
              </a:rPr>
              <a:t>$ </a:t>
            </a:r>
            <a:r>
              <a:rPr lang="en-US" dirty="0" err="1">
                <a:solidFill>
                  <a:srgbClr val="F14E32"/>
                </a:solidFill>
                <a:latin typeface="Courier"/>
              </a:rPr>
              <a:t>rm</a:t>
            </a:r>
            <a:r>
              <a:rPr lang="en-US" dirty="0">
                <a:solidFill>
                  <a:srgbClr val="F14E32"/>
                </a:solidFill>
                <a:latin typeface="Courier"/>
              </a:rPr>
              <a:t> </a:t>
            </a:r>
            <a:r>
              <a:rPr lang="en-US" dirty="0" err="1">
                <a:solidFill>
                  <a:srgbClr val="F14E32"/>
                </a:solidFill>
                <a:latin typeface="Courier"/>
              </a:rPr>
              <a:t>grit.gemspec</a:t>
            </a:r>
            <a:r>
              <a:rPr lang="en-US" dirty="0">
                <a:solidFill>
                  <a:srgbClr val="F14E32"/>
                </a:solidFill>
                <a:latin typeface="Courier"/>
              </a:rPr>
              <a:t> $ git status </a:t>
            </a:r>
          </a:p>
          <a:p>
            <a:r>
              <a:rPr lang="en-US" dirty="0">
                <a:solidFill>
                  <a:srgbClr val="F14E32"/>
                </a:solidFill>
                <a:latin typeface="Courier"/>
              </a:rPr>
              <a:t># On branch master </a:t>
            </a:r>
          </a:p>
          <a:p>
            <a:r>
              <a:rPr lang="en-US" dirty="0">
                <a:solidFill>
                  <a:srgbClr val="F14E32"/>
                </a:solidFill>
                <a:latin typeface="Courier"/>
              </a:rPr>
              <a:t># </a:t>
            </a:r>
          </a:p>
          <a:p>
            <a:r>
              <a:rPr lang="en-US" dirty="0">
                <a:solidFill>
                  <a:srgbClr val="F14E32"/>
                </a:solidFill>
                <a:latin typeface="Courier"/>
              </a:rPr>
              <a:t># Changes not staged for commit: </a:t>
            </a:r>
          </a:p>
          <a:p>
            <a:r>
              <a:rPr lang="en-US" dirty="0">
                <a:solidFill>
                  <a:srgbClr val="F14E32"/>
                </a:solidFill>
                <a:latin typeface="Courier"/>
              </a:rPr>
              <a:t># (use "git add/</a:t>
            </a:r>
            <a:r>
              <a:rPr lang="en-US" dirty="0" err="1">
                <a:solidFill>
                  <a:srgbClr val="F14E32"/>
                </a:solidFill>
                <a:latin typeface="Courier"/>
              </a:rPr>
              <a:t>rm</a:t>
            </a:r>
            <a:r>
              <a:rPr lang="en-US" dirty="0">
                <a:solidFill>
                  <a:srgbClr val="F14E32"/>
                </a:solidFill>
                <a:latin typeface="Courier"/>
              </a:rPr>
              <a:t> &lt;file&gt;..." to update</a:t>
            </a:r>
          </a:p>
          <a:p>
            <a:r>
              <a:rPr lang="en-US" dirty="0">
                <a:solidFill>
                  <a:srgbClr val="F14E32"/>
                </a:solidFill>
                <a:latin typeface="Courier"/>
              </a:rPr>
              <a:t> what will be committed) </a:t>
            </a:r>
          </a:p>
          <a:p>
            <a:r>
              <a:rPr lang="en-US" dirty="0">
                <a:solidFill>
                  <a:srgbClr val="F14E32"/>
                </a:solidFill>
                <a:latin typeface="Courier"/>
              </a:rPr>
              <a:t># </a:t>
            </a:r>
          </a:p>
          <a:p>
            <a:r>
              <a:rPr lang="en-US" dirty="0">
                <a:solidFill>
                  <a:srgbClr val="F14E32"/>
                </a:solidFill>
                <a:latin typeface="Courier"/>
              </a:rPr>
              <a:t># deleted: </a:t>
            </a:r>
            <a:r>
              <a:rPr lang="en-US" dirty="0" err="1">
                <a:solidFill>
                  <a:srgbClr val="F14E32"/>
                </a:solidFill>
                <a:latin typeface="Courier"/>
              </a:rPr>
              <a:t>grit.gemspec</a:t>
            </a:r>
            <a:r>
              <a:rPr lang="en-US" dirty="0">
                <a:solidFill>
                  <a:srgbClr val="F14E32"/>
                </a:solidFill>
                <a:latin typeface="Courier"/>
              </a:rPr>
              <a:t> </a:t>
            </a:r>
          </a:p>
          <a:p>
            <a:r>
              <a:rPr lang="en-US" dirty="0">
                <a:solidFill>
                  <a:srgbClr val="F14E32"/>
                </a:solidFill>
                <a:latin typeface="Courier"/>
              </a:rPr>
              <a:t>#</a:t>
            </a:r>
            <a:endParaRPr lang="pt-BR" dirty="0"/>
          </a:p>
        </p:txBody>
      </p:sp>
      <p:sp>
        <p:nvSpPr>
          <p:cNvPr id="8" name="Retângulo 7">
            <a:extLst>
              <a:ext uri="{FF2B5EF4-FFF2-40B4-BE49-F238E27FC236}">
                <a16:creationId xmlns:a16="http://schemas.microsoft.com/office/drawing/2014/main" id="{F9C00F0A-0ABF-443F-947D-B919F0CE1AE7}"/>
              </a:ext>
            </a:extLst>
          </p:cNvPr>
          <p:cNvSpPr/>
          <p:nvPr/>
        </p:nvSpPr>
        <p:spPr>
          <a:xfrm>
            <a:off x="331286" y="5884899"/>
            <a:ext cx="3079689" cy="369332"/>
          </a:xfrm>
          <a:prstGeom prst="rect">
            <a:avLst/>
          </a:prstGeom>
        </p:spPr>
        <p:txBody>
          <a:bodyPr wrap="none">
            <a:spAutoFit/>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t>
            </a:r>
            <a:r>
              <a:rPr lang="pt-BR" dirty="0" err="1">
                <a:solidFill>
                  <a:srgbClr val="F14E32"/>
                </a:solidFill>
                <a:latin typeface="Courier"/>
              </a:rPr>
              <a:t>rm</a:t>
            </a:r>
            <a:r>
              <a:rPr lang="pt-BR" dirty="0">
                <a:solidFill>
                  <a:srgbClr val="F14E32"/>
                </a:solidFill>
                <a:latin typeface="Courier"/>
              </a:rPr>
              <a:t> </a:t>
            </a:r>
            <a:r>
              <a:rPr lang="pt-BR" dirty="0" err="1">
                <a:solidFill>
                  <a:srgbClr val="F14E32"/>
                </a:solidFill>
                <a:latin typeface="Courier"/>
              </a:rPr>
              <a:t>grit.gemspec</a:t>
            </a:r>
            <a:endParaRPr lang="pt-BR" dirty="0"/>
          </a:p>
        </p:txBody>
      </p:sp>
      <p:sp>
        <p:nvSpPr>
          <p:cNvPr id="10" name="Retângulo 9">
            <a:extLst>
              <a:ext uri="{FF2B5EF4-FFF2-40B4-BE49-F238E27FC236}">
                <a16:creationId xmlns:a16="http://schemas.microsoft.com/office/drawing/2014/main" id="{A99D4772-DB8B-49B9-AF4F-BEB963DB499E}"/>
              </a:ext>
            </a:extLst>
          </p:cNvPr>
          <p:cNvSpPr/>
          <p:nvPr/>
        </p:nvSpPr>
        <p:spPr>
          <a:xfrm>
            <a:off x="6096000" y="603769"/>
            <a:ext cx="5561138" cy="369332"/>
          </a:xfrm>
          <a:prstGeom prst="rect">
            <a:avLst/>
          </a:prstGeom>
        </p:spPr>
        <p:txBody>
          <a:bodyPr wrap="none">
            <a:spAutoFit/>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t>
            </a:r>
            <a:r>
              <a:rPr lang="pt-BR" dirty="0" err="1">
                <a:solidFill>
                  <a:srgbClr val="F14E32"/>
                </a:solidFill>
                <a:latin typeface="Courier"/>
              </a:rPr>
              <a:t>mv</a:t>
            </a:r>
            <a:r>
              <a:rPr lang="pt-BR" dirty="0">
                <a:solidFill>
                  <a:srgbClr val="F14E32"/>
                </a:solidFill>
                <a:latin typeface="Courier"/>
              </a:rPr>
              <a:t> </a:t>
            </a:r>
            <a:r>
              <a:rPr lang="pt-BR" dirty="0" err="1">
                <a:solidFill>
                  <a:srgbClr val="F14E32"/>
                </a:solidFill>
                <a:latin typeface="Courier"/>
              </a:rPr>
              <a:t>arquivo_origem</a:t>
            </a:r>
            <a:r>
              <a:rPr lang="pt-BR" dirty="0">
                <a:solidFill>
                  <a:srgbClr val="F14E32"/>
                </a:solidFill>
                <a:latin typeface="Courier"/>
              </a:rPr>
              <a:t> </a:t>
            </a:r>
            <a:r>
              <a:rPr lang="pt-BR" dirty="0" err="1">
                <a:solidFill>
                  <a:srgbClr val="F14E32"/>
                </a:solidFill>
                <a:latin typeface="Courier"/>
              </a:rPr>
              <a:t>arquivo_destino</a:t>
            </a:r>
            <a:endParaRPr lang="pt-BR" dirty="0"/>
          </a:p>
        </p:txBody>
      </p:sp>
      <p:sp>
        <p:nvSpPr>
          <p:cNvPr id="11" name="CaixaDeTexto 10">
            <a:extLst>
              <a:ext uri="{FF2B5EF4-FFF2-40B4-BE49-F238E27FC236}">
                <a16:creationId xmlns:a16="http://schemas.microsoft.com/office/drawing/2014/main" id="{071F4280-EAA7-495E-A578-C48A9F8289DC}"/>
              </a:ext>
            </a:extLst>
          </p:cNvPr>
          <p:cNvSpPr txBox="1"/>
          <p:nvPr/>
        </p:nvSpPr>
        <p:spPr>
          <a:xfrm>
            <a:off x="6096000" y="1174330"/>
            <a:ext cx="5561138" cy="646331"/>
          </a:xfrm>
          <a:prstGeom prst="rect">
            <a:avLst/>
          </a:prstGeom>
          <a:noFill/>
        </p:spPr>
        <p:txBody>
          <a:bodyPr wrap="square" rtlCol="0">
            <a:spAutoFit/>
          </a:bodyPr>
          <a:lstStyle/>
          <a:p>
            <a:r>
              <a:rPr lang="pt-BR" dirty="0"/>
              <a:t>O comando </a:t>
            </a:r>
            <a:r>
              <a:rPr lang="pt-BR" dirty="0" err="1"/>
              <a:t>mv</a:t>
            </a:r>
            <a:r>
              <a:rPr lang="pt-BR" dirty="0"/>
              <a:t> (move) pode ser utilizado para renomear arquivos mesmo que sua função não seja essa</a:t>
            </a:r>
          </a:p>
        </p:txBody>
      </p:sp>
      <p:sp>
        <p:nvSpPr>
          <p:cNvPr id="13" name="Retângulo 12">
            <a:extLst>
              <a:ext uri="{FF2B5EF4-FFF2-40B4-BE49-F238E27FC236}">
                <a16:creationId xmlns:a16="http://schemas.microsoft.com/office/drawing/2014/main" id="{57E5C07C-237E-4137-BE40-FA118F0F25CF}"/>
              </a:ext>
            </a:extLst>
          </p:cNvPr>
          <p:cNvSpPr/>
          <p:nvPr/>
        </p:nvSpPr>
        <p:spPr>
          <a:xfrm>
            <a:off x="6096000" y="1936160"/>
            <a:ext cx="5561138" cy="2649091"/>
          </a:xfrm>
          <a:prstGeom prst="rect">
            <a:avLst/>
          </a:prstGeom>
        </p:spPr>
        <p:txBody>
          <a:bodyPr wrap="square">
            <a:normAutofit fontScale="92500" lnSpcReduction="20000"/>
          </a:bodyPr>
          <a:lstStyle/>
          <a:p>
            <a:r>
              <a:rPr lang="en-US" dirty="0">
                <a:solidFill>
                  <a:srgbClr val="F14E32"/>
                </a:solidFill>
                <a:latin typeface="Courier"/>
              </a:rPr>
              <a:t>$ git mv README.txt README </a:t>
            </a:r>
          </a:p>
          <a:p>
            <a:r>
              <a:rPr lang="en-US" dirty="0">
                <a:solidFill>
                  <a:srgbClr val="F14E32"/>
                </a:solidFill>
                <a:latin typeface="Courier"/>
              </a:rPr>
              <a:t>$ git status </a:t>
            </a:r>
          </a:p>
          <a:p>
            <a:r>
              <a:rPr lang="en-US" dirty="0">
                <a:solidFill>
                  <a:srgbClr val="F14E32"/>
                </a:solidFill>
                <a:latin typeface="Courier"/>
              </a:rPr>
              <a:t># On branch master </a:t>
            </a:r>
          </a:p>
          <a:p>
            <a:r>
              <a:rPr lang="en-US" dirty="0">
                <a:solidFill>
                  <a:srgbClr val="F14E32"/>
                </a:solidFill>
                <a:latin typeface="Courier"/>
              </a:rPr>
              <a:t># Your branch is ahead of 'origin/master' by 1 commit. </a:t>
            </a:r>
          </a:p>
          <a:p>
            <a:r>
              <a:rPr lang="en-US" dirty="0">
                <a:solidFill>
                  <a:srgbClr val="F14E32"/>
                </a:solidFill>
                <a:latin typeface="Courier"/>
              </a:rPr>
              <a:t># </a:t>
            </a:r>
          </a:p>
          <a:p>
            <a:r>
              <a:rPr lang="en-US" dirty="0">
                <a:solidFill>
                  <a:srgbClr val="F14E32"/>
                </a:solidFill>
                <a:latin typeface="Courier"/>
              </a:rPr>
              <a:t># Changes to be committed: </a:t>
            </a:r>
          </a:p>
          <a:p>
            <a:r>
              <a:rPr lang="en-US" dirty="0">
                <a:solidFill>
                  <a:srgbClr val="F14E32"/>
                </a:solidFill>
                <a:latin typeface="Courier"/>
              </a:rPr>
              <a:t># (use "git reset HEAD &lt;file&gt;..." to </a:t>
            </a:r>
            <a:r>
              <a:rPr lang="en-US" dirty="0" err="1">
                <a:solidFill>
                  <a:srgbClr val="F14E32"/>
                </a:solidFill>
                <a:latin typeface="Courier"/>
              </a:rPr>
              <a:t>unstage</a:t>
            </a:r>
            <a:r>
              <a:rPr lang="en-US" dirty="0">
                <a:solidFill>
                  <a:srgbClr val="F14E32"/>
                </a:solidFill>
                <a:latin typeface="Courier"/>
              </a:rPr>
              <a:t>) </a:t>
            </a:r>
          </a:p>
          <a:p>
            <a:r>
              <a:rPr lang="en-US" dirty="0">
                <a:solidFill>
                  <a:srgbClr val="F14E32"/>
                </a:solidFill>
                <a:latin typeface="Courier"/>
              </a:rPr>
              <a:t># </a:t>
            </a:r>
          </a:p>
          <a:p>
            <a:r>
              <a:rPr lang="en-US" dirty="0">
                <a:solidFill>
                  <a:srgbClr val="F14E32"/>
                </a:solidFill>
                <a:latin typeface="Courier"/>
              </a:rPr>
              <a:t># renamed: README.txt -&gt; README </a:t>
            </a:r>
          </a:p>
          <a:p>
            <a:r>
              <a:rPr lang="en-US" dirty="0">
                <a:solidFill>
                  <a:srgbClr val="F14E32"/>
                </a:solidFill>
                <a:latin typeface="Courier"/>
              </a:rPr>
              <a:t>#</a:t>
            </a:r>
            <a:endParaRPr lang="pt-BR" dirty="0"/>
          </a:p>
        </p:txBody>
      </p:sp>
    </p:spTree>
    <p:extLst>
      <p:ext uri="{BB962C8B-B14F-4D97-AF65-F5344CB8AC3E}">
        <p14:creationId xmlns:p14="http://schemas.microsoft.com/office/powerpoint/2010/main" val="201855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1D835F76-2158-4980-9CA6-063CE515762D}"/>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6" name="Título 1">
            <a:extLst>
              <a:ext uri="{FF2B5EF4-FFF2-40B4-BE49-F238E27FC236}">
                <a16:creationId xmlns:a16="http://schemas.microsoft.com/office/drawing/2014/main" id="{D4181D1B-6CBD-4FFB-9454-9B5BEBD11EE8}"/>
              </a:ext>
            </a:extLst>
          </p:cNvPr>
          <p:cNvSpPr>
            <a:spLocks noGrp="1"/>
          </p:cNvSpPr>
          <p:nvPr>
            <p:ph type="title"/>
          </p:nvPr>
        </p:nvSpPr>
        <p:spPr>
          <a:xfrm>
            <a:off x="251927" y="788435"/>
            <a:ext cx="2575249" cy="494525"/>
          </a:xfrm>
        </p:spPr>
        <p:txBody>
          <a:bodyPr>
            <a:noAutofit/>
          </a:bodyPr>
          <a:lstStyle/>
          <a:p>
            <a:r>
              <a:rPr lang="pt-BR" sz="2400" dirty="0"/>
              <a:t>Comandos Básicos</a:t>
            </a:r>
          </a:p>
        </p:txBody>
      </p:sp>
      <p:sp>
        <p:nvSpPr>
          <p:cNvPr id="7" name="Retângulo 6">
            <a:extLst>
              <a:ext uri="{FF2B5EF4-FFF2-40B4-BE49-F238E27FC236}">
                <a16:creationId xmlns:a16="http://schemas.microsoft.com/office/drawing/2014/main" id="{66D4A367-FFAB-4368-9A4B-2686930AE92E}"/>
              </a:ext>
            </a:extLst>
          </p:cNvPr>
          <p:cNvSpPr/>
          <p:nvPr/>
        </p:nvSpPr>
        <p:spPr>
          <a:xfrm>
            <a:off x="331286" y="2175640"/>
            <a:ext cx="11288432" cy="4155636"/>
          </a:xfrm>
          <a:prstGeom prst="rect">
            <a:avLst/>
          </a:prstGeom>
        </p:spPr>
        <p:txBody>
          <a:bodyPr wrap="square">
            <a:normAutofit lnSpcReduction="10000"/>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log</a:t>
            </a:r>
          </a:p>
          <a:p>
            <a:r>
              <a:rPr lang="pt-BR" dirty="0">
                <a:solidFill>
                  <a:srgbClr val="F14E32"/>
                </a:solidFill>
                <a:latin typeface="Courier"/>
              </a:rPr>
              <a:t> </a:t>
            </a:r>
            <a:r>
              <a:rPr lang="pt-BR" dirty="0" err="1">
                <a:solidFill>
                  <a:srgbClr val="F14E32"/>
                </a:solidFill>
                <a:latin typeface="Courier"/>
              </a:rPr>
              <a:t>commit</a:t>
            </a:r>
            <a:r>
              <a:rPr lang="pt-BR" dirty="0">
                <a:solidFill>
                  <a:srgbClr val="F14E32"/>
                </a:solidFill>
                <a:latin typeface="Courier"/>
              </a:rPr>
              <a:t> ca82a6dff817ec66f44342007202690a93763949 </a:t>
            </a:r>
            <a:r>
              <a:rPr lang="pt-BR" dirty="0" err="1">
                <a:solidFill>
                  <a:srgbClr val="F14E32"/>
                </a:solidFill>
                <a:latin typeface="Courier"/>
              </a:rPr>
              <a:t>Author</a:t>
            </a:r>
            <a:r>
              <a:rPr lang="pt-BR" dirty="0">
                <a:solidFill>
                  <a:srgbClr val="F14E32"/>
                </a:solidFill>
                <a:latin typeface="Courier"/>
              </a:rPr>
              <a:t>: Scott </a:t>
            </a:r>
            <a:r>
              <a:rPr lang="pt-BR" dirty="0" err="1">
                <a:solidFill>
                  <a:srgbClr val="F14E32"/>
                </a:solidFill>
                <a:latin typeface="Courier"/>
              </a:rPr>
              <a:t>Chacon</a:t>
            </a:r>
            <a:r>
              <a:rPr lang="pt-BR" dirty="0">
                <a:solidFill>
                  <a:srgbClr val="F14E32"/>
                </a:solidFill>
                <a:latin typeface="Courier"/>
              </a:rPr>
              <a:t> &lt;schacon@gee-mail.com&gt; Date: </a:t>
            </a:r>
            <a:r>
              <a:rPr lang="pt-BR" dirty="0" err="1">
                <a:solidFill>
                  <a:srgbClr val="F14E32"/>
                </a:solidFill>
                <a:latin typeface="Courier"/>
              </a:rPr>
              <a:t>Mon</a:t>
            </a:r>
            <a:r>
              <a:rPr lang="pt-BR" dirty="0">
                <a:solidFill>
                  <a:srgbClr val="F14E32"/>
                </a:solidFill>
                <a:latin typeface="Courier"/>
              </a:rPr>
              <a:t> Mar 17 21:52:11 2008 -0700</a:t>
            </a:r>
          </a:p>
          <a:p>
            <a:endParaRPr lang="pt-BR" dirty="0">
              <a:solidFill>
                <a:srgbClr val="F14E32"/>
              </a:solidFill>
              <a:latin typeface="Courier"/>
            </a:endParaRPr>
          </a:p>
          <a:p>
            <a:r>
              <a:rPr lang="pt-BR" dirty="0">
                <a:solidFill>
                  <a:srgbClr val="F14E32"/>
                </a:solidFill>
                <a:latin typeface="Courier"/>
              </a:rPr>
              <a:t> </a:t>
            </a:r>
            <a:r>
              <a:rPr lang="pt-BR" dirty="0" err="1">
                <a:solidFill>
                  <a:srgbClr val="F14E32"/>
                </a:solidFill>
                <a:latin typeface="Courier"/>
              </a:rPr>
              <a:t>changed</a:t>
            </a:r>
            <a:r>
              <a:rPr lang="pt-BR" dirty="0">
                <a:solidFill>
                  <a:srgbClr val="F14E32"/>
                </a:solidFill>
                <a:latin typeface="Courier"/>
              </a:rPr>
              <a:t> </a:t>
            </a:r>
            <a:r>
              <a:rPr lang="pt-BR" dirty="0" err="1">
                <a:solidFill>
                  <a:srgbClr val="F14E32"/>
                </a:solidFill>
                <a:latin typeface="Courier"/>
              </a:rPr>
              <a:t>the</a:t>
            </a:r>
            <a:r>
              <a:rPr lang="pt-BR" dirty="0">
                <a:solidFill>
                  <a:srgbClr val="F14E32"/>
                </a:solidFill>
                <a:latin typeface="Courier"/>
              </a:rPr>
              <a:t> </a:t>
            </a:r>
            <a:r>
              <a:rPr lang="pt-BR" dirty="0" err="1">
                <a:solidFill>
                  <a:srgbClr val="F14E32"/>
                </a:solidFill>
                <a:latin typeface="Courier"/>
              </a:rPr>
              <a:t>verison</a:t>
            </a:r>
            <a:r>
              <a:rPr lang="pt-BR" dirty="0">
                <a:solidFill>
                  <a:srgbClr val="F14E32"/>
                </a:solidFill>
                <a:latin typeface="Courier"/>
              </a:rPr>
              <a:t> </a:t>
            </a:r>
            <a:r>
              <a:rPr lang="pt-BR" dirty="0" err="1">
                <a:solidFill>
                  <a:srgbClr val="F14E32"/>
                </a:solidFill>
                <a:latin typeface="Courier"/>
              </a:rPr>
              <a:t>number</a:t>
            </a:r>
            <a:r>
              <a:rPr lang="pt-BR" dirty="0">
                <a:solidFill>
                  <a:srgbClr val="F14E32"/>
                </a:solidFill>
                <a:latin typeface="Courier"/>
              </a:rPr>
              <a:t> </a:t>
            </a:r>
          </a:p>
          <a:p>
            <a:endParaRPr lang="pt-BR" dirty="0">
              <a:solidFill>
                <a:srgbClr val="F14E32"/>
              </a:solidFill>
              <a:latin typeface="Courier"/>
            </a:endParaRPr>
          </a:p>
          <a:p>
            <a:r>
              <a:rPr lang="pt-BR" dirty="0" err="1">
                <a:solidFill>
                  <a:srgbClr val="F14E32"/>
                </a:solidFill>
                <a:latin typeface="Courier"/>
              </a:rPr>
              <a:t>Commit</a:t>
            </a:r>
            <a:r>
              <a:rPr lang="pt-BR" dirty="0">
                <a:solidFill>
                  <a:srgbClr val="F14E32"/>
                </a:solidFill>
                <a:latin typeface="Courier"/>
              </a:rPr>
              <a:t> 085bb3bcb608e1e8451d4b2432f8ecbe6306e7e7 </a:t>
            </a:r>
            <a:r>
              <a:rPr lang="pt-BR" dirty="0" err="1">
                <a:solidFill>
                  <a:srgbClr val="F14E32"/>
                </a:solidFill>
                <a:latin typeface="Courier"/>
              </a:rPr>
              <a:t>Author</a:t>
            </a:r>
            <a:r>
              <a:rPr lang="pt-BR" dirty="0">
                <a:solidFill>
                  <a:srgbClr val="F14E32"/>
                </a:solidFill>
                <a:latin typeface="Courier"/>
              </a:rPr>
              <a:t>: Scott </a:t>
            </a:r>
            <a:r>
              <a:rPr lang="pt-BR" dirty="0" err="1">
                <a:solidFill>
                  <a:srgbClr val="F14E32"/>
                </a:solidFill>
                <a:latin typeface="Courier"/>
              </a:rPr>
              <a:t>Chacon</a:t>
            </a:r>
            <a:r>
              <a:rPr lang="pt-BR" dirty="0">
                <a:solidFill>
                  <a:srgbClr val="F14E32"/>
                </a:solidFill>
                <a:latin typeface="Courier"/>
              </a:rPr>
              <a:t> &lt;schacon@gee-mail.com&gt; </a:t>
            </a:r>
          </a:p>
          <a:p>
            <a:r>
              <a:rPr lang="pt-BR" dirty="0">
                <a:solidFill>
                  <a:srgbClr val="F14E32"/>
                </a:solidFill>
                <a:latin typeface="Courier"/>
              </a:rPr>
              <a:t>Date: Sat Mar 15 16:40:33 2008 -0700 </a:t>
            </a:r>
          </a:p>
          <a:p>
            <a:endParaRPr lang="pt-BR" dirty="0">
              <a:solidFill>
                <a:srgbClr val="F14E32"/>
              </a:solidFill>
              <a:latin typeface="Courier"/>
            </a:endParaRPr>
          </a:p>
          <a:p>
            <a:r>
              <a:rPr lang="pt-BR" dirty="0" err="1">
                <a:solidFill>
                  <a:srgbClr val="F14E32"/>
                </a:solidFill>
                <a:latin typeface="Courier"/>
              </a:rPr>
              <a:t>removed</a:t>
            </a:r>
            <a:r>
              <a:rPr lang="pt-BR" dirty="0">
                <a:solidFill>
                  <a:srgbClr val="F14E32"/>
                </a:solidFill>
                <a:latin typeface="Courier"/>
              </a:rPr>
              <a:t> </a:t>
            </a:r>
            <a:r>
              <a:rPr lang="pt-BR" dirty="0" err="1">
                <a:solidFill>
                  <a:srgbClr val="F14E32"/>
                </a:solidFill>
                <a:latin typeface="Courier"/>
              </a:rPr>
              <a:t>unnecessary</a:t>
            </a:r>
            <a:r>
              <a:rPr lang="pt-BR" dirty="0">
                <a:solidFill>
                  <a:srgbClr val="F14E32"/>
                </a:solidFill>
                <a:latin typeface="Courier"/>
              </a:rPr>
              <a:t> </a:t>
            </a:r>
            <a:r>
              <a:rPr lang="pt-BR" dirty="0" err="1">
                <a:solidFill>
                  <a:srgbClr val="F14E32"/>
                </a:solidFill>
                <a:latin typeface="Courier"/>
              </a:rPr>
              <a:t>test</a:t>
            </a:r>
            <a:r>
              <a:rPr lang="pt-BR" dirty="0">
                <a:solidFill>
                  <a:srgbClr val="F14E32"/>
                </a:solidFill>
                <a:latin typeface="Courier"/>
              </a:rPr>
              <a:t> </a:t>
            </a:r>
            <a:r>
              <a:rPr lang="pt-BR" dirty="0" err="1">
                <a:solidFill>
                  <a:srgbClr val="F14E32"/>
                </a:solidFill>
                <a:latin typeface="Courier"/>
              </a:rPr>
              <a:t>code</a:t>
            </a:r>
            <a:endParaRPr lang="pt-BR" dirty="0">
              <a:solidFill>
                <a:srgbClr val="F14E32"/>
              </a:solidFill>
              <a:latin typeface="Courier"/>
            </a:endParaRPr>
          </a:p>
          <a:p>
            <a:endParaRPr lang="pt-BR" dirty="0">
              <a:solidFill>
                <a:srgbClr val="F14E32"/>
              </a:solidFill>
              <a:latin typeface="Courier"/>
            </a:endParaRPr>
          </a:p>
          <a:p>
            <a:r>
              <a:rPr lang="pt-BR" dirty="0">
                <a:solidFill>
                  <a:srgbClr val="F14E32"/>
                </a:solidFill>
                <a:latin typeface="Courier"/>
              </a:rPr>
              <a:t> </a:t>
            </a:r>
            <a:r>
              <a:rPr lang="pt-BR" dirty="0" err="1">
                <a:solidFill>
                  <a:srgbClr val="F14E32"/>
                </a:solidFill>
                <a:latin typeface="Courier"/>
              </a:rPr>
              <a:t>commit</a:t>
            </a:r>
            <a:r>
              <a:rPr lang="pt-BR" dirty="0">
                <a:solidFill>
                  <a:srgbClr val="F14E32"/>
                </a:solidFill>
                <a:latin typeface="Courier"/>
              </a:rPr>
              <a:t> a11bef06a3f659402fe7563abf99ad00de2209e6 </a:t>
            </a:r>
            <a:r>
              <a:rPr lang="pt-BR" dirty="0" err="1">
                <a:solidFill>
                  <a:srgbClr val="F14E32"/>
                </a:solidFill>
                <a:latin typeface="Courier"/>
              </a:rPr>
              <a:t>Author</a:t>
            </a:r>
            <a:r>
              <a:rPr lang="pt-BR" dirty="0">
                <a:solidFill>
                  <a:srgbClr val="F14E32"/>
                </a:solidFill>
                <a:latin typeface="Courier"/>
              </a:rPr>
              <a:t>: Scott </a:t>
            </a:r>
            <a:r>
              <a:rPr lang="pt-BR" dirty="0" err="1">
                <a:solidFill>
                  <a:srgbClr val="F14E32"/>
                </a:solidFill>
                <a:latin typeface="Courier"/>
              </a:rPr>
              <a:t>Chacon</a:t>
            </a:r>
            <a:r>
              <a:rPr lang="pt-BR" dirty="0">
                <a:solidFill>
                  <a:srgbClr val="F14E32"/>
                </a:solidFill>
                <a:latin typeface="Courier"/>
              </a:rPr>
              <a:t> &lt;schacon@gee-mail.com&gt; Date: Sat Mar 15 10:31:28 2008 -0700 </a:t>
            </a:r>
          </a:p>
          <a:p>
            <a:endParaRPr lang="pt-BR" dirty="0">
              <a:solidFill>
                <a:srgbClr val="F14E32"/>
              </a:solidFill>
              <a:latin typeface="Courier"/>
            </a:endParaRPr>
          </a:p>
          <a:p>
            <a:r>
              <a:rPr lang="pt-BR" dirty="0" err="1">
                <a:solidFill>
                  <a:srgbClr val="F14E32"/>
                </a:solidFill>
                <a:latin typeface="Courier"/>
              </a:rPr>
              <a:t>first</a:t>
            </a:r>
            <a:r>
              <a:rPr lang="pt-BR" dirty="0">
                <a:solidFill>
                  <a:srgbClr val="F14E32"/>
                </a:solidFill>
                <a:latin typeface="Courier"/>
              </a:rPr>
              <a:t> </a:t>
            </a:r>
            <a:r>
              <a:rPr lang="pt-BR" dirty="0" err="1">
                <a:solidFill>
                  <a:srgbClr val="F14E32"/>
                </a:solidFill>
                <a:latin typeface="Courier"/>
              </a:rPr>
              <a:t>commit</a:t>
            </a:r>
            <a:endParaRPr lang="pt-BR" dirty="0"/>
          </a:p>
        </p:txBody>
      </p:sp>
      <p:sp>
        <p:nvSpPr>
          <p:cNvPr id="8" name="CaixaDeTexto 7">
            <a:extLst>
              <a:ext uri="{FF2B5EF4-FFF2-40B4-BE49-F238E27FC236}">
                <a16:creationId xmlns:a16="http://schemas.microsoft.com/office/drawing/2014/main" id="{970D9431-EB87-47ED-97DB-BB388BFBDF9E}"/>
              </a:ext>
            </a:extLst>
          </p:cNvPr>
          <p:cNvSpPr txBox="1"/>
          <p:nvPr/>
        </p:nvSpPr>
        <p:spPr>
          <a:xfrm>
            <a:off x="331286" y="1403131"/>
            <a:ext cx="10468093" cy="646331"/>
          </a:xfrm>
          <a:prstGeom prst="rect">
            <a:avLst/>
          </a:prstGeom>
          <a:noFill/>
        </p:spPr>
        <p:txBody>
          <a:bodyPr wrap="square" rtlCol="0">
            <a:spAutoFit/>
          </a:bodyPr>
          <a:lstStyle/>
          <a:p>
            <a:r>
              <a:rPr lang="pt-BR" dirty="0"/>
              <a:t>O comando </a:t>
            </a:r>
            <a:r>
              <a:rPr lang="pt-BR" dirty="0" err="1"/>
              <a:t>git</a:t>
            </a:r>
            <a:r>
              <a:rPr lang="pt-BR" dirty="0"/>
              <a:t> log é importantíssimo para se ver todos os </a:t>
            </a:r>
            <a:r>
              <a:rPr lang="pt-BR" dirty="0" err="1"/>
              <a:t>commits</a:t>
            </a:r>
            <a:r>
              <a:rPr lang="pt-BR" dirty="0"/>
              <a:t> de um projeto, para melhor uso dele há uma série de parâmetros que podem auxiliar na consulta de uma lista grande de </a:t>
            </a:r>
            <a:r>
              <a:rPr lang="pt-BR" dirty="0" err="1"/>
              <a:t>commits</a:t>
            </a:r>
            <a:r>
              <a:rPr lang="pt-BR" dirty="0"/>
              <a:t>, por exemplo.</a:t>
            </a:r>
          </a:p>
        </p:txBody>
      </p:sp>
    </p:spTree>
    <p:extLst>
      <p:ext uri="{BB962C8B-B14F-4D97-AF65-F5344CB8AC3E}">
        <p14:creationId xmlns:p14="http://schemas.microsoft.com/office/powerpoint/2010/main" val="1654504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1D835F76-2158-4980-9CA6-063CE515762D}"/>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6" name="Título 1">
            <a:extLst>
              <a:ext uri="{FF2B5EF4-FFF2-40B4-BE49-F238E27FC236}">
                <a16:creationId xmlns:a16="http://schemas.microsoft.com/office/drawing/2014/main" id="{D4181D1B-6CBD-4FFB-9454-9B5BEBD11EE8}"/>
              </a:ext>
            </a:extLst>
          </p:cNvPr>
          <p:cNvSpPr>
            <a:spLocks noGrp="1"/>
          </p:cNvSpPr>
          <p:nvPr>
            <p:ph type="title"/>
          </p:nvPr>
        </p:nvSpPr>
        <p:spPr>
          <a:xfrm>
            <a:off x="251927" y="788435"/>
            <a:ext cx="2575249" cy="494525"/>
          </a:xfrm>
        </p:spPr>
        <p:txBody>
          <a:bodyPr>
            <a:noAutofit/>
          </a:bodyPr>
          <a:lstStyle/>
          <a:p>
            <a:r>
              <a:rPr lang="pt-BR" sz="2400" dirty="0"/>
              <a:t>Comandos Básicos</a:t>
            </a:r>
          </a:p>
        </p:txBody>
      </p:sp>
      <p:sp>
        <p:nvSpPr>
          <p:cNvPr id="7" name="Retângulo 6">
            <a:extLst>
              <a:ext uri="{FF2B5EF4-FFF2-40B4-BE49-F238E27FC236}">
                <a16:creationId xmlns:a16="http://schemas.microsoft.com/office/drawing/2014/main" id="{66D4A367-FFAB-4368-9A4B-2686930AE92E}"/>
              </a:ext>
            </a:extLst>
          </p:cNvPr>
          <p:cNvSpPr/>
          <p:nvPr/>
        </p:nvSpPr>
        <p:spPr>
          <a:xfrm>
            <a:off x="331286" y="2175640"/>
            <a:ext cx="11288432" cy="4155636"/>
          </a:xfrm>
          <a:prstGeom prst="rect">
            <a:avLst/>
          </a:prstGeom>
        </p:spPr>
        <p:txBody>
          <a:bodyPr wrap="square">
            <a:normAutofit/>
          </a:bodyPr>
          <a:lstStyle/>
          <a:p>
            <a:r>
              <a:rPr lang="pt-BR" dirty="0">
                <a:solidFill>
                  <a:srgbClr val="F14E32"/>
                </a:solidFill>
                <a:latin typeface="Courier"/>
              </a:rPr>
              <a:t> </a:t>
            </a:r>
            <a:endParaRPr lang="pt-BR" dirty="0"/>
          </a:p>
        </p:txBody>
      </p:sp>
      <p:sp>
        <p:nvSpPr>
          <p:cNvPr id="8" name="CaixaDeTexto 7">
            <a:extLst>
              <a:ext uri="{FF2B5EF4-FFF2-40B4-BE49-F238E27FC236}">
                <a16:creationId xmlns:a16="http://schemas.microsoft.com/office/drawing/2014/main" id="{970D9431-EB87-47ED-97DB-BB388BFBDF9E}"/>
              </a:ext>
            </a:extLst>
          </p:cNvPr>
          <p:cNvSpPr txBox="1"/>
          <p:nvPr/>
        </p:nvSpPr>
        <p:spPr>
          <a:xfrm>
            <a:off x="331286" y="1390728"/>
            <a:ext cx="5328535" cy="381735"/>
          </a:xfrm>
          <a:prstGeom prst="rect">
            <a:avLst/>
          </a:prstGeom>
          <a:noFill/>
        </p:spPr>
        <p:txBody>
          <a:bodyPr wrap="square" rtlCol="0">
            <a:spAutoFit/>
          </a:bodyPr>
          <a:lstStyle/>
          <a:p>
            <a:r>
              <a:rPr lang="pt-BR" dirty="0"/>
              <a:t>O exemplo abaixo limita a saída de log em 2 semanas</a:t>
            </a:r>
          </a:p>
        </p:txBody>
      </p:sp>
      <p:sp>
        <p:nvSpPr>
          <p:cNvPr id="2" name="Retângulo 1">
            <a:extLst>
              <a:ext uri="{FF2B5EF4-FFF2-40B4-BE49-F238E27FC236}">
                <a16:creationId xmlns:a16="http://schemas.microsoft.com/office/drawing/2014/main" id="{25A72D35-7553-4CA2-98A8-2B4C7C6522DD}"/>
              </a:ext>
            </a:extLst>
          </p:cNvPr>
          <p:cNvSpPr/>
          <p:nvPr/>
        </p:nvSpPr>
        <p:spPr>
          <a:xfrm>
            <a:off x="331286" y="1793905"/>
            <a:ext cx="4825911" cy="381735"/>
          </a:xfrm>
          <a:prstGeom prst="rect">
            <a:avLst/>
          </a:prstGeom>
        </p:spPr>
        <p:txBody>
          <a:bodyPr wrap="square">
            <a:spAutoFit/>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log --</a:t>
            </a:r>
            <a:r>
              <a:rPr lang="pt-BR" dirty="0" err="1">
                <a:solidFill>
                  <a:srgbClr val="F14E32"/>
                </a:solidFill>
                <a:latin typeface="Courier"/>
              </a:rPr>
              <a:t>since</a:t>
            </a:r>
            <a:r>
              <a:rPr lang="pt-BR" dirty="0">
                <a:solidFill>
                  <a:srgbClr val="F14E32"/>
                </a:solidFill>
                <a:latin typeface="Courier"/>
              </a:rPr>
              <a:t>=2.weeks</a:t>
            </a:r>
            <a:endParaRPr lang="pt-BR" dirty="0"/>
          </a:p>
        </p:txBody>
      </p:sp>
      <p:sp>
        <p:nvSpPr>
          <p:cNvPr id="3" name="Retângulo 2">
            <a:extLst>
              <a:ext uri="{FF2B5EF4-FFF2-40B4-BE49-F238E27FC236}">
                <a16:creationId xmlns:a16="http://schemas.microsoft.com/office/drawing/2014/main" id="{BCEAAC6C-03A1-48B9-86D5-026B7B20C150}"/>
              </a:ext>
            </a:extLst>
          </p:cNvPr>
          <p:cNvSpPr/>
          <p:nvPr/>
        </p:nvSpPr>
        <p:spPr>
          <a:xfrm>
            <a:off x="331286" y="4253458"/>
            <a:ext cx="11288432" cy="1200329"/>
          </a:xfrm>
          <a:prstGeom prst="rect">
            <a:avLst/>
          </a:prstGeom>
        </p:spPr>
        <p:txBody>
          <a:bodyPr wrap="square">
            <a:spAutoFit/>
          </a:bodyPr>
          <a:lstStyle/>
          <a:p>
            <a:r>
              <a:rPr lang="en-US" dirty="0">
                <a:solidFill>
                  <a:srgbClr val="F14E32"/>
                </a:solidFill>
                <a:latin typeface="Courier"/>
              </a:rPr>
              <a:t>$ git log --pretty=format:"%h - %an, %</a:t>
            </a:r>
            <a:r>
              <a:rPr lang="en-US" dirty="0" err="1">
                <a:solidFill>
                  <a:srgbClr val="F14E32"/>
                </a:solidFill>
                <a:latin typeface="Courier"/>
              </a:rPr>
              <a:t>ar</a:t>
            </a:r>
            <a:r>
              <a:rPr lang="en-US" dirty="0">
                <a:solidFill>
                  <a:srgbClr val="F14E32"/>
                </a:solidFill>
                <a:latin typeface="Courier"/>
              </a:rPr>
              <a:t> : %s" </a:t>
            </a:r>
          </a:p>
          <a:p>
            <a:r>
              <a:rPr lang="en-US" dirty="0">
                <a:solidFill>
                  <a:srgbClr val="F14E32"/>
                </a:solidFill>
                <a:latin typeface="Courier"/>
              </a:rPr>
              <a:t>ca82a6d - Scott Chacon, 11 months ago : changed the </a:t>
            </a:r>
            <a:r>
              <a:rPr lang="en-US" dirty="0" err="1">
                <a:solidFill>
                  <a:srgbClr val="F14E32"/>
                </a:solidFill>
                <a:latin typeface="Courier"/>
              </a:rPr>
              <a:t>verison</a:t>
            </a:r>
            <a:r>
              <a:rPr lang="en-US" dirty="0">
                <a:solidFill>
                  <a:srgbClr val="F14E32"/>
                </a:solidFill>
                <a:latin typeface="Courier"/>
              </a:rPr>
              <a:t> number </a:t>
            </a:r>
          </a:p>
          <a:p>
            <a:r>
              <a:rPr lang="en-US" dirty="0">
                <a:solidFill>
                  <a:srgbClr val="F14E32"/>
                </a:solidFill>
                <a:latin typeface="Courier"/>
              </a:rPr>
              <a:t>085bb3b - Scott Chacon, 11 months ago : removed unnecessary test code </a:t>
            </a:r>
          </a:p>
          <a:p>
            <a:r>
              <a:rPr lang="en-US" dirty="0">
                <a:solidFill>
                  <a:srgbClr val="F14E32"/>
                </a:solidFill>
                <a:latin typeface="Courier"/>
              </a:rPr>
              <a:t>a11bef0 - Scott Chacon, 11 months ago : first commit</a:t>
            </a:r>
            <a:endParaRPr lang="pt-BR" dirty="0"/>
          </a:p>
        </p:txBody>
      </p:sp>
      <p:sp>
        <p:nvSpPr>
          <p:cNvPr id="10" name="CaixaDeTexto 9">
            <a:extLst>
              <a:ext uri="{FF2B5EF4-FFF2-40B4-BE49-F238E27FC236}">
                <a16:creationId xmlns:a16="http://schemas.microsoft.com/office/drawing/2014/main" id="{85D1E522-31B7-44B7-B1EB-E3224EB73A70}"/>
              </a:ext>
            </a:extLst>
          </p:cNvPr>
          <p:cNvSpPr txBox="1"/>
          <p:nvPr/>
        </p:nvSpPr>
        <p:spPr>
          <a:xfrm>
            <a:off x="331286" y="2499132"/>
            <a:ext cx="10089721" cy="1754326"/>
          </a:xfrm>
          <a:prstGeom prst="rect">
            <a:avLst/>
          </a:prstGeom>
          <a:noFill/>
        </p:spPr>
        <p:txBody>
          <a:bodyPr wrap="square" rtlCol="0">
            <a:spAutoFit/>
          </a:bodyPr>
          <a:lstStyle/>
          <a:p>
            <a:r>
              <a:rPr lang="pt-BR" dirty="0"/>
              <a:t>O exemplo abaixo formata a saída personalizando, o parâmetro –</a:t>
            </a:r>
            <a:r>
              <a:rPr lang="pt-BR" dirty="0" err="1"/>
              <a:t>pretty</a:t>
            </a:r>
            <a:r>
              <a:rPr lang="pt-BR" dirty="0"/>
              <a:t> personaliza , os parâmetros </a:t>
            </a:r>
          </a:p>
          <a:p>
            <a:r>
              <a:rPr lang="pt-BR" dirty="0"/>
              <a:t>%h abrevia o </a:t>
            </a:r>
            <a:r>
              <a:rPr lang="pt-BR" dirty="0" err="1"/>
              <a:t>hash</a:t>
            </a:r>
            <a:endParaRPr lang="pt-BR" dirty="0"/>
          </a:p>
          <a:p>
            <a:r>
              <a:rPr lang="pt-BR" dirty="0"/>
              <a:t>%</a:t>
            </a:r>
            <a:r>
              <a:rPr lang="pt-BR" dirty="0" err="1"/>
              <a:t>an</a:t>
            </a:r>
            <a:r>
              <a:rPr lang="pt-BR" dirty="0"/>
              <a:t> nome do autor</a:t>
            </a:r>
          </a:p>
          <a:p>
            <a:r>
              <a:rPr lang="pt-BR" dirty="0"/>
              <a:t>%ar data relativa (autor)</a:t>
            </a:r>
          </a:p>
          <a:p>
            <a:r>
              <a:rPr lang="pt-BR" dirty="0"/>
              <a:t>%s assunto</a:t>
            </a:r>
          </a:p>
          <a:p>
            <a:endParaRPr lang="pt-BR" dirty="0"/>
          </a:p>
        </p:txBody>
      </p:sp>
    </p:spTree>
    <p:extLst>
      <p:ext uri="{BB962C8B-B14F-4D97-AF65-F5344CB8AC3E}">
        <p14:creationId xmlns:p14="http://schemas.microsoft.com/office/powerpoint/2010/main" val="17369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1D835F76-2158-4980-9CA6-063CE515762D}"/>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6" name="Título 1">
            <a:extLst>
              <a:ext uri="{FF2B5EF4-FFF2-40B4-BE49-F238E27FC236}">
                <a16:creationId xmlns:a16="http://schemas.microsoft.com/office/drawing/2014/main" id="{D4181D1B-6CBD-4FFB-9454-9B5BEBD11EE8}"/>
              </a:ext>
            </a:extLst>
          </p:cNvPr>
          <p:cNvSpPr>
            <a:spLocks noGrp="1"/>
          </p:cNvSpPr>
          <p:nvPr>
            <p:ph type="title"/>
          </p:nvPr>
        </p:nvSpPr>
        <p:spPr>
          <a:xfrm>
            <a:off x="251927" y="788435"/>
            <a:ext cx="2575249" cy="494525"/>
          </a:xfrm>
        </p:spPr>
        <p:txBody>
          <a:bodyPr>
            <a:noAutofit/>
          </a:bodyPr>
          <a:lstStyle/>
          <a:p>
            <a:r>
              <a:rPr lang="pt-BR" sz="2400" dirty="0"/>
              <a:t>Comandos Básicos</a:t>
            </a:r>
          </a:p>
        </p:txBody>
      </p:sp>
      <p:sp>
        <p:nvSpPr>
          <p:cNvPr id="4" name="Retângulo 3">
            <a:extLst>
              <a:ext uri="{FF2B5EF4-FFF2-40B4-BE49-F238E27FC236}">
                <a16:creationId xmlns:a16="http://schemas.microsoft.com/office/drawing/2014/main" id="{0F4014F7-D04E-40E3-815C-54A2BB0EBD0B}"/>
              </a:ext>
            </a:extLst>
          </p:cNvPr>
          <p:cNvSpPr/>
          <p:nvPr/>
        </p:nvSpPr>
        <p:spPr>
          <a:xfrm>
            <a:off x="251927" y="3746850"/>
            <a:ext cx="6096000" cy="923330"/>
          </a:xfrm>
          <a:prstGeom prst="rect">
            <a:avLst/>
          </a:prstGeom>
        </p:spPr>
        <p:txBody>
          <a:bodyPr>
            <a:spAutoFit/>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t>
            </a:r>
            <a:r>
              <a:rPr lang="pt-BR" dirty="0" err="1">
                <a:solidFill>
                  <a:srgbClr val="F14E32"/>
                </a:solidFill>
                <a:latin typeface="Courier"/>
              </a:rPr>
              <a:t>commit</a:t>
            </a:r>
            <a:r>
              <a:rPr lang="pt-BR" dirty="0">
                <a:solidFill>
                  <a:srgbClr val="F14E32"/>
                </a:solidFill>
                <a:latin typeface="Courier"/>
              </a:rPr>
              <a:t> -m '</a:t>
            </a:r>
            <a:r>
              <a:rPr lang="pt-BR" dirty="0" err="1">
                <a:solidFill>
                  <a:srgbClr val="F14E32"/>
                </a:solidFill>
                <a:latin typeface="Courier"/>
              </a:rPr>
              <a:t>initial</a:t>
            </a:r>
            <a:r>
              <a:rPr lang="pt-BR" dirty="0">
                <a:solidFill>
                  <a:srgbClr val="F14E32"/>
                </a:solidFill>
                <a:latin typeface="Courier"/>
              </a:rPr>
              <a:t> </a:t>
            </a:r>
            <a:r>
              <a:rPr lang="pt-BR" dirty="0" err="1">
                <a:solidFill>
                  <a:srgbClr val="F14E32"/>
                </a:solidFill>
                <a:latin typeface="Courier"/>
              </a:rPr>
              <a:t>commit</a:t>
            </a:r>
            <a:r>
              <a:rPr lang="pt-BR" dirty="0">
                <a:solidFill>
                  <a:srgbClr val="F14E32"/>
                </a:solidFill>
                <a:latin typeface="Courier"/>
              </a:rPr>
              <a:t>’ </a:t>
            </a:r>
          </a:p>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t>
            </a:r>
            <a:r>
              <a:rPr lang="pt-BR" dirty="0" err="1">
                <a:solidFill>
                  <a:srgbClr val="F14E32"/>
                </a:solidFill>
                <a:latin typeface="Courier"/>
              </a:rPr>
              <a:t>add</a:t>
            </a:r>
            <a:r>
              <a:rPr lang="pt-BR" dirty="0">
                <a:solidFill>
                  <a:srgbClr val="F14E32"/>
                </a:solidFill>
                <a:latin typeface="Courier"/>
              </a:rPr>
              <a:t> </a:t>
            </a:r>
            <a:r>
              <a:rPr lang="pt-BR" dirty="0" err="1">
                <a:solidFill>
                  <a:srgbClr val="F14E32"/>
                </a:solidFill>
                <a:latin typeface="Courier"/>
              </a:rPr>
              <a:t>forgotten_file</a:t>
            </a:r>
            <a:r>
              <a:rPr lang="pt-BR" dirty="0">
                <a:solidFill>
                  <a:srgbClr val="F14E32"/>
                </a:solidFill>
                <a:latin typeface="Courier"/>
              </a:rPr>
              <a:t> </a:t>
            </a:r>
          </a:p>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t>
            </a:r>
            <a:r>
              <a:rPr lang="pt-BR" dirty="0" err="1">
                <a:solidFill>
                  <a:srgbClr val="F14E32"/>
                </a:solidFill>
                <a:latin typeface="Courier"/>
              </a:rPr>
              <a:t>commit</a:t>
            </a:r>
            <a:r>
              <a:rPr lang="pt-BR" dirty="0">
                <a:solidFill>
                  <a:srgbClr val="F14E32"/>
                </a:solidFill>
                <a:latin typeface="Courier"/>
              </a:rPr>
              <a:t> --</a:t>
            </a:r>
            <a:r>
              <a:rPr lang="pt-BR" dirty="0" err="1">
                <a:solidFill>
                  <a:srgbClr val="F14E32"/>
                </a:solidFill>
                <a:latin typeface="Courier"/>
              </a:rPr>
              <a:t>amend</a:t>
            </a:r>
            <a:endParaRPr lang="pt-BR" dirty="0"/>
          </a:p>
        </p:txBody>
      </p:sp>
      <p:sp>
        <p:nvSpPr>
          <p:cNvPr id="9" name="CaixaDeTexto 8">
            <a:extLst>
              <a:ext uri="{FF2B5EF4-FFF2-40B4-BE49-F238E27FC236}">
                <a16:creationId xmlns:a16="http://schemas.microsoft.com/office/drawing/2014/main" id="{4AF48815-2417-4B67-9F11-7741B7A247C9}"/>
              </a:ext>
            </a:extLst>
          </p:cNvPr>
          <p:cNvSpPr txBox="1"/>
          <p:nvPr/>
        </p:nvSpPr>
        <p:spPr>
          <a:xfrm>
            <a:off x="331286" y="1282960"/>
            <a:ext cx="4492962" cy="2308324"/>
          </a:xfrm>
          <a:prstGeom prst="rect">
            <a:avLst/>
          </a:prstGeom>
          <a:noFill/>
        </p:spPr>
        <p:txBody>
          <a:bodyPr wrap="square" rtlCol="0">
            <a:spAutoFit/>
          </a:bodyPr>
          <a:lstStyle/>
          <a:p>
            <a:r>
              <a:rPr lang="pt-BR" dirty="0"/>
              <a:t>Desfazendo as coisas</a:t>
            </a:r>
          </a:p>
          <a:p>
            <a:endParaRPr lang="pt-BR" dirty="0"/>
          </a:p>
          <a:p>
            <a:r>
              <a:rPr lang="pt-BR" dirty="0"/>
              <a:t>O parâmetro -- </a:t>
            </a:r>
            <a:r>
              <a:rPr lang="pt-BR" dirty="0" err="1"/>
              <a:t>amend</a:t>
            </a:r>
            <a:r>
              <a:rPr lang="pt-BR" dirty="0"/>
              <a:t> do comando </a:t>
            </a:r>
            <a:r>
              <a:rPr lang="pt-BR" dirty="0" err="1"/>
              <a:t>git</a:t>
            </a:r>
            <a:r>
              <a:rPr lang="pt-BR" dirty="0"/>
              <a:t> </a:t>
            </a:r>
            <a:r>
              <a:rPr lang="pt-BR" dirty="0" err="1"/>
              <a:t>commit</a:t>
            </a:r>
            <a:r>
              <a:rPr lang="pt-BR" dirty="0"/>
              <a:t> ajuda a adicionar arquivos esquecidos no </a:t>
            </a:r>
            <a:r>
              <a:rPr lang="pt-BR" dirty="0" err="1"/>
              <a:t>commit</a:t>
            </a:r>
            <a:r>
              <a:rPr lang="pt-BR" dirty="0"/>
              <a:t> anterior. No exemplo abaixo os três comandos gerarão um único </a:t>
            </a:r>
            <a:r>
              <a:rPr lang="pt-BR" dirty="0" err="1"/>
              <a:t>commit</a:t>
            </a:r>
            <a:r>
              <a:rPr lang="pt-BR" dirty="0"/>
              <a:t>, pois o </a:t>
            </a:r>
            <a:r>
              <a:rPr lang="pt-BR" dirty="0" err="1"/>
              <a:t>amend</a:t>
            </a:r>
            <a:r>
              <a:rPr lang="pt-BR" dirty="0"/>
              <a:t> substituirá o primeiro </a:t>
            </a:r>
            <a:r>
              <a:rPr lang="pt-BR" dirty="0" err="1"/>
              <a:t>commit</a:t>
            </a:r>
            <a:r>
              <a:rPr lang="pt-BR" dirty="0"/>
              <a:t> acrescentando o arquivo esquecido</a:t>
            </a:r>
          </a:p>
        </p:txBody>
      </p:sp>
      <p:sp>
        <p:nvSpPr>
          <p:cNvPr id="11" name="Retângulo 10">
            <a:extLst>
              <a:ext uri="{FF2B5EF4-FFF2-40B4-BE49-F238E27FC236}">
                <a16:creationId xmlns:a16="http://schemas.microsoft.com/office/drawing/2014/main" id="{8C414FD3-2FE4-4530-A0B6-4C8A71908034}"/>
              </a:ext>
            </a:extLst>
          </p:cNvPr>
          <p:cNvSpPr/>
          <p:nvPr/>
        </p:nvSpPr>
        <p:spPr>
          <a:xfrm>
            <a:off x="5844073" y="506185"/>
            <a:ext cx="6096000" cy="646331"/>
          </a:xfrm>
          <a:prstGeom prst="rect">
            <a:avLst/>
          </a:prstGeom>
        </p:spPr>
        <p:txBody>
          <a:bodyPr>
            <a:spAutoFit/>
          </a:bodyPr>
          <a:lstStyle/>
          <a:p>
            <a:r>
              <a:rPr lang="en-US" dirty="0">
                <a:solidFill>
                  <a:srgbClr val="F14E32"/>
                </a:solidFill>
                <a:latin typeface="Courier"/>
              </a:rPr>
              <a:t># (use "git reset HEAD &lt;file&gt;..." to </a:t>
            </a:r>
            <a:r>
              <a:rPr lang="en-US" dirty="0" err="1">
                <a:solidFill>
                  <a:srgbClr val="F14E32"/>
                </a:solidFill>
                <a:latin typeface="Courier"/>
              </a:rPr>
              <a:t>unstage</a:t>
            </a:r>
            <a:r>
              <a:rPr lang="en-US" dirty="0">
                <a:solidFill>
                  <a:srgbClr val="F14E32"/>
                </a:solidFill>
                <a:latin typeface="Courier"/>
              </a:rPr>
              <a:t>)</a:t>
            </a:r>
            <a:endParaRPr lang="pt-BR" dirty="0"/>
          </a:p>
        </p:txBody>
      </p:sp>
      <p:sp>
        <p:nvSpPr>
          <p:cNvPr id="12" name="CaixaDeTexto 11">
            <a:extLst>
              <a:ext uri="{FF2B5EF4-FFF2-40B4-BE49-F238E27FC236}">
                <a16:creationId xmlns:a16="http://schemas.microsoft.com/office/drawing/2014/main" id="{FE37A4A7-200D-4B47-B161-330062999625}"/>
              </a:ext>
            </a:extLst>
          </p:cNvPr>
          <p:cNvSpPr txBox="1"/>
          <p:nvPr/>
        </p:nvSpPr>
        <p:spPr>
          <a:xfrm>
            <a:off x="5844072" y="1473921"/>
            <a:ext cx="5790879" cy="923330"/>
          </a:xfrm>
          <a:prstGeom prst="rect">
            <a:avLst/>
          </a:prstGeom>
          <a:noFill/>
        </p:spPr>
        <p:txBody>
          <a:bodyPr wrap="square" rtlCol="0">
            <a:spAutoFit/>
          </a:bodyPr>
          <a:lstStyle/>
          <a:p>
            <a:r>
              <a:rPr lang="pt-BR" dirty="0"/>
              <a:t>A sugestão acima aparece quando se visualiza o </a:t>
            </a:r>
            <a:r>
              <a:rPr lang="pt-BR" dirty="0" err="1"/>
              <a:t>git</a:t>
            </a:r>
            <a:r>
              <a:rPr lang="pt-BR" dirty="0"/>
              <a:t> status, ou seja, se há arquivos indesejados na área de seleção </a:t>
            </a:r>
            <a:r>
              <a:rPr lang="pt-BR" dirty="0" err="1"/>
              <a:t>pré-commit</a:t>
            </a:r>
            <a:r>
              <a:rPr lang="pt-BR" dirty="0"/>
              <a:t>, pode-se removê-los usando o </a:t>
            </a:r>
            <a:r>
              <a:rPr lang="pt-BR" dirty="0" err="1"/>
              <a:t>git</a:t>
            </a:r>
            <a:r>
              <a:rPr lang="pt-BR" dirty="0"/>
              <a:t> reset HEAD</a:t>
            </a:r>
          </a:p>
        </p:txBody>
      </p:sp>
      <p:sp>
        <p:nvSpPr>
          <p:cNvPr id="13" name="Retângulo 12">
            <a:extLst>
              <a:ext uri="{FF2B5EF4-FFF2-40B4-BE49-F238E27FC236}">
                <a16:creationId xmlns:a16="http://schemas.microsoft.com/office/drawing/2014/main" id="{EE083519-0F71-46B8-B78C-50405C150A8C}"/>
              </a:ext>
            </a:extLst>
          </p:cNvPr>
          <p:cNvSpPr/>
          <p:nvPr/>
        </p:nvSpPr>
        <p:spPr>
          <a:xfrm>
            <a:off x="5764714" y="2699571"/>
            <a:ext cx="6096000" cy="646331"/>
          </a:xfrm>
          <a:prstGeom prst="rect">
            <a:avLst/>
          </a:prstGeom>
        </p:spPr>
        <p:txBody>
          <a:bodyPr>
            <a:spAutoFit/>
          </a:bodyPr>
          <a:lstStyle/>
          <a:p>
            <a:r>
              <a:rPr lang="en-US" dirty="0">
                <a:solidFill>
                  <a:srgbClr val="F14E32"/>
                </a:solidFill>
                <a:latin typeface="Courier"/>
              </a:rPr>
              <a:t># (use "git checkout -- &lt;file&gt;..." to discard changes in working directory)</a:t>
            </a:r>
            <a:endParaRPr lang="pt-BR" dirty="0"/>
          </a:p>
        </p:txBody>
      </p:sp>
      <p:sp>
        <p:nvSpPr>
          <p:cNvPr id="14" name="CaixaDeTexto 13">
            <a:extLst>
              <a:ext uri="{FF2B5EF4-FFF2-40B4-BE49-F238E27FC236}">
                <a16:creationId xmlns:a16="http://schemas.microsoft.com/office/drawing/2014/main" id="{36BE1669-8B49-48A9-850A-7A68C385864C}"/>
              </a:ext>
            </a:extLst>
          </p:cNvPr>
          <p:cNvSpPr txBox="1"/>
          <p:nvPr/>
        </p:nvSpPr>
        <p:spPr>
          <a:xfrm>
            <a:off x="5764714" y="3546022"/>
            <a:ext cx="5790879" cy="646331"/>
          </a:xfrm>
          <a:prstGeom prst="rect">
            <a:avLst/>
          </a:prstGeom>
          <a:noFill/>
        </p:spPr>
        <p:txBody>
          <a:bodyPr wrap="square" rtlCol="0">
            <a:spAutoFit/>
          </a:bodyPr>
          <a:lstStyle/>
          <a:p>
            <a:r>
              <a:rPr lang="pt-BR" dirty="0"/>
              <a:t>Outra sugestão do </a:t>
            </a:r>
            <a:r>
              <a:rPr lang="pt-BR" dirty="0" err="1"/>
              <a:t>git</a:t>
            </a:r>
            <a:r>
              <a:rPr lang="pt-BR" dirty="0"/>
              <a:t> status, essa é para descartar as mudanças feitas no arquivo que não foi adicionado ainda</a:t>
            </a:r>
          </a:p>
        </p:txBody>
      </p:sp>
    </p:spTree>
    <p:extLst>
      <p:ext uri="{BB962C8B-B14F-4D97-AF65-F5344CB8AC3E}">
        <p14:creationId xmlns:p14="http://schemas.microsoft.com/office/powerpoint/2010/main" val="3234058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52590D3-9D91-4E87-90DA-AD77571936E5}"/>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6" name="Título 1">
            <a:extLst>
              <a:ext uri="{FF2B5EF4-FFF2-40B4-BE49-F238E27FC236}">
                <a16:creationId xmlns:a16="http://schemas.microsoft.com/office/drawing/2014/main" id="{85BC893A-9575-4D0F-8137-1FADC538AEFC}"/>
              </a:ext>
            </a:extLst>
          </p:cNvPr>
          <p:cNvSpPr>
            <a:spLocks noGrp="1"/>
          </p:cNvSpPr>
          <p:nvPr>
            <p:ph type="title"/>
          </p:nvPr>
        </p:nvSpPr>
        <p:spPr>
          <a:xfrm>
            <a:off x="251927" y="788435"/>
            <a:ext cx="2575249" cy="494525"/>
          </a:xfrm>
        </p:spPr>
        <p:txBody>
          <a:bodyPr>
            <a:noAutofit/>
          </a:bodyPr>
          <a:lstStyle/>
          <a:p>
            <a:r>
              <a:rPr lang="pt-BR" sz="2400" dirty="0"/>
              <a:t>Comandos Básicos</a:t>
            </a:r>
          </a:p>
        </p:txBody>
      </p:sp>
      <p:sp>
        <p:nvSpPr>
          <p:cNvPr id="7" name="Retângulo 6">
            <a:extLst>
              <a:ext uri="{FF2B5EF4-FFF2-40B4-BE49-F238E27FC236}">
                <a16:creationId xmlns:a16="http://schemas.microsoft.com/office/drawing/2014/main" id="{DEEBF00D-DD96-446D-A84D-0E0B25CB6032}"/>
              </a:ext>
            </a:extLst>
          </p:cNvPr>
          <p:cNvSpPr/>
          <p:nvPr/>
        </p:nvSpPr>
        <p:spPr>
          <a:xfrm>
            <a:off x="225143" y="2233205"/>
            <a:ext cx="5870857" cy="1477328"/>
          </a:xfrm>
          <a:prstGeom prst="rect">
            <a:avLst/>
          </a:prstGeom>
        </p:spPr>
        <p:txBody>
          <a:bodyPr wrap="square">
            <a:normAutofit fontScale="85000" lnSpcReduction="10000"/>
          </a:bodyPr>
          <a:lstStyle/>
          <a:p>
            <a:r>
              <a:rPr lang="en-US" dirty="0">
                <a:solidFill>
                  <a:srgbClr val="F14E32"/>
                </a:solidFill>
                <a:latin typeface="Courier"/>
              </a:rPr>
              <a:t>$ git remote -v </a:t>
            </a:r>
          </a:p>
          <a:p>
            <a:r>
              <a:rPr lang="en-US" dirty="0">
                <a:solidFill>
                  <a:srgbClr val="F14E32"/>
                </a:solidFill>
                <a:latin typeface="Courier"/>
              </a:rPr>
              <a:t>origin git://github.com/lbiajante/estudojava.git (fetch) </a:t>
            </a:r>
          </a:p>
          <a:p>
            <a:r>
              <a:rPr lang="en-US" dirty="0">
                <a:solidFill>
                  <a:srgbClr val="F14E32"/>
                </a:solidFill>
                <a:latin typeface="Courier"/>
              </a:rPr>
              <a:t>origin git://github.com/lbiajante/estudojava.git (push)</a:t>
            </a:r>
            <a:endParaRPr lang="pt-BR" dirty="0"/>
          </a:p>
        </p:txBody>
      </p:sp>
      <p:sp>
        <p:nvSpPr>
          <p:cNvPr id="8" name="CaixaDeTexto 7">
            <a:extLst>
              <a:ext uri="{FF2B5EF4-FFF2-40B4-BE49-F238E27FC236}">
                <a16:creationId xmlns:a16="http://schemas.microsoft.com/office/drawing/2014/main" id="{E859FA00-C4A3-4FC0-8A4B-16C96D34BB7C}"/>
              </a:ext>
            </a:extLst>
          </p:cNvPr>
          <p:cNvSpPr txBox="1"/>
          <p:nvPr/>
        </p:nvSpPr>
        <p:spPr>
          <a:xfrm>
            <a:off x="331286" y="1434917"/>
            <a:ext cx="4524703" cy="646331"/>
          </a:xfrm>
          <a:prstGeom prst="rect">
            <a:avLst/>
          </a:prstGeom>
          <a:noFill/>
        </p:spPr>
        <p:txBody>
          <a:bodyPr wrap="square" rtlCol="0">
            <a:spAutoFit/>
          </a:bodyPr>
          <a:lstStyle/>
          <a:p>
            <a:r>
              <a:rPr lang="pt-BR" dirty="0"/>
              <a:t>O </a:t>
            </a:r>
            <a:r>
              <a:rPr lang="pt-BR" dirty="0" err="1"/>
              <a:t>git</a:t>
            </a:r>
            <a:r>
              <a:rPr lang="pt-BR" dirty="0"/>
              <a:t> </a:t>
            </a:r>
            <a:r>
              <a:rPr lang="pt-BR" dirty="0" err="1"/>
              <a:t>remote</a:t>
            </a:r>
            <a:r>
              <a:rPr lang="pt-BR" dirty="0"/>
              <a:t> exibe as </a:t>
            </a:r>
            <a:r>
              <a:rPr lang="pt-BR" dirty="0" err="1"/>
              <a:t>urls</a:t>
            </a:r>
            <a:r>
              <a:rPr lang="pt-BR" dirty="0"/>
              <a:t> dos servidores de repositórios remotos que foram configurados</a:t>
            </a:r>
          </a:p>
        </p:txBody>
      </p:sp>
      <p:sp>
        <p:nvSpPr>
          <p:cNvPr id="10" name="Retângulo 9">
            <a:extLst>
              <a:ext uri="{FF2B5EF4-FFF2-40B4-BE49-F238E27FC236}">
                <a16:creationId xmlns:a16="http://schemas.microsoft.com/office/drawing/2014/main" id="{41D74187-239D-4614-9040-C056C9BE0CBA}"/>
              </a:ext>
            </a:extLst>
          </p:cNvPr>
          <p:cNvSpPr/>
          <p:nvPr/>
        </p:nvSpPr>
        <p:spPr>
          <a:xfrm>
            <a:off x="331285" y="4776752"/>
            <a:ext cx="6096000" cy="646331"/>
          </a:xfrm>
          <a:prstGeom prst="rect">
            <a:avLst/>
          </a:prstGeom>
        </p:spPr>
        <p:txBody>
          <a:bodyPr>
            <a:spAutoFit/>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t>
            </a:r>
            <a:r>
              <a:rPr lang="pt-BR" dirty="0" err="1">
                <a:solidFill>
                  <a:srgbClr val="F14E32"/>
                </a:solidFill>
                <a:latin typeface="Courier"/>
              </a:rPr>
              <a:t>remote</a:t>
            </a:r>
            <a:r>
              <a:rPr lang="pt-BR" dirty="0">
                <a:solidFill>
                  <a:srgbClr val="F14E32"/>
                </a:solidFill>
                <a:latin typeface="Courier"/>
              </a:rPr>
              <a:t> </a:t>
            </a:r>
            <a:r>
              <a:rPr lang="pt-BR" dirty="0" err="1">
                <a:solidFill>
                  <a:srgbClr val="F14E32"/>
                </a:solidFill>
                <a:latin typeface="Courier"/>
              </a:rPr>
              <a:t>add</a:t>
            </a:r>
            <a:r>
              <a:rPr lang="pt-BR" dirty="0">
                <a:solidFill>
                  <a:srgbClr val="F14E32"/>
                </a:solidFill>
                <a:latin typeface="Courier"/>
              </a:rPr>
              <a:t> </a:t>
            </a:r>
            <a:r>
              <a:rPr lang="pt-BR" dirty="0" err="1">
                <a:solidFill>
                  <a:srgbClr val="F14E32"/>
                </a:solidFill>
                <a:latin typeface="Courier"/>
              </a:rPr>
              <a:t>pb</a:t>
            </a:r>
            <a:r>
              <a:rPr lang="pt-BR" dirty="0">
                <a:solidFill>
                  <a:srgbClr val="F14E32"/>
                </a:solidFill>
                <a:latin typeface="Courier"/>
              </a:rPr>
              <a:t> git://github.com/paulboone/ticgit.git</a:t>
            </a:r>
            <a:endParaRPr lang="pt-BR" dirty="0"/>
          </a:p>
        </p:txBody>
      </p:sp>
      <p:sp>
        <p:nvSpPr>
          <p:cNvPr id="11" name="CaixaDeTexto 10">
            <a:extLst>
              <a:ext uri="{FF2B5EF4-FFF2-40B4-BE49-F238E27FC236}">
                <a16:creationId xmlns:a16="http://schemas.microsoft.com/office/drawing/2014/main" id="{4C4657E2-B1F5-489B-B29A-D4CD68C7BB38}"/>
              </a:ext>
            </a:extLst>
          </p:cNvPr>
          <p:cNvSpPr txBox="1"/>
          <p:nvPr/>
        </p:nvSpPr>
        <p:spPr>
          <a:xfrm>
            <a:off x="331286" y="3862490"/>
            <a:ext cx="4524703" cy="923330"/>
          </a:xfrm>
          <a:prstGeom prst="rect">
            <a:avLst/>
          </a:prstGeom>
          <a:noFill/>
        </p:spPr>
        <p:txBody>
          <a:bodyPr wrap="square" rtlCol="0">
            <a:spAutoFit/>
          </a:bodyPr>
          <a:lstStyle/>
          <a:p>
            <a:r>
              <a:rPr lang="pt-BR" dirty="0"/>
              <a:t>O </a:t>
            </a:r>
            <a:r>
              <a:rPr lang="pt-BR" dirty="0" err="1"/>
              <a:t>git</a:t>
            </a:r>
            <a:r>
              <a:rPr lang="pt-BR" dirty="0"/>
              <a:t> </a:t>
            </a:r>
            <a:r>
              <a:rPr lang="pt-BR" dirty="0" err="1"/>
              <a:t>remote</a:t>
            </a:r>
            <a:r>
              <a:rPr lang="pt-BR" dirty="0"/>
              <a:t> </a:t>
            </a:r>
            <a:r>
              <a:rPr lang="pt-BR" dirty="0" err="1"/>
              <a:t>add</a:t>
            </a:r>
            <a:r>
              <a:rPr lang="pt-BR" dirty="0"/>
              <a:t> adiciona novo repositório remoto no </a:t>
            </a:r>
            <a:r>
              <a:rPr lang="pt-BR" dirty="0" err="1"/>
              <a:t>git</a:t>
            </a:r>
            <a:r>
              <a:rPr lang="pt-BR" dirty="0"/>
              <a:t>, no exemplo o </a:t>
            </a:r>
            <a:r>
              <a:rPr lang="pt-BR" dirty="0" err="1"/>
              <a:t>pb</a:t>
            </a:r>
            <a:r>
              <a:rPr lang="pt-BR" dirty="0"/>
              <a:t> é uma </a:t>
            </a:r>
            <a:r>
              <a:rPr lang="pt-BR" dirty="0" err="1"/>
              <a:t>string</a:t>
            </a:r>
            <a:r>
              <a:rPr lang="pt-BR" dirty="0"/>
              <a:t> curta para identificá-lo</a:t>
            </a:r>
          </a:p>
        </p:txBody>
      </p:sp>
      <p:sp>
        <p:nvSpPr>
          <p:cNvPr id="12" name="Retângulo 11">
            <a:extLst>
              <a:ext uri="{FF2B5EF4-FFF2-40B4-BE49-F238E27FC236}">
                <a16:creationId xmlns:a16="http://schemas.microsoft.com/office/drawing/2014/main" id="{9DFA072B-00F2-4D5C-9545-A228BEF0A635}"/>
              </a:ext>
            </a:extLst>
          </p:cNvPr>
          <p:cNvSpPr/>
          <p:nvPr/>
        </p:nvSpPr>
        <p:spPr>
          <a:xfrm>
            <a:off x="6850219" y="410484"/>
            <a:ext cx="3631122" cy="369332"/>
          </a:xfrm>
          <a:prstGeom prst="rect">
            <a:avLst/>
          </a:prstGeom>
        </p:spPr>
        <p:txBody>
          <a:bodyPr wrap="none">
            <a:spAutoFit/>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t>
            </a:r>
            <a:r>
              <a:rPr lang="pt-BR" dirty="0" err="1">
                <a:solidFill>
                  <a:srgbClr val="F14E32"/>
                </a:solidFill>
                <a:latin typeface="Courier"/>
              </a:rPr>
              <a:t>fetch</a:t>
            </a:r>
            <a:r>
              <a:rPr lang="pt-BR" dirty="0">
                <a:solidFill>
                  <a:srgbClr val="F14E32"/>
                </a:solidFill>
                <a:latin typeface="Courier"/>
              </a:rPr>
              <a:t> [nome-remoto]</a:t>
            </a:r>
            <a:endParaRPr lang="pt-BR" dirty="0"/>
          </a:p>
        </p:txBody>
      </p:sp>
      <p:sp>
        <p:nvSpPr>
          <p:cNvPr id="13" name="CaixaDeTexto 12">
            <a:extLst>
              <a:ext uri="{FF2B5EF4-FFF2-40B4-BE49-F238E27FC236}">
                <a16:creationId xmlns:a16="http://schemas.microsoft.com/office/drawing/2014/main" id="{50C1DBF5-EA30-417E-B8B8-4BE9506EEA65}"/>
              </a:ext>
            </a:extLst>
          </p:cNvPr>
          <p:cNvSpPr txBox="1"/>
          <p:nvPr/>
        </p:nvSpPr>
        <p:spPr>
          <a:xfrm>
            <a:off x="6850219" y="959794"/>
            <a:ext cx="4524703" cy="1477328"/>
          </a:xfrm>
          <a:prstGeom prst="rect">
            <a:avLst/>
          </a:prstGeom>
          <a:noFill/>
        </p:spPr>
        <p:txBody>
          <a:bodyPr wrap="square" rtlCol="0">
            <a:spAutoFit/>
          </a:bodyPr>
          <a:lstStyle/>
          <a:p>
            <a:r>
              <a:rPr lang="pt-BR" dirty="0"/>
              <a:t>O </a:t>
            </a:r>
            <a:r>
              <a:rPr lang="pt-BR" dirty="0" err="1"/>
              <a:t>git</a:t>
            </a:r>
            <a:r>
              <a:rPr lang="pt-BR" dirty="0"/>
              <a:t> </a:t>
            </a:r>
            <a:r>
              <a:rPr lang="pt-BR" dirty="0" err="1"/>
              <a:t>fetch</a:t>
            </a:r>
            <a:r>
              <a:rPr lang="pt-BR" dirty="0"/>
              <a:t> vai até o repositório remoto e busca tudo que ainda não foi adicionado na base local. Se for um projeto adicionado pelo comando </a:t>
            </a:r>
            <a:r>
              <a:rPr lang="pt-BR" dirty="0" err="1"/>
              <a:t>git</a:t>
            </a:r>
            <a:r>
              <a:rPr lang="pt-BR" dirty="0"/>
              <a:t> clone, o [nome-remoto] geralmente é </a:t>
            </a:r>
            <a:r>
              <a:rPr lang="pt-BR" dirty="0" err="1"/>
              <a:t>origin</a:t>
            </a:r>
            <a:endParaRPr lang="pt-BR" dirty="0"/>
          </a:p>
        </p:txBody>
      </p:sp>
      <p:sp>
        <p:nvSpPr>
          <p:cNvPr id="14" name="Retângulo 13">
            <a:extLst>
              <a:ext uri="{FF2B5EF4-FFF2-40B4-BE49-F238E27FC236}">
                <a16:creationId xmlns:a16="http://schemas.microsoft.com/office/drawing/2014/main" id="{A80D2F37-5559-429C-8F23-B1B635782137}"/>
              </a:ext>
            </a:extLst>
          </p:cNvPr>
          <p:cNvSpPr/>
          <p:nvPr/>
        </p:nvSpPr>
        <p:spPr>
          <a:xfrm>
            <a:off x="6916650" y="2971869"/>
            <a:ext cx="3493264" cy="369332"/>
          </a:xfrm>
          <a:prstGeom prst="rect">
            <a:avLst/>
          </a:prstGeom>
        </p:spPr>
        <p:txBody>
          <a:bodyPr wrap="none">
            <a:spAutoFit/>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t>
            </a:r>
            <a:r>
              <a:rPr lang="pt-BR" dirty="0" err="1">
                <a:solidFill>
                  <a:srgbClr val="F14E32"/>
                </a:solidFill>
                <a:latin typeface="Courier"/>
              </a:rPr>
              <a:t>push</a:t>
            </a:r>
            <a:r>
              <a:rPr lang="pt-BR" dirty="0">
                <a:solidFill>
                  <a:srgbClr val="F14E32"/>
                </a:solidFill>
                <a:latin typeface="Courier"/>
              </a:rPr>
              <a:t> </a:t>
            </a:r>
            <a:r>
              <a:rPr lang="pt-BR" dirty="0" err="1">
                <a:solidFill>
                  <a:srgbClr val="F14E32"/>
                </a:solidFill>
                <a:latin typeface="Courier"/>
              </a:rPr>
              <a:t>origin</a:t>
            </a:r>
            <a:r>
              <a:rPr lang="pt-BR" dirty="0">
                <a:solidFill>
                  <a:srgbClr val="F14E32"/>
                </a:solidFill>
                <a:latin typeface="Courier"/>
              </a:rPr>
              <a:t> </a:t>
            </a:r>
            <a:r>
              <a:rPr lang="pt-BR" dirty="0" err="1">
                <a:solidFill>
                  <a:srgbClr val="F14E32"/>
                </a:solidFill>
                <a:latin typeface="Courier"/>
              </a:rPr>
              <a:t>master</a:t>
            </a:r>
            <a:endParaRPr lang="pt-BR" dirty="0"/>
          </a:p>
        </p:txBody>
      </p:sp>
      <p:sp>
        <p:nvSpPr>
          <p:cNvPr id="15" name="Retângulo 14">
            <a:extLst>
              <a:ext uri="{FF2B5EF4-FFF2-40B4-BE49-F238E27FC236}">
                <a16:creationId xmlns:a16="http://schemas.microsoft.com/office/drawing/2014/main" id="{8F75C6CA-9A32-48E8-89D7-3AD0E4147D7F}"/>
              </a:ext>
            </a:extLst>
          </p:cNvPr>
          <p:cNvSpPr/>
          <p:nvPr/>
        </p:nvSpPr>
        <p:spPr>
          <a:xfrm>
            <a:off x="6916650" y="2548008"/>
            <a:ext cx="4733988" cy="369332"/>
          </a:xfrm>
          <a:prstGeom prst="rect">
            <a:avLst/>
          </a:prstGeom>
        </p:spPr>
        <p:txBody>
          <a:bodyPr wrap="none">
            <a:spAutoFit/>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t>
            </a:r>
            <a:r>
              <a:rPr lang="pt-BR" dirty="0" err="1">
                <a:solidFill>
                  <a:srgbClr val="F14E32"/>
                </a:solidFill>
                <a:latin typeface="Courier"/>
              </a:rPr>
              <a:t>push</a:t>
            </a:r>
            <a:r>
              <a:rPr lang="pt-BR" dirty="0">
                <a:solidFill>
                  <a:srgbClr val="F14E32"/>
                </a:solidFill>
                <a:latin typeface="Courier"/>
              </a:rPr>
              <a:t> [nome-remoto] [</a:t>
            </a:r>
            <a:r>
              <a:rPr lang="pt-BR" dirty="0" err="1">
                <a:solidFill>
                  <a:srgbClr val="F14E32"/>
                </a:solidFill>
                <a:latin typeface="Courier"/>
              </a:rPr>
              <a:t>branch</a:t>
            </a:r>
            <a:r>
              <a:rPr lang="pt-BR" dirty="0">
                <a:solidFill>
                  <a:srgbClr val="F14E32"/>
                </a:solidFill>
                <a:latin typeface="Courier"/>
              </a:rPr>
              <a:t>]</a:t>
            </a:r>
            <a:endParaRPr lang="pt-BR" dirty="0"/>
          </a:p>
        </p:txBody>
      </p:sp>
      <p:sp>
        <p:nvSpPr>
          <p:cNvPr id="16" name="CaixaDeTexto 15">
            <a:extLst>
              <a:ext uri="{FF2B5EF4-FFF2-40B4-BE49-F238E27FC236}">
                <a16:creationId xmlns:a16="http://schemas.microsoft.com/office/drawing/2014/main" id="{490AB64C-DDEC-4237-89C8-819899B75872}"/>
              </a:ext>
            </a:extLst>
          </p:cNvPr>
          <p:cNvSpPr txBox="1"/>
          <p:nvPr/>
        </p:nvSpPr>
        <p:spPr>
          <a:xfrm>
            <a:off x="6850218" y="3488894"/>
            <a:ext cx="4524703" cy="2308324"/>
          </a:xfrm>
          <a:prstGeom prst="rect">
            <a:avLst/>
          </a:prstGeom>
          <a:noFill/>
        </p:spPr>
        <p:txBody>
          <a:bodyPr wrap="square" rtlCol="0">
            <a:spAutoFit/>
          </a:bodyPr>
          <a:lstStyle/>
          <a:p>
            <a:r>
              <a:rPr lang="pt-BR" dirty="0"/>
              <a:t>O </a:t>
            </a:r>
            <a:r>
              <a:rPr lang="pt-BR" dirty="0" err="1"/>
              <a:t>git</a:t>
            </a:r>
            <a:r>
              <a:rPr lang="pt-BR" dirty="0"/>
              <a:t> </a:t>
            </a:r>
            <a:r>
              <a:rPr lang="pt-BR" dirty="0" err="1"/>
              <a:t>push</a:t>
            </a:r>
            <a:r>
              <a:rPr lang="pt-BR" dirty="0"/>
              <a:t> envia o projeto pronto para o repositório clonado, no exemplo, os nomes padrões </a:t>
            </a:r>
            <a:r>
              <a:rPr lang="pt-BR" dirty="0" err="1"/>
              <a:t>origin</a:t>
            </a:r>
            <a:r>
              <a:rPr lang="pt-BR" dirty="0"/>
              <a:t> e máster.</a:t>
            </a:r>
          </a:p>
          <a:p>
            <a:endParaRPr lang="pt-BR" dirty="0"/>
          </a:p>
          <a:p>
            <a:r>
              <a:rPr lang="pt-BR" dirty="0"/>
              <a:t>O </a:t>
            </a:r>
            <a:r>
              <a:rPr lang="pt-BR" dirty="0" err="1"/>
              <a:t>push</a:t>
            </a:r>
            <a:r>
              <a:rPr lang="pt-BR" dirty="0"/>
              <a:t> pode ser rejeitado se houver outro </a:t>
            </a:r>
            <a:r>
              <a:rPr lang="pt-BR" dirty="0" err="1"/>
              <a:t>push</a:t>
            </a:r>
            <a:r>
              <a:rPr lang="pt-BR" dirty="0"/>
              <a:t> de outra pessoa feito anteriormente, daí tem que ser feito o </a:t>
            </a:r>
            <a:r>
              <a:rPr lang="pt-BR" dirty="0" err="1"/>
              <a:t>pull</a:t>
            </a:r>
            <a:r>
              <a:rPr lang="pt-BR" dirty="0"/>
              <a:t> das modificações feitas por esta pessoa e novamente o </a:t>
            </a:r>
            <a:r>
              <a:rPr lang="pt-BR" dirty="0" err="1"/>
              <a:t>push</a:t>
            </a:r>
            <a:endParaRPr lang="pt-BR" dirty="0"/>
          </a:p>
        </p:txBody>
      </p:sp>
    </p:spTree>
    <p:extLst>
      <p:ext uri="{BB962C8B-B14F-4D97-AF65-F5344CB8AC3E}">
        <p14:creationId xmlns:p14="http://schemas.microsoft.com/office/powerpoint/2010/main" val="363806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6957B-ACD8-4B17-A626-5AA6CE66B4A9}"/>
              </a:ext>
            </a:extLst>
          </p:cNvPr>
          <p:cNvSpPr>
            <a:spLocks noGrp="1"/>
          </p:cNvSpPr>
          <p:nvPr>
            <p:ph type="title"/>
          </p:nvPr>
        </p:nvSpPr>
        <p:spPr>
          <a:xfrm>
            <a:off x="839788" y="222308"/>
            <a:ext cx="10862854" cy="484464"/>
          </a:xfrm>
        </p:spPr>
        <p:txBody>
          <a:bodyPr>
            <a:noAutofit/>
          </a:bodyPr>
          <a:lstStyle/>
          <a:p>
            <a:r>
              <a:rPr lang="pt-BR" sz="2400" b="1" dirty="0"/>
              <a:t>Sistema de controle de versões (VCS, em inglês)</a:t>
            </a:r>
            <a:endParaRPr lang="pt-BR" sz="2400" dirty="0"/>
          </a:p>
        </p:txBody>
      </p:sp>
      <p:sp>
        <p:nvSpPr>
          <p:cNvPr id="8" name="Espaço Reservado para Conteúdo 7">
            <a:extLst>
              <a:ext uri="{FF2B5EF4-FFF2-40B4-BE49-F238E27FC236}">
                <a16:creationId xmlns:a16="http://schemas.microsoft.com/office/drawing/2014/main" id="{4D731A6D-0D70-4536-8111-AE4919728B31}"/>
              </a:ext>
            </a:extLst>
          </p:cNvPr>
          <p:cNvSpPr>
            <a:spLocks noGrp="1"/>
          </p:cNvSpPr>
          <p:nvPr>
            <p:ph idx="1"/>
          </p:nvPr>
        </p:nvSpPr>
        <p:spPr>
          <a:xfrm>
            <a:off x="552465" y="1362541"/>
            <a:ext cx="3650419" cy="4962758"/>
          </a:xfrm>
        </p:spPr>
        <p:txBody>
          <a:bodyPr anchor="t" anchorCtr="0">
            <a:normAutofit fontScale="47500" lnSpcReduction="20000"/>
          </a:bodyPr>
          <a:lstStyle/>
          <a:p>
            <a:pPr algn="just"/>
            <a:r>
              <a:rPr lang="pt-BR" dirty="0"/>
              <a:t>O controle de versão é um sistema que registra as mudanças feitas em um arquivo ou um conjunto de arquivos ao longo do tempo de forma que você possa recuperar versões específicas. Pode-se usá-lo com praticamente qualquer tipo de arquivo em um computador.</a:t>
            </a:r>
          </a:p>
          <a:p>
            <a:pPr algn="just"/>
            <a:r>
              <a:rPr lang="pt-BR" dirty="0"/>
              <a:t>Exemplo: Um designer gráfico que deseja manter todas as versões de uma imagem ou layout pode usar um VCS, que permite reverter arquivos ou um projeto inteiro para um estado anterior, comparar mudanças feitas ao decorrer do tempo, ver quem foi o último a modificar algo que pode estar causando problemas, quem introduziu um bug e quando, e muito mais. Usar um VCS normalmente significa que se estragou algo ou perdeu arquivos, poderá facilmente reavê-los. Além disso, você pode controlar tudo sem maiores esforços.</a:t>
            </a:r>
          </a:p>
          <a:p>
            <a:endParaRPr lang="pt-BR" dirty="0"/>
          </a:p>
        </p:txBody>
      </p:sp>
      <p:sp>
        <p:nvSpPr>
          <p:cNvPr id="9" name="Espaço Reservado para Texto 8">
            <a:extLst>
              <a:ext uri="{FF2B5EF4-FFF2-40B4-BE49-F238E27FC236}">
                <a16:creationId xmlns:a16="http://schemas.microsoft.com/office/drawing/2014/main" id="{7D769C4A-E320-4818-A7B5-80625E514AC1}"/>
              </a:ext>
            </a:extLst>
          </p:cNvPr>
          <p:cNvSpPr>
            <a:spLocks noGrp="1"/>
          </p:cNvSpPr>
          <p:nvPr>
            <p:ph type="body" sz="half" idx="2"/>
          </p:nvPr>
        </p:nvSpPr>
        <p:spPr>
          <a:xfrm>
            <a:off x="839788" y="966831"/>
            <a:ext cx="1215515" cy="484464"/>
          </a:xfrm>
        </p:spPr>
        <p:txBody>
          <a:bodyPr/>
          <a:lstStyle/>
          <a:p>
            <a:r>
              <a:rPr lang="pt-BR" dirty="0"/>
              <a:t>O que é:</a:t>
            </a:r>
          </a:p>
        </p:txBody>
      </p:sp>
      <p:sp>
        <p:nvSpPr>
          <p:cNvPr id="12" name="CaixaDeTexto 11">
            <a:extLst>
              <a:ext uri="{FF2B5EF4-FFF2-40B4-BE49-F238E27FC236}">
                <a16:creationId xmlns:a16="http://schemas.microsoft.com/office/drawing/2014/main" id="{AFBA8AD3-A17F-430E-AF0C-23EEA58983BF}"/>
              </a:ext>
            </a:extLst>
          </p:cNvPr>
          <p:cNvSpPr txBox="1"/>
          <p:nvPr/>
        </p:nvSpPr>
        <p:spPr>
          <a:xfrm>
            <a:off x="4580389" y="966832"/>
            <a:ext cx="6920917" cy="5358468"/>
          </a:xfrm>
          <a:prstGeom prst="rect">
            <a:avLst/>
          </a:prstGeom>
          <a:noFill/>
        </p:spPr>
        <p:txBody>
          <a:bodyPr wrap="square" rtlCol="0">
            <a:normAutofit fontScale="70000" lnSpcReduction="20000"/>
          </a:bodyPr>
          <a:lstStyle/>
          <a:p>
            <a:pPr algn="just"/>
            <a:r>
              <a:rPr lang="pt-BR" i="1" dirty="0"/>
              <a:t>Principais vantagens</a:t>
            </a:r>
          </a:p>
          <a:p>
            <a:pPr algn="just"/>
            <a:endParaRPr lang="pt-BR" dirty="0"/>
          </a:p>
          <a:p>
            <a:pPr algn="just"/>
            <a:r>
              <a:rPr lang="pt-BR" u="sng" dirty="0"/>
              <a:t>Controle do histórico</a:t>
            </a:r>
            <a:r>
              <a:rPr lang="pt-BR" dirty="0"/>
              <a:t>: facilidade em desfazer e possibilidade de analisar o histórico do desenvolvimento, como também facilidade no resgate de versões mais antigas e estáveis. A maioria das implementações permitem analisar as alterações com detalhes, desde a primeira versão até a última.</a:t>
            </a:r>
          </a:p>
          <a:p>
            <a:pPr algn="just"/>
            <a:endParaRPr lang="pt-BR" dirty="0"/>
          </a:p>
          <a:p>
            <a:pPr algn="just"/>
            <a:r>
              <a:rPr lang="pt-BR" u="sng" dirty="0"/>
              <a:t>Trabalho em equipe</a:t>
            </a:r>
            <a:r>
              <a:rPr lang="pt-BR" dirty="0"/>
              <a:t>: um sistema de controle de versão permite que diversas pessoas trabalhem sobre o mesmo conjunto de documentos ao mesmo tempo e minimiza o desgaste provocado por problemas com conflitos de edições. É possível que a implementação também tenha um controle sofisticado de acesso para cada usuário ou grupo de usuários.</a:t>
            </a:r>
          </a:p>
          <a:p>
            <a:pPr algn="just"/>
            <a:endParaRPr lang="pt-BR" dirty="0"/>
          </a:p>
          <a:p>
            <a:pPr algn="just"/>
            <a:r>
              <a:rPr lang="pt-BR" u="sng" dirty="0"/>
              <a:t>Marcação e resgate de versões estáveis</a:t>
            </a:r>
            <a:r>
              <a:rPr lang="pt-BR" dirty="0"/>
              <a:t>: a maioria dos sistemas permite marcar onde é que o documento estava com uma versão estável, podendo ser facilmente resgatado no futuro.</a:t>
            </a:r>
          </a:p>
          <a:p>
            <a:pPr algn="just"/>
            <a:r>
              <a:rPr lang="pt-BR" u="sng" dirty="0"/>
              <a:t>Ramificação de projeto</a:t>
            </a:r>
            <a:r>
              <a:rPr lang="pt-BR" dirty="0"/>
              <a:t>: a maioria das implementações possibilita a divisão do projeto em várias linhas de desenvolvimento, que podem ser trabalhadas paralelamente, sem que uma interfira na outra.</a:t>
            </a:r>
          </a:p>
          <a:p>
            <a:pPr algn="just"/>
            <a:endParaRPr lang="pt-BR" dirty="0"/>
          </a:p>
          <a:p>
            <a:pPr algn="just"/>
            <a:r>
              <a:rPr lang="pt-BR" u="sng" dirty="0"/>
              <a:t>Segurança</a:t>
            </a:r>
            <a:r>
              <a:rPr lang="pt-BR" dirty="0"/>
              <a:t>: Cada software de controle de versão usa mecanismo para evitar qualquer tipo de invasão de agentes infecciosos nos arquivos. Além do mais, somente usuários com permissão poderão mexer no código.</a:t>
            </a:r>
          </a:p>
          <a:p>
            <a:pPr algn="just"/>
            <a:endParaRPr lang="pt-BR" dirty="0"/>
          </a:p>
          <a:p>
            <a:pPr algn="just"/>
            <a:r>
              <a:rPr lang="pt-BR" u="sng" dirty="0"/>
              <a:t>Rastreabilidade</a:t>
            </a:r>
            <a:r>
              <a:rPr lang="pt-BR" dirty="0"/>
              <a:t>: com a necessidade de sabemos o local, o estado e a qualidade de um arquivo; o controle de versão traz todos esses requisitos de forma que o usuário possa ser embasar do arquivo que deseja utilizar.</a:t>
            </a:r>
          </a:p>
          <a:p>
            <a:pPr algn="just"/>
            <a:endParaRPr lang="pt-BR" dirty="0"/>
          </a:p>
          <a:p>
            <a:pPr algn="just"/>
            <a:r>
              <a:rPr lang="pt-BR" u="sng" dirty="0"/>
              <a:t>Organização</a:t>
            </a:r>
            <a:r>
              <a:rPr lang="pt-BR" dirty="0"/>
              <a:t>: Com o software é disponibilizado interface visual que pode ser visto todo arquivos controlados, desde a origem até o projeto por completo.</a:t>
            </a:r>
          </a:p>
          <a:p>
            <a:pPr algn="just"/>
            <a:endParaRPr lang="pt-BR" dirty="0"/>
          </a:p>
          <a:p>
            <a:pPr algn="just"/>
            <a:r>
              <a:rPr lang="pt-BR" u="sng" dirty="0"/>
              <a:t>Confiança</a:t>
            </a:r>
            <a:r>
              <a:rPr lang="pt-BR" dirty="0"/>
              <a:t>: O uso de repositórios remotos ajuda a não perder arquivos por eventos imponderáveis. Além disso e disponível fazer novos projetos sem danificar o desenvolvimento.</a:t>
            </a:r>
          </a:p>
        </p:txBody>
      </p:sp>
    </p:spTree>
    <p:extLst>
      <p:ext uri="{BB962C8B-B14F-4D97-AF65-F5344CB8AC3E}">
        <p14:creationId xmlns:p14="http://schemas.microsoft.com/office/powerpoint/2010/main" val="254556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52590D3-9D91-4E87-90DA-AD77571936E5}"/>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6" name="Título 1">
            <a:extLst>
              <a:ext uri="{FF2B5EF4-FFF2-40B4-BE49-F238E27FC236}">
                <a16:creationId xmlns:a16="http://schemas.microsoft.com/office/drawing/2014/main" id="{85BC893A-9575-4D0F-8137-1FADC538AEFC}"/>
              </a:ext>
            </a:extLst>
          </p:cNvPr>
          <p:cNvSpPr>
            <a:spLocks noGrp="1"/>
          </p:cNvSpPr>
          <p:nvPr>
            <p:ph type="title"/>
          </p:nvPr>
        </p:nvSpPr>
        <p:spPr>
          <a:xfrm>
            <a:off x="251927" y="788435"/>
            <a:ext cx="2575249" cy="494525"/>
          </a:xfrm>
        </p:spPr>
        <p:txBody>
          <a:bodyPr>
            <a:noAutofit/>
          </a:bodyPr>
          <a:lstStyle/>
          <a:p>
            <a:r>
              <a:rPr lang="pt-BR" sz="2400" dirty="0"/>
              <a:t>Comandos Básicos</a:t>
            </a:r>
          </a:p>
        </p:txBody>
      </p:sp>
      <p:sp>
        <p:nvSpPr>
          <p:cNvPr id="8" name="CaixaDeTexto 7">
            <a:extLst>
              <a:ext uri="{FF2B5EF4-FFF2-40B4-BE49-F238E27FC236}">
                <a16:creationId xmlns:a16="http://schemas.microsoft.com/office/drawing/2014/main" id="{E859FA00-C4A3-4FC0-8A4B-16C96D34BB7C}"/>
              </a:ext>
            </a:extLst>
          </p:cNvPr>
          <p:cNvSpPr txBox="1"/>
          <p:nvPr/>
        </p:nvSpPr>
        <p:spPr>
          <a:xfrm>
            <a:off x="331286" y="1434917"/>
            <a:ext cx="4524703" cy="646331"/>
          </a:xfrm>
          <a:prstGeom prst="rect">
            <a:avLst/>
          </a:prstGeom>
          <a:noFill/>
        </p:spPr>
        <p:txBody>
          <a:bodyPr wrap="square" rtlCol="0">
            <a:spAutoFit/>
          </a:bodyPr>
          <a:lstStyle/>
          <a:p>
            <a:r>
              <a:rPr lang="pt-BR" dirty="0"/>
              <a:t>O </a:t>
            </a:r>
            <a:r>
              <a:rPr lang="pt-BR" dirty="0" err="1"/>
              <a:t>git</a:t>
            </a:r>
            <a:r>
              <a:rPr lang="pt-BR" dirty="0"/>
              <a:t> </a:t>
            </a:r>
            <a:r>
              <a:rPr lang="pt-BR" dirty="0" err="1"/>
              <a:t>tag</a:t>
            </a:r>
            <a:r>
              <a:rPr lang="pt-BR" dirty="0"/>
              <a:t> lista e atribui </a:t>
            </a:r>
            <a:r>
              <a:rPr lang="pt-BR" dirty="0" err="1"/>
              <a:t>tags</a:t>
            </a:r>
            <a:r>
              <a:rPr lang="pt-BR" dirty="0"/>
              <a:t>, normalmente utilizadas para marcar pontos de release</a:t>
            </a:r>
          </a:p>
        </p:txBody>
      </p:sp>
      <p:sp>
        <p:nvSpPr>
          <p:cNvPr id="2" name="Retângulo 1">
            <a:extLst>
              <a:ext uri="{FF2B5EF4-FFF2-40B4-BE49-F238E27FC236}">
                <a16:creationId xmlns:a16="http://schemas.microsoft.com/office/drawing/2014/main" id="{1E048EF1-D71F-49E7-B935-E658862CFD3F}"/>
              </a:ext>
            </a:extLst>
          </p:cNvPr>
          <p:cNvSpPr/>
          <p:nvPr/>
        </p:nvSpPr>
        <p:spPr>
          <a:xfrm>
            <a:off x="251927" y="2233205"/>
            <a:ext cx="5260428" cy="1477328"/>
          </a:xfrm>
          <a:prstGeom prst="rect">
            <a:avLst/>
          </a:prstGeom>
        </p:spPr>
        <p:txBody>
          <a:bodyPr wrap="square">
            <a:spAutoFit/>
          </a:bodyPr>
          <a:lstStyle/>
          <a:p>
            <a:r>
              <a:rPr lang="sv-SE" dirty="0">
                <a:solidFill>
                  <a:srgbClr val="F14E32"/>
                </a:solidFill>
                <a:latin typeface="Courier"/>
              </a:rPr>
              <a:t>$ git tag v1.4</a:t>
            </a:r>
          </a:p>
          <a:p>
            <a:r>
              <a:rPr lang="sv-SE" dirty="0">
                <a:solidFill>
                  <a:srgbClr val="F14E32"/>
                </a:solidFill>
                <a:latin typeface="Courier"/>
              </a:rPr>
              <a:t>$ git tag </a:t>
            </a:r>
          </a:p>
          <a:p>
            <a:r>
              <a:rPr lang="sv-SE" dirty="0">
                <a:solidFill>
                  <a:srgbClr val="F14E32"/>
                </a:solidFill>
                <a:latin typeface="Courier"/>
              </a:rPr>
              <a:t>v0.1 </a:t>
            </a:r>
          </a:p>
          <a:p>
            <a:r>
              <a:rPr lang="sv-SE" dirty="0">
                <a:solidFill>
                  <a:srgbClr val="F14E32"/>
                </a:solidFill>
                <a:latin typeface="Courier"/>
              </a:rPr>
              <a:t>v1.3 </a:t>
            </a:r>
          </a:p>
          <a:p>
            <a:r>
              <a:rPr lang="sv-SE" dirty="0">
                <a:solidFill>
                  <a:srgbClr val="F14E32"/>
                </a:solidFill>
                <a:latin typeface="Courier"/>
              </a:rPr>
              <a:t>v1.4</a:t>
            </a:r>
            <a:endParaRPr lang="pt-BR" dirty="0"/>
          </a:p>
        </p:txBody>
      </p:sp>
      <p:sp>
        <p:nvSpPr>
          <p:cNvPr id="3" name="Retângulo 2">
            <a:extLst>
              <a:ext uri="{FF2B5EF4-FFF2-40B4-BE49-F238E27FC236}">
                <a16:creationId xmlns:a16="http://schemas.microsoft.com/office/drawing/2014/main" id="{1EDDADB3-A9A7-4A9B-BBAE-DBCA3F2192B9}"/>
              </a:ext>
            </a:extLst>
          </p:cNvPr>
          <p:cNvSpPr/>
          <p:nvPr/>
        </p:nvSpPr>
        <p:spPr>
          <a:xfrm>
            <a:off x="331286" y="4660778"/>
            <a:ext cx="3631122" cy="369332"/>
          </a:xfrm>
          <a:prstGeom prst="rect">
            <a:avLst/>
          </a:prstGeom>
        </p:spPr>
        <p:txBody>
          <a:bodyPr wrap="none">
            <a:spAutoFit/>
          </a:bodyPr>
          <a:lstStyle/>
          <a:p>
            <a:r>
              <a:rPr lang="sv-SE" dirty="0">
                <a:solidFill>
                  <a:srgbClr val="F14E32"/>
                </a:solidFill>
                <a:latin typeface="Courier"/>
              </a:rPr>
              <a:t>$ git tag -a v1.2 9fceb02</a:t>
            </a:r>
            <a:endParaRPr lang="pt-BR" dirty="0"/>
          </a:p>
        </p:txBody>
      </p:sp>
      <p:sp>
        <p:nvSpPr>
          <p:cNvPr id="17" name="CaixaDeTexto 16">
            <a:extLst>
              <a:ext uri="{FF2B5EF4-FFF2-40B4-BE49-F238E27FC236}">
                <a16:creationId xmlns:a16="http://schemas.microsoft.com/office/drawing/2014/main" id="{28A72A5A-464F-4CA7-A583-BC789BC266E0}"/>
              </a:ext>
            </a:extLst>
          </p:cNvPr>
          <p:cNvSpPr txBox="1"/>
          <p:nvPr/>
        </p:nvSpPr>
        <p:spPr>
          <a:xfrm>
            <a:off x="251927" y="3862490"/>
            <a:ext cx="4524703" cy="646331"/>
          </a:xfrm>
          <a:prstGeom prst="rect">
            <a:avLst/>
          </a:prstGeom>
          <a:noFill/>
        </p:spPr>
        <p:txBody>
          <a:bodyPr wrap="square" rtlCol="0">
            <a:spAutoFit/>
          </a:bodyPr>
          <a:lstStyle/>
          <a:p>
            <a:r>
              <a:rPr lang="pt-BR" dirty="0"/>
              <a:t>Pode-se taguear tardiamente utilizando parte da chave de verificação como referência</a:t>
            </a:r>
          </a:p>
        </p:txBody>
      </p:sp>
      <p:sp>
        <p:nvSpPr>
          <p:cNvPr id="4" name="Retângulo 3">
            <a:extLst>
              <a:ext uri="{FF2B5EF4-FFF2-40B4-BE49-F238E27FC236}">
                <a16:creationId xmlns:a16="http://schemas.microsoft.com/office/drawing/2014/main" id="{B0504B81-2FBF-43A0-95F2-EE5EFC4B11C8}"/>
              </a:ext>
            </a:extLst>
          </p:cNvPr>
          <p:cNvSpPr/>
          <p:nvPr/>
        </p:nvSpPr>
        <p:spPr>
          <a:xfrm>
            <a:off x="6525009" y="506185"/>
            <a:ext cx="3493264" cy="369332"/>
          </a:xfrm>
          <a:prstGeom prst="rect">
            <a:avLst/>
          </a:prstGeom>
        </p:spPr>
        <p:txBody>
          <a:bodyPr wrap="none">
            <a:spAutoFit/>
          </a:bodyPr>
          <a:lstStyle/>
          <a:p>
            <a:r>
              <a:rPr lang="pt-BR" dirty="0">
                <a:solidFill>
                  <a:srgbClr val="F14E32"/>
                </a:solidFill>
                <a:latin typeface="Courier"/>
              </a:rPr>
              <a:t>$ </a:t>
            </a:r>
            <a:r>
              <a:rPr lang="pt-BR" dirty="0" err="1">
                <a:solidFill>
                  <a:srgbClr val="F14E32"/>
                </a:solidFill>
                <a:latin typeface="Courier"/>
              </a:rPr>
              <a:t>git</a:t>
            </a:r>
            <a:r>
              <a:rPr lang="pt-BR" dirty="0">
                <a:solidFill>
                  <a:srgbClr val="F14E32"/>
                </a:solidFill>
                <a:latin typeface="Courier"/>
              </a:rPr>
              <a:t> </a:t>
            </a:r>
            <a:r>
              <a:rPr lang="pt-BR" dirty="0" err="1">
                <a:solidFill>
                  <a:srgbClr val="F14E32"/>
                </a:solidFill>
                <a:latin typeface="Courier"/>
              </a:rPr>
              <a:t>push</a:t>
            </a:r>
            <a:r>
              <a:rPr lang="pt-BR" dirty="0">
                <a:solidFill>
                  <a:srgbClr val="F14E32"/>
                </a:solidFill>
                <a:latin typeface="Courier"/>
              </a:rPr>
              <a:t> </a:t>
            </a:r>
            <a:r>
              <a:rPr lang="pt-BR" dirty="0" err="1">
                <a:solidFill>
                  <a:srgbClr val="F14E32"/>
                </a:solidFill>
                <a:latin typeface="Courier"/>
              </a:rPr>
              <a:t>origin</a:t>
            </a:r>
            <a:r>
              <a:rPr lang="pt-BR" dirty="0">
                <a:solidFill>
                  <a:srgbClr val="F14E32"/>
                </a:solidFill>
                <a:latin typeface="Courier"/>
              </a:rPr>
              <a:t> --</a:t>
            </a:r>
            <a:r>
              <a:rPr lang="pt-BR" dirty="0" err="1">
                <a:solidFill>
                  <a:srgbClr val="F14E32"/>
                </a:solidFill>
                <a:latin typeface="Courier"/>
              </a:rPr>
              <a:t>tags</a:t>
            </a:r>
            <a:endParaRPr lang="pt-BR" dirty="0"/>
          </a:p>
        </p:txBody>
      </p:sp>
      <p:sp>
        <p:nvSpPr>
          <p:cNvPr id="18" name="CaixaDeTexto 17">
            <a:extLst>
              <a:ext uri="{FF2B5EF4-FFF2-40B4-BE49-F238E27FC236}">
                <a16:creationId xmlns:a16="http://schemas.microsoft.com/office/drawing/2014/main" id="{1947B062-CF7B-4308-A2A5-38519EA7E428}"/>
              </a:ext>
            </a:extLst>
          </p:cNvPr>
          <p:cNvSpPr txBox="1"/>
          <p:nvPr/>
        </p:nvSpPr>
        <p:spPr>
          <a:xfrm>
            <a:off x="6501039" y="1035697"/>
            <a:ext cx="4524703" cy="923330"/>
          </a:xfrm>
          <a:prstGeom prst="rect">
            <a:avLst/>
          </a:prstGeom>
          <a:noFill/>
        </p:spPr>
        <p:txBody>
          <a:bodyPr wrap="square" rtlCol="0">
            <a:spAutoFit/>
          </a:bodyPr>
          <a:lstStyle/>
          <a:p>
            <a:r>
              <a:rPr lang="pt-BR" dirty="0"/>
              <a:t>O </a:t>
            </a:r>
            <a:r>
              <a:rPr lang="pt-BR" dirty="0" err="1"/>
              <a:t>git</a:t>
            </a:r>
            <a:r>
              <a:rPr lang="pt-BR" dirty="0"/>
              <a:t> </a:t>
            </a:r>
            <a:r>
              <a:rPr lang="pt-BR" dirty="0" err="1"/>
              <a:t>push</a:t>
            </a:r>
            <a:r>
              <a:rPr lang="pt-BR" dirty="0"/>
              <a:t>, por padrão, não transfere as </a:t>
            </a:r>
            <a:r>
              <a:rPr lang="pt-BR" dirty="0" err="1"/>
              <a:t>tags</a:t>
            </a:r>
            <a:r>
              <a:rPr lang="pt-BR" dirty="0"/>
              <a:t>, daí pode-se usar o --</a:t>
            </a:r>
            <a:r>
              <a:rPr lang="pt-BR" dirty="0" err="1"/>
              <a:t>tags</a:t>
            </a:r>
            <a:r>
              <a:rPr lang="pt-BR" dirty="0"/>
              <a:t> para se compartilhas todas as </a:t>
            </a:r>
            <a:r>
              <a:rPr lang="pt-BR" dirty="0" err="1"/>
              <a:t>tags</a:t>
            </a:r>
            <a:endParaRPr lang="pt-BR" dirty="0"/>
          </a:p>
        </p:txBody>
      </p:sp>
    </p:spTree>
    <p:extLst>
      <p:ext uri="{BB962C8B-B14F-4D97-AF65-F5344CB8AC3E}">
        <p14:creationId xmlns:p14="http://schemas.microsoft.com/office/powerpoint/2010/main" val="21374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6B0D9F3-DEBE-4843-ACEF-433F5BDFF0FE}"/>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6" name="Título 1">
            <a:extLst>
              <a:ext uri="{FF2B5EF4-FFF2-40B4-BE49-F238E27FC236}">
                <a16:creationId xmlns:a16="http://schemas.microsoft.com/office/drawing/2014/main" id="{CA1A1B06-727A-4834-9278-059110F491AA}"/>
              </a:ext>
            </a:extLst>
          </p:cNvPr>
          <p:cNvSpPr>
            <a:spLocks noGrp="1"/>
          </p:cNvSpPr>
          <p:nvPr>
            <p:ph type="title"/>
          </p:nvPr>
        </p:nvSpPr>
        <p:spPr>
          <a:xfrm>
            <a:off x="251927" y="788435"/>
            <a:ext cx="2575249" cy="494525"/>
          </a:xfrm>
        </p:spPr>
        <p:txBody>
          <a:bodyPr>
            <a:noAutofit/>
          </a:bodyPr>
          <a:lstStyle/>
          <a:p>
            <a:r>
              <a:rPr lang="pt-BR" sz="2400" dirty="0" err="1"/>
              <a:t>Branch</a:t>
            </a:r>
            <a:endParaRPr lang="pt-BR" sz="2400" dirty="0"/>
          </a:p>
        </p:txBody>
      </p:sp>
      <p:pic>
        <p:nvPicPr>
          <p:cNvPr id="1026" name="Picture 2" descr="https://git-scm.com/figures/18333fig0301-tn.png">
            <a:extLst>
              <a:ext uri="{FF2B5EF4-FFF2-40B4-BE49-F238E27FC236}">
                <a16:creationId xmlns:a16="http://schemas.microsoft.com/office/drawing/2014/main" id="{8CD99816-D4DE-4A54-B8CB-95A382083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86" y="3116462"/>
            <a:ext cx="3413861" cy="2124074"/>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2F09BB22-6617-4A55-B8F9-2BC2235ACDB3}"/>
              </a:ext>
            </a:extLst>
          </p:cNvPr>
          <p:cNvSpPr txBox="1"/>
          <p:nvPr/>
        </p:nvSpPr>
        <p:spPr>
          <a:xfrm>
            <a:off x="331287" y="1369208"/>
            <a:ext cx="3624894" cy="1562475"/>
          </a:xfrm>
          <a:prstGeom prst="rect">
            <a:avLst/>
          </a:prstGeom>
          <a:noFill/>
        </p:spPr>
        <p:txBody>
          <a:bodyPr wrap="square" rtlCol="0">
            <a:normAutofit fontScale="70000" lnSpcReduction="20000"/>
          </a:bodyPr>
          <a:lstStyle/>
          <a:p>
            <a:r>
              <a:rPr lang="pt-BR" dirty="0"/>
              <a:t>Ao fazer um </a:t>
            </a:r>
            <a:r>
              <a:rPr lang="pt-BR" dirty="0" err="1"/>
              <a:t>commit</a:t>
            </a:r>
            <a:r>
              <a:rPr lang="pt-BR" dirty="0"/>
              <a:t>, o </a:t>
            </a:r>
            <a:r>
              <a:rPr lang="pt-BR" dirty="0" err="1"/>
              <a:t>Git</a:t>
            </a:r>
            <a:r>
              <a:rPr lang="pt-BR" dirty="0"/>
              <a:t> guarda um objeto </a:t>
            </a:r>
            <a:r>
              <a:rPr lang="pt-BR" dirty="0" err="1"/>
              <a:t>commit</a:t>
            </a:r>
            <a:r>
              <a:rPr lang="pt-BR" dirty="0"/>
              <a:t> que contém um ponteiro para o snapshot do conteúdo colocado na área de seleção, o autor e os metadados da mensagem, e os demais ponteiros para os </a:t>
            </a:r>
            <a:r>
              <a:rPr lang="pt-BR" dirty="0" err="1"/>
              <a:t>commits</a:t>
            </a:r>
            <a:r>
              <a:rPr lang="pt-BR" dirty="0"/>
              <a:t> que são pais deste </a:t>
            </a:r>
            <a:r>
              <a:rPr lang="pt-BR" dirty="0" err="1"/>
              <a:t>commit</a:t>
            </a:r>
            <a:r>
              <a:rPr lang="pt-BR" dirty="0"/>
              <a:t>. Nenhum pai se for o </a:t>
            </a:r>
            <a:r>
              <a:rPr lang="pt-BR" dirty="0" err="1"/>
              <a:t>commit</a:t>
            </a:r>
            <a:r>
              <a:rPr lang="pt-BR" dirty="0"/>
              <a:t> inicial, um pai para </a:t>
            </a:r>
            <a:r>
              <a:rPr lang="pt-BR" dirty="0" err="1"/>
              <a:t>commit</a:t>
            </a:r>
            <a:r>
              <a:rPr lang="pt-BR" dirty="0"/>
              <a:t> normal e múltiplos pais para </a:t>
            </a:r>
            <a:r>
              <a:rPr lang="pt-BR" dirty="0" err="1"/>
              <a:t>commits</a:t>
            </a:r>
            <a:r>
              <a:rPr lang="pt-BR" dirty="0"/>
              <a:t> que resultem de um merge de dois ou mais </a:t>
            </a:r>
            <a:r>
              <a:rPr lang="pt-BR" dirty="0" err="1"/>
              <a:t>branches</a:t>
            </a:r>
            <a:r>
              <a:rPr lang="pt-BR" dirty="0"/>
              <a:t>.</a:t>
            </a:r>
          </a:p>
          <a:p>
            <a:endParaRPr lang="pt-BR" dirty="0"/>
          </a:p>
        </p:txBody>
      </p:sp>
      <p:pic>
        <p:nvPicPr>
          <p:cNvPr id="1028" name="Picture 4" descr="https://git-scm.com/figures/18333fig0302-tn.png">
            <a:extLst>
              <a:ext uri="{FF2B5EF4-FFF2-40B4-BE49-F238E27FC236}">
                <a16:creationId xmlns:a16="http://schemas.microsoft.com/office/drawing/2014/main" id="{1B3823B0-9923-4E4D-912C-6E5A39867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556" y="222244"/>
            <a:ext cx="3516560" cy="19282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git-scm.com/figures/18333fig0303-tn.png">
            <a:extLst>
              <a:ext uri="{FF2B5EF4-FFF2-40B4-BE49-F238E27FC236}">
                <a16:creationId xmlns:a16="http://schemas.microsoft.com/office/drawing/2014/main" id="{B7F1E34A-D735-433D-9CE3-8CB70EF1CF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3886" y="3241370"/>
            <a:ext cx="3698397" cy="12676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it-scm.com/figures/18333fig0304-tn.png">
            <a:extLst>
              <a:ext uri="{FF2B5EF4-FFF2-40B4-BE49-F238E27FC236}">
                <a16:creationId xmlns:a16="http://schemas.microsoft.com/office/drawing/2014/main" id="{9E58FFE8-F647-4B1E-AE8D-1BB1FE0464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3687" y="680421"/>
            <a:ext cx="3212234" cy="1481959"/>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EC4B79A6-CD6E-4F7E-880E-E3DFB74E4861}"/>
              </a:ext>
            </a:extLst>
          </p:cNvPr>
          <p:cNvSpPr txBox="1"/>
          <p:nvPr/>
        </p:nvSpPr>
        <p:spPr>
          <a:xfrm>
            <a:off x="251927" y="5235485"/>
            <a:ext cx="3624894" cy="751671"/>
          </a:xfrm>
          <a:prstGeom prst="rect">
            <a:avLst/>
          </a:prstGeom>
          <a:noFill/>
        </p:spPr>
        <p:txBody>
          <a:bodyPr wrap="square" rtlCol="0">
            <a:normAutofit fontScale="70000" lnSpcReduction="20000"/>
          </a:bodyPr>
          <a:lstStyle/>
          <a:p>
            <a:r>
              <a:rPr lang="pt-BR" dirty="0"/>
              <a:t>A ilustração acima demonstra os cinco objetos criados em um </a:t>
            </a:r>
            <a:r>
              <a:rPr lang="pt-BR" dirty="0" err="1"/>
              <a:t>commit</a:t>
            </a:r>
            <a:r>
              <a:rPr lang="pt-BR" dirty="0"/>
              <a:t> inicial de três arquivos. O </a:t>
            </a:r>
            <a:r>
              <a:rPr lang="pt-BR" dirty="0" err="1"/>
              <a:t>commit</a:t>
            </a:r>
            <a:r>
              <a:rPr lang="pt-BR" dirty="0"/>
              <a:t>, uma árvore e três </a:t>
            </a:r>
            <a:r>
              <a:rPr lang="pt-BR" dirty="0" err="1"/>
              <a:t>blobs</a:t>
            </a:r>
            <a:r>
              <a:rPr lang="pt-BR" dirty="0"/>
              <a:t> (um para cada arquivo)</a:t>
            </a:r>
          </a:p>
        </p:txBody>
      </p:sp>
      <p:sp>
        <p:nvSpPr>
          <p:cNvPr id="13" name="CaixaDeTexto 12">
            <a:extLst>
              <a:ext uri="{FF2B5EF4-FFF2-40B4-BE49-F238E27FC236}">
                <a16:creationId xmlns:a16="http://schemas.microsoft.com/office/drawing/2014/main" id="{7148AF47-DDA5-410F-B6F2-1C656F76761D}"/>
              </a:ext>
            </a:extLst>
          </p:cNvPr>
          <p:cNvSpPr txBox="1"/>
          <p:nvPr/>
        </p:nvSpPr>
        <p:spPr>
          <a:xfrm>
            <a:off x="4427389" y="2208823"/>
            <a:ext cx="3624894" cy="751671"/>
          </a:xfrm>
          <a:prstGeom prst="rect">
            <a:avLst/>
          </a:prstGeom>
          <a:noFill/>
        </p:spPr>
        <p:txBody>
          <a:bodyPr wrap="square" rtlCol="0">
            <a:normAutofit fontScale="77500" lnSpcReduction="20000"/>
          </a:bodyPr>
          <a:lstStyle/>
          <a:p>
            <a:r>
              <a:rPr lang="pt-BR" dirty="0"/>
              <a:t>Nas modificações, um objeto </a:t>
            </a:r>
            <a:r>
              <a:rPr lang="pt-BR" dirty="0" err="1"/>
              <a:t>commit</a:t>
            </a:r>
            <a:r>
              <a:rPr lang="pt-BR" dirty="0"/>
              <a:t> aponta pro </a:t>
            </a:r>
            <a:r>
              <a:rPr lang="pt-BR" dirty="0" err="1"/>
              <a:t>commit</a:t>
            </a:r>
            <a:r>
              <a:rPr lang="pt-BR" dirty="0"/>
              <a:t> anterior e para a snapshot da situação atual e assim por diante</a:t>
            </a:r>
          </a:p>
        </p:txBody>
      </p:sp>
      <p:sp>
        <p:nvSpPr>
          <p:cNvPr id="14" name="CaixaDeTexto 13">
            <a:extLst>
              <a:ext uri="{FF2B5EF4-FFF2-40B4-BE49-F238E27FC236}">
                <a16:creationId xmlns:a16="http://schemas.microsoft.com/office/drawing/2014/main" id="{5B353676-65EA-41EF-AFB4-B2A0D29119AA}"/>
              </a:ext>
            </a:extLst>
          </p:cNvPr>
          <p:cNvSpPr txBox="1"/>
          <p:nvPr/>
        </p:nvSpPr>
        <p:spPr>
          <a:xfrm>
            <a:off x="4283553" y="4810606"/>
            <a:ext cx="3624894" cy="751671"/>
          </a:xfrm>
          <a:prstGeom prst="rect">
            <a:avLst/>
          </a:prstGeom>
          <a:noFill/>
        </p:spPr>
        <p:txBody>
          <a:bodyPr wrap="square" rtlCol="0">
            <a:normAutofit fontScale="70000" lnSpcReduction="20000"/>
          </a:bodyPr>
          <a:lstStyle/>
          <a:p>
            <a:r>
              <a:rPr lang="pt-BR" dirty="0"/>
              <a:t>Um </a:t>
            </a:r>
            <a:r>
              <a:rPr lang="pt-BR" dirty="0" err="1"/>
              <a:t>branch</a:t>
            </a:r>
            <a:r>
              <a:rPr lang="pt-BR" dirty="0"/>
              <a:t>, nada mais é que um ponteiro para um desses </a:t>
            </a:r>
            <a:r>
              <a:rPr lang="pt-BR" dirty="0" err="1"/>
              <a:t>commits</a:t>
            </a:r>
            <a:r>
              <a:rPr lang="pt-BR" dirty="0"/>
              <a:t>, o </a:t>
            </a:r>
            <a:r>
              <a:rPr lang="pt-BR" dirty="0" err="1"/>
              <a:t>master</a:t>
            </a:r>
            <a:r>
              <a:rPr lang="pt-BR" dirty="0"/>
              <a:t> é a </a:t>
            </a:r>
            <a:r>
              <a:rPr lang="pt-BR" dirty="0" err="1"/>
              <a:t>branch</a:t>
            </a:r>
            <a:r>
              <a:rPr lang="pt-BR" dirty="0"/>
              <a:t> principal criada no automaticamente no primeiro </a:t>
            </a:r>
            <a:r>
              <a:rPr lang="pt-BR" dirty="0" err="1"/>
              <a:t>commit</a:t>
            </a:r>
            <a:r>
              <a:rPr lang="pt-BR" dirty="0"/>
              <a:t> e que avança a cada </a:t>
            </a:r>
            <a:r>
              <a:rPr lang="pt-BR" dirty="0" err="1"/>
              <a:t>commit</a:t>
            </a:r>
            <a:endParaRPr lang="pt-BR" dirty="0"/>
          </a:p>
        </p:txBody>
      </p:sp>
      <p:sp>
        <p:nvSpPr>
          <p:cNvPr id="8" name="Retângulo 7">
            <a:extLst>
              <a:ext uri="{FF2B5EF4-FFF2-40B4-BE49-F238E27FC236}">
                <a16:creationId xmlns:a16="http://schemas.microsoft.com/office/drawing/2014/main" id="{43F25EAC-7F87-4EA8-937C-E6DFBF3120BE}"/>
              </a:ext>
            </a:extLst>
          </p:cNvPr>
          <p:cNvSpPr/>
          <p:nvPr/>
        </p:nvSpPr>
        <p:spPr>
          <a:xfrm>
            <a:off x="8433687" y="222244"/>
            <a:ext cx="2799172" cy="307777"/>
          </a:xfrm>
          <a:prstGeom prst="rect">
            <a:avLst/>
          </a:prstGeom>
        </p:spPr>
        <p:txBody>
          <a:bodyPr wrap="square">
            <a:spAutoFit/>
          </a:bodyPr>
          <a:lstStyle/>
          <a:p>
            <a:r>
              <a:rPr lang="pt-BR" sz="1400" dirty="0">
                <a:solidFill>
                  <a:srgbClr val="F14E32"/>
                </a:solidFill>
                <a:latin typeface="Courier"/>
              </a:rPr>
              <a:t>$ </a:t>
            </a:r>
            <a:r>
              <a:rPr lang="pt-BR" sz="1400" dirty="0" err="1">
                <a:solidFill>
                  <a:srgbClr val="F14E32"/>
                </a:solidFill>
                <a:latin typeface="Courier"/>
              </a:rPr>
              <a:t>git</a:t>
            </a:r>
            <a:r>
              <a:rPr lang="pt-BR" sz="1400" dirty="0">
                <a:solidFill>
                  <a:srgbClr val="F14E32"/>
                </a:solidFill>
                <a:latin typeface="Courier"/>
              </a:rPr>
              <a:t> </a:t>
            </a:r>
            <a:r>
              <a:rPr lang="pt-BR" sz="1400" dirty="0" err="1">
                <a:solidFill>
                  <a:srgbClr val="F14E32"/>
                </a:solidFill>
                <a:latin typeface="Courier"/>
              </a:rPr>
              <a:t>branch</a:t>
            </a:r>
            <a:r>
              <a:rPr lang="pt-BR" sz="1400" dirty="0">
                <a:solidFill>
                  <a:srgbClr val="F14E32"/>
                </a:solidFill>
                <a:latin typeface="Courier"/>
              </a:rPr>
              <a:t> </a:t>
            </a:r>
            <a:r>
              <a:rPr lang="pt-BR" sz="1400" dirty="0" err="1">
                <a:solidFill>
                  <a:srgbClr val="F14E32"/>
                </a:solidFill>
                <a:latin typeface="Courier"/>
              </a:rPr>
              <a:t>testing</a:t>
            </a:r>
            <a:endParaRPr lang="pt-BR" sz="1400" dirty="0"/>
          </a:p>
        </p:txBody>
      </p:sp>
      <p:sp>
        <p:nvSpPr>
          <p:cNvPr id="16" name="CaixaDeTexto 15">
            <a:extLst>
              <a:ext uri="{FF2B5EF4-FFF2-40B4-BE49-F238E27FC236}">
                <a16:creationId xmlns:a16="http://schemas.microsoft.com/office/drawing/2014/main" id="{F1B27211-6501-43BB-A88A-F31BB7BF12B1}"/>
              </a:ext>
            </a:extLst>
          </p:cNvPr>
          <p:cNvSpPr txBox="1"/>
          <p:nvPr/>
        </p:nvSpPr>
        <p:spPr>
          <a:xfrm>
            <a:off x="8369970" y="2281924"/>
            <a:ext cx="3624894" cy="1327987"/>
          </a:xfrm>
          <a:prstGeom prst="rect">
            <a:avLst/>
          </a:prstGeom>
          <a:noFill/>
        </p:spPr>
        <p:txBody>
          <a:bodyPr wrap="square" rtlCol="0">
            <a:normAutofit fontScale="62500" lnSpcReduction="20000"/>
          </a:bodyPr>
          <a:lstStyle/>
          <a:p>
            <a:r>
              <a:rPr lang="pt-BR" dirty="0"/>
              <a:t>Ao utilizar o comando </a:t>
            </a:r>
            <a:r>
              <a:rPr lang="pt-BR" dirty="0" err="1"/>
              <a:t>git</a:t>
            </a:r>
            <a:r>
              <a:rPr lang="pt-BR" dirty="0"/>
              <a:t> </a:t>
            </a:r>
            <a:r>
              <a:rPr lang="pt-BR" dirty="0" err="1"/>
              <a:t>branch</a:t>
            </a:r>
            <a:r>
              <a:rPr lang="pt-BR" dirty="0"/>
              <a:t> &lt;nome&gt; criamos uma nova </a:t>
            </a:r>
            <a:r>
              <a:rPr lang="pt-BR" dirty="0" err="1"/>
              <a:t>branch</a:t>
            </a:r>
            <a:r>
              <a:rPr lang="pt-BR" dirty="0"/>
              <a:t>.</a:t>
            </a:r>
          </a:p>
          <a:p>
            <a:endParaRPr lang="pt-BR" dirty="0"/>
          </a:p>
          <a:p>
            <a:r>
              <a:rPr lang="pt-BR" dirty="0"/>
              <a:t>O </a:t>
            </a:r>
            <a:r>
              <a:rPr lang="pt-BR" dirty="0" err="1"/>
              <a:t>Git</a:t>
            </a:r>
            <a:r>
              <a:rPr lang="pt-BR" dirty="0"/>
              <a:t> gera um novo ponteiro, chamado HEAD para apontar para a </a:t>
            </a:r>
            <a:r>
              <a:rPr lang="pt-BR" dirty="0" err="1"/>
              <a:t>branch</a:t>
            </a:r>
            <a:r>
              <a:rPr lang="pt-BR" dirty="0"/>
              <a:t> que está sendo usada no momento</a:t>
            </a:r>
          </a:p>
          <a:p>
            <a:endParaRPr lang="pt-BR" dirty="0"/>
          </a:p>
          <a:p>
            <a:r>
              <a:rPr lang="pt-BR" dirty="0"/>
              <a:t>Com múltiplas </a:t>
            </a:r>
            <a:r>
              <a:rPr lang="pt-BR" dirty="0" err="1"/>
              <a:t>branches</a:t>
            </a:r>
            <a:r>
              <a:rPr lang="pt-BR" dirty="0"/>
              <a:t> em uso, o comando </a:t>
            </a:r>
            <a:r>
              <a:rPr lang="pt-BR" dirty="0" err="1"/>
              <a:t>git</a:t>
            </a:r>
            <a:r>
              <a:rPr lang="pt-BR" dirty="0"/>
              <a:t> checkout &lt;</a:t>
            </a:r>
            <a:r>
              <a:rPr lang="pt-BR" dirty="0" err="1"/>
              <a:t>branch</a:t>
            </a:r>
            <a:r>
              <a:rPr lang="pt-BR" dirty="0"/>
              <a:t>&gt; indica qual será usada a partir deste momento e o </a:t>
            </a:r>
            <a:r>
              <a:rPr lang="pt-BR" dirty="0" err="1"/>
              <a:t>head</a:t>
            </a:r>
            <a:r>
              <a:rPr lang="pt-BR" dirty="0"/>
              <a:t> passa apontar para essa </a:t>
            </a:r>
            <a:r>
              <a:rPr lang="pt-BR" dirty="0" err="1"/>
              <a:t>branch</a:t>
            </a:r>
            <a:endParaRPr lang="pt-BR" dirty="0"/>
          </a:p>
        </p:txBody>
      </p:sp>
      <p:sp>
        <p:nvSpPr>
          <p:cNvPr id="9" name="Retângulo 8">
            <a:extLst>
              <a:ext uri="{FF2B5EF4-FFF2-40B4-BE49-F238E27FC236}">
                <a16:creationId xmlns:a16="http://schemas.microsoft.com/office/drawing/2014/main" id="{BCF73385-4D6E-465B-9C39-01B4B31B016B}"/>
              </a:ext>
            </a:extLst>
          </p:cNvPr>
          <p:cNvSpPr/>
          <p:nvPr/>
        </p:nvSpPr>
        <p:spPr>
          <a:xfrm>
            <a:off x="8369970" y="3609912"/>
            <a:ext cx="3217547" cy="307777"/>
          </a:xfrm>
          <a:prstGeom prst="rect">
            <a:avLst/>
          </a:prstGeom>
        </p:spPr>
        <p:txBody>
          <a:bodyPr wrap="square">
            <a:spAutoFit/>
          </a:bodyPr>
          <a:lstStyle/>
          <a:p>
            <a:r>
              <a:rPr lang="pt-BR" sz="1400" dirty="0">
                <a:solidFill>
                  <a:srgbClr val="F14E32"/>
                </a:solidFill>
                <a:latin typeface="Courier"/>
              </a:rPr>
              <a:t>$ </a:t>
            </a:r>
            <a:r>
              <a:rPr lang="pt-BR" sz="1400" dirty="0" err="1">
                <a:solidFill>
                  <a:srgbClr val="F14E32"/>
                </a:solidFill>
                <a:latin typeface="Courier"/>
              </a:rPr>
              <a:t>git</a:t>
            </a:r>
            <a:r>
              <a:rPr lang="pt-BR" sz="1400" dirty="0">
                <a:solidFill>
                  <a:srgbClr val="F14E32"/>
                </a:solidFill>
                <a:latin typeface="Courier"/>
              </a:rPr>
              <a:t> checkout </a:t>
            </a:r>
            <a:r>
              <a:rPr lang="pt-BR" sz="1400" dirty="0" err="1">
                <a:solidFill>
                  <a:srgbClr val="F14E32"/>
                </a:solidFill>
                <a:latin typeface="Courier"/>
              </a:rPr>
              <a:t>testing</a:t>
            </a:r>
            <a:endParaRPr lang="pt-BR" sz="1400" dirty="0"/>
          </a:p>
        </p:txBody>
      </p:sp>
      <p:pic>
        <p:nvPicPr>
          <p:cNvPr id="1034" name="Picture 10" descr="https://git-scm.com/figures/18333fig0306-tn.png">
            <a:extLst>
              <a:ext uri="{FF2B5EF4-FFF2-40B4-BE49-F238E27FC236}">
                <a16:creationId xmlns:a16="http://schemas.microsoft.com/office/drawing/2014/main" id="{C8936BD0-677A-4681-B6AF-C40D855516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43065" y="4332924"/>
            <a:ext cx="3278703" cy="186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611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52590D3-9D91-4E87-90DA-AD77571936E5}"/>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6" name="Título 1">
            <a:extLst>
              <a:ext uri="{FF2B5EF4-FFF2-40B4-BE49-F238E27FC236}">
                <a16:creationId xmlns:a16="http://schemas.microsoft.com/office/drawing/2014/main" id="{85BC893A-9575-4D0F-8137-1FADC538AEFC}"/>
              </a:ext>
            </a:extLst>
          </p:cNvPr>
          <p:cNvSpPr>
            <a:spLocks noGrp="1"/>
          </p:cNvSpPr>
          <p:nvPr>
            <p:ph type="title"/>
          </p:nvPr>
        </p:nvSpPr>
        <p:spPr>
          <a:xfrm>
            <a:off x="251927" y="788435"/>
            <a:ext cx="2575249" cy="494525"/>
          </a:xfrm>
        </p:spPr>
        <p:txBody>
          <a:bodyPr>
            <a:noAutofit/>
          </a:bodyPr>
          <a:lstStyle/>
          <a:p>
            <a:r>
              <a:rPr lang="pt-BR" sz="2400" dirty="0" err="1"/>
              <a:t>Branch</a:t>
            </a:r>
            <a:endParaRPr lang="pt-BR" sz="2400" dirty="0"/>
          </a:p>
        </p:txBody>
      </p:sp>
      <p:sp>
        <p:nvSpPr>
          <p:cNvPr id="9" name="Retângulo 8">
            <a:extLst>
              <a:ext uri="{FF2B5EF4-FFF2-40B4-BE49-F238E27FC236}">
                <a16:creationId xmlns:a16="http://schemas.microsoft.com/office/drawing/2014/main" id="{6D71B2F2-6083-4947-97F3-3ECDEC93DC1E}"/>
              </a:ext>
            </a:extLst>
          </p:cNvPr>
          <p:cNvSpPr/>
          <p:nvPr/>
        </p:nvSpPr>
        <p:spPr>
          <a:xfrm>
            <a:off x="145409" y="1282960"/>
            <a:ext cx="4250422" cy="523220"/>
          </a:xfrm>
          <a:prstGeom prst="rect">
            <a:avLst/>
          </a:prstGeom>
        </p:spPr>
        <p:txBody>
          <a:bodyPr wrap="square">
            <a:spAutoFit/>
          </a:bodyPr>
          <a:lstStyle/>
          <a:p>
            <a:r>
              <a:rPr lang="pt-BR" sz="1400" dirty="0">
                <a:solidFill>
                  <a:srgbClr val="F14E32"/>
                </a:solidFill>
                <a:latin typeface="Courier"/>
              </a:rPr>
              <a:t>$ vim </a:t>
            </a:r>
            <a:r>
              <a:rPr lang="pt-BR" sz="1400" dirty="0" err="1">
                <a:solidFill>
                  <a:srgbClr val="F14E32"/>
                </a:solidFill>
                <a:latin typeface="Courier"/>
              </a:rPr>
              <a:t>test.rb</a:t>
            </a:r>
            <a:r>
              <a:rPr lang="pt-BR" sz="1400" dirty="0">
                <a:solidFill>
                  <a:srgbClr val="F14E32"/>
                </a:solidFill>
                <a:latin typeface="Courier"/>
              </a:rPr>
              <a:t> </a:t>
            </a:r>
          </a:p>
          <a:p>
            <a:r>
              <a:rPr lang="pt-BR" sz="1400" dirty="0">
                <a:solidFill>
                  <a:srgbClr val="F14E32"/>
                </a:solidFill>
                <a:latin typeface="Courier"/>
              </a:rPr>
              <a:t>$ </a:t>
            </a:r>
            <a:r>
              <a:rPr lang="pt-BR" sz="1400" dirty="0" err="1">
                <a:solidFill>
                  <a:srgbClr val="F14E32"/>
                </a:solidFill>
                <a:latin typeface="Courier"/>
              </a:rPr>
              <a:t>git</a:t>
            </a:r>
            <a:r>
              <a:rPr lang="pt-BR" sz="1400" dirty="0">
                <a:solidFill>
                  <a:srgbClr val="F14E32"/>
                </a:solidFill>
                <a:latin typeface="Courier"/>
              </a:rPr>
              <a:t> </a:t>
            </a:r>
            <a:r>
              <a:rPr lang="pt-BR" sz="1400" dirty="0" err="1">
                <a:solidFill>
                  <a:srgbClr val="F14E32"/>
                </a:solidFill>
                <a:latin typeface="Courier"/>
              </a:rPr>
              <a:t>commit</a:t>
            </a:r>
            <a:r>
              <a:rPr lang="pt-BR" sz="1400" dirty="0">
                <a:solidFill>
                  <a:srgbClr val="F14E32"/>
                </a:solidFill>
                <a:latin typeface="Courier"/>
              </a:rPr>
              <a:t> -a -m 'fiz uma alteração'</a:t>
            </a:r>
            <a:endParaRPr lang="pt-BR" sz="1400" dirty="0"/>
          </a:p>
        </p:txBody>
      </p:sp>
      <p:sp>
        <p:nvSpPr>
          <p:cNvPr id="19" name="CaixaDeTexto 18">
            <a:extLst>
              <a:ext uri="{FF2B5EF4-FFF2-40B4-BE49-F238E27FC236}">
                <a16:creationId xmlns:a16="http://schemas.microsoft.com/office/drawing/2014/main" id="{AC3934FF-3A56-4B89-AF23-45BE55409754}"/>
              </a:ext>
            </a:extLst>
          </p:cNvPr>
          <p:cNvSpPr txBox="1"/>
          <p:nvPr/>
        </p:nvSpPr>
        <p:spPr>
          <a:xfrm>
            <a:off x="145409" y="1924869"/>
            <a:ext cx="3624894" cy="440826"/>
          </a:xfrm>
          <a:prstGeom prst="rect">
            <a:avLst/>
          </a:prstGeom>
          <a:noFill/>
        </p:spPr>
        <p:txBody>
          <a:bodyPr wrap="square" rtlCol="0">
            <a:normAutofit fontScale="77500" lnSpcReduction="20000"/>
          </a:bodyPr>
          <a:lstStyle/>
          <a:p>
            <a:r>
              <a:rPr lang="pt-BR" dirty="0"/>
              <a:t>Após um novo </a:t>
            </a:r>
            <a:r>
              <a:rPr lang="pt-BR" dirty="0" err="1"/>
              <a:t>commit</a:t>
            </a:r>
            <a:r>
              <a:rPr lang="pt-BR" dirty="0"/>
              <a:t> a situação dos ponteiros ficaria assim:</a:t>
            </a:r>
          </a:p>
        </p:txBody>
      </p:sp>
      <p:pic>
        <p:nvPicPr>
          <p:cNvPr id="2050" name="Picture 2" descr="https://git-scm.com/figures/18333fig0307-tn.png">
            <a:extLst>
              <a:ext uri="{FF2B5EF4-FFF2-40B4-BE49-F238E27FC236}">
                <a16:creationId xmlns:a16="http://schemas.microsoft.com/office/drawing/2014/main" id="{66F99A21-82AC-4365-BB0E-72E5CF19D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27" y="2484384"/>
            <a:ext cx="4072028" cy="2337344"/>
          </a:xfrm>
          <a:prstGeom prst="rect">
            <a:avLst/>
          </a:prstGeom>
          <a:noFill/>
          <a:extLst>
            <a:ext uri="{909E8E84-426E-40DD-AFC4-6F175D3DCCD1}">
              <a14:hiddenFill xmlns:a14="http://schemas.microsoft.com/office/drawing/2010/main">
                <a:solidFill>
                  <a:srgbClr val="FFFFFF"/>
                </a:solidFill>
              </a14:hiddenFill>
            </a:ext>
          </a:extLst>
        </p:spPr>
      </p:pic>
      <p:sp>
        <p:nvSpPr>
          <p:cNvPr id="20" name="Retângulo 19">
            <a:extLst>
              <a:ext uri="{FF2B5EF4-FFF2-40B4-BE49-F238E27FC236}">
                <a16:creationId xmlns:a16="http://schemas.microsoft.com/office/drawing/2014/main" id="{087FEC95-B842-469E-ACEF-18837C77F255}"/>
              </a:ext>
            </a:extLst>
          </p:cNvPr>
          <p:cNvSpPr/>
          <p:nvPr/>
        </p:nvSpPr>
        <p:spPr>
          <a:xfrm>
            <a:off x="6175476" y="1197272"/>
            <a:ext cx="2440092" cy="307777"/>
          </a:xfrm>
          <a:prstGeom prst="rect">
            <a:avLst/>
          </a:prstGeom>
        </p:spPr>
        <p:txBody>
          <a:bodyPr wrap="none">
            <a:spAutoFit/>
          </a:bodyPr>
          <a:lstStyle/>
          <a:p>
            <a:r>
              <a:rPr lang="pt-BR" sz="1400" dirty="0">
                <a:solidFill>
                  <a:srgbClr val="F14E32"/>
                </a:solidFill>
                <a:latin typeface="Courier"/>
              </a:rPr>
              <a:t>$ </a:t>
            </a:r>
            <a:r>
              <a:rPr lang="pt-BR" sz="1400" dirty="0" err="1">
                <a:solidFill>
                  <a:srgbClr val="F14E32"/>
                </a:solidFill>
                <a:latin typeface="Courier"/>
              </a:rPr>
              <a:t>git</a:t>
            </a:r>
            <a:r>
              <a:rPr lang="pt-BR" sz="1400" dirty="0">
                <a:solidFill>
                  <a:srgbClr val="F14E32"/>
                </a:solidFill>
                <a:latin typeface="Courier"/>
              </a:rPr>
              <a:t> checkout </a:t>
            </a:r>
            <a:r>
              <a:rPr lang="pt-BR" sz="1400" dirty="0" err="1">
                <a:solidFill>
                  <a:srgbClr val="F14E32"/>
                </a:solidFill>
                <a:latin typeface="Courier"/>
              </a:rPr>
              <a:t>master</a:t>
            </a:r>
            <a:endParaRPr lang="pt-BR" sz="1400" dirty="0"/>
          </a:p>
        </p:txBody>
      </p:sp>
      <p:sp>
        <p:nvSpPr>
          <p:cNvPr id="21" name="Retângulo 20">
            <a:extLst>
              <a:ext uri="{FF2B5EF4-FFF2-40B4-BE49-F238E27FC236}">
                <a16:creationId xmlns:a16="http://schemas.microsoft.com/office/drawing/2014/main" id="{C4015756-05F5-4B55-8201-293C9C564B26}"/>
              </a:ext>
            </a:extLst>
          </p:cNvPr>
          <p:cNvSpPr/>
          <p:nvPr/>
        </p:nvSpPr>
        <p:spPr>
          <a:xfrm>
            <a:off x="6116124" y="1663259"/>
            <a:ext cx="4611149" cy="523220"/>
          </a:xfrm>
          <a:prstGeom prst="rect">
            <a:avLst/>
          </a:prstGeom>
        </p:spPr>
        <p:txBody>
          <a:bodyPr wrap="square">
            <a:spAutoFit/>
          </a:bodyPr>
          <a:lstStyle/>
          <a:p>
            <a:r>
              <a:rPr lang="pt-BR" sz="1400" dirty="0">
                <a:solidFill>
                  <a:srgbClr val="F14E32"/>
                </a:solidFill>
                <a:latin typeface="Courier"/>
              </a:rPr>
              <a:t>$ vim </a:t>
            </a:r>
            <a:r>
              <a:rPr lang="pt-BR" sz="1400" dirty="0" err="1">
                <a:solidFill>
                  <a:srgbClr val="F14E32"/>
                </a:solidFill>
                <a:latin typeface="Courier"/>
              </a:rPr>
              <a:t>test.rb</a:t>
            </a:r>
            <a:r>
              <a:rPr lang="pt-BR" sz="1400" dirty="0">
                <a:solidFill>
                  <a:srgbClr val="F14E32"/>
                </a:solidFill>
                <a:latin typeface="Courier"/>
              </a:rPr>
              <a:t> </a:t>
            </a:r>
          </a:p>
          <a:p>
            <a:r>
              <a:rPr lang="pt-BR" sz="1400" dirty="0">
                <a:solidFill>
                  <a:srgbClr val="F14E32"/>
                </a:solidFill>
                <a:latin typeface="Courier"/>
              </a:rPr>
              <a:t>$ </a:t>
            </a:r>
            <a:r>
              <a:rPr lang="pt-BR" sz="1400" dirty="0" err="1">
                <a:solidFill>
                  <a:srgbClr val="F14E32"/>
                </a:solidFill>
                <a:latin typeface="Courier"/>
              </a:rPr>
              <a:t>git</a:t>
            </a:r>
            <a:r>
              <a:rPr lang="pt-BR" sz="1400" dirty="0">
                <a:solidFill>
                  <a:srgbClr val="F14E32"/>
                </a:solidFill>
                <a:latin typeface="Courier"/>
              </a:rPr>
              <a:t> </a:t>
            </a:r>
            <a:r>
              <a:rPr lang="pt-BR" sz="1400" dirty="0" err="1">
                <a:solidFill>
                  <a:srgbClr val="F14E32"/>
                </a:solidFill>
                <a:latin typeface="Courier"/>
              </a:rPr>
              <a:t>commit</a:t>
            </a:r>
            <a:r>
              <a:rPr lang="pt-BR" sz="1400" dirty="0">
                <a:solidFill>
                  <a:srgbClr val="F14E32"/>
                </a:solidFill>
                <a:latin typeface="Courier"/>
              </a:rPr>
              <a:t> -a -m 'fiz outra alteração'</a:t>
            </a:r>
            <a:endParaRPr lang="pt-BR" sz="1400" dirty="0"/>
          </a:p>
        </p:txBody>
      </p:sp>
      <p:sp>
        <p:nvSpPr>
          <p:cNvPr id="23" name="CaixaDeTexto 22">
            <a:extLst>
              <a:ext uri="{FF2B5EF4-FFF2-40B4-BE49-F238E27FC236}">
                <a16:creationId xmlns:a16="http://schemas.microsoft.com/office/drawing/2014/main" id="{B3107849-844A-4623-9437-BB8441F99514}"/>
              </a:ext>
            </a:extLst>
          </p:cNvPr>
          <p:cNvSpPr txBox="1"/>
          <p:nvPr/>
        </p:nvSpPr>
        <p:spPr>
          <a:xfrm>
            <a:off x="6240757" y="2521707"/>
            <a:ext cx="4015530" cy="610371"/>
          </a:xfrm>
          <a:prstGeom prst="rect">
            <a:avLst/>
          </a:prstGeom>
          <a:noFill/>
        </p:spPr>
        <p:txBody>
          <a:bodyPr wrap="square" rtlCol="0">
            <a:normAutofit fontScale="77500" lnSpcReduction="20000"/>
          </a:bodyPr>
          <a:lstStyle/>
          <a:p>
            <a:r>
              <a:rPr lang="pt-BR"/>
              <a:t>Apontamos novamente para a master, fizemos algumas alterações, comitamos e a situação dos objetos ficaria assim:</a:t>
            </a:r>
            <a:endParaRPr lang="pt-BR" dirty="0"/>
          </a:p>
        </p:txBody>
      </p:sp>
      <p:pic>
        <p:nvPicPr>
          <p:cNvPr id="2052" name="Picture 4" descr="https://git-scm.com/figures/18333fig0309-tn.png">
            <a:extLst>
              <a:ext uri="{FF2B5EF4-FFF2-40B4-BE49-F238E27FC236}">
                <a16:creationId xmlns:a16="http://schemas.microsoft.com/office/drawing/2014/main" id="{5D727E06-DB80-4F5E-BB37-1AB6905CD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26970"/>
            <a:ext cx="4160287" cy="2439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006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52590D3-9D91-4E87-90DA-AD77571936E5}"/>
              </a:ext>
            </a:extLst>
          </p:cNvPr>
          <p:cNvSpPr txBox="1">
            <a:spLocks/>
          </p:cNvSpPr>
          <p:nvPr/>
        </p:nvSpPr>
        <p:spPr>
          <a:xfrm>
            <a:off x="251927" y="120240"/>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6" name="Título 1">
            <a:extLst>
              <a:ext uri="{FF2B5EF4-FFF2-40B4-BE49-F238E27FC236}">
                <a16:creationId xmlns:a16="http://schemas.microsoft.com/office/drawing/2014/main" id="{85BC893A-9575-4D0F-8137-1FADC538AEFC}"/>
              </a:ext>
            </a:extLst>
          </p:cNvPr>
          <p:cNvSpPr>
            <a:spLocks noGrp="1"/>
          </p:cNvSpPr>
          <p:nvPr>
            <p:ph type="title"/>
          </p:nvPr>
        </p:nvSpPr>
        <p:spPr>
          <a:xfrm>
            <a:off x="1053040" y="177040"/>
            <a:ext cx="1149034" cy="494525"/>
          </a:xfrm>
        </p:spPr>
        <p:txBody>
          <a:bodyPr>
            <a:noAutofit/>
          </a:bodyPr>
          <a:lstStyle/>
          <a:p>
            <a:r>
              <a:rPr lang="pt-BR" sz="1800" dirty="0" err="1"/>
              <a:t>Branch</a:t>
            </a:r>
            <a:r>
              <a:rPr lang="pt-BR" sz="1800" dirty="0"/>
              <a:t>/ Merge</a:t>
            </a:r>
          </a:p>
        </p:txBody>
      </p:sp>
      <p:pic>
        <p:nvPicPr>
          <p:cNvPr id="3074" name="Picture 2" descr="https://git-scm.com/figures/18333fig0310-tn.png">
            <a:extLst>
              <a:ext uri="{FF2B5EF4-FFF2-40B4-BE49-F238E27FC236}">
                <a16:creationId xmlns:a16="http://schemas.microsoft.com/office/drawing/2014/main" id="{426F0B4E-5E4F-4565-A27E-9F0295810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27" y="713116"/>
            <a:ext cx="1924793" cy="740544"/>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205B5B0A-5E62-4C3B-9E0A-7FB138F0AE30}"/>
              </a:ext>
            </a:extLst>
          </p:cNvPr>
          <p:cNvSpPr/>
          <p:nvPr/>
        </p:nvSpPr>
        <p:spPr>
          <a:xfrm>
            <a:off x="206955" y="1560043"/>
            <a:ext cx="2930528" cy="430887"/>
          </a:xfrm>
          <a:prstGeom prst="rect">
            <a:avLst/>
          </a:prstGeom>
        </p:spPr>
        <p:txBody>
          <a:bodyPr wrap="square">
            <a:spAutoFit/>
          </a:bodyPr>
          <a:lstStyle/>
          <a:p>
            <a:r>
              <a:rPr lang="en-US" sz="1100" dirty="0">
                <a:solidFill>
                  <a:srgbClr val="F14E32"/>
                </a:solidFill>
                <a:latin typeface="Courier"/>
              </a:rPr>
              <a:t>$ git checkout -b iss53 </a:t>
            </a:r>
          </a:p>
          <a:p>
            <a:r>
              <a:rPr lang="en-US" sz="1100" dirty="0">
                <a:solidFill>
                  <a:srgbClr val="F14E32"/>
                </a:solidFill>
                <a:latin typeface="Courier"/>
              </a:rPr>
              <a:t>Switched to a new branch "iss53"</a:t>
            </a:r>
            <a:endParaRPr lang="pt-BR" sz="1100" dirty="0"/>
          </a:p>
        </p:txBody>
      </p:sp>
      <p:sp>
        <p:nvSpPr>
          <p:cNvPr id="13" name="CaixaDeTexto 12">
            <a:extLst>
              <a:ext uri="{FF2B5EF4-FFF2-40B4-BE49-F238E27FC236}">
                <a16:creationId xmlns:a16="http://schemas.microsoft.com/office/drawing/2014/main" id="{9D88DF6D-218A-42BD-B05D-E8801D320C96}"/>
              </a:ext>
            </a:extLst>
          </p:cNvPr>
          <p:cNvSpPr txBox="1"/>
          <p:nvPr/>
        </p:nvSpPr>
        <p:spPr>
          <a:xfrm>
            <a:off x="206955" y="2043017"/>
            <a:ext cx="2260584" cy="266269"/>
          </a:xfrm>
          <a:prstGeom prst="rect">
            <a:avLst/>
          </a:prstGeom>
          <a:noFill/>
        </p:spPr>
        <p:txBody>
          <a:bodyPr wrap="square" rtlCol="0">
            <a:normAutofit/>
          </a:bodyPr>
          <a:lstStyle/>
          <a:p>
            <a:r>
              <a:rPr lang="pt-BR" sz="1100" dirty="0"/>
              <a:t>O comando acima equivale a:</a:t>
            </a:r>
          </a:p>
        </p:txBody>
      </p:sp>
      <p:sp>
        <p:nvSpPr>
          <p:cNvPr id="3" name="Retângulo 2">
            <a:extLst>
              <a:ext uri="{FF2B5EF4-FFF2-40B4-BE49-F238E27FC236}">
                <a16:creationId xmlns:a16="http://schemas.microsoft.com/office/drawing/2014/main" id="{986DDDA5-AC31-410C-93C7-D10C906E75E2}"/>
              </a:ext>
            </a:extLst>
          </p:cNvPr>
          <p:cNvSpPr/>
          <p:nvPr/>
        </p:nvSpPr>
        <p:spPr>
          <a:xfrm>
            <a:off x="199036" y="2332010"/>
            <a:ext cx="1883849" cy="430887"/>
          </a:xfrm>
          <a:prstGeom prst="rect">
            <a:avLst/>
          </a:prstGeom>
        </p:spPr>
        <p:txBody>
          <a:bodyPr wrap="none">
            <a:spAutoFit/>
          </a:bodyPr>
          <a:lstStyle/>
          <a:p>
            <a:r>
              <a:rPr lang="en-US" sz="1100" dirty="0">
                <a:solidFill>
                  <a:srgbClr val="F14E32"/>
                </a:solidFill>
                <a:latin typeface="Courier"/>
              </a:rPr>
              <a:t>$ git branch iss53 </a:t>
            </a:r>
          </a:p>
          <a:p>
            <a:r>
              <a:rPr lang="en-US" sz="1100" dirty="0">
                <a:solidFill>
                  <a:srgbClr val="F14E32"/>
                </a:solidFill>
                <a:latin typeface="Courier"/>
              </a:rPr>
              <a:t>$ git checkout iss53</a:t>
            </a:r>
            <a:endParaRPr lang="pt-BR" sz="1100" dirty="0"/>
          </a:p>
        </p:txBody>
      </p:sp>
      <p:pic>
        <p:nvPicPr>
          <p:cNvPr id="3076" name="Picture 4" descr="https://git-scm.com/figures/18333fig0311-tn.png">
            <a:extLst>
              <a:ext uri="{FF2B5EF4-FFF2-40B4-BE49-F238E27FC236}">
                <a16:creationId xmlns:a16="http://schemas.microsoft.com/office/drawing/2014/main" id="{7D60BB9B-47D8-4A49-BD43-DFFE620A3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69" y="2768900"/>
            <a:ext cx="1995027" cy="133094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scm.com/figures/18333fig0312-tn.png">
            <a:extLst>
              <a:ext uri="{FF2B5EF4-FFF2-40B4-BE49-F238E27FC236}">
                <a16:creationId xmlns:a16="http://schemas.microsoft.com/office/drawing/2014/main" id="{0042A0DA-4AF2-4EEB-A163-12D047D677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74" y="4878215"/>
            <a:ext cx="2155514" cy="1427427"/>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A6839409-2D5D-4A69-8D52-0D4F7B40551D}"/>
              </a:ext>
            </a:extLst>
          </p:cNvPr>
          <p:cNvSpPr/>
          <p:nvPr/>
        </p:nvSpPr>
        <p:spPr>
          <a:xfrm>
            <a:off x="70599" y="4106248"/>
            <a:ext cx="2826833" cy="600164"/>
          </a:xfrm>
          <a:prstGeom prst="rect">
            <a:avLst/>
          </a:prstGeom>
        </p:spPr>
        <p:txBody>
          <a:bodyPr wrap="square">
            <a:spAutoFit/>
          </a:bodyPr>
          <a:lstStyle/>
          <a:p>
            <a:r>
              <a:rPr lang="pt-BR" sz="1100" dirty="0">
                <a:solidFill>
                  <a:srgbClr val="F14E32"/>
                </a:solidFill>
                <a:latin typeface="Courier"/>
              </a:rPr>
              <a:t>$ vim index.html </a:t>
            </a:r>
          </a:p>
          <a:p>
            <a:r>
              <a:rPr lang="pt-BR" sz="1100" dirty="0">
                <a:solidFill>
                  <a:srgbClr val="F14E32"/>
                </a:solidFill>
                <a:latin typeface="Courier"/>
              </a:rPr>
              <a:t>$ </a:t>
            </a:r>
            <a:r>
              <a:rPr lang="pt-BR" sz="1100" dirty="0" err="1">
                <a:solidFill>
                  <a:srgbClr val="F14E32"/>
                </a:solidFill>
                <a:latin typeface="Courier"/>
              </a:rPr>
              <a:t>git</a:t>
            </a:r>
            <a:r>
              <a:rPr lang="pt-BR" sz="1100" dirty="0">
                <a:solidFill>
                  <a:srgbClr val="F14E32"/>
                </a:solidFill>
                <a:latin typeface="Courier"/>
              </a:rPr>
              <a:t> </a:t>
            </a:r>
            <a:r>
              <a:rPr lang="pt-BR" sz="1100" dirty="0" err="1">
                <a:solidFill>
                  <a:srgbClr val="F14E32"/>
                </a:solidFill>
                <a:latin typeface="Courier"/>
              </a:rPr>
              <a:t>commit</a:t>
            </a:r>
            <a:r>
              <a:rPr lang="pt-BR" sz="1100" dirty="0">
                <a:solidFill>
                  <a:srgbClr val="F14E32"/>
                </a:solidFill>
                <a:latin typeface="Courier"/>
              </a:rPr>
              <a:t> -a -m 'adicionei um novo rodapé [</a:t>
            </a:r>
            <a:r>
              <a:rPr lang="pt-BR" sz="1100" dirty="0" err="1">
                <a:solidFill>
                  <a:srgbClr val="F14E32"/>
                </a:solidFill>
                <a:latin typeface="Courier"/>
              </a:rPr>
              <a:t>issue</a:t>
            </a:r>
            <a:r>
              <a:rPr lang="pt-BR" sz="1100" dirty="0">
                <a:solidFill>
                  <a:srgbClr val="F14E32"/>
                </a:solidFill>
                <a:latin typeface="Courier"/>
              </a:rPr>
              <a:t> 53]'</a:t>
            </a:r>
            <a:endParaRPr lang="pt-BR" sz="1100" dirty="0"/>
          </a:p>
        </p:txBody>
      </p:sp>
      <p:sp>
        <p:nvSpPr>
          <p:cNvPr id="7" name="Retângulo 6">
            <a:extLst>
              <a:ext uri="{FF2B5EF4-FFF2-40B4-BE49-F238E27FC236}">
                <a16:creationId xmlns:a16="http://schemas.microsoft.com/office/drawing/2014/main" id="{E51ED7D1-E59F-41E8-89A2-B278EB699647}"/>
              </a:ext>
            </a:extLst>
          </p:cNvPr>
          <p:cNvSpPr/>
          <p:nvPr/>
        </p:nvSpPr>
        <p:spPr>
          <a:xfrm>
            <a:off x="3135217" y="212543"/>
            <a:ext cx="2790738" cy="430887"/>
          </a:xfrm>
          <a:prstGeom prst="rect">
            <a:avLst/>
          </a:prstGeom>
        </p:spPr>
        <p:txBody>
          <a:bodyPr wrap="square">
            <a:spAutoFit/>
          </a:bodyPr>
          <a:lstStyle/>
          <a:p>
            <a:r>
              <a:rPr lang="en-US" sz="1100" dirty="0">
                <a:solidFill>
                  <a:srgbClr val="F14E32"/>
                </a:solidFill>
                <a:latin typeface="Courier"/>
              </a:rPr>
              <a:t>$ git checkout master </a:t>
            </a:r>
          </a:p>
          <a:p>
            <a:r>
              <a:rPr lang="en-US" sz="1100" dirty="0">
                <a:solidFill>
                  <a:srgbClr val="F14E32"/>
                </a:solidFill>
                <a:latin typeface="Courier"/>
              </a:rPr>
              <a:t>Switched to branch "master"</a:t>
            </a:r>
            <a:endParaRPr lang="pt-BR" sz="1100" dirty="0"/>
          </a:p>
        </p:txBody>
      </p:sp>
      <p:sp>
        <p:nvSpPr>
          <p:cNvPr id="8" name="Retângulo 7">
            <a:extLst>
              <a:ext uri="{FF2B5EF4-FFF2-40B4-BE49-F238E27FC236}">
                <a16:creationId xmlns:a16="http://schemas.microsoft.com/office/drawing/2014/main" id="{3482FE8B-116C-42E4-BCB6-4362039F0967}"/>
              </a:ext>
            </a:extLst>
          </p:cNvPr>
          <p:cNvSpPr/>
          <p:nvPr/>
        </p:nvSpPr>
        <p:spPr>
          <a:xfrm>
            <a:off x="3135217" y="836767"/>
            <a:ext cx="3638026" cy="938719"/>
          </a:xfrm>
          <a:prstGeom prst="rect">
            <a:avLst/>
          </a:prstGeom>
        </p:spPr>
        <p:txBody>
          <a:bodyPr wrap="square">
            <a:spAutoFit/>
          </a:bodyPr>
          <a:lstStyle/>
          <a:p>
            <a:r>
              <a:rPr lang="pt-BR" sz="1100" dirty="0">
                <a:solidFill>
                  <a:srgbClr val="F14E32"/>
                </a:solidFill>
                <a:latin typeface="Courier"/>
              </a:rPr>
              <a:t>$ </a:t>
            </a:r>
            <a:r>
              <a:rPr lang="pt-BR" sz="1100" dirty="0" err="1">
                <a:solidFill>
                  <a:srgbClr val="F14E32"/>
                </a:solidFill>
                <a:latin typeface="Courier"/>
              </a:rPr>
              <a:t>git</a:t>
            </a:r>
            <a:r>
              <a:rPr lang="pt-BR" sz="1100" dirty="0">
                <a:solidFill>
                  <a:srgbClr val="F14E32"/>
                </a:solidFill>
                <a:latin typeface="Courier"/>
              </a:rPr>
              <a:t> checkout -b '</a:t>
            </a:r>
            <a:r>
              <a:rPr lang="pt-BR" sz="1100" dirty="0" err="1">
                <a:solidFill>
                  <a:srgbClr val="F14E32"/>
                </a:solidFill>
                <a:latin typeface="Courier"/>
              </a:rPr>
              <a:t>hotfix</a:t>
            </a:r>
            <a:r>
              <a:rPr lang="pt-BR" sz="1100" dirty="0">
                <a:solidFill>
                  <a:srgbClr val="F14E32"/>
                </a:solidFill>
                <a:latin typeface="Courier"/>
              </a:rPr>
              <a:t>’ </a:t>
            </a:r>
          </a:p>
          <a:p>
            <a:r>
              <a:rPr lang="pt-BR" sz="1100" dirty="0" err="1">
                <a:solidFill>
                  <a:srgbClr val="F14E32"/>
                </a:solidFill>
                <a:latin typeface="Courier"/>
              </a:rPr>
              <a:t>Switched</a:t>
            </a:r>
            <a:r>
              <a:rPr lang="pt-BR" sz="1100" dirty="0">
                <a:solidFill>
                  <a:srgbClr val="F14E32"/>
                </a:solidFill>
                <a:latin typeface="Courier"/>
              </a:rPr>
              <a:t> </a:t>
            </a:r>
            <a:r>
              <a:rPr lang="pt-BR" sz="1100" dirty="0" err="1">
                <a:solidFill>
                  <a:srgbClr val="F14E32"/>
                </a:solidFill>
                <a:latin typeface="Courier"/>
              </a:rPr>
              <a:t>to</a:t>
            </a:r>
            <a:r>
              <a:rPr lang="pt-BR" sz="1100" dirty="0">
                <a:solidFill>
                  <a:srgbClr val="F14E32"/>
                </a:solidFill>
                <a:latin typeface="Courier"/>
              </a:rPr>
              <a:t> a new </a:t>
            </a:r>
            <a:r>
              <a:rPr lang="pt-BR" sz="1100" dirty="0" err="1">
                <a:solidFill>
                  <a:srgbClr val="F14E32"/>
                </a:solidFill>
                <a:latin typeface="Courier"/>
              </a:rPr>
              <a:t>branch</a:t>
            </a:r>
            <a:r>
              <a:rPr lang="pt-BR" sz="1100" dirty="0">
                <a:solidFill>
                  <a:srgbClr val="F14E32"/>
                </a:solidFill>
                <a:latin typeface="Courier"/>
              </a:rPr>
              <a:t> "</a:t>
            </a:r>
            <a:r>
              <a:rPr lang="pt-BR" sz="1100" dirty="0" err="1">
                <a:solidFill>
                  <a:srgbClr val="F14E32"/>
                </a:solidFill>
                <a:latin typeface="Courier"/>
              </a:rPr>
              <a:t>hotfix</a:t>
            </a:r>
            <a:r>
              <a:rPr lang="pt-BR" sz="1100" dirty="0">
                <a:solidFill>
                  <a:srgbClr val="F14E32"/>
                </a:solidFill>
                <a:latin typeface="Courier"/>
              </a:rPr>
              <a:t>" </a:t>
            </a:r>
          </a:p>
          <a:p>
            <a:r>
              <a:rPr lang="pt-BR" sz="1100" dirty="0">
                <a:solidFill>
                  <a:srgbClr val="F14E32"/>
                </a:solidFill>
                <a:latin typeface="Courier"/>
              </a:rPr>
              <a:t>$ vim index.html </a:t>
            </a:r>
          </a:p>
          <a:p>
            <a:r>
              <a:rPr lang="pt-BR" sz="1100" dirty="0">
                <a:solidFill>
                  <a:srgbClr val="F14E32"/>
                </a:solidFill>
                <a:latin typeface="Courier"/>
              </a:rPr>
              <a:t>$ </a:t>
            </a:r>
            <a:r>
              <a:rPr lang="pt-BR" sz="1100" dirty="0" err="1">
                <a:solidFill>
                  <a:srgbClr val="F14E32"/>
                </a:solidFill>
                <a:latin typeface="Courier"/>
              </a:rPr>
              <a:t>git</a:t>
            </a:r>
            <a:r>
              <a:rPr lang="pt-BR" sz="1100" dirty="0">
                <a:solidFill>
                  <a:srgbClr val="F14E32"/>
                </a:solidFill>
                <a:latin typeface="Courier"/>
              </a:rPr>
              <a:t> </a:t>
            </a:r>
            <a:r>
              <a:rPr lang="pt-BR" sz="1100" dirty="0" err="1">
                <a:solidFill>
                  <a:srgbClr val="F14E32"/>
                </a:solidFill>
                <a:latin typeface="Courier"/>
              </a:rPr>
              <a:t>commit</a:t>
            </a:r>
            <a:r>
              <a:rPr lang="pt-BR" sz="1100" dirty="0">
                <a:solidFill>
                  <a:srgbClr val="F14E32"/>
                </a:solidFill>
                <a:latin typeface="Courier"/>
              </a:rPr>
              <a:t> -a -m 'consertei o endereço de </a:t>
            </a:r>
            <a:r>
              <a:rPr lang="pt-BR" sz="1100" dirty="0" err="1">
                <a:solidFill>
                  <a:srgbClr val="F14E32"/>
                </a:solidFill>
                <a:latin typeface="Courier"/>
              </a:rPr>
              <a:t>email</a:t>
            </a:r>
            <a:r>
              <a:rPr lang="pt-BR" sz="1100" dirty="0">
                <a:solidFill>
                  <a:srgbClr val="F14E32"/>
                </a:solidFill>
                <a:latin typeface="Courier"/>
              </a:rPr>
              <a:t>’ ...</a:t>
            </a:r>
            <a:endParaRPr lang="pt-BR" sz="1100" dirty="0"/>
          </a:p>
        </p:txBody>
      </p:sp>
      <p:pic>
        <p:nvPicPr>
          <p:cNvPr id="3080" name="Picture 8" descr="https://git-scm.com/figures/18333fig0313-tn.png">
            <a:extLst>
              <a:ext uri="{FF2B5EF4-FFF2-40B4-BE49-F238E27FC236}">
                <a16:creationId xmlns:a16="http://schemas.microsoft.com/office/drawing/2014/main" id="{72BDB9CB-45BF-4DFD-8866-D6EDF0B96C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781" y="1928383"/>
            <a:ext cx="2524017" cy="158221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9">
            <a:extLst>
              <a:ext uri="{FF2B5EF4-FFF2-40B4-BE49-F238E27FC236}">
                <a16:creationId xmlns:a16="http://schemas.microsoft.com/office/drawing/2014/main" id="{8F393C13-29E5-4225-83F2-374933C1E8F0}"/>
              </a:ext>
            </a:extLst>
          </p:cNvPr>
          <p:cNvSpPr/>
          <p:nvPr/>
        </p:nvSpPr>
        <p:spPr>
          <a:xfrm>
            <a:off x="3135217" y="3715122"/>
            <a:ext cx="2790738" cy="769441"/>
          </a:xfrm>
          <a:prstGeom prst="rect">
            <a:avLst/>
          </a:prstGeom>
        </p:spPr>
        <p:txBody>
          <a:bodyPr wrap="square">
            <a:spAutoFit/>
          </a:bodyPr>
          <a:lstStyle/>
          <a:p>
            <a:r>
              <a:rPr lang="pt-BR" sz="1100" dirty="0">
                <a:solidFill>
                  <a:srgbClr val="F14E32"/>
                </a:solidFill>
                <a:latin typeface="Courier"/>
              </a:rPr>
              <a:t>$ </a:t>
            </a:r>
            <a:r>
              <a:rPr lang="pt-BR" sz="1100" dirty="0" err="1">
                <a:solidFill>
                  <a:srgbClr val="F14E32"/>
                </a:solidFill>
                <a:latin typeface="Courier"/>
              </a:rPr>
              <a:t>git</a:t>
            </a:r>
            <a:r>
              <a:rPr lang="pt-BR" sz="1100" dirty="0">
                <a:solidFill>
                  <a:srgbClr val="F14E32"/>
                </a:solidFill>
                <a:latin typeface="Courier"/>
              </a:rPr>
              <a:t> checkout </a:t>
            </a:r>
            <a:r>
              <a:rPr lang="pt-BR" sz="1100" dirty="0" err="1">
                <a:solidFill>
                  <a:srgbClr val="F14E32"/>
                </a:solidFill>
                <a:latin typeface="Courier"/>
              </a:rPr>
              <a:t>master</a:t>
            </a:r>
            <a:r>
              <a:rPr lang="pt-BR" sz="1100" dirty="0">
                <a:solidFill>
                  <a:srgbClr val="F14E32"/>
                </a:solidFill>
                <a:latin typeface="Courier"/>
              </a:rPr>
              <a:t> </a:t>
            </a:r>
          </a:p>
          <a:p>
            <a:r>
              <a:rPr lang="pt-BR" sz="1100" dirty="0">
                <a:solidFill>
                  <a:srgbClr val="F14E32"/>
                </a:solidFill>
                <a:latin typeface="Courier"/>
              </a:rPr>
              <a:t>$ </a:t>
            </a:r>
            <a:r>
              <a:rPr lang="pt-BR" sz="1100" dirty="0" err="1">
                <a:solidFill>
                  <a:srgbClr val="F14E32"/>
                </a:solidFill>
                <a:latin typeface="Courier"/>
              </a:rPr>
              <a:t>git</a:t>
            </a:r>
            <a:r>
              <a:rPr lang="pt-BR" sz="1100" dirty="0">
                <a:solidFill>
                  <a:srgbClr val="F14E32"/>
                </a:solidFill>
                <a:latin typeface="Courier"/>
              </a:rPr>
              <a:t> merge </a:t>
            </a:r>
            <a:r>
              <a:rPr lang="pt-BR" sz="1100" dirty="0" err="1">
                <a:solidFill>
                  <a:srgbClr val="F14E32"/>
                </a:solidFill>
                <a:latin typeface="Courier"/>
              </a:rPr>
              <a:t>hotfix</a:t>
            </a:r>
            <a:r>
              <a:rPr lang="pt-BR" sz="1100" dirty="0">
                <a:solidFill>
                  <a:srgbClr val="F14E32"/>
                </a:solidFill>
                <a:latin typeface="Courier"/>
              </a:rPr>
              <a:t> </a:t>
            </a:r>
            <a:r>
              <a:rPr lang="pt-BR" sz="1100" dirty="0" err="1">
                <a:solidFill>
                  <a:srgbClr val="F14E32"/>
                </a:solidFill>
                <a:latin typeface="Courier"/>
              </a:rPr>
              <a:t>Updating</a:t>
            </a:r>
            <a:r>
              <a:rPr lang="pt-BR" sz="1100" dirty="0">
                <a:solidFill>
                  <a:srgbClr val="F14E32"/>
                </a:solidFill>
                <a:latin typeface="Courier"/>
              </a:rPr>
              <a:t> f42c576..3a0874c </a:t>
            </a:r>
          </a:p>
          <a:p>
            <a:r>
              <a:rPr lang="pt-BR" sz="1100" dirty="0" err="1">
                <a:solidFill>
                  <a:srgbClr val="F14E32"/>
                </a:solidFill>
                <a:latin typeface="Courier"/>
              </a:rPr>
              <a:t>Fast</a:t>
            </a:r>
            <a:r>
              <a:rPr lang="pt-BR" sz="1100" dirty="0">
                <a:solidFill>
                  <a:srgbClr val="F14E32"/>
                </a:solidFill>
                <a:latin typeface="Courier"/>
              </a:rPr>
              <a:t> </a:t>
            </a:r>
            <a:r>
              <a:rPr lang="pt-BR" sz="1100" dirty="0" err="1">
                <a:solidFill>
                  <a:srgbClr val="F14E32"/>
                </a:solidFill>
                <a:latin typeface="Courier"/>
              </a:rPr>
              <a:t>forward</a:t>
            </a:r>
            <a:r>
              <a:rPr lang="pt-BR" sz="1100" dirty="0">
                <a:solidFill>
                  <a:srgbClr val="F14E32"/>
                </a:solidFill>
                <a:latin typeface="Courier"/>
              </a:rPr>
              <a:t>...</a:t>
            </a:r>
            <a:endParaRPr lang="pt-BR" sz="1100" dirty="0"/>
          </a:p>
        </p:txBody>
      </p:sp>
      <p:pic>
        <p:nvPicPr>
          <p:cNvPr id="3082" name="Picture 10" descr="https://git-scm.com/figures/18333fig0314-tn.png">
            <a:extLst>
              <a:ext uri="{FF2B5EF4-FFF2-40B4-BE49-F238E27FC236}">
                <a16:creationId xmlns:a16="http://schemas.microsoft.com/office/drawing/2014/main" id="{964158E6-0F87-4086-9BDD-6BC498BCF2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5195" y="4574467"/>
            <a:ext cx="2583433" cy="2034921"/>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a:extLst>
              <a:ext uri="{FF2B5EF4-FFF2-40B4-BE49-F238E27FC236}">
                <a16:creationId xmlns:a16="http://schemas.microsoft.com/office/drawing/2014/main" id="{A8CA924D-09D3-4551-B2E8-40665F1426EB}"/>
              </a:ext>
            </a:extLst>
          </p:cNvPr>
          <p:cNvSpPr/>
          <p:nvPr/>
        </p:nvSpPr>
        <p:spPr>
          <a:xfrm>
            <a:off x="6947144" y="177040"/>
            <a:ext cx="3259204" cy="430887"/>
          </a:xfrm>
          <a:prstGeom prst="rect">
            <a:avLst/>
          </a:prstGeom>
        </p:spPr>
        <p:txBody>
          <a:bodyPr wrap="square">
            <a:spAutoFit/>
          </a:bodyPr>
          <a:lstStyle/>
          <a:p>
            <a:r>
              <a:rPr lang="en-US" sz="1100" dirty="0">
                <a:solidFill>
                  <a:srgbClr val="F14E32"/>
                </a:solidFill>
                <a:latin typeface="Courier"/>
              </a:rPr>
              <a:t>$ git branch -d hotfix </a:t>
            </a:r>
          </a:p>
          <a:p>
            <a:r>
              <a:rPr lang="en-US" sz="1100" dirty="0">
                <a:solidFill>
                  <a:srgbClr val="F14E32"/>
                </a:solidFill>
                <a:latin typeface="Courier"/>
              </a:rPr>
              <a:t>Deleted branch hotfix (3a0874c).</a:t>
            </a:r>
            <a:endParaRPr lang="pt-BR" sz="1100" dirty="0"/>
          </a:p>
        </p:txBody>
      </p:sp>
      <p:sp>
        <p:nvSpPr>
          <p:cNvPr id="24" name="CaixaDeTexto 23">
            <a:extLst>
              <a:ext uri="{FF2B5EF4-FFF2-40B4-BE49-F238E27FC236}">
                <a16:creationId xmlns:a16="http://schemas.microsoft.com/office/drawing/2014/main" id="{95C457D4-6693-4B86-ABF2-F86A0DD5B775}"/>
              </a:ext>
            </a:extLst>
          </p:cNvPr>
          <p:cNvSpPr txBox="1"/>
          <p:nvPr/>
        </p:nvSpPr>
        <p:spPr>
          <a:xfrm>
            <a:off x="6947144" y="579981"/>
            <a:ext cx="2260584" cy="266269"/>
          </a:xfrm>
          <a:prstGeom prst="rect">
            <a:avLst/>
          </a:prstGeom>
          <a:noFill/>
        </p:spPr>
        <p:txBody>
          <a:bodyPr wrap="square" rtlCol="0">
            <a:normAutofit/>
          </a:bodyPr>
          <a:lstStyle/>
          <a:p>
            <a:r>
              <a:rPr lang="pt-BR" sz="1100" dirty="0"/>
              <a:t>O parâmetro –d elimina uma </a:t>
            </a:r>
            <a:r>
              <a:rPr lang="pt-BR" sz="1100" dirty="0" err="1"/>
              <a:t>branch</a:t>
            </a:r>
            <a:endParaRPr lang="pt-BR" sz="1100" dirty="0"/>
          </a:p>
        </p:txBody>
      </p:sp>
      <p:sp>
        <p:nvSpPr>
          <p:cNvPr id="12" name="Retângulo 11">
            <a:extLst>
              <a:ext uri="{FF2B5EF4-FFF2-40B4-BE49-F238E27FC236}">
                <a16:creationId xmlns:a16="http://schemas.microsoft.com/office/drawing/2014/main" id="{CF074C07-907F-42D9-9491-97CE8302D395}"/>
              </a:ext>
            </a:extLst>
          </p:cNvPr>
          <p:cNvSpPr/>
          <p:nvPr/>
        </p:nvSpPr>
        <p:spPr>
          <a:xfrm>
            <a:off x="6926421" y="846250"/>
            <a:ext cx="3386356" cy="938719"/>
          </a:xfrm>
          <a:prstGeom prst="rect">
            <a:avLst/>
          </a:prstGeom>
        </p:spPr>
        <p:txBody>
          <a:bodyPr wrap="square">
            <a:spAutoFit/>
          </a:bodyPr>
          <a:lstStyle/>
          <a:p>
            <a:r>
              <a:rPr lang="en-US" sz="1100" dirty="0">
                <a:solidFill>
                  <a:srgbClr val="F14E32"/>
                </a:solidFill>
                <a:latin typeface="Courier"/>
              </a:rPr>
              <a:t>$ git checkout iss53 </a:t>
            </a:r>
          </a:p>
          <a:p>
            <a:r>
              <a:rPr lang="en-US" sz="1100" dirty="0">
                <a:solidFill>
                  <a:srgbClr val="F14E32"/>
                </a:solidFill>
                <a:latin typeface="Courier"/>
              </a:rPr>
              <a:t>Switched to branch "iss53" </a:t>
            </a:r>
          </a:p>
          <a:p>
            <a:r>
              <a:rPr lang="en-US" sz="1100" dirty="0">
                <a:solidFill>
                  <a:srgbClr val="F14E32"/>
                </a:solidFill>
                <a:latin typeface="Courier"/>
              </a:rPr>
              <a:t>$ vim index.html </a:t>
            </a:r>
          </a:p>
          <a:p>
            <a:r>
              <a:rPr lang="en-US" sz="1100" dirty="0">
                <a:solidFill>
                  <a:srgbClr val="F14E32"/>
                </a:solidFill>
                <a:latin typeface="Courier"/>
              </a:rPr>
              <a:t>$ git commit -a -m 'novo </a:t>
            </a:r>
            <a:r>
              <a:rPr lang="en-US" sz="1100" dirty="0" err="1">
                <a:solidFill>
                  <a:srgbClr val="F14E32"/>
                </a:solidFill>
                <a:latin typeface="Courier"/>
              </a:rPr>
              <a:t>rodapé</a:t>
            </a:r>
            <a:r>
              <a:rPr lang="en-US" sz="1100" dirty="0">
                <a:solidFill>
                  <a:srgbClr val="F14E32"/>
                </a:solidFill>
                <a:latin typeface="Courier"/>
              </a:rPr>
              <a:t> </a:t>
            </a:r>
            <a:r>
              <a:rPr lang="en-US" sz="1100" dirty="0" err="1">
                <a:solidFill>
                  <a:srgbClr val="F14E32"/>
                </a:solidFill>
                <a:latin typeface="Courier"/>
              </a:rPr>
              <a:t>terminado</a:t>
            </a:r>
            <a:r>
              <a:rPr lang="en-US" sz="1100" dirty="0">
                <a:solidFill>
                  <a:srgbClr val="F14E32"/>
                </a:solidFill>
                <a:latin typeface="Courier"/>
              </a:rPr>
              <a:t> [issue 53]'</a:t>
            </a:r>
            <a:endParaRPr lang="pt-BR" sz="1100" dirty="0"/>
          </a:p>
        </p:txBody>
      </p:sp>
      <p:pic>
        <p:nvPicPr>
          <p:cNvPr id="3084" name="Picture 12" descr="https://git-scm.com/figures/18333fig0315-tn.png">
            <a:extLst>
              <a:ext uri="{FF2B5EF4-FFF2-40B4-BE49-F238E27FC236}">
                <a16:creationId xmlns:a16="http://schemas.microsoft.com/office/drawing/2014/main" id="{856F4776-B7EF-4C85-A354-9D773D5C6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6421" y="1784969"/>
            <a:ext cx="3001350" cy="1902918"/>
          </a:xfrm>
          <a:prstGeom prst="rect">
            <a:avLst/>
          </a:prstGeom>
          <a:noFill/>
          <a:extLst>
            <a:ext uri="{909E8E84-426E-40DD-AFC4-6F175D3DCCD1}">
              <a14:hiddenFill xmlns:a14="http://schemas.microsoft.com/office/drawing/2010/main">
                <a:solidFill>
                  <a:srgbClr val="FFFFFF"/>
                </a:solidFill>
              </a14:hiddenFill>
            </a:ext>
          </a:extLst>
        </p:spPr>
      </p:pic>
      <p:sp>
        <p:nvSpPr>
          <p:cNvPr id="14" name="Retângulo 13">
            <a:extLst>
              <a:ext uri="{FF2B5EF4-FFF2-40B4-BE49-F238E27FC236}">
                <a16:creationId xmlns:a16="http://schemas.microsoft.com/office/drawing/2014/main" id="{8B14DB8E-C9FC-4EEA-9EE0-FF1A08B9CFE3}"/>
              </a:ext>
            </a:extLst>
          </p:cNvPr>
          <p:cNvSpPr/>
          <p:nvPr/>
        </p:nvSpPr>
        <p:spPr>
          <a:xfrm>
            <a:off x="6678956" y="3715122"/>
            <a:ext cx="3881286" cy="430887"/>
          </a:xfrm>
          <a:prstGeom prst="rect">
            <a:avLst/>
          </a:prstGeom>
        </p:spPr>
        <p:txBody>
          <a:bodyPr wrap="square">
            <a:spAutoFit/>
          </a:bodyPr>
          <a:lstStyle/>
          <a:p>
            <a:r>
              <a:rPr lang="en-US" sz="1100" dirty="0">
                <a:solidFill>
                  <a:srgbClr val="F14E32"/>
                </a:solidFill>
                <a:latin typeface="Courier"/>
              </a:rPr>
              <a:t>$ git checkout master </a:t>
            </a:r>
          </a:p>
          <a:p>
            <a:r>
              <a:rPr lang="en-US" sz="1100" dirty="0">
                <a:solidFill>
                  <a:srgbClr val="F14E32"/>
                </a:solidFill>
                <a:latin typeface="Courier"/>
              </a:rPr>
              <a:t>$ git merge iss53 Merge made by recursive.</a:t>
            </a:r>
            <a:endParaRPr lang="pt-BR" sz="1100" dirty="0"/>
          </a:p>
        </p:txBody>
      </p:sp>
      <p:pic>
        <p:nvPicPr>
          <p:cNvPr id="3086" name="Picture 14" descr="https://git-scm.com/figures/18333fig0317-tn.png">
            <a:extLst>
              <a:ext uri="{FF2B5EF4-FFF2-40B4-BE49-F238E27FC236}">
                <a16:creationId xmlns:a16="http://schemas.microsoft.com/office/drawing/2014/main" id="{89A33409-74AA-4433-85C0-02FE82DE8D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8956" y="4375260"/>
            <a:ext cx="3638027" cy="1930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216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52590D3-9D91-4E87-90DA-AD77571936E5}"/>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6" name="Título 1">
            <a:extLst>
              <a:ext uri="{FF2B5EF4-FFF2-40B4-BE49-F238E27FC236}">
                <a16:creationId xmlns:a16="http://schemas.microsoft.com/office/drawing/2014/main" id="{85BC893A-9575-4D0F-8137-1FADC538AEFC}"/>
              </a:ext>
            </a:extLst>
          </p:cNvPr>
          <p:cNvSpPr>
            <a:spLocks noGrp="1"/>
          </p:cNvSpPr>
          <p:nvPr>
            <p:ph type="title"/>
          </p:nvPr>
        </p:nvSpPr>
        <p:spPr>
          <a:xfrm>
            <a:off x="1107605" y="258922"/>
            <a:ext cx="2575249" cy="494525"/>
          </a:xfrm>
        </p:spPr>
        <p:txBody>
          <a:bodyPr>
            <a:noAutofit/>
          </a:bodyPr>
          <a:lstStyle/>
          <a:p>
            <a:r>
              <a:rPr lang="pt-BR" sz="2400" dirty="0" err="1"/>
              <a:t>Branch</a:t>
            </a:r>
            <a:r>
              <a:rPr lang="pt-BR" sz="2400" dirty="0"/>
              <a:t>/ Merge</a:t>
            </a:r>
          </a:p>
        </p:txBody>
      </p:sp>
      <p:sp>
        <p:nvSpPr>
          <p:cNvPr id="3" name="Retângulo 2">
            <a:extLst>
              <a:ext uri="{FF2B5EF4-FFF2-40B4-BE49-F238E27FC236}">
                <a16:creationId xmlns:a16="http://schemas.microsoft.com/office/drawing/2014/main" id="{E765540A-1DFA-4B05-BDC9-30EDC8D031E5}"/>
              </a:ext>
            </a:extLst>
          </p:cNvPr>
          <p:cNvSpPr/>
          <p:nvPr/>
        </p:nvSpPr>
        <p:spPr>
          <a:xfrm>
            <a:off x="331286" y="958091"/>
            <a:ext cx="5229759" cy="1200329"/>
          </a:xfrm>
          <a:prstGeom prst="rect">
            <a:avLst/>
          </a:prstGeom>
        </p:spPr>
        <p:txBody>
          <a:bodyPr>
            <a:normAutofit fontScale="92500"/>
          </a:bodyPr>
          <a:lstStyle/>
          <a:p>
            <a:r>
              <a:rPr lang="pt-BR" dirty="0"/>
              <a:t>Às vezes, esse processo não funciona sem problemas. Se você alterou a mesma parte do mesmo arquivo de forma diferente nos dois </a:t>
            </a:r>
            <a:r>
              <a:rPr lang="pt-BR" dirty="0" err="1"/>
              <a:t>branches</a:t>
            </a:r>
            <a:r>
              <a:rPr lang="pt-BR" dirty="0"/>
              <a:t> que está fazendo o merge, </a:t>
            </a:r>
            <a:r>
              <a:rPr lang="pt-BR" dirty="0" err="1"/>
              <a:t>Git</a:t>
            </a:r>
            <a:r>
              <a:rPr lang="pt-BR" dirty="0"/>
              <a:t> não será capaz de executar o merge de forma clara</a:t>
            </a:r>
          </a:p>
        </p:txBody>
      </p:sp>
      <p:sp>
        <p:nvSpPr>
          <p:cNvPr id="4" name="Retângulo 3">
            <a:extLst>
              <a:ext uri="{FF2B5EF4-FFF2-40B4-BE49-F238E27FC236}">
                <a16:creationId xmlns:a16="http://schemas.microsoft.com/office/drawing/2014/main" id="{6AA5296F-D9BC-4C29-A312-49F5A35E405C}"/>
              </a:ext>
            </a:extLst>
          </p:cNvPr>
          <p:cNvSpPr/>
          <p:nvPr/>
        </p:nvSpPr>
        <p:spPr>
          <a:xfrm>
            <a:off x="331286" y="2158420"/>
            <a:ext cx="5452188" cy="1015663"/>
          </a:xfrm>
          <a:prstGeom prst="rect">
            <a:avLst/>
          </a:prstGeom>
        </p:spPr>
        <p:txBody>
          <a:bodyPr wrap="square">
            <a:spAutoFit/>
          </a:bodyPr>
          <a:lstStyle/>
          <a:p>
            <a:r>
              <a:rPr lang="en-US" sz="1200" dirty="0">
                <a:solidFill>
                  <a:srgbClr val="F14E32"/>
                </a:solidFill>
                <a:latin typeface="Courier"/>
              </a:rPr>
              <a:t>$ git merge iss53 </a:t>
            </a:r>
          </a:p>
          <a:p>
            <a:r>
              <a:rPr lang="en-US" sz="1200" dirty="0">
                <a:solidFill>
                  <a:srgbClr val="F14E32"/>
                </a:solidFill>
                <a:latin typeface="Courier"/>
              </a:rPr>
              <a:t>Auto-merging index.html </a:t>
            </a:r>
          </a:p>
          <a:p>
            <a:r>
              <a:rPr lang="en-US" sz="1200" dirty="0">
                <a:solidFill>
                  <a:srgbClr val="F14E32"/>
                </a:solidFill>
                <a:latin typeface="Courier"/>
              </a:rPr>
              <a:t>CONFLICT (content): Merge conflict in index.html </a:t>
            </a:r>
          </a:p>
          <a:p>
            <a:r>
              <a:rPr lang="en-US" sz="1200" dirty="0">
                <a:solidFill>
                  <a:srgbClr val="F14E32"/>
                </a:solidFill>
                <a:latin typeface="Courier"/>
              </a:rPr>
              <a:t>Automatic merge failed; fix conflicts and then commit the result.</a:t>
            </a:r>
            <a:endParaRPr lang="pt-BR" sz="1200" dirty="0"/>
          </a:p>
        </p:txBody>
      </p:sp>
      <p:sp>
        <p:nvSpPr>
          <p:cNvPr id="7" name="Retângulo 6">
            <a:extLst>
              <a:ext uri="{FF2B5EF4-FFF2-40B4-BE49-F238E27FC236}">
                <a16:creationId xmlns:a16="http://schemas.microsoft.com/office/drawing/2014/main" id="{6D5F35D9-33F5-43D7-B4F2-CBEBF3664A6E}"/>
              </a:ext>
            </a:extLst>
          </p:cNvPr>
          <p:cNvSpPr/>
          <p:nvPr/>
        </p:nvSpPr>
        <p:spPr>
          <a:xfrm>
            <a:off x="217714" y="3953233"/>
            <a:ext cx="6096000" cy="1754326"/>
          </a:xfrm>
          <a:prstGeom prst="rect">
            <a:avLst/>
          </a:prstGeom>
        </p:spPr>
        <p:txBody>
          <a:bodyPr>
            <a:spAutoFit/>
          </a:bodyPr>
          <a:lstStyle/>
          <a:p>
            <a:r>
              <a:rPr lang="en-US" sz="1200" dirty="0">
                <a:solidFill>
                  <a:srgbClr val="F14E32"/>
                </a:solidFill>
                <a:latin typeface="Courier"/>
              </a:rPr>
              <a:t>[master*]$ git status index.html: needs merge </a:t>
            </a:r>
          </a:p>
          <a:p>
            <a:r>
              <a:rPr lang="en-US" sz="1200" dirty="0">
                <a:solidFill>
                  <a:srgbClr val="F14E32"/>
                </a:solidFill>
                <a:latin typeface="Courier"/>
              </a:rPr>
              <a:t># On branch master </a:t>
            </a:r>
          </a:p>
          <a:p>
            <a:r>
              <a:rPr lang="en-US" sz="1200" dirty="0">
                <a:solidFill>
                  <a:srgbClr val="F14E32"/>
                </a:solidFill>
                <a:latin typeface="Courier"/>
              </a:rPr>
              <a:t># Changes not staged for commit: </a:t>
            </a:r>
          </a:p>
          <a:p>
            <a:r>
              <a:rPr lang="en-US" sz="1200" dirty="0">
                <a:solidFill>
                  <a:srgbClr val="F14E32"/>
                </a:solidFill>
                <a:latin typeface="Courier"/>
              </a:rPr>
              <a:t># (use "git add &lt;file&gt;..." to update what will be committed) </a:t>
            </a:r>
          </a:p>
          <a:p>
            <a:r>
              <a:rPr lang="en-US" sz="1200" dirty="0">
                <a:solidFill>
                  <a:srgbClr val="F14E32"/>
                </a:solidFill>
                <a:latin typeface="Courier"/>
              </a:rPr>
              <a:t># (use "git checkout -- &lt;file&gt;..." to discard changes in working directory) </a:t>
            </a:r>
          </a:p>
          <a:p>
            <a:r>
              <a:rPr lang="en-US" sz="1200" dirty="0">
                <a:solidFill>
                  <a:srgbClr val="F14E32"/>
                </a:solidFill>
                <a:latin typeface="Courier"/>
              </a:rPr>
              <a:t># </a:t>
            </a:r>
          </a:p>
          <a:p>
            <a:r>
              <a:rPr lang="en-US" sz="1200" dirty="0">
                <a:solidFill>
                  <a:srgbClr val="F14E32"/>
                </a:solidFill>
                <a:latin typeface="Courier"/>
              </a:rPr>
              <a:t># unmerged: index.html </a:t>
            </a:r>
          </a:p>
          <a:p>
            <a:r>
              <a:rPr lang="en-US" sz="1200" dirty="0">
                <a:solidFill>
                  <a:srgbClr val="F14E32"/>
                </a:solidFill>
                <a:latin typeface="Courier"/>
              </a:rPr>
              <a:t>#</a:t>
            </a:r>
            <a:endParaRPr lang="pt-BR" sz="1200" dirty="0"/>
          </a:p>
        </p:txBody>
      </p:sp>
      <p:sp>
        <p:nvSpPr>
          <p:cNvPr id="15" name="Retângulo 14">
            <a:extLst>
              <a:ext uri="{FF2B5EF4-FFF2-40B4-BE49-F238E27FC236}">
                <a16:creationId xmlns:a16="http://schemas.microsoft.com/office/drawing/2014/main" id="{71F6D050-2ABA-4917-B380-ED8F41846AEB}"/>
              </a:ext>
            </a:extLst>
          </p:cNvPr>
          <p:cNvSpPr/>
          <p:nvPr/>
        </p:nvSpPr>
        <p:spPr>
          <a:xfrm>
            <a:off x="331286" y="3267089"/>
            <a:ext cx="4474732" cy="593138"/>
          </a:xfrm>
          <a:prstGeom prst="rect">
            <a:avLst/>
          </a:prstGeom>
        </p:spPr>
        <p:txBody>
          <a:bodyPr>
            <a:normAutofit lnSpcReduction="10000"/>
          </a:bodyPr>
          <a:lstStyle/>
          <a:p>
            <a:r>
              <a:rPr lang="pt-BR" dirty="0"/>
              <a:t>Ao usar o </a:t>
            </a:r>
            <a:r>
              <a:rPr lang="pt-BR" dirty="0" err="1"/>
              <a:t>git</a:t>
            </a:r>
            <a:r>
              <a:rPr lang="pt-BR" dirty="0"/>
              <a:t> status verifica-se que index.html está </a:t>
            </a:r>
            <a:r>
              <a:rPr lang="pt-BR" dirty="0" err="1"/>
              <a:t>unmerged</a:t>
            </a:r>
            <a:endParaRPr lang="pt-BR" dirty="0"/>
          </a:p>
        </p:txBody>
      </p:sp>
      <p:sp>
        <p:nvSpPr>
          <p:cNvPr id="8" name="Retângulo 7">
            <a:extLst>
              <a:ext uri="{FF2B5EF4-FFF2-40B4-BE49-F238E27FC236}">
                <a16:creationId xmlns:a16="http://schemas.microsoft.com/office/drawing/2014/main" id="{4B9483DA-74D6-49FC-BB27-60B30AFC59D1}"/>
              </a:ext>
            </a:extLst>
          </p:cNvPr>
          <p:cNvSpPr/>
          <p:nvPr/>
        </p:nvSpPr>
        <p:spPr>
          <a:xfrm>
            <a:off x="6406649" y="376558"/>
            <a:ext cx="4677746" cy="1569660"/>
          </a:xfrm>
          <a:prstGeom prst="rect">
            <a:avLst/>
          </a:prstGeom>
        </p:spPr>
        <p:txBody>
          <a:bodyPr wrap="square">
            <a:spAutoFit/>
          </a:bodyPr>
          <a:lstStyle/>
          <a:p>
            <a:r>
              <a:rPr lang="pt-BR" sz="1200" dirty="0">
                <a:solidFill>
                  <a:srgbClr val="F14E32"/>
                </a:solidFill>
                <a:latin typeface="Courier"/>
              </a:rPr>
              <a:t>&lt;&lt;&lt;&lt;&lt;&lt;&lt; </a:t>
            </a:r>
            <a:r>
              <a:rPr lang="pt-BR" sz="1200" dirty="0" err="1">
                <a:solidFill>
                  <a:srgbClr val="F14E32"/>
                </a:solidFill>
                <a:latin typeface="Courier"/>
              </a:rPr>
              <a:t>HEAD:index.html</a:t>
            </a:r>
            <a:r>
              <a:rPr lang="pt-BR" sz="1200" dirty="0">
                <a:solidFill>
                  <a:srgbClr val="F14E32"/>
                </a:solidFill>
                <a:latin typeface="Courier"/>
              </a:rPr>
              <a:t> </a:t>
            </a:r>
          </a:p>
          <a:p>
            <a:r>
              <a:rPr lang="pt-BR" sz="1200" dirty="0">
                <a:solidFill>
                  <a:srgbClr val="F14E32"/>
                </a:solidFill>
                <a:latin typeface="Courier"/>
              </a:rPr>
              <a:t>&lt;</a:t>
            </a:r>
            <a:r>
              <a:rPr lang="pt-BR" sz="1200" dirty="0" err="1">
                <a:solidFill>
                  <a:srgbClr val="F14E32"/>
                </a:solidFill>
                <a:latin typeface="Courier"/>
              </a:rPr>
              <a:t>div</a:t>
            </a:r>
            <a:r>
              <a:rPr lang="pt-BR" sz="1200" dirty="0">
                <a:solidFill>
                  <a:srgbClr val="F14E32"/>
                </a:solidFill>
                <a:latin typeface="Courier"/>
              </a:rPr>
              <a:t> id="</a:t>
            </a:r>
            <a:r>
              <a:rPr lang="pt-BR" sz="1200" dirty="0" err="1">
                <a:solidFill>
                  <a:srgbClr val="F14E32"/>
                </a:solidFill>
                <a:latin typeface="Courier"/>
              </a:rPr>
              <a:t>footer</a:t>
            </a:r>
            <a:r>
              <a:rPr lang="pt-BR" sz="1200" dirty="0">
                <a:solidFill>
                  <a:srgbClr val="F14E32"/>
                </a:solidFill>
                <a:latin typeface="Courier"/>
              </a:rPr>
              <a:t>"&gt;contato : email.support@github.com&lt;/</a:t>
            </a:r>
            <a:r>
              <a:rPr lang="pt-BR" sz="1200" dirty="0" err="1">
                <a:solidFill>
                  <a:srgbClr val="F14E32"/>
                </a:solidFill>
                <a:latin typeface="Courier"/>
              </a:rPr>
              <a:t>div</a:t>
            </a:r>
            <a:r>
              <a:rPr lang="pt-BR" sz="1200" dirty="0">
                <a:solidFill>
                  <a:srgbClr val="F14E32"/>
                </a:solidFill>
                <a:latin typeface="Courier"/>
              </a:rPr>
              <a:t>&gt; </a:t>
            </a:r>
          </a:p>
          <a:p>
            <a:r>
              <a:rPr lang="pt-BR" sz="1200" dirty="0">
                <a:solidFill>
                  <a:srgbClr val="F14E32"/>
                </a:solidFill>
                <a:latin typeface="Courier"/>
              </a:rPr>
              <a:t>======= </a:t>
            </a:r>
          </a:p>
          <a:p>
            <a:r>
              <a:rPr lang="pt-BR" sz="1200" dirty="0">
                <a:solidFill>
                  <a:srgbClr val="F14E32"/>
                </a:solidFill>
                <a:latin typeface="Courier"/>
              </a:rPr>
              <a:t>&lt;</a:t>
            </a:r>
            <a:r>
              <a:rPr lang="pt-BR" sz="1200" dirty="0" err="1">
                <a:solidFill>
                  <a:srgbClr val="F14E32"/>
                </a:solidFill>
                <a:latin typeface="Courier"/>
              </a:rPr>
              <a:t>div</a:t>
            </a:r>
            <a:r>
              <a:rPr lang="pt-BR" sz="1200" dirty="0">
                <a:solidFill>
                  <a:srgbClr val="F14E32"/>
                </a:solidFill>
                <a:latin typeface="Courier"/>
              </a:rPr>
              <a:t> id="</a:t>
            </a:r>
            <a:r>
              <a:rPr lang="pt-BR" sz="1200" dirty="0" err="1">
                <a:solidFill>
                  <a:srgbClr val="F14E32"/>
                </a:solidFill>
                <a:latin typeface="Courier"/>
              </a:rPr>
              <a:t>footer</a:t>
            </a:r>
            <a:r>
              <a:rPr lang="pt-BR" sz="1200" dirty="0">
                <a:solidFill>
                  <a:srgbClr val="F14E32"/>
                </a:solidFill>
                <a:latin typeface="Courier"/>
              </a:rPr>
              <a:t>"&gt;</a:t>
            </a:r>
          </a:p>
          <a:p>
            <a:r>
              <a:rPr lang="pt-BR" sz="1200" dirty="0">
                <a:solidFill>
                  <a:srgbClr val="F14E32"/>
                </a:solidFill>
                <a:latin typeface="Courier"/>
              </a:rPr>
              <a:t> por favor nos contate em support@github.com </a:t>
            </a:r>
          </a:p>
          <a:p>
            <a:r>
              <a:rPr lang="pt-BR" sz="1200" dirty="0">
                <a:solidFill>
                  <a:srgbClr val="F14E32"/>
                </a:solidFill>
                <a:latin typeface="Courier"/>
              </a:rPr>
              <a:t>&lt;/</a:t>
            </a:r>
            <a:r>
              <a:rPr lang="pt-BR" sz="1200" dirty="0" err="1">
                <a:solidFill>
                  <a:srgbClr val="F14E32"/>
                </a:solidFill>
                <a:latin typeface="Courier"/>
              </a:rPr>
              <a:t>div</a:t>
            </a:r>
            <a:r>
              <a:rPr lang="pt-BR" sz="1200" dirty="0">
                <a:solidFill>
                  <a:srgbClr val="F14E32"/>
                </a:solidFill>
                <a:latin typeface="Courier"/>
              </a:rPr>
              <a:t>&gt; </a:t>
            </a:r>
          </a:p>
          <a:p>
            <a:r>
              <a:rPr lang="pt-BR" sz="1200" dirty="0">
                <a:solidFill>
                  <a:srgbClr val="F14E32"/>
                </a:solidFill>
                <a:latin typeface="Courier"/>
              </a:rPr>
              <a:t>&gt;&gt;&gt;&gt;&gt;&gt;&gt; iss53:index.html</a:t>
            </a:r>
            <a:endParaRPr lang="pt-BR" sz="1200" dirty="0"/>
          </a:p>
        </p:txBody>
      </p:sp>
      <p:sp>
        <p:nvSpPr>
          <p:cNvPr id="17" name="Retângulo 16">
            <a:extLst>
              <a:ext uri="{FF2B5EF4-FFF2-40B4-BE49-F238E27FC236}">
                <a16:creationId xmlns:a16="http://schemas.microsoft.com/office/drawing/2014/main" id="{EC8ECE00-54B3-42CB-B4FB-7A3D957ACE24}"/>
              </a:ext>
            </a:extLst>
          </p:cNvPr>
          <p:cNvSpPr/>
          <p:nvPr/>
        </p:nvSpPr>
        <p:spPr>
          <a:xfrm>
            <a:off x="6406649" y="2088197"/>
            <a:ext cx="5229759" cy="1569660"/>
          </a:xfrm>
          <a:prstGeom prst="rect">
            <a:avLst/>
          </a:prstGeom>
        </p:spPr>
        <p:txBody>
          <a:bodyPr>
            <a:normAutofit fontScale="85000" lnSpcReduction="20000"/>
          </a:bodyPr>
          <a:lstStyle/>
          <a:p>
            <a:r>
              <a:rPr lang="pt-BR" dirty="0"/>
              <a:t>O conflito será marcado dentro do arquivo com &lt;&lt;&lt;&lt;&lt;&lt;, ======== e &gt;&gt;&gt;&gt;&gt;&gt;&gt;&gt;&gt;.</a:t>
            </a:r>
          </a:p>
          <a:p>
            <a:r>
              <a:rPr lang="pt-BR" dirty="0"/>
              <a:t>O que estiver entre &lt;&lt;&lt;&lt;&lt; ====== era a situação anterior  ao merge e entre ====== &gt;&gt;&gt;&gt;&gt;&gt; é a situação que o merge resultaria.</a:t>
            </a:r>
          </a:p>
          <a:p>
            <a:r>
              <a:rPr lang="pt-BR" dirty="0"/>
              <a:t>Deve-se resolver o conflito, eliminar as linhas adicionadas para marcação e rodar </a:t>
            </a:r>
            <a:r>
              <a:rPr lang="pt-BR" dirty="0" err="1"/>
              <a:t>git</a:t>
            </a:r>
            <a:r>
              <a:rPr lang="pt-BR" dirty="0"/>
              <a:t> </a:t>
            </a:r>
            <a:r>
              <a:rPr lang="pt-BR" dirty="0" err="1"/>
              <a:t>add</a:t>
            </a:r>
            <a:r>
              <a:rPr lang="pt-BR" dirty="0"/>
              <a:t> no(s) arquivo(s) que o(s) conflito(s) foi(foram) resolvido(s)</a:t>
            </a:r>
          </a:p>
        </p:txBody>
      </p:sp>
      <p:sp>
        <p:nvSpPr>
          <p:cNvPr id="18" name="Retângulo 17">
            <a:extLst>
              <a:ext uri="{FF2B5EF4-FFF2-40B4-BE49-F238E27FC236}">
                <a16:creationId xmlns:a16="http://schemas.microsoft.com/office/drawing/2014/main" id="{A1CCF5C8-E2E0-4692-A56F-58ECC818E86B}"/>
              </a:ext>
            </a:extLst>
          </p:cNvPr>
          <p:cNvSpPr/>
          <p:nvPr/>
        </p:nvSpPr>
        <p:spPr>
          <a:xfrm>
            <a:off x="6722756" y="4191774"/>
            <a:ext cx="1393330" cy="830997"/>
          </a:xfrm>
          <a:prstGeom prst="rect">
            <a:avLst/>
          </a:prstGeom>
        </p:spPr>
        <p:txBody>
          <a:bodyPr wrap="none">
            <a:spAutoFit/>
          </a:bodyPr>
          <a:lstStyle/>
          <a:p>
            <a:r>
              <a:rPr lang="en-US" sz="1200" dirty="0">
                <a:solidFill>
                  <a:srgbClr val="F14E32"/>
                </a:solidFill>
                <a:latin typeface="Courier"/>
              </a:rPr>
              <a:t>$ git branch </a:t>
            </a:r>
          </a:p>
          <a:p>
            <a:r>
              <a:rPr lang="en-US" sz="1200" dirty="0">
                <a:solidFill>
                  <a:srgbClr val="F14E32"/>
                </a:solidFill>
                <a:latin typeface="Courier"/>
              </a:rPr>
              <a:t>iss53 </a:t>
            </a:r>
          </a:p>
          <a:p>
            <a:r>
              <a:rPr lang="en-US" sz="1200" dirty="0">
                <a:solidFill>
                  <a:srgbClr val="F14E32"/>
                </a:solidFill>
                <a:latin typeface="Courier"/>
              </a:rPr>
              <a:t>* master </a:t>
            </a:r>
          </a:p>
          <a:p>
            <a:r>
              <a:rPr lang="en-US" sz="1200" dirty="0">
                <a:solidFill>
                  <a:srgbClr val="F14E32"/>
                </a:solidFill>
                <a:latin typeface="Courier"/>
              </a:rPr>
              <a:t>testing</a:t>
            </a:r>
            <a:endParaRPr lang="pt-BR" sz="1200" dirty="0"/>
          </a:p>
        </p:txBody>
      </p:sp>
      <p:cxnSp>
        <p:nvCxnSpPr>
          <p:cNvPr id="11" name="Conector reto 10">
            <a:extLst>
              <a:ext uri="{FF2B5EF4-FFF2-40B4-BE49-F238E27FC236}">
                <a16:creationId xmlns:a16="http://schemas.microsoft.com/office/drawing/2014/main" id="{46F6992A-2F9B-4FA4-B2D9-3AEE751C8B1C}"/>
              </a:ext>
            </a:extLst>
          </p:cNvPr>
          <p:cNvCxnSpPr/>
          <p:nvPr/>
        </p:nvCxnSpPr>
        <p:spPr>
          <a:xfrm>
            <a:off x="6540759" y="3860227"/>
            <a:ext cx="524380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tângulo 21">
            <a:extLst>
              <a:ext uri="{FF2B5EF4-FFF2-40B4-BE49-F238E27FC236}">
                <a16:creationId xmlns:a16="http://schemas.microsoft.com/office/drawing/2014/main" id="{89CEF047-0C5E-48E9-8262-5C037496F3C0}"/>
              </a:ext>
            </a:extLst>
          </p:cNvPr>
          <p:cNvSpPr/>
          <p:nvPr/>
        </p:nvSpPr>
        <p:spPr>
          <a:xfrm>
            <a:off x="6692026" y="5110840"/>
            <a:ext cx="2990412" cy="830996"/>
          </a:xfrm>
          <a:prstGeom prst="rect">
            <a:avLst/>
          </a:prstGeom>
        </p:spPr>
        <p:txBody>
          <a:bodyPr>
            <a:normAutofit fontScale="85000" lnSpcReduction="20000"/>
          </a:bodyPr>
          <a:lstStyle/>
          <a:p>
            <a:r>
              <a:rPr lang="pt-BR" dirty="0"/>
              <a:t>O comando </a:t>
            </a:r>
            <a:r>
              <a:rPr lang="pt-BR" dirty="0" err="1"/>
              <a:t>git</a:t>
            </a:r>
            <a:r>
              <a:rPr lang="pt-BR" dirty="0"/>
              <a:t> </a:t>
            </a:r>
            <a:r>
              <a:rPr lang="pt-BR" dirty="0" err="1"/>
              <a:t>branch</a:t>
            </a:r>
            <a:r>
              <a:rPr lang="pt-BR" dirty="0"/>
              <a:t> sem argumentos gera uma lista simples dos </a:t>
            </a:r>
            <a:r>
              <a:rPr lang="pt-BR" dirty="0" err="1"/>
              <a:t>branches</a:t>
            </a:r>
            <a:r>
              <a:rPr lang="pt-BR" dirty="0"/>
              <a:t> atuais</a:t>
            </a:r>
          </a:p>
          <a:p>
            <a:r>
              <a:rPr lang="pt-BR" dirty="0"/>
              <a:t>O asterisco indica o HEAD</a:t>
            </a:r>
          </a:p>
        </p:txBody>
      </p:sp>
      <p:cxnSp>
        <p:nvCxnSpPr>
          <p:cNvPr id="24" name="Conector reto 23">
            <a:extLst>
              <a:ext uri="{FF2B5EF4-FFF2-40B4-BE49-F238E27FC236}">
                <a16:creationId xmlns:a16="http://schemas.microsoft.com/office/drawing/2014/main" id="{AE9F4DDD-3924-4CFB-831B-E4A6E134A8BF}"/>
              </a:ext>
            </a:extLst>
          </p:cNvPr>
          <p:cNvCxnSpPr/>
          <p:nvPr/>
        </p:nvCxnSpPr>
        <p:spPr>
          <a:xfrm>
            <a:off x="6540759" y="3981689"/>
            <a:ext cx="52438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450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5D1CE51-6396-4A24-BFE2-F9008CF3FBF7}"/>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6" name="Título 1">
            <a:extLst>
              <a:ext uri="{FF2B5EF4-FFF2-40B4-BE49-F238E27FC236}">
                <a16:creationId xmlns:a16="http://schemas.microsoft.com/office/drawing/2014/main" id="{E5D0E2DE-3724-4912-8FCF-173EEABAC753}"/>
              </a:ext>
            </a:extLst>
          </p:cNvPr>
          <p:cNvSpPr>
            <a:spLocks noGrp="1"/>
          </p:cNvSpPr>
          <p:nvPr>
            <p:ph type="title"/>
          </p:nvPr>
        </p:nvSpPr>
        <p:spPr>
          <a:xfrm>
            <a:off x="1107605" y="258922"/>
            <a:ext cx="2575249" cy="494525"/>
          </a:xfrm>
        </p:spPr>
        <p:txBody>
          <a:bodyPr>
            <a:noAutofit/>
          </a:bodyPr>
          <a:lstStyle/>
          <a:p>
            <a:r>
              <a:rPr lang="pt-BR" sz="2400" dirty="0" err="1"/>
              <a:t>Branch</a:t>
            </a:r>
            <a:endParaRPr lang="pt-BR" sz="2400" dirty="0"/>
          </a:p>
        </p:txBody>
      </p:sp>
      <p:sp>
        <p:nvSpPr>
          <p:cNvPr id="9" name="Retângulo 8">
            <a:extLst>
              <a:ext uri="{FF2B5EF4-FFF2-40B4-BE49-F238E27FC236}">
                <a16:creationId xmlns:a16="http://schemas.microsoft.com/office/drawing/2014/main" id="{0890297B-5D11-4BC7-AADD-F83098DD22A8}"/>
              </a:ext>
            </a:extLst>
          </p:cNvPr>
          <p:cNvSpPr/>
          <p:nvPr/>
        </p:nvSpPr>
        <p:spPr>
          <a:xfrm>
            <a:off x="187355" y="950745"/>
            <a:ext cx="4044771" cy="461665"/>
          </a:xfrm>
          <a:prstGeom prst="rect">
            <a:avLst/>
          </a:prstGeom>
        </p:spPr>
        <p:txBody>
          <a:bodyPr wrap="square">
            <a:spAutoFit/>
          </a:bodyPr>
          <a:lstStyle/>
          <a:p>
            <a:r>
              <a:rPr lang="pt-BR" sz="2400" dirty="0" err="1"/>
              <a:t>Branches</a:t>
            </a:r>
            <a:r>
              <a:rPr lang="pt-BR" sz="2400" dirty="0"/>
              <a:t> de Longa Duração</a:t>
            </a:r>
          </a:p>
        </p:txBody>
      </p:sp>
      <p:sp>
        <p:nvSpPr>
          <p:cNvPr id="10" name="Retângulo 9">
            <a:extLst>
              <a:ext uri="{FF2B5EF4-FFF2-40B4-BE49-F238E27FC236}">
                <a16:creationId xmlns:a16="http://schemas.microsoft.com/office/drawing/2014/main" id="{D81A0AC8-3AE4-43AB-964A-AFA23F9BB858}"/>
              </a:ext>
            </a:extLst>
          </p:cNvPr>
          <p:cNvSpPr/>
          <p:nvPr/>
        </p:nvSpPr>
        <p:spPr>
          <a:xfrm>
            <a:off x="220992" y="1705166"/>
            <a:ext cx="4602759" cy="1754326"/>
          </a:xfrm>
          <a:prstGeom prst="rect">
            <a:avLst/>
          </a:prstGeom>
        </p:spPr>
        <p:txBody>
          <a:bodyPr wrap="square">
            <a:spAutoFit/>
          </a:bodyPr>
          <a:lstStyle/>
          <a:p>
            <a:r>
              <a:rPr lang="pt-BR" b="1" dirty="0" err="1"/>
              <a:t>Branches</a:t>
            </a:r>
            <a:r>
              <a:rPr lang="pt-BR" b="1" dirty="0"/>
              <a:t> tópicos </a:t>
            </a:r>
            <a:r>
              <a:rPr lang="pt-BR" dirty="0"/>
              <a:t>são úteis em projetos de qualquer tamanho. Um </a:t>
            </a:r>
            <a:r>
              <a:rPr lang="pt-BR" dirty="0" err="1"/>
              <a:t>branch</a:t>
            </a:r>
            <a:r>
              <a:rPr lang="pt-BR" dirty="0"/>
              <a:t> tópico é um </a:t>
            </a:r>
            <a:r>
              <a:rPr lang="pt-BR" dirty="0" err="1"/>
              <a:t>branch</a:t>
            </a:r>
            <a:r>
              <a:rPr lang="pt-BR" dirty="0"/>
              <a:t> de curta duração que você cria e usa para uma funcionalidade ou trabalho relacionado. No </a:t>
            </a:r>
            <a:r>
              <a:rPr lang="pt-BR" dirty="0" err="1"/>
              <a:t>Git</a:t>
            </a:r>
            <a:r>
              <a:rPr lang="pt-BR" dirty="0"/>
              <a:t> é comum criar, trabalhar, mesclar e apagar </a:t>
            </a:r>
            <a:r>
              <a:rPr lang="pt-BR" dirty="0" err="1"/>
              <a:t>branches</a:t>
            </a:r>
            <a:r>
              <a:rPr lang="pt-BR" dirty="0"/>
              <a:t> muitas vezes ao dia.</a:t>
            </a:r>
          </a:p>
        </p:txBody>
      </p:sp>
      <p:pic>
        <p:nvPicPr>
          <p:cNvPr id="4098" name="Picture 2" descr="https://git-scm.com/figures/18333fig0320-tn.png">
            <a:extLst>
              <a:ext uri="{FF2B5EF4-FFF2-40B4-BE49-F238E27FC236}">
                <a16:creationId xmlns:a16="http://schemas.microsoft.com/office/drawing/2014/main" id="{86482C45-F0A9-4576-807B-2070A7BA6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944" y="223935"/>
            <a:ext cx="3724080" cy="28924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git-scm.com/figures/18333fig0321-tn.png">
            <a:extLst>
              <a:ext uri="{FF2B5EF4-FFF2-40B4-BE49-F238E27FC236}">
                <a16:creationId xmlns:a16="http://schemas.microsoft.com/office/drawing/2014/main" id="{B7714416-A9A0-46C0-A579-62DFF6CD6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624" y="3429000"/>
            <a:ext cx="3234467" cy="2998140"/>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a:extLst>
              <a:ext uri="{FF2B5EF4-FFF2-40B4-BE49-F238E27FC236}">
                <a16:creationId xmlns:a16="http://schemas.microsoft.com/office/drawing/2014/main" id="{E4572E7A-90F3-41B2-905E-F72DD983F8A9}"/>
              </a:ext>
            </a:extLst>
          </p:cNvPr>
          <p:cNvSpPr/>
          <p:nvPr/>
        </p:nvSpPr>
        <p:spPr>
          <a:xfrm>
            <a:off x="151118" y="3784905"/>
            <a:ext cx="6096000" cy="2603980"/>
          </a:xfrm>
          <a:prstGeom prst="rect">
            <a:avLst/>
          </a:prstGeom>
        </p:spPr>
        <p:txBody>
          <a:bodyPr>
            <a:normAutofit fontScale="92500" lnSpcReduction="20000"/>
          </a:bodyPr>
          <a:lstStyle/>
          <a:p>
            <a:r>
              <a:rPr lang="pt-BR" dirty="0"/>
              <a:t>No exemplo está se fazendo um trabalho (</a:t>
            </a:r>
            <a:r>
              <a:rPr lang="pt-BR" dirty="0" err="1"/>
              <a:t>master</a:t>
            </a:r>
            <a:r>
              <a:rPr lang="pt-BR" dirty="0"/>
              <a:t>), cria um </a:t>
            </a:r>
            <a:r>
              <a:rPr lang="pt-BR" dirty="0" err="1"/>
              <a:t>branch</a:t>
            </a:r>
            <a:r>
              <a:rPr lang="pt-BR" dirty="0"/>
              <a:t> para um erro (iss91), trabalha nele um pouco, cria um segundo </a:t>
            </a:r>
            <a:r>
              <a:rPr lang="pt-BR" dirty="0" err="1"/>
              <a:t>branch</a:t>
            </a:r>
            <a:r>
              <a:rPr lang="pt-BR" dirty="0"/>
              <a:t> para testar uma nova maneira de resolver o mesmo problema (iss91v2), volta ao </a:t>
            </a:r>
            <a:r>
              <a:rPr lang="pt-BR" dirty="0" err="1"/>
              <a:t>branch</a:t>
            </a:r>
            <a:r>
              <a:rPr lang="pt-BR" dirty="0"/>
              <a:t> principal e trabalha nele por um tempo, e cria um novo </a:t>
            </a:r>
            <a:r>
              <a:rPr lang="pt-BR" dirty="0" err="1"/>
              <a:t>branch</a:t>
            </a:r>
            <a:r>
              <a:rPr lang="pt-BR" dirty="0"/>
              <a:t> para trabalhar em algo que não talvez é uma boa ideia (</a:t>
            </a:r>
            <a:r>
              <a:rPr lang="pt-BR" dirty="0" err="1"/>
              <a:t>dumbidea</a:t>
            </a:r>
            <a:r>
              <a:rPr lang="pt-BR" dirty="0"/>
              <a:t>).</a:t>
            </a:r>
          </a:p>
          <a:p>
            <a:endParaRPr lang="pt-BR" dirty="0"/>
          </a:p>
          <a:p>
            <a:r>
              <a:rPr lang="pt-BR" dirty="0"/>
              <a:t>Em seguida decidiu-se que sua segunda solução é a melhor para resolver o erro (iss91v2); e o </a:t>
            </a:r>
            <a:r>
              <a:rPr lang="pt-BR" dirty="0" err="1"/>
              <a:t>branch</a:t>
            </a:r>
            <a:r>
              <a:rPr lang="pt-BR" dirty="0"/>
              <a:t> </a:t>
            </a:r>
            <a:r>
              <a:rPr lang="pt-BR" dirty="0" err="1"/>
              <a:t>dumbidea</a:t>
            </a:r>
            <a:r>
              <a:rPr lang="pt-BR" dirty="0"/>
              <a:t> é genial. Agora pode-se jogar fora o </a:t>
            </a:r>
            <a:r>
              <a:rPr lang="pt-BR" dirty="0" err="1"/>
              <a:t>branch</a:t>
            </a:r>
            <a:r>
              <a:rPr lang="pt-BR" dirty="0"/>
              <a:t> iss91 (perdendo os </a:t>
            </a:r>
            <a:r>
              <a:rPr lang="pt-BR" dirty="0" err="1"/>
              <a:t>commits</a:t>
            </a:r>
            <a:r>
              <a:rPr lang="pt-BR" dirty="0"/>
              <a:t> C5 e C6) e fazer o merge dos dois restantes</a:t>
            </a:r>
          </a:p>
        </p:txBody>
      </p:sp>
    </p:spTree>
    <p:extLst>
      <p:ext uri="{BB962C8B-B14F-4D97-AF65-F5344CB8AC3E}">
        <p14:creationId xmlns:p14="http://schemas.microsoft.com/office/powerpoint/2010/main" val="3336568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92960A14-C258-49B0-9957-84C3F6716B05}"/>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6" name="Retângulo 5">
            <a:extLst>
              <a:ext uri="{FF2B5EF4-FFF2-40B4-BE49-F238E27FC236}">
                <a16:creationId xmlns:a16="http://schemas.microsoft.com/office/drawing/2014/main" id="{64ECE86F-FB5E-44A1-A94B-D6BE0CBBE554}"/>
              </a:ext>
            </a:extLst>
          </p:cNvPr>
          <p:cNvSpPr/>
          <p:nvPr/>
        </p:nvSpPr>
        <p:spPr>
          <a:xfrm>
            <a:off x="331286" y="788436"/>
            <a:ext cx="1027012" cy="369332"/>
          </a:xfrm>
          <a:prstGeom prst="rect">
            <a:avLst/>
          </a:prstGeom>
        </p:spPr>
        <p:txBody>
          <a:bodyPr wrap="none">
            <a:spAutoFit/>
          </a:bodyPr>
          <a:lstStyle/>
          <a:p>
            <a:r>
              <a:rPr lang="pt-BR" dirty="0" err="1"/>
              <a:t>Rebasing</a:t>
            </a:r>
            <a:endParaRPr lang="pt-BR" dirty="0"/>
          </a:p>
        </p:txBody>
      </p:sp>
      <p:pic>
        <p:nvPicPr>
          <p:cNvPr id="6146" name="Picture 2" descr="https://git-scm.com/figures/18333fig0329-tn.png">
            <a:extLst>
              <a:ext uri="{FF2B5EF4-FFF2-40B4-BE49-F238E27FC236}">
                <a16:creationId xmlns:a16="http://schemas.microsoft.com/office/drawing/2014/main" id="{197B9C09-8853-4A03-BDBE-EA3E7626A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86" y="2417311"/>
            <a:ext cx="3363636" cy="1454894"/>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a:extLst>
              <a:ext uri="{FF2B5EF4-FFF2-40B4-BE49-F238E27FC236}">
                <a16:creationId xmlns:a16="http://schemas.microsoft.com/office/drawing/2014/main" id="{C9C1A11A-A40D-4AE5-AEC5-56E3AE8C1D63}"/>
              </a:ext>
            </a:extLst>
          </p:cNvPr>
          <p:cNvSpPr/>
          <p:nvPr/>
        </p:nvSpPr>
        <p:spPr>
          <a:xfrm>
            <a:off x="331286" y="1157768"/>
            <a:ext cx="4026110" cy="1015663"/>
          </a:xfrm>
          <a:prstGeom prst="rect">
            <a:avLst/>
          </a:prstGeom>
        </p:spPr>
        <p:txBody>
          <a:bodyPr wrap="square">
            <a:spAutoFit/>
          </a:bodyPr>
          <a:lstStyle/>
          <a:p>
            <a:r>
              <a:rPr lang="en-US" sz="1200" dirty="0">
                <a:solidFill>
                  <a:srgbClr val="F14E32"/>
                </a:solidFill>
                <a:latin typeface="Courier"/>
              </a:rPr>
              <a:t>$ git checkout experiment </a:t>
            </a:r>
          </a:p>
          <a:p>
            <a:r>
              <a:rPr lang="en-US" sz="1200" dirty="0">
                <a:solidFill>
                  <a:srgbClr val="F14E32"/>
                </a:solidFill>
                <a:latin typeface="Courier"/>
              </a:rPr>
              <a:t>$ git rebase master </a:t>
            </a:r>
          </a:p>
          <a:p>
            <a:r>
              <a:rPr lang="en-US" sz="1200" dirty="0">
                <a:solidFill>
                  <a:srgbClr val="F14E32"/>
                </a:solidFill>
                <a:latin typeface="Courier"/>
              </a:rPr>
              <a:t>First, rewinding head to replay your work on top of it... </a:t>
            </a:r>
          </a:p>
          <a:p>
            <a:r>
              <a:rPr lang="en-US" sz="1200" dirty="0">
                <a:solidFill>
                  <a:srgbClr val="F14E32"/>
                </a:solidFill>
                <a:latin typeface="Courier"/>
              </a:rPr>
              <a:t>Applying: added staged command</a:t>
            </a:r>
            <a:endParaRPr lang="pt-BR" sz="1200" dirty="0"/>
          </a:p>
        </p:txBody>
      </p:sp>
      <p:sp>
        <p:nvSpPr>
          <p:cNvPr id="8" name="Retângulo 7">
            <a:extLst>
              <a:ext uri="{FF2B5EF4-FFF2-40B4-BE49-F238E27FC236}">
                <a16:creationId xmlns:a16="http://schemas.microsoft.com/office/drawing/2014/main" id="{938F9150-B4DB-4E13-BB86-2AE2AF69D92F}"/>
              </a:ext>
            </a:extLst>
          </p:cNvPr>
          <p:cNvSpPr/>
          <p:nvPr/>
        </p:nvSpPr>
        <p:spPr>
          <a:xfrm>
            <a:off x="230155" y="3946849"/>
            <a:ext cx="4519127" cy="2230791"/>
          </a:xfrm>
          <a:prstGeom prst="rect">
            <a:avLst/>
          </a:prstGeom>
        </p:spPr>
        <p:txBody>
          <a:bodyPr>
            <a:normAutofit fontScale="92500" lnSpcReduction="20000"/>
          </a:bodyPr>
          <a:lstStyle/>
          <a:p>
            <a:r>
              <a:rPr lang="pt-BR" dirty="0"/>
              <a:t>Ele vai ao ancestral comum dos dois </a:t>
            </a:r>
            <a:r>
              <a:rPr lang="pt-BR" dirty="0" err="1"/>
              <a:t>branches</a:t>
            </a:r>
            <a:r>
              <a:rPr lang="pt-BR" dirty="0"/>
              <a:t> (no que você está e no qual será feito o </a:t>
            </a:r>
            <a:r>
              <a:rPr lang="pt-BR" dirty="0" err="1"/>
              <a:t>rebase</a:t>
            </a:r>
            <a:r>
              <a:rPr lang="pt-BR" dirty="0"/>
              <a:t>), pega a diferença (</a:t>
            </a:r>
            <a:r>
              <a:rPr lang="pt-BR" dirty="0" err="1"/>
              <a:t>diff</a:t>
            </a:r>
            <a:r>
              <a:rPr lang="pt-BR" dirty="0"/>
              <a:t>) de cada </a:t>
            </a:r>
            <a:r>
              <a:rPr lang="pt-BR" dirty="0" err="1"/>
              <a:t>commit</a:t>
            </a:r>
            <a:r>
              <a:rPr lang="pt-BR" dirty="0"/>
              <a:t> do </a:t>
            </a:r>
            <a:r>
              <a:rPr lang="pt-BR" dirty="0" err="1"/>
              <a:t>branch</a:t>
            </a:r>
            <a:r>
              <a:rPr lang="pt-BR" dirty="0"/>
              <a:t> que você está, salva elas em um arquivo temporário, restaura o </a:t>
            </a:r>
            <a:r>
              <a:rPr lang="pt-BR" dirty="0" err="1"/>
              <a:t>brach</a:t>
            </a:r>
            <a:r>
              <a:rPr lang="pt-BR" dirty="0"/>
              <a:t> atual para o mesmo </a:t>
            </a:r>
            <a:r>
              <a:rPr lang="pt-BR" dirty="0" err="1"/>
              <a:t>commit</a:t>
            </a:r>
            <a:r>
              <a:rPr lang="pt-BR" dirty="0"/>
              <a:t> do </a:t>
            </a:r>
            <a:r>
              <a:rPr lang="pt-BR" dirty="0" err="1"/>
              <a:t>branch</a:t>
            </a:r>
            <a:r>
              <a:rPr lang="pt-BR" dirty="0"/>
              <a:t> que está sendo feito o </a:t>
            </a:r>
            <a:r>
              <a:rPr lang="pt-BR" dirty="0" err="1"/>
              <a:t>rebase</a:t>
            </a:r>
            <a:r>
              <a:rPr lang="pt-BR" dirty="0"/>
              <a:t> e, finalmente, aplica uma mudança de cada vez.</a:t>
            </a:r>
          </a:p>
          <a:p>
            <a:endParaRPr lang="pt-BR" dirty="0"/>
          </a:p>
          <a:p>
            <a:r>
              <a:rPr lang="pt-BR" dirty="0"/>
              <a:t>Nesse ponto, você pode ir ao </a:t>
            </a:r>
            <a:r>
              <a:rPr lang="pt-BR" dirty="0" err="1"/>
              <a:t>branch</a:t>
            </a:r>
            <a:r>
              <a:rPr lang="pt-BR" dirty="0"/>
              <a:t> </a:t>
            </a:r>
            <a:r>
              <a:rPr lang="pt-BR" dirty="0" err="1"/>
              <a:t>master</a:t>
            </a:r>
            <a:r>
              <a:rPr lang="pt-BR" dirty="0"/>
              <a:t> e fazer um merge </a:t>
            </a:r>
            <a:r>
              <a:rPr lang="pt-BR" dirty="0" err="1"/>
              <a:t>fast-forward</a:t>
            </a:r>
            <a:endParaRPr lang="pt-BR" dirty="0"/>
          </a:p>
        </p:txBody>
      </p:sp>
      <p:sp>
        <p:nvSpPr>
          <p:cNvPr id="9" name="Retângulo 8">
            <a:extLst>
              <a:ext uri="{FF2B5EF4-FFF2-40B4-BE49-F238E27FC236}">
                <a16:creationId xmlns:a16="http://schemas.microsoft.com/office/drawing/2014/main" id="{CAD95339-F1EB-45B9-9F0D-79E4252FED69}"/>
              </a:ext>
            </a:extLst>
          </p:cNvPr>
          <p:cNvSpPr/>
          <p:nvPr/>
        </p:nvSpPr>
        <p:spPr>
          <a:xfrm>
            <a:off x="5529942" y="511437"/>
            <a:ext cx="6096000" cy="1754326"/>
          </a:xfrm>
          <a:prstGeom prst="rect">
            <a:avLst/>
          </a:prstGeom>
        </p:spPr>
        <p:txBody>
          <a:bodyPr>
            <a:spAutoFit/>
          </a:bodyPr>
          <a:lstStyle/>
          <a:p>
            <a:r>
              <a:rPr lang="pt-BR" u="sng" dirty="0"/>
              <a:t>Não faça </a:t>
            </a:r>
            <a:r>
              <a:rPr lang="pt-BR" u="sng" dirty="0" err="1"/>
              <a:t>rebase</a:t>
            </a:r>
            <a:r>
              <a:rPr lang="pt-BR" u="sng" dirty="0"/>
              <a:t> de </a:t>
            </a:r>
            <a:r>
              <a:rPr lang="pt-BR" u="sng" dirty="0" err="1"/>
              <a:t>commits</a:t>
            </a:r>
            <a:r>
              <a:rPr lang="pt-BR" u="sng" dirty="0"/>
              <a:t> que você enviou para um repositório público.</a:t>
            </a:r>
          </a:p>
          <a:p>
            <a:r>
              <a:rPr lang="pt-BR" dirty="0"/>
              <a:t>No exemplo abaixo, fizeram </a:t>
            </a:r>
            <a:r>
              <a:rPr lang="pt-BR" dirty="0" err="1"/>
              <a:t>rebase</a:t>
            </a:r>
            <a:r>
              <a:rPr lang="pt-BR" dirty="0"/>
              <a:t> dos </a:t>
            </a:r>
            <a:r>
              <a:rPr lang="pt-BR" dirty="0" err="1"/>
              <a:t>commits</a:t>
            </a:r>
            <a:r>
              <a:rPr lang="pt-BR" dirty="0"/>
              <a:t> c4 e c6 enquanto há uma estação de trabalho os utilizando como referência ainda, pois fez merge das atualizações antes de fazerem o </a:t>
            </a:r>
            <a:r>
              <a:rPr lang="pt-BR" dirty="0" err="1"/>
              <a:t>rebase</a:t>
            </a:r>
            <a:endParaRPr lang="pt-BR" dirty="0"/>
          </a:p>
        </p:txBody>
      </p:sp>
      <p:pic>
        <p:nvPicPr>
          <p:cNvPr id="6148" name="Picture 4" descr="https://git-scm.com/figures/18333fig0339-tn.png">
            <a:extLst>
              <a:ext uri="{FF2B5EF4-FFF2-40B4-BE49-F238E27FC236}">
                <a16:creationId xmlns:a16="http://schemas.microsoft.com/office/drawing/2014/main" id="{5C713188-7532-443D-9878-47F9940D4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830" y="2336800"/>
            <a:ext cx="5408992" cy="400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621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040E816F-D27C-498F-B436-3F1C34398838}"/>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6" name="Título 1">
            <a:extLst>
              <a:ext uri="{FF2B5EF4-FFF2-40B4-BE49-F238E27FC236}">
                <a16:creationId xmlns:a16="http://schemas.microsoft.com/office/drawing/2014/main" id="{A21B540B-7DB3-4AC0-990A-CBB8BA1E8377}"/>
              </a:ext>
            </a:extLst>
          </p:cNvPr>
          <p:cNvSpPr>
            <a:spLocks noGrp="1"/>
          </p:cNvSpPr>
          <p:nvPr>
            <p:ph type="title"/>
          </p:nvPr>
        </p:nvSpPr>
        <p:spPr>
          <a:xfrm>
            <a:off x="331286" y="641477"/>
            <a:ext cx="2575249" cy="494525"/>
          </a:xfrm>
        </p:spPr>
        <p:txBody>
          <a:bodyPr>
            <a:noAutofit/>
          </a:bodyPr>
          <a:lstStyle/>
          <a:p>
            <a:r>
              <a:rPr lang="pt-BR" sz="2400" dirty="0"/>
              <a:t>Protocolos</a:t>
            </a:r>
          </a:p>
        </p:txBody>
      </p:sp>
      <p:sp>
        <p:nvSpPr>
          <p:cNvPr id="8" name="Retângulo 7">
            <a:extLst>
              <a:ext uri="{FF2B5EF4-FFF2-40B4-BE49-F238E27FC236}">
                <a16:creationId xmlns:a16="http://schemas.microsoft.com/office/drawing/2014/main" id="{F1935A28-8E31-4975-A2AD-D4C2E9DE50AA}"/>
              </a:ext>
            </a:extLst>
          </p:cNvPr>
          <p:cNvSpPr/>
          <p:nvPr/>
        </p:nvSpPr>
        <p:spPr>
          <a:xfrm>
            <a:off x="331286" y="1205978"/>
            <a:ext cx="6096000" cy="646331"/>
          </a:xfrm>
          <a:prstGeom prst="rect">
            <a:avLst/>
          </a:prstGeom>
        </p:spPr>
        <p:txBody>
          <a:bodyPr>
            <a:spAutoFit/>
          </a:bodyPr>
          <a:lstStyle/>
          <a:p>
            <a:r>
              <a:rPr lang="pt-BR" dirty="0"/>
              <a:t>O </a:t>
            </a:r>
            <a:r>
              <a:rPr lang="pt-BR" dirty="0" err="1"/>
              <a:t>Git</a:t>
            </a:r>
            <a:r>
              <a:rPr lang="pt-BR" dirty="0"/>
              <a:t> pode usar quatro protocolos principais para transferir dados: Local, </a:t>
            </a:r>
            <a:r>
              <a:rPr lang="pt-BR" dirty="0" err="1"/>
              <a:t>Secure</a:t>
            </a:r>
            <a:r>
              <a:rPr lang="pt-BR" dirty="0"/>
              <a:t> Shell (SSH), </a:t>
            </a:r>
            <a:r>
              <a:rPr lang="pt-BR" dirty="0" err="1"/>
              <a:t>Git</a:t>
            </a:r>
            <a:r>
              <a:rPr lang="pt-BR" dirty="0"/>
              <a:t> e HTTP. </a:t>
            </a:r>
          </a:p>
        </p:txBody>
      </p:sp>
      <p:sp>
        <p:nvSpPr>
          <p:cNvPr id="9" name="Retângulo 8">
            <a:extLst>
              <a:ext uri="{FF2B5EF4-FFF2-40B4-BE49-F238E27FC236}">
                <a16:creationId xmlns:a16="http://schemas.microsoft.com/office/drawing/2014/main" id="{6FD58850-68B7-4B8F-A157-91743DC7C3F7}"/>
              </a:ext>
            </a:extLst>
          </p:cNvPr>
          <p:cNvSpPr/>
          <p:nvPr/>
        </p:nvSpPr>
        <p:spPr>
          <a:xfrm>
            <a:off x="258147" y="2322064"/>
            <a:ext cx="6096000" cy="1077218"/>
          </a:xfrm>
          <a:prstGeom prst="rect">
            <a:avLst/>
          </a:prstGeom>
        </p:spPr>
        <p:txBody>
          <a:bodyPr>
            <a:spAutoFit/>
          </a:bodyPr>
          <a:lstStyle/>
          <a:p>
            <a:r>
              <a:rPr lang="pt-BR" sz="1600" dirty="0"/>
              <a:t>O protocolo mais básico é o</a:t>
            </a:r>
            <a:r>
              <a:rPr lang="pt-BR" sz="1600" b="1" dirty="0"/>
              <a:t> Protocolo Local </a:t>
            </a:r>
            <a:r>
              <a:rPr lang="pt-BR" sz="1600" dirty="0"/>
              <a:t>(Local </a:t>
            </a:r>
            <a:r>
              <a:rPr lang="pt-BR" sz="1600" dirty="0" err="1"/>
              <a:t>protocol</a:t>
            </a:r>
            <a:r>
              <a:rPr lang="pt-BR" sz="1600" dirty="0"/>
              <a:t>), em que o repositório remoto está em outro diretório no disco.</a:t>
            </a:r>
          </a:p>
          <a:p>
            <a:r>
              <a:rPr lang="pt-BR" sz="1600" dirty="0"/>
              <a:t>Utilizado, principalmente se todos no seu time tem acesso a um sistema de arquivos compartilhados como um NFS montado</a:t>
            </a:r>
          </a:p>
        </p:txBody>
      </p:sp>
      <p:sp>
        <p:nvSpPr>
          <p:cNvPr id="10" name="Retângulo 9">
            <a:extLst>
              <a:ext uri="{FF2B5EF4-FFF2-40B4-BE49-F238E27FC236}">
                <a16:creationId xmlns:a16="http://schemas.microsoft.com/office/drawing/2014/main" id="{71F98A8C-8607-4A86-9BFE-161AD6906664}"/>
              </a:ext>
            </a:extLst>
          </p:cNvPr>
          <p:cNvSpPr/>
          <p:nvPr/>
        </p:nvSpPr>
        <p:spPr>
          <a:xfrm>
            <a:off x="258147" y="3429000"/>
            <a:ext cx="3810659" cy="276999"/>
          </a:xfrm>
          <a:prstGeom prst="rect">
            <a:avLst/>
          </a:prstGeom>
        </p:spPr>
        <p:txBody>
          <a:bodyPr wrap="none">
            <a:spAutoFit/>
          </a:bodyPr>
          <a:lstStyle/>
          <a:p>
            <a:r>
              <a:rPr lang="fr-FR" sz="1200" dirty="0">
                <a:solidFill>
                  <a:srgbClr val="F14E32"/>
                </a:solidFill>
                <a:latin typeface="Courier"/>
              </a:rPr>
              <a:t>$ git clone file:///opt/git/project.git</a:t>
            </a:r>
            <a:endParaRPr lang="pt-BR" sz="1200" dirty="0"/>
          </a:p>
        </p:txBody>
      </p:sp>
      <p:sp>
        <p:nvSpPr>
          <p:cNvPr id="11" name="Retângulo 10">
            <a:extLst>
              <a:ext uri="{FF2B5EF4-FFF2-40B4-BE49-F238E27FC236}">
                <a16:creationId xmlns:a16="http://schemas.microsoft.com/office/drawing/2014/main" id="{E90935E4-A6F1-492A-9294-B01D23D5A672}"/>
              </a:ext>
            </a:extLst>
          </p:cNvPr>
          <p:cNvSpPr/>
          <p:nvPr/>
        </p:nvSpPr>
        <p:spPr>
          <a:xfrm>
            <a:off x="258147" y="3835717"/>
            <a:ext cx="6096000" cy="1169551"/>
          </a:xfrm>
          <a:prstGeom prst="rect">
            <a:avLst/>
          </a:prstGeom>
        </p:spPr>
        <p:txBody>
          <a:bodyPr>
            <a:spAutoFit/>
          </a:bodyPr>
          <a:lstStyle/>
          <a:p>
            <a:r>
              <a:rPr lang="pt-BR" sz="1400" dirty="0"/>
              <a:t>Os </a:t>
            </a:r>
            <a:r>
              <a:rPr lang="pt-BR" sz="1400" b="1" dirty="0"/>
              <a:t>prós</a:t>
            </a:r>
            <a:r>
              <a:rPr lang="pt-BR" sz="1400" dirty="0"/>
              <a:t> de repositórios baseados em arquivos são que eles são simples e usam permissões de arquivo e acessos de rede existentes</a:t>
            </a:r>
          </a:p>
          <a:p>
            <a:r>
              <a:rPr lang="pt-BR" sz="1400" dirty="0"/>
              <a:t>Os </a:t>
            </a:r>
            <a:r>
              <a:rPr lang="pt-BR" sz="1400" b="1" dirty="0"/>
              <a:t>contras</a:t>
            </a:r>
            <a:r>
              <a:rPr lang="pt-BR" sz="1400" dirty="0"/>
              <a:t> deste método são que o acesso compartilhado é geralmente mais difícil de configurar e acessar de múltiplos lugares do que via conexão básica de rede.</a:t>
            </a:r>
          </a:p>
        </p:txBody>
      </p:sp>
      <p:sp>
        <p:nvSpPr>
          <p:cNvPr id="12" name="Retângulo 11">
            <a:extLst>
              <a:ext uri="{FF2B5EF4-FFF2-40B4-BE49-F238E27FC236}">
                <a16:creationId xmlns:a16="http://schemas.microsoft.com/office/drawing/2014/main" id="{C2120EC6-86E4-43C4-9C36-0DEA2875C6BA}"/>
              </a:ext>
            </a:extLst>
          </p:cNvPr>
          <p:cNvSpPr/>
          <p:nvPr/>
        </p:nvSpPr>
        <p:spPr>
          <a:xfrm>
            <a:off x="6208915" y="358645"/>
            <a:ext cx="5333052" cy="847334"/>
          </a:xfrm>
          <a:prstGeom prst="rect">
            <a:avLst/>
          </a:prstGeom>
        </p:spPr>
        <p:txBody>
          <a:bodyPr wrap="square">
            <a:normAutofit/>
          </a:bodyPr>
          <a:lstStyle/>
          <a:p>
            <a:r>
              <a:rPr lang="pt-BR" sz="1600" dirty="0"/>
              <a:t>O protocolo mais comum de transporte para o </a:t>
            </a:r>
            <a:r>
              <a:rPr lang="pt-BR" sz="1600" dirty="0" err="1"/>
              <a:t>Git</a:t>
            </a:r>
            <a:r>
              <a:rPr lang="pt-BR" sz="1600" dirty="0"/>
              <a:t> é </a:t>
            </a:r>
            <a:r>
              <a:rPr lang="pt-BR" sz="1600" b="1" dirty="0"/>
              <a:t>o SSH</a:t>
            </a:r>
          </a:p>
          <a:p>
            <a:r>
              <a:rPr lang="pt-BR" sz="1600" dirty="0"/>
              <a:t>O SSH é também o único protocolo para redes em que você pode facilmente ler e escrever no servidor</a:t>
            </a:r>
          </a:p>
        </p:txBody>
      </p:sp>
      <p:sp>
        <p:nvSpPr>
          <p:cNvPr id="13" name="Retângulo 12">
            <a:extLst>
              <a:ext uri="{FF2B5EF4-FFF2-40B4-BE49-F238E27FC236}">
                <a16:creationId xmlns:a16="http://schemas.microsoft.com/office/drawing/2014/main" id="{4FA14D24-E102-4F6A-A25B-C3E6F4C40C1E}"/>
              </a:ext>
            </a:extLst>
          </p:cNvPr>
          <p:cNvSpPr/>
          <p:nvPr/>
        </p:nvSpPr>
        <p:spPr>
          <a:xfrm>
            <a:off x="6277996" y="1168842"/>
            <a:ext cx="3996607" cy="276999"/>
          </a:xfrm>
          <a:prstGeom prst="rect">
            <a:avLst/>
          </a:prstGeom>
        </p:spPr>
        <p:txBody>
          <a:bodyPr wrap="none">
            <a:spAutoFit/>
          </a:bodyPr>
          <a:lstStyle/>
          <a:p>
            <a:r>
              <a:rPr lang="pt-BR" sz="1200" dirty="0">
                <a:solidFill>
                  <a:srgbClr val="F14E32"/>
                </a:solidFill>
                <a:latin typeface="Courier"/>
              </a:rPr>
              <a:t>$ </a:t>
            </a:r>
            <a:r>
              <a:rPr lang="pt-BR" sz="1200" dirty="0" err="1">
                <a:solidFill>
                  <a:srgbClr val="F14E32"/>
                </a:solidFill>
                <a:latin typeface="Courier"/>
              </a:rPr>
              <a:t>git</a:t>
            </a:r>
            <a:r>
              <a:rPr lang="pt-BR" sz="1200" dirty="0">
                <a:solidFill>
                  <a:srgbClr val="F14E32"/>
                </a:solidFill>
                <a:latin typeface="Courier"/>
              </a:rPr>
              <a:t> clone ssh://user@server/project.git</a:t>
            </a:r>
            <a:endParaRPr lang="pt-BR" sz="1200" dirty="0"/>
          </a:p>
        </p:txBody>
      </p:sp>
      <p:sp>
        <p:nvSpPr>
          <p:cNvPr id="14" name="Retângulo 13">
            <a:extLst>
              <a:ext uri="{FF2B5EF4-FFF2-40B4-BE49-F238E27FC236}">
                <a16:creationId xmlns:a16="http://schemas.microsoft.com/office/drawing/2014/main" id="{BDFB96A9-A9C2-46D7-BC4A-B8D65DC4AE53}"/>
              </a:ext>
            </a:extLst>
          </p:cNvPr>
          <p:cNvSpPr/>
          <p:nvPr/>
        </p:nvSpPr>
        <p:spPr>
          <a:xfrm>
            <a:off x="6277996" y="1575559"/>
            <a:ext cx="5582718" cy="2462213"/>
          </a:xfrm>
          <a:prstGeom prst="rect">
            <a:avLst/>
          </a:prstGeom>
        </p:spPr>
        <p:txBody>
          <a:bodyPr wrap="square">
            <a:spAutoFit/>
          </a:bodyPr>
          <a:lstStyle/>
          <a:p>
            <a:r>
              <a:rPr lang="pt-BR" sz="1400" dirty="0"/>
              <a:t>Os </a:t>
            </a:r>
            <a:r>
              <a:rPr lang="pt-BR" sz="1400" b="1" dirty="0"/>
              <a:t>prós</a:t>
            </a:r>
            <a:r>
              <a:rPr lang="pt-BR" sz="1400" dirty="0"/>
              <a:t> de usar SSH são ter que usá-lo se quer acesso de escrita autenticado através de uma rede. O SSH é simples de configurar, serviços SSH são muito comuns, muitas distribuições de </a:t>
            </a:r>
            <a:r>
              <a:rPr lang="pt-BR" sz="1400" dirty="0" err="1"/>
              <a:t>SOs</a:t>
            </a:r>
            <a:r>
              <a:rPr lang="pt-BR" sz="1400" dirty="0"/>
              <a:t> estão configuradas com eles ou tem ferramentas para gerenciá-los. O acesso através de SSH é seguro, criptografado e autenticado. E o SSH é eficiente, compactando os dados da melhor forma possível antes de transferi-los.</a:t>
            </a:r>
          </a:p>
          <a:p>
            <a:r>
              <a:rPr lang="pt-BR" sz="1400" dirty="0"/>
              <a:t>O </a:t>
            </a:r>
            <a:r>
              <a:rPr lang="pt-BR" sz="1400" b="1" dirty="0"/>
              <a:t>contra</a:t>
            </a:r>
            <a:r>
              <a:rPr lang="pt-BR" sz="1400" dirty="0"/>
              <a:t> do SSH é que não permite acesso anônimo do seu repositório. As pessoas tem que acessar o seu computador através de SSH para acessá-lo, mesmo que apenas para leitura, o que não faz com que o acesso por SSH seja encorajador para projetos de código aberto.</a:t>
            </a:r>
          </a:p>
          <a:p>
            <a:endParaRPr lang="pt-BR" sz="1400" dirty="0"/>
          </a:p>
        </p:txBody>
      </p:sp>
    </p:spTree>
    <p:extLst>
      <p:ext uri="{BB962C8B-B14F-4D97-AF65-F5344CB8AC3E}">
        <p14:creationId xmlns:p14="http://schemas.microsoft.com/office/powerpoint/2010/main" val="191771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040E816F-D27C-498F-B436-3F1C34398838}"/>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dirty="0"/>
              <a:t>GIT</a:t>
            </a:r>
          </a:p>
        </p:txBody>
      </p:sp>
      <p:sp>
        <p:nvSpPr>
          <p:cNvPr id="6" name="Título 1">
            <a:extLst>
              <a:ext uri="{FF2B5EF4-FFF2-40B4-BE49-F238E27FC236}">
                <a16:creationId xmlns:a16="http://schemas.microsoft.com/office/drawing/2014/main" id="{A21B540B-7DB3-4AC0-990A-CBB8BA1E8377}"/>
              </a:ext>
            </a:extLst>
          </p:cNvPr>
          <p:cNvSpPr>
            <a:spLocks noGrp="1"/>
          </p:cNvSpPr>
          <p:nvPr>
            <p:ph type="title"/>
          </p:nvPr>
        </p:nvSpPr>
        <p:spPr>
          <a:xfrm>
            <a:off x="331286" y="641477"/>
            <a:ext cx="2575249" cy="494525"/>
          </a:xfrm>
        </p:spPr>
        <p:txBody>
          <a:bodyPr>
            <a:noAutofit/>
          </a:bodyPr>
          <a:lstStyle/>
          <a:p>
            <a:r>
              <a:rPr lang="pt-BR" sz="2400" dirty="0"/>
              <a:t>Protocolos</a:t>
            </a:r>
          </a:p>
        </p:txBody>
      </p:sp>
      <p:sp>
        <p:nvSpPr>
          <p:cNvPr id="9" name="Retângulo 8">
            <a:extLst>
              <a:ext uri="{FF2B5EF4-FFF2-40B4-BE49-F238E27FC236}">
                <a16:creationId xmlns:a16="http://schemas.microsoft.com/office/drawing/2014/main" id="{6FD58850-68B7-4B8F-A157-91743DC7C3F7}"/>
              </a:ext>
            </a:extLst>
          </p:cNvPr>
          <p:cNvSpPr/>
          <p:nvPr/>
        </p:nvSpPr>
        <p:spPr>
          <a:xfrm>
            <a:off x="258147" y="1136002"/>
            <a:ext cx="6096000" cy="1200329"/>
          </a:xfrm>
          <a:prstGeom prst="rect">
            <a:avLst/>
          </a:prstGeom>
        </p:spPr>
        <p:txBody>
          <a:bodyPr>
            <a:spAutoFit/>
          </a:bodyPr>
          <a:lstStyle/>
          <a:p>
            <a:r>
              <a:rPr lang="pt-BR" dirty="0"/>
              <a:t>O </a:t>
            </a:r>
            <a:r>
              <a:rPr lang="pt-BR" b="1" dirty="0"/>
              <a:t>protocolo </a:t>
            </a:r>
            <a:r>
              <a:rPr lang="pt-BR" b="1" dirty="0" err="1"/>
              <a:t>Git</a:t>
            </a:r>
            <a:r>
              <a:rPr lang="pt-BR" b="1" dirty="0"/>
              <a:t> </a:t>
            </a:r>
            <a:r>
              <a:rPr lang="pt-BR" dirty="0"/>
              <a:t>é um </a:t>
            </a:r>
            <a:r>
              <a:rPr lang="pt-BR" dirty="0" err="1"/>
              <a:t>daemon</a:t>
            </a:r>
            <a:r>
              <a:rPr lang="pt-BR" dirty="0"/>
              <a:t> especial que vem no pacote do </a:t>
            </a:r>
            <a:r>
              <a:rPr lang="pt-BR" dirty="0" err="1"/>
              <a:t>Git</a:t>
            </a:r>
            <a:r>
              <a:rPr lang="pt-BR" dirty="0"/>
              <a:t>. Ele escuta em uma porta dedicada (9418) que provê um serviço similar ao SSH, mas absolutamente sem nenhuma autenticação.</a:t>
            </a:r>
            <a:endParaRPr lang="pt-BR" sz="1600" dirty="0"/>
          </a:p>
        </p:txBody>
      </p:sp>
      <p:sp>
        <p:nvSpPr>
          <p:cNvPr id="11" name="Retângulo 10">
            <a:extLst>
              <a:ext uri="{FF2B5EF4-FFF2-40B4-BE49-F238E27FC236}">
                <a16:creationId xmlns:a16="http://schemas.microsoft.com/office/drawing/2014/main" id="{E90935E4-A6F1-492A-9294-B01D23D5A672}"/>
              </a:ext>
            </a:extLst>
          </p:cNvPr>
          <p:cNvSpPr/>
          <p:nvPr/>
        </p:nvSpPr>
        <p:spPr>
          <a:xfrm>
            <a:off x="258147" y="2521059"/>
            <a:ext cx="6096000" cy="1815882"/>
          </a:xfrm>
          <a:prstGeom prst="rect">
            <a:avLst/>
          </a:prstGeom>
        </p:spPr>
        <p:txBody>
          <a:bodyPr>
            <a:spAutoFit/>
          </a:bodyPr>
          <a:lstStyle/>
          <a:p>
            <a:r>
              <a:rPr lang="pt-BR" sz="1400" dirty="0"/>
              <a:t>O </a:t>
            </a:r>
            <a:r>
              <a:rPr lang="pt-BR" sz="1400" b="1" dirty="0"/>
              <a:t>pró </a:t>
            </a:r>
            <a:r>
              <a:rPr lang="pt-BR" sz="1400" dirty="0"/>
              <a:t>do protocolo </a:t>
            </a:r>
            <a:r>
              <a:rPr lang="pt-BR" sz="1400" dirty="0" err="1"/>
              <a:t>Git</a:t>
            </a:r>
            <a:r>
              <a:rPr lang="pt-BR" sz="1400" dirty="0"/>
              <a:t> é ser o mais rápido. Se há muito tráfego para um projeto público ou o projeto é muito grande e não requer autenticação para acesso de leitura, é o melhor para servir ao projeto. Ele usa o mesmo mecanismo de transmissão de dados que o protocolo SSH, mas sem o tempo gasto na criptografia e autenticação.</a:t>
            </a:r>
          </a:p>
          <a:p>
            <a:r>
              <a:rPr lang="pt-BR" sz="1400" dirty="0"/>
              <a:t>Os </a:t>
            </a:r>
            <a:r>
              <a:rPr lang="pt-BR" sz="1400" b="1" dirty="0"/>
              <a:t>contras</a:t>
            </a:r>
            <a:r>
              <a:rPr lang="pt-BR" sz="1400" dirty="0"/>
              <a:t> são a falta de autenticação. É também o protocolo mais difícil de configurar. E ele requer também acesso a porta 9418 via firewall, que normalmente é bloqueada em grandes firewalls corporativos </a:t>
            </a:r>
          </a:p>
        </p:txBody>
      </p:sp>
      <p:sp>
        <p:nvSpPr>
          <p:cNvPr id="12" name="Retângulo 11">
            <a:extLst>
              <a:ext uri="{FF2B5EF4-FFF2-40B4-BE49-F238E27FC236}">
                <a16:creationId xmlns:a16="http://schemas.microsoft.com/office/drawing/2014/main" id="{C2120EC6-86E4-43C4-9C36-0DEA2875C6BA}"/>
              </a:ext>
            </a:extLst>
          </p:cNvPr>
          <p:cNvSpPr/>
          <p:nvPr/>
        </p:nvSpPr>
        <p:spPr>
          <a:xfrm>
            <a:off x="6351135" y="358644"/>
            <a:ext cx="5190832" cy="1516809"/>
          </a:xfrm>
          <a:prstGeom prst="rect">
            <a:avLst/>
          </a:prstGeom>
        </p:spPr>
        <p:txBody>
          <a:bodyPr wrap="square">
            <a:noAutofit/>
          </a:bodyPr>
          <a:lstStyle/>
          <a:p>
            <a:r>
              <a:rPr lang="pt-BR" dirty="0"/>
              <a:t>O bom do </a:t>
            </a:r>
            <a:r>
              <a:rPr lang="pt-BR" b="1" dirty="0"/>
              <a:t>protocolo HTTP</a:t>
            </a:r>
            <a:r>
              <a:rPr lang="pt-BR" dirty="0"/>
              <a:t> ou HTTPS é a simplicidade em configurar. Tudo o que se precisa fazer é colocar o repositório </a:t>
            </a:r>
            <a:r>
              <a:rPr lang="pt-BR" dirty="0" err="1"/>
              <a:t>Git</a:t>
            </a:r>
            <a:r>
              <a:rPr lang="pt-BR" dirty="0"/>
              <a:t> do jeito que ele é em uma pasta acessível pelo Servidor HTTP e configurar o gancho (</a:t>
            </a:r>
            <a:r>
              <a:rPr lang="pt-BR" dirty="0" err="1"/>
              <a:t>hook</a:t>
            </a:r>
            <a:r>
              <a:rPr lang="pt-BR" dirty="0"/>
              <a:t>) post-</a:t>
            </a:r>
            <a:r>
              <a:rPr lang="pt-BR" dirty="0" err="1"/>
              <a:t>update</a:t>
            </a:r>
            <a:r>
              <a:rPr lang="pt-BR" dirty="0"/>
              <a:t>, e estará pronto </a:t>
            </a:r>
          </a:p>
        </p:txBody>
      </p:sp>
      <p:sp>
        <p:nvSpPr>
          <p:cNvPr id="14" name="Retângulo 13">
            <a:extLst>
              <a:ext uri="{FF2B5EF4-FFF2-40B4-BE49-F238E27FC236}">
                <a16:creationId xmlns:a16="http://schemas.microsoft.com/office/drawing/2014/main" id="{BDFB96A9-A9C2-46D7-BC4A-B8D65DC4AE53}"/>
              </a:ext>
            </a:extLst>
          </p:cNvPr>
          <p:cNvSpPr/>
          <p:nvPr/>
        </p:nvSpPr>
        <p:spPr>
          <a:xfrm>
            <a:off x="6351135" y="3182841"/>
            <a:ext cx="5582718" cy="2246769"/>
          </a:xfrm>
          <a:prstGeom prst="rect">
            <a:avLst/>
          </a:prstGeom>
        </p:spPr>
        <p:txBody>
          <a:bodyPr wrap="square">
            <a:spAutoFit/>
          </a:bodyPr>
          <a:lstStyle/>
          <a:p>
            <a:r>
              <a:rPr lang="pt-BR" sz="1400" dirty="0"/>
              <a:t>O </a:t>
            </a:r>
            <a:r>
              <a:rPr lang="pt-BR" sz="1400" b="1" dirty="0"/>
              <a:t>pró </a:t>
            </a:r>
            <a:r>
              <a:rPr lang="pt-BR" sz="1400" dirty="0"/>
              <a:t>de usar protocolo HTTP é que ele é fácil de configurar. O protocolo HTTP também não consome muitos recursos no servidor. Pelo fato de usar apenas um servidor HTTP estático para todo o dado, um servidor Apache normal pode servir em média milhares de arquivos por </a:t>
            </a:r>
            <a:r>
              <a:rPr lang="pt-BR" sz="1400" dirty="0" err="1"/>
              <a:t>segundo,é</a:t>
            </a:r>
            <a:r>
              <a:rPr lang="pt-BR" sz="1400" dirty="0"/>
              <a:t> difícil sobrecarregar até mesmo um servidor pequeno.</a:t>
            </a:r>
          </a:p>
          <a:p>
            <a:r>
              <a:rPr lang="pt-BR" sz="1400" dirty="0"/>
              <a:t>O </a:t>
            </a:r>
            <a:r>
              <a:rPr lang="pt-BR" sz="1400" b="1" dirty="0"/>
              <a:t>contra</a:t>
            </a:r>
            <a:r>
              <a:rPr lang="pt-BR" sz="1400" dirty="0"/>
              <a:t> de servir seu repositório via HTTP é que ele é relativamente ineficiente para o usuário. Geralmente demora muito mais para clonar ou fazer um </a:t>
            </a:r>
            <a:r>
              <a:rPr lang="pt-BR" sz="1400" dirty="0" err="1"/>
              <a:t>fetch</a:t>
            </a:r>
            <a:r>
              <a:rPr lang="pt-BR" sz="1400" dirty="0"/>
              <a:t> do repositório, e você frequentemente tem mais sobrecarga de rede e volume de transferência via HTTP do que com outros protocolos de rede.</a:t>
            </a:r>
          </a:p>
        </p:txBody>
      </p:sp>
      <p:sp>
        <p:nvSpPr>
          <p:cNvPr id="3" name="Retângulo 2">
            <a:extLst>
              <a:ext uri="{FF2B5EF4-FFF2-40B4-BE49-F238E27FC236}">
                <a16:creationId xmlns:a16="http://schemas.microsoft.com/office/drawing/2014/main" id="{5A206747-4AD1-4C33-B18E-0A67C6947952}"/>
              </a:ext>
            </a:extLst>
          </p:cNvPr>
          <p:cNvSpPr/>
          <p:nvPr/>
        </p:nvSpPr>
        <p:spPr>
          <a:xfrm>
            <a:off x="6351135" y="2060181"/>
            <a:ext cx="5284138" cy="1015663"/>
          </a:xfrm>
          <a:prstGeom prst="rect">
            <a:avLst/>
          </a:prstGeom>
        </p:spPr>
        <p:txBody>
          <a:bodyPr wrap="square">
            <a:spAutoFit/>
          </a:bodyPr>
          <a:lstStyle/>
          <a:p>
            <a:r>
              <a:rPr lang="pt-BR" sz="1200" dirty="0">
                <a:solidFill>
                  <a:srgbClr val="F14E32"/>
                </a:solidFill>
                <a:latin typeface="Courier"/>
              </a:rPr>
              <a:t>$ </a:t>
            </a:r>
            <a:r>
              <a:rPr lang="pt-BR" sz="1200" dirty="0" err="1">
                <a:solidFill>
                  <a:srgbClr val="F14E32"/>
                </a:solidFill>
                <a:latin typeface="Courier"/>
              </a:rPr>
              <a:t>cd</a:t>
            </a:r>
            <a:r>
              <a:rPr lang="pt-BR" sz="1200" dirty="0">
                <a:solidFill>
                  <a:srgbClr val="F14E32"/>
                </a:solidFill>
                <a:latin typeface="Courier"/>
              </a:rPr>
              <a:t> /var/</a:t>
            </a:r>
            <a:r>
              <a:rPr lang="pt-BR" sz="1200" dirty="0" err="1">
                <a:solidFill>
                  <a:srgbClr val="F14E32"/>
                </a:solidFill>
                <a:latin typeface="Courier"/>
              </a:rPr>
              <a:t>www</a:t>
            </a:r>
            <a:r>
              <a:rPr lang="pt-BR" sz="1200" dirty="0">
                <a:solidFill>
                  <a:srgbClr val="F14E32"/>
                </a:solidFill>
                <a:latin typeface="Courier"/>
              </a:rPr>
              <a:t>/</a:t>
            </a:r>
            <a:r>
              <a:rPr lang="pt-BR" sz="1200" dirty="0" err="1">
                <a:solidFill>
                  <a:srgbClr val="F14E32"/>
                </a:solidFill>
                <a:latin typeface="Courier"/>
              </a:rPr>
              <a:t>htdocs</a:t>
            </a:r>
            <a:r>
              <a:rPr lang="pt-BR" sz="1200" dirty="0">
                <a:solidFill>
                  <a:srgbClr val="F14E32"/>
                </a:solidFill>
                <a:latin typeface="Courier"/>
              </a:rPr>
              <a:t>/ </a:t>
            </a:r>
          </a:p>
          <a:p>
            <a:r>
              <a:rPr lang="pt-BR" sz="1200" dirty="0">
                <a:solidFill>
                  <a:srgbClr val="F14E32"/>
                </a:solidFill>
                <a:latin typeface="Courier"/>
              </a:rPr>
              <a:t>$ </a:t>
            </a:r>
            <a:r>
              <a:rPr lang="pt-BR" sz="1200" dirty="0" err="1">
                <a:solidFill>
                  <a:srgbClr val="F14E32"/>
                </a:solidFill>
                <a:latin typeface="Courier"/>
              </a:rPr>
              <a:t>git</a:t>
            </a:r>
            <a:r>
              <a:rPr lang="pt-BR" sz="1200" dirty="0">
                <a:solidFill>
                  <a:srgbClr val="F14E32"/>
                </a:solidFill>
                <a:latin typeface="Courier"/>
              </a:rPr>
              <a:t> clone --</a:t>
            </a:r>
            <a:r>
              <a:rPr lang="pt-BR" sz="1200" dirty="0" err="1">
                <a:solidFill>
                  <a:srgbClr val="F14E32"/>
                </a:solidFill>
                <a:latin typeface="Courier"/>
              </a:rPr>
              <a:t>bare</a:t>
            </a:r>
            <a:r>
              <a:rPr lang="pt-BR" sz="1200" dirty="0">
                <a:solidFill>
                  <a:srgbClr val="F14E32"/>
                </a:solidFill>
                <a:latin typeface="Courier"/>
              </a:rPr>
              <a:t> /path/</a:t>
            </a:r>
            <a:r>
              <a:rPr lang="pt-BR" sz="1200" dirty="0" err="1">
                <a:solidFill>
                  <a:srgbClr val="F14E32"/>
                </a:solidFill>
                <a:latin typeface="Courier"/>
              </a:rPr>
              <a:t>to</a:t>
            </a:r>
            <a:r>
              <a:rPr lang="pt-BR" sz="1200" dirty="0">
                <a:solidFill>
                  <a:srgbClr val="F14E32"/>
                </a:solidFill>
                <a:latin typeface="Courier"/>
              </a:rPr>
              <a:t>/</a:t>
            </a:r>
            <a:r>
              <a:rPr lang="pt-BR" sz="1200" dirty="0" err="1">
                <a:solidFill>
                  <a:srgbClr val="F14E32"/>
                </a:solidFill>
                <a:latin typeface="Courier"/>
              </a:rPr>
              <a:t>git_project</a:t>
            </a:r>
            <a:r>
              <a:rPr lang="pt-BR" sz="1200" dirty="0">
                <a:solidFill>
                  <a:srgbClr val="F14E32"/>
                </a:solidFill>
                <a:latin typeface="Courier"/>
              </a:rPr>
              <a:t> </a:t>
            </a:r>
            <a:r>
              <a:rPr lang="pt-BR" sz="1200" dirty="0" err="1">
                <a:solidFill>
                  <a:srgbClr val="F14E32"/>
                </a:solidFill>
                <a:latin typeface="Courier"/>
              </a:rPr>
              <a:t>gitproject.git</a:t>
            </a:r>
            <a:r>
              <a:rPr lang="pt-BR" sz="1200" dirty="0">
                <a:solidFill>
                  <a:srgbClr val="F14E32"/>
                </a:solidFill>
                <a:latin typeface="Courier"/>
              </a:rPr>
              <a:t> </a:t>
            </a:r>
          </a:p>
          <a:p>
            <a:r>
              <a:rPr lang="pt-BR" sz="1200" dirty="0">
                <a:solidFill>
                  <a:srgbClr val="F14E32"/>
                </a:solidFill>
                <a:latin typeface="Courier"/>
              </a:rPr>
              <a:t>$ </a:t>
            </a:r>
            <a:r>
              <a:rPr lang="pt-BR" sz="1200" dirty="0" err="1">
                <a:solidFill>
                  <a:srgbClr val="F14E32"/>
                </a:solidFill>
                <a:latin typeface="Courier"/>
              </a:rPr>
              <a:t>cd</a:t>
            </a:r>
            <a:r>
              <a:rPr lang="pt-BR" sz="1200" dirty="0">
                <a:solidFill>
                  <a:srgbClr val="F14E32"/>
                </a:solidFill>
                <a:latin typeface="Courier"/>
              </a:rPr>
              <a:t> </a:t>
            </a:r>
            <a:r>
              <a:rPr lang="pt-BR" sz="1200" dirty="0" err="1">
                <a:solidFill>
                  <a:srgbClr val="F14E32"/>
                </a:solidFill>
                <a:latin typeface="Courier"/>
              </a:rPr>
              <a:t>gitproject.git</a:t>
            </a:r>
            <a:r>
              <a:rPr lang="pt-BR" sz="1200" dirty="0">
                <a:solidFill>
                  <a:srgbClr val="F14E32"/>
                </a:solidFill>
                <a:latin typeface="Courier"/>
              </a:rPr>
              <a:t> </a:t>
            </a:r>
          </a:p>
          <a:p>
            <a:r>
              <a:rPr lang="pt-BR" sz="1200" dirty="0">
                <a:solidFill>
                  <a:srgbClr val="F14E32"/>
                </a:solidFill>
                <a:latin typeface="Courier"/>
              </a:rPr>
              <a:t>$ </a:t>
            </a:r>
            <a:r>
              <a:rPr lang="pt-BR" sz="1200" dirty="0" err="1">
                <a:solidFill>
                  <a:srgbClr val="F14E32"/>
                </a:solidFill>
                <a:latin typeface="Courier"/>
              </a:rPr>
              <a:t>mv</a:t>
            </a:r>
            <a:r>
              <a:rPr lang="pt-BR" sz="1200" dirty="0">
                <a:solidFill>
                  <a:srgbClr val="F14E32"/>
                </a:solidFill>
                <a:latin typeface="Courier"/>
              </a:rPr>
              <a:t> </a:t>
            </a:r>
            <a:r>
              <a:rPr lang="pt-BR" sz="1200" dirty="0" err="1">
                <a:solidFill>
                  <a:srgbClr val="F14E32"/>
                </a:solidFill>
                <a:latin typeface="Courier"/>
              </a:rPr>
              <a:t>hooks</a:t>
            </a:r>
            <a:r>
              <a:rPr lang="pt-BR" sz="1200" dirty="0">
                <a:solidFill>
                  <a:srgbClr val="F14E32"/>
                </a:solidFill>
                <a:latin typeface="Courier"/>
              </a:rPr>
              <a:t>/post-</a:t>
            </a:r>
            <a:r>
              <a:rPr lang="pt-BR" sz="1200" dirty="0" err="1">
                <a:solidFill>
                  <a:srgbClr val="F14E32"/>
                </a:solidFill>
                <a:latin typeface="Courier"/>
              </a:rPr>
              <a:t>update.sample</a:t>
            </a:r>
            <a:r>
              <a:rPr lang="pt-BR" sz="1200" dirty="0">
                <a:solidFill>
                  <a:srgbClr val="F14E32"/>
                </a:solidFill>
                <a:latin typeface="Courier"/>
              </a:rPr>
              <a:t> </a:t>
            </a:r>
            <a:r>
              <a:rPr lang="pt-BR" sz="1200" dirty="0" err="1">
                <a:solidFill>
                  <a:srgbClr val="F14E32"/>
                </a:solidFill>
                <a:latin typeface="Courier"/>
              </a:rPr>
              <a:t>hooks</a:t>
            </a:r>
            <a:r>
              <a:rPr lang="pt-BR" sz="1200" dirty="0">
                <a:solidFill>
                  <a:srgbClr val="F14E32"/>
                </a:solidFill>
                <a:latin typeface="Courier"/>
              </a:rPr>
              <a:t>/post-</a:t>
            </a:r>
            <a:r>
              <a:rPr lang="pt-BR" sz="1200" dirty="0" err="1">
                <a:solidFill>
                  <a:srgbClr val="F14E32"/>
                </a:solidFill>
                <a:latin typeface="Courier"/>
              </a:rPr>
              <a:t>update</a:t>
            </a:r>
            <a:r>
              <a:rPr lang="pt-BR" sz="1200" dirty="0">
                <a:solidFill>
                  <a:srgbClr val="F14E32"/>
                </a:solidFill>
                <a:latin typeface="Courier"/>
              </a:rPr>
              <a:t> </a:t>
            </a:r>
          </a:p>
          <a:p>
            <a:r>
              <a:rPr lang="pt-BR" sz="1200" dirty="0">
                <a:solidFill>
                  <a:srgbClr val="F14E32"/>
                </a:solidFill>
                <a:latin typeface="Courier"/>
              </a:rPr>
              <a:t>$ </a:t>
            </a:r>
            <a:r>
              <a:rPr lang="pt-BR" sz="1200" dirty="0" err="1">
                <a:solidFill>
                  <a:srgbClr val="F14E32"/>
                </a:solidFill>
                <a:latin typeface="Courier"/>
              </a:rPr>
              <a:t>chmod</a:t>
            </a:r>
            <a:r>
              <a:rPr lang="pt-BR" sz="1200" dirty="0">
                <a:solidFill>
                  <a:srgbClr val="F14E32"/>
                </a:solidFill>
                <a:latin typeface="Courier"/>
              </a:rPr>
              <a:t> </a:t>
            </a:r>
            <a:r>
              <a:rPr lang="pt-BR" sz="1200" dirty="0" err="1">
                <a:solidFill>
                  <a:srgbClr val="F14E32"/>
                </a:solidFill>
                <a:latin typeface="Courier"/>
              </a:rPr>
              <a:t>a+x</a:t>
            </a:r>
            <a:r>
              <a:rPr lang="pt-BR" sz="1200" dirty="0">
                <a:solidFill>
                  <a:srgbClr val="F14E32"/>
                </a:solidFill>
                <a:latin typeface="Courier"/>
              </a:rPr>
              <a:t> </a:t>
            </a:r>
            <a:r>
              <a:rPr lang="pt-BR" sz="1200" dirty="0" err="1">
                <a:solidFill>
                  <a:srgbClr val="F14E32"/>
                </a:solidFill>
                <a:latin typeface="Courier"/>
              </a:rPr>
              <a:t>hooks</a:t>
            </a:r>
            <a:r>
              <a:rPr lang="pt-BR" sz="1200" dirty="0">
                <a:solidFill>
                  <a:srgbClr val="F14E32"/>
                </a:solidFill>
                <a:latin typeface="Courier"/>
              </a:rPr>
              <a:t>/post-</a:t>
            </a:r>
            <a:r>
              <a:rPr lang="pt-BR" sz="1200" dirty="0" err="1">
                <a:solidFill>
                  <a:srgbClr val="F14E32"/>
                </a:solidFill>
                <a:latin typeface="Courier"/>
              </a:rPr>
              <a:t>update</a:t>
            </a:r>
            <a:endParaRPr lang="pt-BR" sz="1200" dirty="0"/>
          </a:p>
        </p:txBody>
      </p:sp>
    </p:spTree>
    <p:extLst>
      <p:ext uri="{BB962C8B-B14F-4D97-AF65-F5344CB8AC3E}">
        <p14:creationId xmlns:p14="http://schemas.microsoft.com/office/powerpoint/2010/main" val="2446770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B02B8-DA25-4112-B623-EAC3C2467A5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8423E0E-D923-4973-A590-9F2EAF0A7AF6}"/>
              </a:ext>
            </a:extLst>
          </p:cNvPr>
          <p:cNvSpPr>
            <a:spLocks noGrp="1"/>
          </p:cNvSpPr>
          <p:nvPr>
            <p:ph idx="1"/>
          </p:nvPr>
        </p:nvSpPr>
        <p:spPr/>
        <p:txBody>
          <a:bodyPr/>
          <a:lstStyle/>
          <a:p>
            <a:endParaRPr lang="pt-BR" dirty="0"/>
          </a:p>
        </p:txBody>
      </p:sp>
      <p:sp>
        <p:nvSpPr>
          <p:cNvPr id="4" name="Espaço Reservado para Texto 3">
            <a:extLst>
              <a:ext uri="{FF2B5EF4-FFF2-40B4-BE49-F238E27FC236}">
                <a16:creationId xmlns:a16="http://schemas.microsoft.com/office/drawing/2014/main" id="{AD84E648-B72C-42A6-824C-116CC262C8D3}"/>
              </a:ext>
            </a:extLst>
          </p:cNvPr>
          <p:cNvSpPr>
            <a:spLocks noGrp="1"/>
          </p:cNvSpPr>
          <p:nvPr>
            <p:ph type="body" sz="half" idx="2"/>
          </p:nvPr>
        </p:nvSpPr>
        <p:spPr/>
        <p:txBody>
          <a:bodyPr/>
          <a:lstStyle/>
          <a:p>
            <a:endParaRPr lang="pt-BR"/>
          </a:p>
        </p:txBody>
      </p:sp>
      <p:pic>
        <p:nvPicPr>
          <p:cNvPr id="5" name="Imagem 4">
            <a:extLst>
              <a:ext uri="{FF2B5EF4-FFF2-40B4-BE49-F238E27FC236}">
                <a16:creationId xmlns:a16="http://schemas.microsoft.com/office/drawing/2014/main" id="{2F19C683-BCC8-4FCF-B614-E453137EB61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6992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78DEE7-8823-4E2E-AEF8-DA8927C0B421}"/>
              </a:ext>
            </a:extLst>
          </p:cNvPr>
          <p:cNvSpPr>
            <a:spLocks noGrp="1"/>
          </p:cNvSpPr>
          <p:nvPr>
            <p:ph type="title"/>
          </p:nvPr>
        </p:nvSpPr>
        <p:spPr>
          <a:xfrm>
            <a:off x="289250" y="270588"/>
            <a:ext cx="6615404" cy="1600200"/>
          </a:xfrm>
        </p:spPr>
        <p:txBody>
          <a:bodyPr/>
          <a:lstStyle/>
          <a:p>
            <a:r>
              <a:rPr lang="pt-BR" b="1" dirty="0"/>
              <a:t>Sistemas de Controle de Versão Distribuídos</a:t>
            </a:r>
            <a:br>
              <a:rPr lang="pt-BR" dirty="0"/>
            </a:br>
            <a:endParaRPr lang="pt-BR" dirty="0"/>
          </a:p>
        </p:txBody>
      </p:sp>
      <p:sp>
        <p:nvSpPr>
          <p:cNvPr id="4" name="Espaço Reservado para Texto 3">
            <a:extLst>
              <a:ext uri="{FF2B5EF4-FFF2-40B4-BE49-F238E27FC236}">
                <a16:creationId xmlns:a16="http://schemas.microsoft.com/office/drawing/2014/main" id="{A8AFB52F-D470-49D0-AD79-1A5EA8D7328E}"/>
              </a:ext>
            </a:extLst>
          </p:cNvPr>
          <p:cNvSpPr>
            <a:spLocks noGrp="1"/>
          </p:cNvSpPr>
          <p:nvPr>
            <p:ph type="body" sz="half" idx="2"/>
          </p:nvPr>
        </p:nvSpPr>
        <p:spPr>
          <a:xfrm>
            <a:off x="289250" y="1502229"/>
            <a:ext cx="4482775" cy="4842587"/>
          </a:xfrm>
        </p:spPr>
        <p:txBody>
          <a:bodyPr>
            <a:normAutofit/>
          </a:bodyPr>
          <a:lstStyle/>
          <a:p>
            <a:pPr algn="just"/>
            <a:r>
              <a:rPr lang="pt-BR" dirty="0"/>
              <a:t>O Git, Mercurial, </a:t>
            </a:r>
            <a:r>
              <a:rPr lang="pt-BR" dirty="0" err="1"/>
              <a:t>Bazaar</a:t>
            </a:r>
            <a:r>
              <a:rPr lang="pt-BR" dirty="0"/>
              <a:t> ou </a:t>
            </a:r>
            <a:r>
              <a:rPr lang="pt-BR" dirty="0" err="1"/>
              <a:t>Darcs</a:t>
            </a:r>
            <a:r>
              <a:rPr lang="pt-BR" dirty="0"/>
              <a:t> são DVCS (Sistema de Controle de Versão Distribuídos). Em um DVCS, os clientes não apenas fazem cópias das últimas versões dos arquivos: eles são cópias completas do repositório. Assim, se um servidor falha, qualquer um dos repositórios dos clientes pode ser copiado de volta para o servidor para restaurá-lo. Cada checkout (resgate) é na prática um backup completo de todos os dados. Além disso, muitos desses sistemas lidam muito bem com o aspecto de ter vários repositórios remotos com os quais eles podem colaborar, permitindo que se trabalhe em conjunto com diferentes grupos de pessoas, de diversas maneiras, simultaneamente no mesmo projeto. Isso permite que se estabeleça diferentes tipos de workflow (fluxo de trabalho) que não são possíveis em sistemas centralizados, como por exemplo o uso de modelos hierárquicos.</a:t>
            </a:r>
          </a:p>
          <a:p>
            <a:pPr algn="just"/>
            <a:endParaRPr lang="pt-BR" dirty="0"/>
          </a:p>
        </p:txBody>
      </p:sp>
      <p:pic>
        <p:nvPicPr>
          <p:cNvPr id="5" name="Espaço Reservado para Conteúdo 4">
            <a:extLst>
              <a:ext uri="{FF2B5EF4-FFF2-40B4-BE49-F238E27FC236}">
                <a16:creationId xmlns:a16="http://schemas.microsoft.com/office/drawing/2014/main" id="{C9CFECAD-A829-453E-A594-D7E040507643}"/>
              </a:ext>
            </a:extLst>
          </p:cNvPr>
          <p:cNvPicPr>
            <a:picLocks noGrp="1"/>
          </p:cNvPicPr>
          <p:nvPr>
            <p:ph idx="1"/>
          </p:nvPr>
        </p:nvPicPr>
        <p:blipFill>
          <a:blip r:embed="rId2"/>
          <a:stretch>
            <a:fillRect/>
          </a:stretch>
        </p:blipFill>
        <p:spPr>
          <a:xfrm>
            <a:off x="5633156" y="824089"/>
            <a:ext cx="5904088" cy="5373511"/>
          </a:xfrm>
          <a:prstGeom prst="rect">
            <a:avLst/>
          </a:prstGeom>
        </p:spPr>
      </p:pic>
    </p:spTree>
    <p:extLst>
      <p:ext uri="{BB962C8B-B14F-4D97-AF65-F5344CB8AC3E}">
        <p14:creationId xmlns:p14="http://schemas.microsoft.com/office/powerpoint/2010/main" val="3582058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680EA-83A5-4E93-9B72-32B80D5675D4}"/>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C034E5CE-0F4C-4F8C-9BF4-74B33CA443B3}"/>
              </a:ext>
            </a:extLst>
          </p:cNvPr>
          <p:cNvSpPr>
            <a:spLocks noGrp="1"/>
          </p:cNvSpPr>
          <p:nvPr>
            <p:ph idx="1"/>
          </p:nvPr>
        </p:nvSpPr>
        <p:spPr/>
        <p:txBody>
          <a:bodyPr/>
          <a:lstStyle/>
          <a:p>
            <a:endParaRPr lang="pt-BR"/>
          </a:p>
        </p:txBody>
      </p:sp>
      <p:sp>
        <p:nvSpPr>
          <p:cNvPr id="4" name="Espaço Reservado para Texto 3">
            <a:extLst>
              <a:ext uri="{FF2B5EF4-FFF2-40B4-BE49-F238E27FC236}">
                <a16:creationId xmlns:a16="http://schemas.microsoft.com/office/drawing/2014/main" id="{B7C1B4A2-C99F-49D9-9B26-EA086C80D668}"/>
              </a:ext>
            </a:extLst>
          </p:cNvPr>
          <p:cNvSpPr>
            <a:spLocks noGrp="1"/>
          </p:cNvSpPr>
          <p:nvPr>
            <p:ph type="body" sz="half" idx="2"/>
          </p:nvPr>
        </p:nvSpPr>
        <p:spPr/>
        <p:txBody>
          <a:bodyPr/>
          <a:lstStyle/>
          <a:p>
            <a:endParaRPr lang="pt-BR"/>
          </a:p>
        </p:txBody>
      </p:sp>
      <p:pic>
        <p:nvPicPr>
          <p:cNvPr id="5" name="Imagem 4">
            <a:extLst>
              <a:ext uri="{FF2B5EF4-FFF2-40B4-BE49-F238E27FC236}">
                <a16:creationId xmlns:a16="http://schemas.microsoft.com/office/drawing/2014/main" id="{F91455C1-15DD-4AD7-9B38-F5805E14D8F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1465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128ED-BE0E-4D04-86A1-71ABA500255A}"/>
              </a:ext>
            </a:extLst>
          </p:cNvPr>
          <p:cNvSpPr>
            <a:spLocks noGrp="1"/>
          </p:cNvSpPr>
          <p:nvPr>
            <p:ph type="title"/>
          </p:nvPr>
        </p:nvSpPr>
        <p:spPr>
          <a:xfrm>
            <a:off x="331286" y="223935"/>
            <a:ext cx="1017004" cy="564501"/>
          </a:xfrm>
        </p:spPr>
        <p:txBody>
          <a:bodyPr/>
          <a:lstStyle/>
          <a:p>
            <a:r>
              <a:rPr lang="pt-BR" dirty="0"/>
              <a:t>GIT</a:t>
            </a:r>
          </a:p>
        </p:txBody>
      </p:sp>
      <p:sp>
        <p:nvSpPr>
          <p:cNvPr id="4" name="Espaço Reservado para Texto 3">
            <a:extLst>
              <a:ext uri="{FF2B5EF4-FFF2-40B4-BE49-F238E27FC236}">
                <a16:creationId xmlns:a16="http://schemas.microsoft.com/office/drawing/2014/main" id="{4A667C5F-27F6-4C87-B49D-1B6AC648D84D}"/>
              </a:ext>
            </a:extLst>
          </p:cNvPr>
          <p:cNvSpPr>
            <a:spLocks noGrp="1"/>
          </p:cNvSpPr>
          <p:nvPr>
            <p:ph type="body" sz="half" idx="2"/>
          </p:nvPr>
        </p:nvSpPr>
        <p:spPr>
          <a:xfrm>
            <a:off x="307978" y="802432"/>
            <a:ext cx="1539518" cy="564501"/>
          </a:xfrm>
        </p:spPr>
        <p:txBody>
          <a:bodyPr>
            <a:normAutofit/>
          </a:bodyPr>
          <a:lstStyle/>
          <a:p>
            <a:r>
              <a:rPr lang="pt-BR" sz="2800" dirty="0"/>
              <a:t>História</a:t>
            </a:r>
          </a:p>
        </p:txBody>
      </p:sp>
      <p:sp>
        <p:nvSpPr>
          <p:cNvPr id="5" name="CaixaDeTexto 4">
            <a:extLst>
              <a:ext uri="{FF2B5EF4-FFF2-40B4-BE49-F238E27FC236}">
                <a16:creationId xmlns:a16="http://schemas.microsoft.com/office/drawing/2014/main" id="{85E406E8-EEFF-41AC-8C9C-0C0F743EA699}"/>
              </a:ext>
            </a:extLst>
          </p:cNvPr>
          <p:cNvSpPr txBox="1"/>
          <p:nvPr/>
        </p:nvSpPr>
        <p:spPr>
          <a:xfrm>
            <a:off x="331286" y="1987420"/>
            <a:ext cx="11471938" cy="3873630"/>
          </a:xfrm>
          <a:prstGeom prst="rect">
            <a:avLst/>
          </a:prstGeom>
          <a:noFill/>
        </p:spPr>
        <p:txBody>
          <a:bodyPr wrap="square" rtlCol="0">
            <a:normAutofit/>
          </a:bodyPr>
          <a:lstStyle/>
          <a:p>
            <a:pPr algn="just"/>
            <a:r>
              <a:rPr lang="pt-BR" dirty="0"/>
              <a:t>O Git é um sistema de controle de versões (VCS, em inglês) distribuído, usado principalmente no desenvolvimento de software (O Git também facilita a reprodutibilidade científica em uma ampla gama de disciplinas, da ecologia à bioinformática, arqueologia à zoologia.). </a:t>
            </a:r>
          </a:p>
          <a:p>
            <a:pPr algn="just"/>
            <a:r>
              <a:rPr lang="pt-BR" dirty="0"/>
              <a:t>Foi projetado e desenvolvido por Linus Torvalds para manter o desenvolvimento do kernel Linux aberto e distribuído, surgiu após o acesso gratuito ao </a:t>
            </a:r>
            <a:r>
              <a:rPr lang="pt-BR" dirty="0" err="1"/>
              <a:t>BitKeeper</a:t>
            </a:r>
            <a:r>
              <a:rPr lang="pt-BR" dirty="0"/>
              <a:t> ser removido pelo detentor dos seus direitos autorais e com isso vários desenvolvedores do kernel do Linux desistiram de acessar essa plataforma de versionamento. O Git é um software livre, e desde a versão 1.0 até hoje é supervisionado por </a:t>
            </a:r>
            <a:r>
              <a:rPr lang="pt-BR" dirty="0" err="1"/>
              <a:t>Junio</a:t>
            </a:r>
            <a:r>
              <a:rPr lang="pt-BR" dirty="0"/>
              <a:t> </a:t>
            </a:r>
            <a:r>
              <a:rPr lang="pt-BR" dirty="0" err="1"/>
              <a:t>Hamano</a:t>
            </a:r>
            <a:r>
              <a:rPr lang="pt-BR" dirty="0"/>
              <a:t>.</a:t>
            </a:r>
          </a:p>
          <a:p>
            <a:pPr algn="just"/>
            <a:r>
              <a:rPr lang="pt-BR" dirty="0"/>
              <a:t>O Git nasceu para ser diferente do CVS (outro sistema de versionamento), baseado no fluxo distribuído igual ao </a:t>
            </a:r>
            <a:r>
              <a:rPr lang="pt-BR" dirty="0" err="1"/>
              <a:t>BitKeeper</a:t>
            </a:r>
            <a:r>
              <a:rPr lang="pt-BR" dirty="0"/>
              <a:t>, mas não o plagiando com alta performance e várias proteções para evitar </a:t>
            </a:r>
            <a:r>
              <a:rPr lang="pt-BR" dirty="0" err="1"/>
              <a:t>corrompimento</a:t>
            </a:r>
            <a:r>
              <a:rPr lang="pt-BR" dirty="0"/>
              <a:t> de arquivos.</a:t>
            </a:r>
          </a:p>
        </p:txBody>
      </p:sp>
    </p:spTree>
    <p:extLst>
      <p:ext uri="{BB962C8B-B14F-4D97-AF65-F5344CB8AC3E}">
        <p14:creationId xmlns:p14="http://schemas.microsoft.com/office/powerpoint/2010/main" val="136214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128ED-BE0E-4D04-86A1-71ABA500255A}"/>
              </a:ext>
            </a:extLst>
          </p:cNvPr>
          <p:cNvSpPr>
            <a:spLocks noGrp="1"/>
          </p:cNvSpPr>
          <p:nvPr>
            <p:ph type="title"/>
          </p:nvPr>
        </p:nvSpPr>
        <p:spPr>
          <a:xfrm>
            <a:off x="331286" y="223935"/>
            <a:ext cx="1017004" cy="564501"/>
          </a:xfrm>
        </p:spPr>
        <p:txBody>
          <a:bodyPr/>
          <a:lstStyle/>
          <a:p>
            <a:r>
              <a:rPr lang="pt-BR"/>
              <a:t>GIT</a:t>
            </a:r>
            <a:endParaRPr lang="pt-BR" dirty="0"/>
          </a:p>
        </p:txBody>
      </p:sp>
      <p:sp>
        <p:nvSpPr>
          <p:cNvPr id="4" name="Espaço Reservado para Texto 3">
            <a:extLst>
              <a:ext uri="{FF2B5EF4-FFF2-40B4-BE49-F238E27FC236}">
                <a16:creationId xmlns:a16="http://schemas.microsoft.com/office/drawing/2014/main" id="{4A667C5F-27F6-4C87-B49D-1B6AC648D84D}"/>
              </a:ext>
            </a:extLst>
          </p:cNvPr>
          <p:cNvSpPr>
            <a:spLocks noGrp="1"/>
          </p:cNvSpPr>
          <p:nvPr>
            <p:ph type="body" sz="half" idx="2"/>
          </p:nvPr>
        </p:nvSpPr>
        <p:spPr>
          <a:xfrm>
            <a:off x="307977" y="802432"/>
            <a:ext cx="2939075" cy="564501"/>
          </a:xfrm>
        </p:spPr>
        <p:txBody>
          <a:bodyPr>
            <a:normAutofit/>
          </a:bodyPr>
          <a:lstStyle/>
          <a:p>
            <a:r>
              <a:rPr lang="pt-BR" sz="2800" dirty="0"/>
              <a:t>Características</a:t>
            </a:r>
          </a:p>
        </p:txBody>
      </p:sp>
      <p:sp>
        <p:nvSpPr>
          <p:cNvPr id="5" name="CaixaDeTexto 4">
            <a:extLst>
              <a:ext uri="{FF2B5EF4-FFF2-40B4-BE49-F238E27FC236}">
                <a16:creationId xmlns:a16="http://schemas.microsoft.com/office/drawing/2014/main" id="{85E406E8-EEFF-41AC-8C9C-0C0F743EA699}"/>
              </a:ext>
            </a:extLst>
          </p:cNvPr>
          <p:cNvSpPr txBox="1"/>
          <p:nvPr/>
        </p:nvSpPr>
        <p:spPr>
          <a:xfrm>
            <a:off x="331286" y="1520889"/>
            <a:ext cx="5426046" cy="1908111"/>
          </a:xfrm>
          <a:prstGeom prst="rect">
            <a:avLst/>
          </a:prstGeom>
          <a:noFill/>
        </p:spPr>
        <p:txBody>
          <a:bodyPr wrap="square" rtlCol="0">
            <a:normAutofit fontScale="92500" lnSpcReduction="20000"/>
          </a:bodyPr>
          <a:lstStyle/>
          <a:p>
            <a:pPr algn="just"/>
            <a:r>
              <a:rPr lang="pt-BR" dirty="0"/>
              <a:t>A maior diferença entre Git e qualquer outro VCS (</a:t>
            </a:r>
            <a:r>
              <a:rPr lang="pt-BR" dirty="0" err="1"/>
              <a:t>Subversion</a:t>
            </a:r>
            <a:r>
              <a:rPr lang="pt-BR" dirty="0"/>
              <a:t> e similares inclusos) está na forma que o Git trata os dados. Conceitualmente, a maior parte dos outros sistemas armazena informação como uma lista de mudanças por arquivo. Esses sistemas (CVS, </a:t>
            </a:r>
            <a:r>
              <a:rPr lang="pt-BR" dirty="0" err="1"/>
              <a:t>Subversion</a:t>
            </a:r>
            <a:r>
              <a:rPr lang="pt-BR" dirty="0"/>
              <a:t>, </a:t>
            </a:r>
            <a:r>
              <a:rPr lang="pt-BR" dirty="0" err="1"/>
              <a:t>Perforce</a:t>
            </a:r>
            <a:r>
              <a:rPr lang="pt-BR" dirty="0"/>
              <a:t>, </a:t>
            </a:r>
            <a:r>
              <a:rPr lang="pt-BR" dirty="0" err="1"/>
              <a:t>Bazaar</a:t>
            </a:r>
            <a:r>
              <a:rPr lang="pt-BR" dirty="0"/>
              <a:t>, etc.) tratam a informação que mantém como um conjunto de arquivos e as mudanças feitas a cada arquivo ao longo do tempo. </a:t>
            </a:r>
          </a:p>
        </p:txBody>
      </p:sp>
      <p:pic>
        <p:nvPicPr>
          <p:cNvPr id="6" name="Imagem 5">
            <a:extLst>
              <a:ext uri="{FF2B5EF4-FFF2-40B4-BE49-F238E27FC236}">
                <a16:creationId xmlns:a16="http://schemas.microsoft.com/office/drawing/2014/main" id="{5E0C07AA-F02C-45C9-9F77-A2F6BCC157B8}"/>
              </a:ext>
            </a:extLst>
          </p:cNvPr>
          <p:cNvPicPr/>
          <p:nvPr/>
        </p:nvPicPr>
        <p:blipFill>
          <a:blip r:embed="rId2"/>
          <a:stretch>
            <a:fillRect/>
          </a:stretch>
        </p:blipFill>
        <p:spPr>
          <a:xfrm>
            <a:off x="331286" y="3722914"/>
            <a:ext cx="5426047" cy="2724920"/>
          </a:xfrm>
          <a:prstGeom prst="rect">
            <a:avLst/>
          </a:prstGeom>
        </p:spPr>
      </p:pic>
      <p:pic>
        <p:nvPicPr>
          <p:cNvPr id="7" name="Imagem 6">
            <a:extLst>
              <a:ext uri="{FF2B5EF4-FFF2-40B4-BE49-F238E27FC236}">
                <a16:creationId xmlns:a16="http://schemas.microsoft.com/office/drawing/2014/main" id="{48875343-2F74-4917-B52E-EF544FA733FC}"/>
              </a:ext>
            </a:extLst>
          </p:cNvPr>
          <p:cNvPicPr/>
          <p:nvPr/>
        </p:nvPicPr>
        <p:blipFill>
          <a:blip r:embed="rId3"/>
          <a:stretch>
            <a:fillRect/>
          </a:stretch>
        </p:blipFill>
        <p:spPr>
          <a:xfrm>
            <a:off x="6434670" y="3722914"/>
            <a:ext cx="5271202" cy="2724920"/>
          </a:xfrm>
          <a:prstGeom prst="rect">
            <a:avLst/>
          </a:prstGeom>
        </p:spPr>
      </p:pic>
      <p:sp>
        <p:nvSpPr>
          <p:cNvPr id="8" name="Retângulo 7">
            <a:extLst>
              <a:ext uri="{FF2B5EF4-FFF2-40B4-BE49-F238E27FC236}">
                <a16:creationId xmlns:a16="http://schemas.microsoft.com/office/drawing/2014/main" id="{858398B9-9390-4DE8-9A48-524AFE00F073}"/>
              </a:ext>
            </a:extLst>
          </p:cNvPr>
          <p:cNvSpPr/>
          <p:nvPr/>
        </p:nvSpPr>
        <p:spPr>
          <a:xfrm>
            <a:off x="5999583" y="788436"/>
            <a:ext cx="6018245" cy="2869163"/>
          </a:xfrm>
          <a:prstGeom prst="rect">
            <a:avLst/>
          </a:prstGeom>
        </p:spPr>
        <p:txBody>
          <a:bodyPr wrap="square">
            <a:normAutofit fontScale="92500" lnSpcReduction="20000"/>
          </a:bodyPr>
          <a:lstStyle/>
          <a:p>
            <a:pPr algn="just">
              <a:lnSpc>
                <a:spcPct val="107000"/>
              </a:lnSpc>
              <a:spcAft>
                <a:spcPts val="800"/>
              </a:spcAft>
            </a:pPr>
            <a:r>
              <a:rPr lang="pt-BR" dirty="0">
                <a:latin typeface="Calibri" panose="020F0502020204030204" pitchFamily="34" charset="0"/>
                <a:ea typeface="Calibri" panose="020F0502020204030204" pitchFamily="34" charset="0"/>
                <a:cs typeface="Times New Roman" panose="02020603050405020304" pitchFamily="18" charset="0"/>
              </a:rPr>
              <a:t>O Git não armazena sua informação dessa forma, ele considera que os dados são como um conjunto de snapshots de um </a:t>
            </a:r>
            <a:r>
              <a:rPr lang="pt-BR" dirty="0" err="1">
                <a:latin typeface="Calibri" panose="020F0502020204030204" pitchFamily="34" charset="0"/>
                <a:ea typeface="Calibri" panose="020F0502020204030204" pitchFamily="34" charset="0"/>
                <a:cs typeface="Times New Roman" panose="02020603050405020304" pitchFamily="18" charset="0"/>
              </a:rPr>
              <a:t>mini-sistema</a:t>
            </a:r>
            <a:r>
              <a:rPr lang="pt-BR" dirty="0">
                <a:latin typeface="Calibri" panose="020F0502020204030204" pitchFamily="34" charset="0"/>
                <a:ea typeface="Calibri" panose="020F0502020204030204" pitchFamily="34" charset="0"/>
                <a:cs typeface="Times New Roman" panose="02020603050405020304" pitchFamily="18" charset="0"/>
              </a:rPr>
              <a:t> de arquivos. Cada vez que se salva ou consolida (</a:t>
            </a:r>
            <a:r>
              <a:rPr lang="pt-BR" dirty="0" err="1">
                <a:latin typeface="Calibri" panose="020F0502020204030204" pitchFamily="34" charset="0"/>
                <a:ea typeface="Calibri" panose="020F0502020204030204" pitchFamily="34" charset="0"/>
                <a:cs typeface="Times New Roman" panose="02020603050405020304" pitchFamily="18" charset="0"/>
              </a:rPr>
              <a:t>commit</a:t>
            </a:r>
            <a:r>
              <a:rPr lang="pt-BR" dirty="0">
                <a:latin typeface="Calibri" panose="020F0502020204030204" pitchFamily="34" charset="0"/>
                <a:ea typeface="Calibri" panose="020F0502020204030204" pitchFamily="34" charset="0"/>
                <a:cs typeface="Times New Roman" panose="02020603050405020304" pitchFamily="18" charset="0"/>
              </a:rPr>
              <a:t>) o estado do projeto no Git, é como se ele tirasse uma foto daquele momento e armazenasse uma referência para essa captura. Se nenhum arquivo foi alterado, a informação não é armazenada novamente, só um link para o arquivo idêntico anterior que já foi armazenado. Essa é uma distinção importante entre Git e quase todos os outros </a:t>
            </a:r>
            <a:r>
              <a:rPr lang="pt-BR" dirty="0" err="1">
                <a:latin typeface="Calibri" panose="020F0502020204030204" pitchFamily="34" charset="0"/>
                <a:ea typeface="Calibri" panose="020F0502020204030204" pitchFamily="34" charset="0"/>
                <a:cs typeface="Times New Roman" panose="02020603050405020304" pitchFamily="18" charset="0"/>
              </a:rPr>
              <a:t>VCSs</a:t>
            </a:r>
            <a:r>
              <a:rPr lang="pt-BR" dirty="0">
                <a:latin typeface="Calibri" panose="020F0502020204030204" pitchFamily="34" charset="0"/>
                <a:ea typeface="Calibri" panose="020F0502020204030204" pitchFamily="34" charset="0"/>
                <a:cs typeface="Times New Roman" panose="02020603050405020304" pitchFamily="18" charset="0"/>
              </a:rPr>
              <a:t>. Isso também faz com que o Git se comporte mais como um </a:t>
            </a:r>
            <a:r>
              <a:rPr lang="pt-BR" dirty="0" err="1">
                <a:latin typeface="Calibri" panose="020F0502020204030204" pitchFamily="34" charset="0"/>
                <a:ea typeface="Calibri" panose="020F0502020204030204" pitchFamily="34" charset="0"/>
                <a:cs typeface="Times New Roman" panose="02020603050405020304" pitchFamily="18" charset="0"/>
              </a:rPr>
              <a:t>mini-sistema</a:t>
            </a:r>
            <a:r>
              <a:rPr lang="pt-BR" dirty="0">
                <a:latin typeface="Calibri" panose="020F0502020204030204" pitchFamily="34" charset="0"/>
                <a:ea typeface="Calibri" panose="020F0502020204030204" pitchFamily="34" charset="0"/>
                <a:cs typeface="Times New Roman" panose="02020603050405020304" pitchFamily="18" charset="0"/>
              </a:rPr>
              <a:t> de arquivos com algumas poderosas ferramentas construídas em cima dele, ao invés de simplesmente um VCS.</a:t>
            </a:r>
          </a:p>
        </p:txBody>
      </p:sp>
    </p:spTree>
    <p:extLst>
      <p:ext uri="{BB962C8B-B14F-4D97-AF65-F5344CB8AC3E}">
        <p14:creationId xmlns:p14="http://schemas.microsoft.com/office/powerpoint/2010/main" val="36480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2E5B-F8AD-4ED8-8858-086FBC0492C8}"/>
              </a:ext>
            </a:extLst>
          </p:cNvPr>
          <p:cNvSpPr>
            <a:spLocks noGrp="1"/>
          </p:cNvSpPr>
          <p:nvPr>
            <p:ph type="title"/>
          </p:nvPr>
        </p:nvSpPr>
        <p:spPr>
          <a:xfrm>
            <a:off x="251927" y="788436"/>
            <a:ext cx="3788228" cy="928396"/>
          </a:xfrm>
        </p:spPr>
        <p:txBody>
          <a:bodyPr>
            <a:noAutofit/>
          </a:bodyPr>
          <a:lstStyle/>
          <a:p>
            <a:r>
              <a:rPr lang="pt-BR" sz="2800" dirty="0">
                <a:latin typeface="Calibri" panose="020F0502020204030204" pitchFamily="34" charset="0"/>
                <a:cs typeface="Calibri" panose="020F0502020204030204" pitchFamily="34" charset="0"/>
              </a:rPr>
              <a:t>Quase Todas Operações São Locais</a:t>
            </a:r>
          </a:p>
        </p:txBody>
      </p:sp>
      <p:sp>
        <p:nvSpPr>
          <p:cNvPr id="4" name="Espaço Reservado para Texto 3">
            <a:extLst>
              <a:ext uri="{FF2B5EF4-FFF2-40B4-BE49-F238E27FC236}">
                <a16:creationId xmlns:a16="http://schemas.microsoft.com/office/drawing/2014/main" id="{1122FAFE-F972-469C-9AE0-4FA9B7C07DAC}"/>
              </a:ext>
            </a:extLst>
          </p:cNvPr>
          <p:cNvSpPr>
            <a:spLocks noGrp="1"/>
          </p:cNvSpPr>
          <p:nvPr>
            <p:ph type="body" sz="half" idx="2"/>
          </p:nvPr>
        </p:nvSpPr>
        <p:spPr>
          <a:xfrm>
            <a:off x="331286" y="1866121"/>
            <a:ext cx="11303987" cy="3191071"/>
          </a:xfrm>
        </p:spPr>
        <p:txBody>
          <a:bodyPr>
            <a:normAutofit/>
          </a:bodyPr>
          <a:lstStyle/>
          <a:p>
            <a:pPr algn="just"/>
            <a:r>
              <a:rPr lang="pt-BR" dirty="0"/>
              <a:t>A maior parte das operações no Git precisam apenas de recursos e arquivos locais para operar — geralmente nenhuma outra informação é necessária de outro computador na rede. Uma vez que se tem todo o histórico do projeto no disco local, a maior parte das operações parece ser quase instantânea.</a:t>
            </a:r>
          </a:p>
          <a:p>
            <a:pPr algn="just"/>
            <a:r>
              <a:rPr lang="pt-BR" dirty="0"/>
              <a:t>Para navegar no histórico do projeto, o Git não precisa requisitar ao servidor o histórico para que possa apresenta-lo — ele simplesmente lê diretamente do banco de dados local. Para ver todas as mudanças introduzidas entre a versão atual de um arquivo e a versão de um mês atrás, o Git pode buscar o arquivo de um mês atrás e calcular as diferenças localmente, ao invés de ter que requisitar ao servidor que faça o cálculo, ou puxar uma versão antiga do arquivo no servidor remoto para que o cálculo possa ser feito localmente. </a:t>
            </a:r>
          </a:p>
          <a:p>
            <a:pPr algn="just"/>
            <a:r>
              <a:rPr lang="pt-BR" dirty="0"/>
              <a:t>Isso também significa que há poucas coisas que você não possa fazer caso esteja offline ou sem acesso a uma VPN. Pode-se fazer </a:t>
            </a:r>
            <a:r>
              <a:rPr lang="pt-BR" dirty="0" err="1"/>
              <a:t>commits</a:t>
            </a:r>
            <a:r>
              <a:rPr lang="pt-BR" dirty="0"/>
              <a:t> offline, livre de preocupações, até se ter acesso a rede novamente para fazer upload. Em outros sistemas, fazer isso é impossível ou muito trabalhoso. Isso pode surpreender fazer uma grande diferença.</a:t>
            </a:r>
          </a:p>
        </p:txBody>
      </p:sp>
      <p:sp>
        <p:nvSpPr>
          <p:cNvPr id="5" name="Título 1">
            <a:extLst>
              <a:ext uri="{FF2B5EF4-FFF2-40B4-BE49-F238E27FC236}">
                <a16:creationId xmlns:a16="http://schemas.microsoft.com/office/drawing/2014/main" id="{E3C6CDF6-FC17-4176-A1A4-AA1E86673892}"/>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a:t>GIT</a:t>
            </a:r>
            <a:endParaRPr lang="pt-BR" dirty="0"/>
          </a:p>
        </p:txBody>
      </p:sp>
    </p:spTree>
    <p:extLst>
      <p:ext uri="{BB962C8B-B14F-4D97-AF65-F5344CB8AC3E}">
        <p14:creationId xmlns:p14="http://schemas.microsoft.com/office/powerpoint/2010/main" val="41276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2E5B-F8AD-4ED8-8858-086FBC0492C8}"/>
              </a:ext>
            </a:extLst>
          </p:cNvPr>
          <p:cNvSpPr>
            <a:spLocks noGrp="1"/>
          </p:cNvSpPr>
          <p:nvPr>
            <p:ph type="title"/>
          </p:nvPr>
        </p:nvSpPr>
        <p:spPr>
          <a:xfrm>
            <a:off x="251927" y="718459"/>
            <a:ext cx="2090057" cy="564501"/>
          </a:xfrm>
        </p:spPr>
        <p:txBody>
          <a:bodyPr>
            <a:noAutofit/>
          </a:bodyPr>
          <a:lstStyle/>
          <a:p>
            <a:r>
              <a:rPr lang="pt-BR" sz="2400" b="1" dirty="0"/>
              <a:t>Integridade</a:t>
            </a:r>
            <a:endParaRPr lang="pt-BR" sz="2400" dirty="0"/>
          </a:p>
        </p:txBody>
      </p:sp>
      <p:sp>
        <p:nvSpPr>
          <p:cNvPr id="4" name="Espaço Reservado para Texto 3">
            <a:extLst>
              <a:ext uri="{FF2B5EF4-FFF2-40B4-BE49-F238E27FC236}">
                <a16:creationId xmlns:a16="http://schemas.microsoft.com/office/drawing/2014/main" id="{1122FAFE-F972-469C-9AE0-4FA9B7C07DAC}"/>
              </a:ext>
            </a:extLst>
          </p:cNvPr>
          <p:cNvSpPr>
            <a:spLocks noGrp="1"/>
          </p:cNvSpPr>
          <p:nvPr>
            <p:ph type="body" sz="half" idx="2"/>
          </p:nvPr>
        </p:nvSpPr>
        <p:spPr>
          <a:xfrm>
            <a:off x="251927" y="1343609"/>
            <a:ext cx="4912518" cy="2631232"/>
          </a:xfrm>
        </p:spPr>
        <p:txBody>
          <a:bodyPr>
            <a:normAutofit fontScale="92500" lnSpcReduction="20000"/>
          </a:bodyPr>
          <a:lstStyle/>
          <a:p>
            <a:pPr algn="just"/>
            <a:r>
              <a:rPr lang="pt-BR" dirty="0"/>
              <a:t>Tudo no Git tem seu </a:t>
            </a:r>
            <a:r>
              <a:rPr lang="pt-BR" dirty="0" err="1"/>
              <a:t>checksum</a:t>
            </a:r>
            <a:r>
              <a:rPr lang="pt-BR" dirty="0"/>
              <a:t> (valor para verificação de integridade) calculado antes que seja armazenado e então passa a ser referenciado pelo </a:t>
            </a:r>
            <a:r>
              <a:rPr lang="pt-BR" dirty="0" err="1"/>
              <a:t>checksum</a:t>
            </a:r>
            <a:r>
              <a:rPr lang="pt-BR" dirty="0"/>
              <a:t>. Isso significa que é impossível mudar o conteúdo de qualquer arquivo ou diretório sem que o Git tenha conhecimento. Essa funcionalidade é parte fundamental do Git e é integral à sua filosofia. Você não pode perder informação em trânsito ou ter arquivos corrompidos sem que o Git seja capaz de detectar. O mecanismo que o Git usa para fazer o </a:t>
            </a:r>
            <a:r>
              <a:rPr lang="pt-BR" dirty="0" err="1"/>
              <a:t>checksum</a:t>
            </a:r>
            <a:r>
              <a:rPr lang="pt-BR" dirty="0"/>
              <a:t> é chamado de </a:t>
            </a:r>
            <a:r>
              <a:rPr lang="pt-BR" dirty="0" err="1"/>
              <a:t>hash</a:t>
            </a:r>
            <a:r>
              <a:rPr lang="pt-BR" dirty="0"/>
              <a:t> SHA-1, uma </a:t>
            </a:r>
            <a:r>
              <a:rPr lang="pt-BR" dirty="0" err="1"/>
              <a:t>string</a:t>
            </a:r>
            <a:r>
              <a:rPr lang="pt-BR" dirty="0"/>
              <a:t> de 40 caracteres composta de caracteres hexadecimais (0-9 A-F) que é calculado a partir do conteúdo de um arquivo ou estrutura de um diretório no Git. Na verdade, tudo que o Git armazena é identificado não por nome do arquivo mas pelo valor do </a:t>
            </a:r>
            <a:r>
              <a:rPr lang="pt-BR" dirty="0" err="1"/>
              <a:t>hash</a:t>
            </a:r>
            <a:r>
              <a:rPr lang="pt-BR" dirty="0"/>
              <a:t> do seu conteúdo.</a:t>
            </a:r>
          </a:p>
        </p:txBody>
      </p:sp>
      <p:sp>
        <p:nvSpPr>
          <p:cNvPr id="5" name="Título 1">
            <a:extLst>
              <a:ext uri="{FF2B5EF4-FFF2-40B4-BE49-F238E27FC236}">
                <a16:creationId xmlns:a16="http://schemas.microsoft.com/office/drawing/2014/main" id="{E3C6CDF6-FC17-4176-A1A4-AA1E86673892}"/>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a:t>GIT</a:t>
            </a:r>
            <a:endParaRPr lang="pt-BR" dirty="0"/>
          </a:p>
        </p:txBody>
      </p:sp>
      <p:sp>
        <p:nvSpPr>
          <p:cNvPr id="6" name="Título 1">
            <a:extLst>
              <a:ext uri="{FF2B5EF4-FFF2-40B4-BE49-F238E27FC236}">
                <a16:creationId xmlns:a16="http://schemas.microsoft.com/office/drawing/2014/main" id="{AF8B5DA5-9C73-4334-B383-ABB6D5FA603C}"/>
              </a:ext>
            </a:extLst>
          </p:cNvPr>
          <p:cNvSpPr txBox="1">
            <a:spLocks/>
          </p:cNvSpPr>
          <p:nvPr/>
        </p:nvSpPr>
        <p:spPr>
          <a:xfrm>
            <a:off x="251927" y="3974841"/>
            <a:ext cx="3788228" cy="5645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sz="2400" b="1" dirty="0"/>
              <a:t>Só Adiciona Dados</a:t>
            </a:r>
            <a:endParaRPr lang="pt-BR" sz="2400" dirty="0"/>
          </a:p>
        </p:txBody>
      </p:sp>
      <p:sp>
        <p:nvSpPr>
          <p:cNvPr id="7" name="Espaço Reservado para Texto 3">
            <a:extLst>
              <a:ext uri="{FF2B5EF4-FFF2-40B4-BE49-F238E27FC236}">
                <a16:creationId xmlns:a16="http://schemas.microsoft.com/office/drawing/2014/main" id="{97391F20-87D0-4073-908E-E0969FA37177}"/>
              </a:ext>
            </a:extLst>
          </p:cNvPr>
          <p:cNvSpPr txBox="1">
            <a:spLocks/>
          </p:cNvSpPr>
          <p:nvPr/>
        </p:nvSpPr>
        <p:spPr>
          <a:xfrm>
            <a:off x="251927" y="4539342"/>
            <a:ext cx="4912518" cy="178214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pt-BR" dirty="0"/>
              <a:t>Dentre as ações que se pode realizar no Git, quase todas apenas acrescentam dados à base. É muito difícil fazer qualquer coisa no sistema que não seja reversível ou remover dados de qualquer forma. Pode-se perder ou bagunçar mudanças que ainda não </a:t>
            </a:r>
            <a:r>
              <a:rPr lang="pt-BR" dirty="0" err="1"/>
              <a:t>commitou</a:t>
            </a:r>
            <a:r>
              <a:rPr lang="pt-BR" dirty="0"/>
              <a:t>; mas depois de fazer um </a:t>
            </a:r>
            <a:r>
              <a:rPr lang="pt-BR" dirty="0" err="1"/>
              <a:t>commit</a:t>
            </a:r>
            <a:r>
              <a:rPr lang="pt-BR" dirty="0"/>
              <a:t> no Git, é muito difícil que se perca, especialmente se as mudanças vão para outro repositório. Isso faz com que o uso do Git permita que se faça experiências sem o perigo de causar danos sérios. </a:t>
            </a:r>
          </a:p>
        </p:txBody>
      </p:sp>
      <p:sp>
        <p:nvSpPr>
          <p:cNvPr id="9" name="Título 1">
            <a:extLst>
              <a:ext uri="{FF2B5EF4-FFF2-40B4-BE49-F238E27FC236}">
                <a16:creationId xmlns:a16="http://schemas.microsoft.com/office/drawing/2014/main" id="{85123A64-76A1-4B91-85D7-161BD32B3C62}"/>
              </a:ext>
            </a:extLst>
          </p:cNvPr>
          <p:cNvSpPr txBox="1">
            <a:spLocks/>
          </p:cNvSpPr>
          <p:nvPr/>
        </p:nvSpPr>
        <p:spPr>
          <a:xfrm>
            <a:off x="5526833" y="760443"/>
            <a:ext cx="2090057" cy="5645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sz="2400" b="1" dirty="0"/>
              <a:t>Três Estados</a:t>
            </a:r>
            <a:endParaRPr lang="pt-BR" sz="2400" dirty="0"/>
          </a:p>
        </p:txBody>
      </p:sp>
      <p:sp>
        <p:nvSpPr>
          <p:cNvPr id="11" name="Espaço Reservado para Texto 3">
            <a:extLst>
              <a:ext uri="{FF2B5EF4-FFF2-40B4-BE49-F238E27FC236}">
                <a16:creationId xmlns:a16="http://schemas.microsoft.com/office/drawing/2014/main" id="{EC6357AC-C371-4B9D-9FFD-70B41324F8ED}"/>
              </a:ext>
            </a:extLst>
          </p:cNvPr>
          <p:cNvSpPr txBox="1">
            <a:spLocks/>
          </p:cNvSpPr>
          <p:nvPr/>
        </p:nvSpPr>
        <p:spPr>
          <a:xfrm>
            <a:off x="5526832" y="1426027"/>
            <a:ext cx="6089779" cy="46715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pt-BR" dirty="0"/>
              <a:t>O Git faz com que os arquivos sempre estejam em um dos três estados fundamentais: consolidado (</a:t>
            </a:r>
            <a:r>
              <a:rPr lang="pt-BR" dirty="0" err="1"/>
              <a:t>committed</a:t>
            </a:r>
            <a:r>
              <a:rPr lang="pt-BR" dirty="0"/>
              <a:t>), modificado (</a:t>
            </a:r>
            <a:r>
              <a:rPr lang="pt-BR" dirty="0" err="1"/>
              <a:t>modified</a:t>
            </a:r>
            <a:r>
              <a:rPr lang="pt-BR" dirty="0"/>
              <a:t>) e preparado (</a:t>
            </a:r>
            <a:r>
              <a:rPr lang="pt-BR" dirty="0" err="1"/>
              <a:t>staged</a:t>
            </a:r>
            <a:r>
              <a:rPr lang="pt-BR" dirty="0"/>
              <a:t>). Dados são ditos </a:t>
            </a:r>
            <a:r>
              <a:rPr lang="pt-BR" dirty="0" err="1"/>
              <a:t>committed</a:t>
            </a:r>
            <a:r>
              <a:rPr lang="pt-BR" dirty="0"/>
              <a:t> quando estão seguramente armazenados em sua base de dados local, </a:t>
            </a:r>
            <a:r>
              <a:rPr lang="pt-BR" dirty="0" err="1"/>
              <a:t>modified</a:t>
            </a:r>
            <a:r>
              <a:rPr lang="pt-BR" dirty="0"/>
              <a:t> trata de um arquivo que sofreu mudanças mas que ainda não foi consolidado na base de dados. Um arquivo é tido como </a:t>
            </a:r>
            <a:r>
              <a:rPr lang="pt-BR" dirty="0" err="1"/>
              <a:t>staged</a:t>
            </a:r>
            <a:r>
              <a:rPr lang="pt-BR" dirty="0"/>
              <a:t> quando é marcado como um arquivo modificado em sua versão corrente para que ele faça parte do snapshot do próximo </a:t>
            </a:r>
            <a:r>
              <a:rPr lang="pt-BR" dirty="0" err="1"/>
              <a:t>commit</a:t>
            </a:r>
            <a:r>
              <a:rPr lang="pt-BR" dirty="0"/>
              <a:t>.</a:t>
            </a:r>
          </a:p>
          <a:p>
            <a:r>
              <a:rPr lang="pt-BR" dirty="0"/>
              <a:t>O workflow básico do Git pode ser descrito assim:</a:t>
            </a:r>
          </a:p>
          <a:p>
            <a:r>
              <a:rPr lang="pt-BR" dirty="0"/>
              <a:t>- Você modifica arquivos no seu diretório de trabalho.</a:t>
            </a:r>
          </a:p>
          <a:p>
            <a:r>
              <a:rPr lang="pt-BR" dirty="0"/>
              <a:t>- Você seleciona os arquivos, adicionando snapshots deles para sua área de preparação.</a:t>
            </a:r>
          </a:p>
          <a:p>
            <a:r>
              <a:rPr lang="pt-BR" dirty="0"/>
              <a:t>- Você faz um </a:t>
            </a:r>
            <a:r>
              <a:rPr lang="pt-BR" dirty="0" err="1"/>
              <a:t>commit</a:t>
            </a:r>
            <a:r>
              <a:rPr lang="pt-BR" dirty="0"/>
              <a:t>, que leva os arquivos como eles estão na sua área de preparação e os armazena permanentemente no seu diretório Git.</a:t>
            </a:r>
          </a:p>
        </p:txBody>
      </p:sp>
    </p:spTree>
    <p:extLst>
      <p:ext uri="{BB962C8B-B14F-4D97-AF65-F5344CB8AC3E}">
        <p14:creationId xmlns:p14="http://schemas.microsoft.com/office/powerpoint/2010/main" val="259970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2E5B-F8AD-4ED8-8858-086FBC0492C8}"/>
              </a:ext>
            </a:extLst>
          </p:cNvPr>
          <p:cNvSpPr>
            <a:spLocks noGrp="1"/>
          </p:cNvSpPr>
          <p:nvPr>
            <p:ph type="title"/>
          </p:nvPr>
        </p:nvSpPr>
        <p:spPr>
          <a:xfrm>
            <a:off x="251927" y="788435"/>
            <a:ext cx="2575249" cy="494525"/>
          </a:xfrm>
        </p:spPr>
        <p:txBody>
          <a:bodyPr>
            <a:noAutofit/>
          </a:bodyPr>
          <a:lstStyle/>
          <a:p>
            <a:r>
              <a:rPr lang="pt-BR" sz="2400" dirty="0"/>
              <a:t>Portabilidade</a:t>
            </a:r>
          </a:p>
        </p:txBody>
      </p:sp>
      <p:sp>
        <p:nvSpPr>
          <p:cNvPr id="5" name="Título 1">
            <a:extLst>
              <a:ext uri="{FF2B5EF4-FFF2-40B4-BE49-F238E27FC236}">
                <a16:creationId xmlns:a16="http://schemas.microsoft.com/office/drawing/2014/main" id="{E3C6CDF6-FC17-4176-A1A4-AA1E86673892}"/>
              </a:ext>
            </a:extLst>
          </p:cNvPr>
          <p:cNvSpPr txBox="1">
            <a:spLocks/>
          </p:cNvSpPr>
          <p:nvPr/>
        </p:nvSpPr>
        <p:spPr>
          <a:xfrm>
            <a:off x="331286" y="223935"/>
            <a:ext cx="1017004" cy="5645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a:t>GIT</a:t>
            </a:r>
            <a:endParaRPr lang="pt-BR" dirty="0"/>
          </a:p>
        </p:txBody>
      </p:sp>
      <p:sp>
        <p:nvSpPr>
          <p:cNvPr id="11" name="Espaço Reservado para Texto 3">
            <a:extLst>
              <a:ext uri="{FF2B5EF4-FFF2-40B4-BE49-F238E27FC236}">
                <a16:creationId xmlns:a16="http://schemas.microsoft.com/office/drawing/2014/main" id="{EC6357AC-C371-4B9D-9FFD-70B41324F8ED}"/>
              </a:ext>
            </a:extLst>
          </p:cNvPr>
          <p:cNvSpPr txBox="1">
            <a:spLocks/>
          </p:cNvSpPr>
          <p:nvPr/>
        </p:nvSpPr>
        <p:spPr>
          <a:xfrm>
            <a:off x="251928" y="1426027"/>
            <a:ext cx="5057190" cy="467153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pt-BR" dirty="0"/>
              <a:t>O Git foi primariamente desenvolvido para Linux, mas pode ser usado em outros sistemas operacionais baseados no Unix, como o BSD, o Solaris e o Darwin. O Git é extremamente rápido em arquiteturas POSIX como o Linux.</a:t>
            </a:r>
          </a:p>
          <a:p>
            <a:r>
              <a:rPr lang="pt-BR" dirty="0"/>
              <a:t> O Git também roda no Windows: </a:t>
            </a:r>
          </a:p>
          <a:p>
            <a:r>
              <a:rPr lang="pt-BR" dirty="0"/>
              <a:t>- uma adaptação nativa para Windows, chamada </a:t>
            </a:r>
            <a:r>
              <a:rPr lang="pt-BR" dirty="0" err="1"/>
              <a:t>msysgit</a:t>
            </a:r>
            <a:r>
              <a:rPr lang="pt-BR" dirty="0"/>
              <a:t>, mais lento que a versão para Linux, mas aceitável, é mais usado em produção. </a:t>
            </a:r>
          </a:p>
          <a:p>
            <a:r>
              <a:rPr lang="pt-BR" dirty="0"/>
              <a:t>- </a:t>
            </a:r>
            <a:r>
              <a:rPr lang="pt-BR" dirty="0" err="1"/>
              <a:t>git-cvsserver</a:t>
            </a:r>
            <a:r>
              <a:rPr lang="pt-BR" dirty="0"/>
              <a:t> (que emula um servidor CVS, permitindo seu uso em cliente CVS para Windows).</a:t>
            </a:r>
          </a:p>
          <a:p>
            <a:r>
              <a:rPr lang="pt-BR" dirty="0"/>
              <a:t>- ambientes de desenvolvimento como Eclipse </a:t>
            </a:r>
            <a:r>
              <a:rPr lang="pt-BR" dirty="0" err="1"/>
              <a:t>Netbeans</a:t>
            </a:r>
            <a:r>
              <a:rPr lang="pt-BR" dirty="0"/>
              <a:t>, </a:t>
            </a:r>
            <a:r>
              <a:rPr lang="pt-BR" dirty="0" err="1"/>
              <a:t>IntelliJ</a:t>
            </a:r>
            <a:r>
              <a:rPr lang="pt-BR" dirty="0"/>
              <a:t> IDEA, Visual Studio suportam o Git por plugins embutidos</a:t>
            </a:r>
          </a:p>
          <a:p>
            <a:r>
              <a:rPr lang="pt-BR" dirty="0"/>
              <a:t>- </a:t>
            </a:r>
            <a:r>
              <a:rPr lang="pt-BR" dirty="0" err="1"/>
              <a:t>TortoiseGit</a:t>
            </a:r>
            <a:r>
              <a:rPr lang="pt-BR" dirty="0"/>
              <a:t>, Git-</a:t>
            </a:r>
            <a:r>
              <a:rPr lang="pt-BR" dirty="0" err="1"/>
              <a:t>Cheetah</a:t>
            </a:r>
            <a:r>
              <a:rPr lang="pt-BR" dirty="0"/>
              <a:t>, Git </a:t>
            </a:r>
            <a:r>
              <a:rPr lang="pt-BR" dirty="0" err="1"/>
              <a:t>Extensions</a:t>
            </a:r>
            <a:r>
              <a:rPr lang="pt-BR" dirty="0"/>
              <a:t>, </a:t>
            </a:r>
            <a:r>
              <a:rPr lang="pt-BR" dirty="0" err="1"/>
              <a:t>SourceTree</a:t>
            </a:r>
            <a:r>
              <a:rPr lang="pt-BR" dirty="0"/>
              <a:t>, </a:t>
            </a:r>
            <a:r>
              <a:rPr lang="pt-BR" dirty="0" err="1"/>
              <a:t>Github</a:t>
            </a:r>
            <a:r>
              <a:rPr lang="pt-BR" dirty="0"/>
              <a:t> Desktop, </a:t>
            </a:r>
            <a:r>
              <a:rPr lang="pt-BR" dirty="0" err="1"/>
              <a:t>SmartGit</a:t>
            </a:r>
            <a:r>
              <a:rPr lang="pt-BR" dirty="0"/>
              <a:t> são extensões clientes para o Gerenciador de Arquivos do Windows. (No site git-scm.com encontra-se um punhado de outras ferramentas GUI tanto para Windows como para outros </a:t>
            </a:r>
            <a:r>
              <a:rPr lang="pt-BR" dirty="0" err="1"/>
              <a:t>SOs</a:t>
            </a:r>
            <a:r>
              <a:rPr lang="pt-BR" dirty="0"/>
              <a:t>)</a:t>
            </a:r>
          </a:p>
        </p:txBody>
      </p:sp>
      <p:sp>
        <p:nvSpPr>
          <p:cNvPr id="12" name="Título 1">
            <a:extLst>
              <a:ext uri="{FF2B5EF4-FFF2-40B4-BE49-F238E27FC236}">
                <a16:creationId xmlns:a16="http://schemas.microsoft.com/office/drawing/2014/main" id="{DBF8657E-DAC6-47F6-9B47-B5F4BBF4CB93}"/>
              </a:ext>
            </a:extLst>
          </p:cNvPr>
          <p:cNvSpPr txBox="1">
            <a:spLocks/>
          </p:cNvSpPr>
          <p:nvPr/>
        </p:nvSpPr>
        <p:spPr>
          <a:xfrm>
            <a:off x="6366587" y="796206"/>
            <a:ext cx="3225282"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sz="2400" dirty="0"/>
              <a:t>Hospedagem de Código</a:t>
            </a:r>
          </a:p>
        </p:txBody>
      </p:sp>
      <p:sp>
        <p:nvSpPr>
          <p:cNvPr id="13" name="Espaço Reservado para Texto 3">
            <a:extLst>
              <a:ext uri="{FF2B5EF4-FFF2-40B4-BE49-F238E27FC236}">
                <a16:creationId xmlns:a16="http://schemas.microsoft.com/office/drawing/2014/main" id="{17CADC78-D060-48E6-B989-5EB4E18E8028}"/>
              </a:ext>
            </a:extLst>
          </p:cNvPr>
          <p:cNvSpPr txBox="1">
            <a:spLocks/>
          </p:cNvSpPr>
          <p:nvPr/>
        </p:nvSpPr>
        <p:spPr>
          <a:xfrm>
            <a:off x="6179977" y="1522444"/>
            <a:ext cx="5057190" cy="141669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pt-BR" dirty="0"/>
              <a:t>Os seguintes websites provêm hospedagem gratuita de código fonte para repositório Git:</a:t>
            </a:r>
          </a:p>
          <a:p>
            <a:r>
              <a:rPr lang="pt-BR" dirty="0" err="1"/>
              <a:t>BerliOS</a:t>
            </a:r>
            <a:r>
              <a:rPr lang="pt-BR" dirty="0"/>
              <a:t>, GitHub, </a:t>
            </a:r>
            <a:r>
              <a:rPr lang="pt-BR" dirty="0" err="1"/>
              <a:t>Gitorious</a:t>
            </a:r>
            <a:r>
              <a:rPr lang="pt-BR" dirty="0"/>
              <a:t>, </a:t>
            </a:r>
            <a:r>
              <a:rPr lang="pt-BR" dirty="0" err="1"/>
              <a:t>Sourceforge</a:t>
            </a:r>
            <a:r>
              <a:rPr lang="pt-BR" dirty="0"/>
              <a:t>, GNU Savannah, Project </a:t>
            </a:r>
            <a:r>
              <a:rPr lang="pt-BR" dirty="0" err="1"/>
              <a:t>Kenai</a:t>
            </a:r>
            <a:r>
              <a:rPr lang="pt-BR" dirty="0"/>
              <a:t>, </a:t>
            </a:r>
            <a:r>
              <a:rPr lang="pt-BR" dirty="0" err="1"/>
              <a:t>Unfuddle</a:t>
            </a:r>
            <a:r>
              <a:rPr lang="pt-BR" dirty="0"/>
              <a:t>, </a:t>
            </a:r>
            <a:r>
              <a:rPr lang="pt-BR" dirty="0" err="1"/>
              <a:t>SourceRepo</a:t>
            </a:r>
            <a:r>
              <a:rPr lang="pt-BR" dirty="0"/>
              <a:t>, Google </a:t>
            </a:r>
            <a:r>
              <a:rPr lang="pt-BR" dirty="0" err="1"/>
              <a:t>Code</a:t>
            </a:r>
            <a:r>
              <a:rPr lang="pt-BR" dirty="0"/>
              <a:t>, </a:t>
            </a:r>
            <a:r>
              <a:rPr lang="pt-BR" dirty="0" err="1"/>
              <a:t>Bitbucket</a:t>
            </a:r>
            <a:r>
              <a:rPr lang="pt-BR" dirty="0"/>
              <a:t>, </a:t>
            </a:r>
            <a:r>
              <a:rPr lang="pt-BR" dirty="0" err="1"/>
              <a:t>GitLab</a:t>
            </a:r>
            <a:endParaRPr lang="pt-BR" dirty="0"/>
          </a:p>
        </p:txBody>
      </p:sp>
      <p:sp>
        <p:nvSpPr>
          <p:cNvPr id="14" name="Título 1">
            <a:extLst>
              <a:ext uri="{FF2B5EF4-FFF2-40B4-BE49-F238E27FC236}">
                <a16:creationId xmlns:a16="http://schemas.microsoft.com/office/drawing/2014/main" id="{92BECF72-55CA-4D2D-A42E-B7ACDCCAFC9A}"/>
              </a:ext>
            </a:extLst>
          </p:cNvPr>
          <p:cNvSpPr txBox="1">
            <a:spLocks/>
          </p:cNvSpPr>
          <p:nvPr/>
        </p:nvSpPr>
        <p:spPr>
          <a:xfrm>
            <a:off x="6095999" y="2954688"/>
            <a:ext cx="4736841" cy="4945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t-BR" sz="2400" dirty="0"/>
              <a:t>Exemplos de projetos que usam GIT</a:t>
            </a:r>
          </a:p>
        </p:txBody>
      </p:sp>
      <p:sp>
        <p:nvSpPr>
          <p:cNvPr id="15" name="Espaço Reservado para Texto 3">
            <a:extLst>
              <a:ext uri="{FF2B5EF4-FFF2-40B4-BE49-F238E27FC236}">
                <a16:creationId xmlns:a16="http://schemas.microsoft.com/office/drawing/2014/main" id="{AA62F8E4-2840-466C-86DA-975D16AE546C}"/>
              </a:ext>
            </a:extLst>
          </p:cNvPr>
          <p:cNvSpPr txBox="1">
            <a:spLocks/>
          </p:cNvSpPr>
          <p:nvPr/>
        </p:nvSpPr>
        <p:spPr>
          <a:xfrm>
            <a:off x="6179977" y="3629608"/>
            <a:ext cx="5057190" cy="19034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pt-BR" dirty="0"/>
              <a:t>Um grande número de projetos de software de alto-padrão estão utilizando agora o Git como controle de revisão:</a:t>
            </a:r>
          </a:p>
          <a:p>
            <a:r>
              <a:rPr lang="pt-BR" dirty="0"/>
              <a:t>Android, </a:t>
            </a:r>
            <a:r>
              <a:rPr lang="pt-BR" dirty="0" err="1"/>
              <a:t>Arch</a:t>
            </a:r>
            <a:r>
              <a:rPr lang="pt-BR" dirty="0"/>
              <a:t> Linux, </a:t>
            </a:r>
            <a:r>
              <a:rPr lang="pt-BR" dirty="0" err="1"/>
              <a:t>Aquamacs</a:t>
            </a:r>
            <a:r>
              <a:rPr lang="pt-BR" dirty="0"/>
              <a:t> </a:t>
            </a:r>
            <a:r>
              <a:rPr lang="pt-BR" dirty="0" err="1"/>
              <a:t>Emacs</a:t>
            </a:r>
            <a:r>
              <a:rPr lang="pt-BR" dirty="0"/>
              <a:t>, Debian, Eclipse, Fedora, GIMP, GNOME, </a:t>
            </a:r>
            <a:r>
              <a:rPr lang="pt-BR" dirty="0" err="1"/>
              <a:t>jQuery</a:t>
            </a:r>
            <a:r>
              <a:rPr lang="pt-BR" dirty="0"/>
              <a:t>, KDE, Linux kernel, Linux </a:t>
            </a:r>
            <a:r>
              <a:rPr lang="pt-BR" dirty="0" err="1"/>
              <a:t>Mint</a:t>
            </a:r>
            <a:r>
              <a:rPr lang="pt-BR" dirty="0"/>
              <a:t>, </a:t>
            </a:r>
            <a:r>
              <a:rPr lang="pt-BR" dirty="0" err="1"/>
              <a:t>OpenSUSE</a:t>
            </a:r>
            <a:r>
              <a:rPr lang="pt-BR" dirty="0"/>
              <a:t>, Perl, PHP, </a:t>
            </a:r>
            <a:r>
              <a:rPr lang="pt-BR" dirty="0" err="1"/>
              <a:t>phpBB</a:t>
            </a:r>
            <a:r>
              <a:rPr lang="pt-BR" dirty="0"/>
              <a:t>, Prototype.js, </a:t>
            </a:r>
            <a:r>
              <a:rPr lang="pt-BR" dirty="0" err="1"/>
              <a:t>Reddit</a:t>
            </a:r>
            <a:r>
              <a:rPr lang="pt-BR" dirty="0"/>
              <a:t>, Ruby </a:t>
            </a:r>
            <a:r>
              <a:rPr lang="pt-BR" dirty="0" err="1"/>
              <a:t>on</a:t>
            </a:r>
            <a:r>
              <a:rPr lang="pt-BR" dirty="0"/>
              <a:t> </a:t>
            </a:r>
            <a:r>
              <a:rPr lang="pt-BR" dirty="0" err="1"/>
              <a:t>Rails</a:t>
            </a:r>
            <a:r>
              <a:rPr lang="pt-BR" dirty="0"/>
              <a:t>, Samba, </a:t>
            </a:r>
            <a:r>
              <a:rPr lang="pt-BR" dirty="0" err="1"/>
              <a:t>Wine</a:t>
            </a:r>
            <a:r>
              <a:rPr lang="pt-BR" dirty="0"/>
              <a:t> e muitos outros.</a:t>
            </a:r>
          </a:p>
        </p:txBody>
      </p:sp>
    </p:spTree>
    <p:extLst>
      <p:ext uri="{BB962C8B-B14F-4D97-AF65-F5344CB8AC3E}">
        <p14:creationId xmlns:p14="http://schemas.microsoft.com/office/powerpoint/2010/main" val="400641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6/64/Equipe_A.svg/500px-Equipe_A.svg.png">
            <a:extLst>
              <a:ext uri="{FF2B5EF4-FFF2-40B4-BE49-F238E27FC236}">
                <a16:creationId xmlns:a16="http://schemas.microsoft.com/office/drawing/2014/main" id="{ED775675-1D2B-4DBE-AAF3-1CB1F0740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417" y="416725"/>
            <a:ext cx="3051126" cy="28303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2/2c/Equipe_B.svg/400px-Equipe_B.svg.png">
            <a:extLst>
              <a:ext uri="{FF2B5EF4-FFF2-40B4-BE49-F238E27FC236}">
                <a16:creationId xmlns:a16="http://schemas.microsoft.com/office/drawing/2014/main" id="{6F1D9785-70B0-4D41-9AD9-452BB273E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417" y="3856127"/>
            <a:ext cx="3051126" cy="12488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7/77/Equipe_C.svg/400px-Equipe_C.svg.png">
            <a:extLst>
              <a:ext uri="{FF2B5EF4-FFF2-40B4-BE49-F238E27FC236}">
                <a16:creationId xmlns:a16="http://schemas.microsoft.com/office/drawing/2014/main" id="{36A8AA74-C9F7-4867-9720-7C4CE5969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1929" y="598672"/>
            <a:ext cx="3249213" cy="24664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5/55/Equipe_D.svg/300px-Equipe_D.svg.png">
            <a:extLst>
              <a:ext uri="{FF2B5EF4-FFF2-40B4-BE49-F238E27FC236}">
                <a16:creationId xmlns:a16="http://schemas.microsoft.com/office/drawing/2014/main" id="{2A1B2419-2BCE-47D4-9312-020DDA15EE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0677" y="3616195"/>
            <a:ext cx="3051125" cy="26860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3/34/Equipe_E.svg/300px-Equipe_E.svg.png">
            <a:extLst>
              <a:ext uri="{FF2B5EF4-FFF2-40B4-BE49-F238E27FC236}">
                <a16:creationId xmlns:a16="http://schemas.microsoft.com/office/drawing/2014/main" id="{E17ABAC5-43B1-4EAF-9A77-022215457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4140" y="500937"/>
            <a:ext cx="2857500" cy="26860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upload.wikimedia.org/wikipedia/commons/thumb/0/03/Equipe_F.svg/300px-Equipe_F.svg.png">
            <a:extLst>
              <a:ext uri="{FF2B5EF4-FFF2-40B4-BE49-F238E27FC236}">
                <a16:creationId xmlns:a16="http://schemas.microsoft.com/office/drawing/2014/main" id="{C0B8DB75-4E28-46A1-89E4-3D617BFDEF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2761" y="3725246"/>
            <a:ext cx="2857500" cy="2467947"/>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48EA7454-5717-4C02-BD1D-FAFFA26DEC5E}"/>
              </a:ext>
            </a:extLst>
          </p:cNvPr>
          <p:cNvSpPr txBox="1"/>
          <p:nvPr/>
        </p:nvSpPr>
        <p:spPr>
          <a:xfrm>
            <a:off x="380672" y="139726"/>
            <a:ext cx="1772816" cy="276999"/>
          </a:xfrm>
          <a:prstGeom prst="rect">
            <a:avLst/>
          </a:prstGeom>
          <a:noFill/>
        </p:spPr>
        <p:txBody>
          <a:bodyPr wrap="square" rtlCol="0">
            <a:spAutoFit/>
          </a:bodyPr>
          <a:lstStyle/>
          <a:p>
            <a:r>
              <a:rPr lang="pt-BR" sz="1200"/>
              <a:t>1° passo: atualizando</a:t>
            </a:r>
          </a:p>
        </p:txBody>
      </p:sp>
      <p:sp>
        <p:nvSpPr>
          <p:cNvPr id="12" name="CaixaDeTexto 11">
            <a:extLst>
              <a:ext uri="{FF2B5EF4-FFF2-40B4-BE49-F238E27FC236}">
                <a16:creationId xmlns:a16="http://schemas.microsoft.com/office/drawing/2014/main" id="{2813EABF-BCD4-46AE-A8D9-E80E6742C1B9}"/>
              </a:ext>
            </a:extLst>
          </p:cNvPr>
          <p:cNvSpPr txBox="1"/>
          <p:nvPr/>
        </p:nvSpPr>
        <p:spPr>
          <a:xfrm>
            <a:off x="497417" y="3458024"/>
            <a:ext cx="1772816" cy="276999"/>
          </a:xfrm>
          <a:prstGeom prst="rect">
            <a:avLst/>
          </a:prstGeom>
          <a:noFill/>
        </p:spPr>
        <p:txBody>
          <a:bodyPr wrap="square" rtlCol="0">
            <a:spAutoFit/>
          </a:bodyPr>
          <a:lstStyle/>
          <a:p>
            <a:r>
              <a:rPr lang="pt-BR" sz="1200" dirty="0"/>
              <a:t>2° passo: desenvolvendo</a:t>
            </a:r>
          </a:p>
        </p:txBody>
      </p:sp>
      <p:sp>
        <p:nvSpPr>
          <p:cNvPr id="13" name="CaixaDeTexto 12">
            <a:extLst>
              <a:ext uri="{FF2B5EF4-FFF2-40B4-BE49-F238E27FC236}">
                <a16:creationId xmlns:a16="http://schemas.microsoft.com/office/drawing/2014/main" id="{0919502A-A08A-4892-A215-9412557A0EA6}"/>
              </a:ext>
            </a:extLst>
          </p:cNvPr>
          <p:cNvSpPr txBox="1"/>
          <p:nvPr/>
        </p:nvSpPr>
        <p:spPr>
          <a:xfrm>
            <a:off x="4433953" y="132725"/>
            <a:ext cx="1772816" cy="276999"/>
          </a:xfrm>
          <a:prstGeom prst="rect">
            <a:avLst/>
          </a:prstGeom>
          <a:noFill/>
        </p:spPr>
        <p:txBody>
          <a:bodyPr wrap="square" rtlCol="0">
            <a:spAutoFit/>
          </a:bodyPr>
          <a:lstStyle/>
          <a:p>
            <a:r>
              <a:rPr lang="pt-BR" sz="1200" dirty="0"/>
              <a:t>3° passo: submetendo</a:t>
            </a:r>
          </a:p>
        </p:txBody>
      </p:sp>
      <p:sp>
        <p:nvSpPr>
          <p:cNvPr id="14" name="CaixaDeTexto 13">
            <a:extLst>
              <a:ext uri="{FF2B5EF4-FFF2-40B4-BE49-F238E27FC236}">
                <a16:creationId xmlns:a16="http://schemas.microsoft.com/office/drawing/2014/main" id="{243E9621-32E1-422E-96FC-3D604E8C27A9}"/>
              </a:ext>
            </a:extLst>
          </p:cNvPr>
          <p:cNvSpPr txBox="1"/>
          <p:nvPr/>
        </p:nvSpPr>
        <p:spPr>
          <a:xfrm>
            <a:off x="4323183" y="3339196"/>
            <a:ext cx="2270563" cy="276999"/>
          </a:xfrm>
          <a:prstGeom prst="rect">
            <a:avLst/>
          </a:prstGeom>
          <a:noFill/>
        </p:spPr>
        <p:txBody>
          <a:bodyPr wrap="square" rtlCol="0">
            <a:spAutoFit/>
          </a:bodyPr>
          <a:lstStyle/>
          <a:p>
            <a:r>
              <a:rPr lang="pt-BR" sz="1200" dirty="0"/>
              <a:t>4° passo: necessita atualização</a:t>
            </a:r>
          </a:p>
        </p:txBody>
      </p:sp>
      <p:sp>
        <p:nvSpPr>
          <p:cNvPr id="15" name="CaixaDeTexto 14">
            <a:extLst>
              <a:ext uri="{FF2B5EF4-FFF2-40B4-BE49-F238E27FC236}">
                <a16:creationId xmlns:a16="http://schemas.microsoft.com/office/drawing/2014/main" id="{11778D12-CD0C-4125-A5F1-C9E0902A948C}"/>
              </a:ext>
            </a:extLst>
          </p:cNvPr>
          <p:cNvSpPr txBox="1"/>
          <p:nvPr/>
        </p:nvSpPr>
        <p:spPr>
          <a:xfrm>
            <a:off x="9016482" y="139726"/>
            <a:ext cx="2315158" cy="461665"/>
          </a:xfrm>
          <a:prstGeom prst="rect">
            <a:avLst/>
          </a:prstGeom>
          <a:noFill/>
        </p:spPr>
        <p:txBody>
          <a:bodyPr wrap="square" rtlCol="0">
            <a:spAutoFit/>
          </a:bodyPr>
          <a:lstStyle/>
          <a:p>
            <a:r>
              <a:rPr lang="pt-BR" sz="1200" dirty="0"/>
              <a:t>5° passo: baixando atualização e mesclando</a:t>
            </a:r>
          </a:p>
        </p:txBody>
      </p:sp>
      <p:sp>
        <p:nvSpPr>
          <p:cNvPr id="16" name="CaixaDeTexto 15">
            <a:extLst>
              <a:ext uri="{FF2B5EF4-FFF2-40B4-BE49-F238E27FC236}">
                <a16:creationId xmlns:a16="http://schemas.microsoft.com/office/drawing/2014/main" id="{1EC1E720-AE63-4960-AE46-3A8F284D20D5}"/>
              </a:ext>
            </a:extLst>
          </p:cNvPr>
          <p:cNvSpPr txBox="1"/>
          <p:nvPr/>
        </p:nvSpPr>
        <p:spPr>
          <a:xfrm>
            <a:off x="8796228" y="3396791"/>
            <a:ext cx="2535412" cy="276999"/>
          </a:xfrm>
          <a:prstGeom prst="rect">
            <a:avLst/>
          </a:prstGeom>
          <a:noFill/>
        </p:spPr>
        <p:txBody>
          <a:bodyPr wrap="square" rtlCol="0">
            <a:spAutoFit/>
          </a:bodyPr>
          <a:lstStyle/>
          <a:p>
            <a:r>
              <a:rPr lang="pt-BR" sz="1200" dirty="0"/>
              <a:t>6° passo: submetendo a versão final</a:t>
            </a:r>
          </a:p>
        </p:txBody>
      </p:sp>
    </p:spTree>
    <p:extLst>
      <p:ext uri="{BB962C8B-B14F-4D97-AF65-F5344CB8AC3E}">
        <p14:creationId xmlns:p14="http://schemas.microsoft.com/office/powerpoint/2010/main" val="302353183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5502</Words>
  <Application>Microsoft Office PowerPoint</Application>
  <PresentationFormat>Widescreen</PresentationFormat>
  <Paragraphs>400</Paragraphs>
  <Slides>30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30</vt:i4>
      </vt:variant>
    </vt:vector>
  </HeadingPairs>
  <TitlesOfParts>
    <vt:vector size="36" baseType="lpstr">
      <vt:lpstr>Arial</vt:lpstr>
      <vt:lpstr>Calibri</vt:lpstr>
      <vt:lpstr>Calibri Light</vt:lpstr>
      <vt:lpstr>Courier</vt:lpstr>
      <vt:lpstr>Times New Roman</vt:lpstr>
      <vt:lpstr>Tema do Office</vt:lpstr>
      <vt:lpstr>GIT </vt:lpstr>
      <vt:lpstr>Sistema de controle de versões (VCS, em inglês)</vt:lpstr>
      <vt:lpstr>Sistemas de Controle de Versão Distribuídos </vt:lpstr>
      <vt:lpstr>GIT</vt:lpstr>
      <vt:lpstr>GIT</vt:lpstr>
      <vt:lpstr>Quase Todas Operações São Locais</vt:lpstr>
      <vt:lpstr>Integridade</vt:lpstr>
      <vt:lpstr>Portabilidade</vt:lpstr>
      <vt:lpstr>Apresentação do PowerPoint</vt:lpstr>
      <vt:lpstr>Instalação e configuração</vt:lpstr>
      <vt:lpstr>Comandos Básicos</vt:lpstr>
      <vt:lpstr>Comandos Básicos</vt:lpstr>
      <vt:lpstr>Comandos Básicos</vt:lpstr>
      <vt:lpstr>Comandos Básicos</vt:lpstr>
      <vt:lpstr>Comandos Básicos</vt:lpstr>
      <vt:lpstr>Comandos Básicos</vt:lpstr>
      <vt:lpstr>Comandos Básicos</vt:lpstr>
      <vt:lpstr>Comandos Básicos</vt:lpstr>
      <vt:lpstr>Comandos Básicos</vt:lpstr>
      <vt:lpstr>Comandos Básicos</vt:lpstr>
      <vt:lpstr>Branch</vt:lpstr>
      <vt:lpstr>Branch</vt:lpstr>
      <vt:lpstr>Branch/ Merge</vt:lpstr>
      <vt:lpstr>Branch/ Merge</vt:lpstr>
      <vt:lpstr>Branch</vt:lpstr>
      <vt:lpstr>Apresentação do PowerPoint</vt:lpstr>
      <vt:lpstr>Protocolos</vt:lpstr>
      <vt:lpstr>Protocolos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Leandro Biajante</dc:creator>
  <cp:lastModifiedBy>Leandro Biajante</cp:lastModifiedBy>
  <cp:revision>47</cp:revision>
  <dcterms:created xsi:type="dcterms:W3CDTF">2018-11-22T17:22:29Z</dcterms:created>
  <dcterms:modified xsi:type="dcterms:W3CDTF">2018-11-23T14:15:42Z</dcterms:modified>
</cp:coreProperties>
</file>