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3" r:id="rId8"/>
    <p:sldId id="264" r:id="rId9"/>
    <p:sldId id="261" r:id="rId10"/>
    <p:sldId id="265" r:id="rId1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40F551-02F2-41B9-BCB5-B87106510876}"/>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6F64BB3A-6B02-4627-920E-ECBE436D39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60D738AF-3A11-402B-95D7-AE76180B9805}"/>
              </a:ext>
            </a:extLst>
          </p:cNvPr>
          <p:cNvSpPr>
            <a:spLocks noGrp="1"/>
          </p:cNvSpPr>
          <p:nvPr>
            <p:ph type="dt" sz="half" idx="10"/>
          </p:nvPr>
        </p:nvSpPr>
        <p:spPr/>
        <p:txBody>
          <a:bodyPr/>
          <a:lstStyle/>
          <a:p>
            <a:fld id="{D5B1376A-6211-44ED-B4E8-FA38E491478E}" type="datetimeFigureOut">
              <a:rPr lang="pt-BR" smtClean="0"/>
              <a:t>22/11/2018</a:t>
            </a:fld>
            <a:endParaRPr lang="pt-BR"/>
          </a:p>
        </p:txBody>
      </p:sp>
      <p:sp>
        <p:nvSpPr>
          <p:cNvPr id="5" name="Espaço Reservado para Rodapé 4">
            <a:extLst>
              <a:ext uri="{FF2B5EF4-FFF2-40B4-BE49-F238E27FC236}">
                <a16:creationId xmlns:a16="http://schemas.microsoft.com/office/drawing/2014/main" id="{819F5271-922A-4DA6-BCFF-85D1634B735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3699EC8-9A97-496F-9FC7-30CD2B031FEF}"/>
              </a:ext>
            </a:extLst>
          </p:cNvPr>
          <p:cNvSpPr>
            <a:spLocks noGrp="1"/>
          </p:cNvSpPr>
          <p:nvPr>
            <p:ph type="sldNum" sz="quarter" idx="12"/>
          </p:nvPr>
        </p:nvSpPr>
        <p:spPr/>
        <p:txBody>
          <a:bodyPr/>
          <a:lstStyle/>
          <a:p>
            <a:fld id="{05A2A9D7-129E-4B34-B785-508CD21E4480}" type="slidenum">
              <a:rPr lang="pt-BR" smtClean="0"/>
              <a:t>‹nº›</a:t>
            </a:fld>
            <a:endParaRPr lang="pt-BR"/>
          </a:p>
        </p:txBody>
      </p:sp>
    </p:spTree>
    <p:extLst>
      <p:ext uri="{BB962C8B-B14F-4D97-AF65-F5344CB8AC3E}">
        <p14:creationId xmlns:p14="http://schemas.microsoft.com/office/powerpoint/2010/main" val="2002102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C3F1AB-7D44-42E8-B6FD-3046E690C380}"/>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E6D893C6-9CE1-404E-BFC5-F162AF426EFB}"/>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87F8473-55D4-4350-A9E1-3CBDECBBDCB6}"/>
              </a:ext>
            </a:extLst>
          </p:cNvPr>
          <p:cNvSpPr>
            <a:spLocks noGrp="1"/>
          </p:cNvSpPr>
          <p:nvPr>
            <p:ph type="dt" sz="half" idx="10"/>
          </p:nvPr>
        </p:nvSpPr>
        <p:spPr/>
        <p:txBody>
          <a:bodyPr/>
          <a:lstStyle/>
          <a:p>
            <a:fld id="{D5B1376A-6211-44ED-B4E8-FA38E491478E}" type="datetimeFigureOut">
              <a:rPr lang="pt-BR" smtClean="0"/>
              <a:t>22/11/2018</a:t>
            </a:fld>
            <a:endParaRPr lang="pt-BR"/>
          </a:p>
        </p:txBody>
      </p:sp>
      <p:sp>
        <p:nvSpPr>
          <p:cNvPr id="5" name="Espaço Reservado para Rodapé 4">
            <a:extLst>
              <a:ext uri="{FF2B5EF4-FFF2-40B4-BE49-F238E27FC236}">
                <a16:creationId xmlns:a16="http://schemas.microsoft.com/office/drawing/2014/main" id="{6E825B63-A3B1-4367-B14D-026D2659A26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4997682-575D-4C2A-8AF7-68B25EA2F89C}"/>
              </a:ext>
            </a:extLst>
          </p:cNvPr>
          <p:cNvSpPr>
            <a:spLocks noGrp="1"/>
          </p:cNvSpPr>
          <p:nvPr>
            <p:ph type="sldNum" sz="quarter" idx="12"/>
          </p:nvPr>
        </p:nvSpPr>
        <p:spPr/>
        <p:txBody>
          <a:bodyPr/>
          <a:lstStyle/>
          <a:p>
            <a:fld id="{05A2A9D7-129E-4B34-B785-508CD21E4480}" type="slidenum">
              <a:rPr lang="pt-BR" smtClean="0"/>
              <a:t>‹nº›</a:t>
            </a:fld>
            <a:endParaRPr lang="pt-BR"/>
          </a:p>
        </p:txBody>
      </p:sp>
    </p:spTree>
    <p:extLst>
      <p:ext uri="{BB962C8B-B14F-4D97-AF65-F5344CB8AC3E}">
        <p14:creationId xmlns:p14="http://schemas.microsoft.com/office/powerpoint/2010/main" val="2452680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0609694-71A9-4D05-885A-0B8001D0C84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21C3804-4532-4B88-8258-D24AD0817F9C}"/>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9F7C1C3-2722-47C5-A79B-8CAAC6A1EB4B}"/>
              </a:ext>
            </a:extLst>
          </p:cNvPr>
          <p:cNvSpPr>
            <a:spLocks noGrp="1"/>
          </p:cNvSpPr>
          <p:nvPr>
            <p:ph type="dt" sz="half" idx="10"/>
          </p:nvPr>
        </p:nvSpPr>
        <p:spPr/>
        <p:txBody>
          <a:bodyPr/>
          <a:lstStyle/>
          <a:p>
            <a:fld id="{D5B1376A-6211-44ED-B4E8-FA38E491478E}" type="datetimeFigureOut">
              <a:rPr lang="pt-BR" smtClean="0"/>
              <a:t>22/11/2018</a:t>
            </a:fld>
            <a:endParaRPr lang="pt-BR"/>
          </a:p>
        </p:txBody>
      </p:sp>
      <p:sp>
        <p:nvSpPr>
          <p:cNvPr id="5" name="Espaço Reservado para Rodapé 4">
            <a:extLst>
              <a:ext uri="{FF2B5EF4-FFF2-40B4-BE49-F238E27FC236}">
                <a16:creationId xmlns:a16="http://schemas.microsoft.com/office/drawing/2014/main" id="{C69A768E-987B-409A-8045-72ADE97D622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A0C04D5-FCF3-4B75-8BAB-BD1674801308}"/>
              </a:ext>
            </a:extLst>
          </p:cNvPr>
          <p:cNvSpPr>
            <a:spLocks noGrp="1"/>
          </p:cNvSpPr>
          <p:nvPr>
            <p:ph type="sldNum" sz="quarter" idx="12"/>
          </p:nvPr>
        </p:nvSpPr>
        <p:spPr/>
        <p:txBody>
          <a:bodyPr/>
          <a:lstStyle/>
          <a:p>
            <a:fld id="{05A2A9D7-129E-4B34-B785-508CD21E4480}" type="slidenum">
              <a:rPr lang="pt-BR" smtClean="0"/>
              <a:t>‹nº›</a:t>
            </a:fld>
            <a:endParaRPr lang="pt-BR"/>
          </a:p>
        </p:txBody>
      </p:sp>
    </p:spTree>
    <p:extLst>
      <p:ext uri="{BB962C8B-B14F-4D97-AF65-F5344CB8AC3E}">
        <p14:creationId xmlns:p14="http://schemas.microsoft.com/office/powerpoint/2010/main" val="2617261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DAE62D-8736-44C4-82F5-838C95F0B4F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88C2DA8-8F71-4320-8D06-B6437DF43F88}"/>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806CCDE-3721-4EB0-805B-DCFD17DDFF5A}"/>
              </a:ext>
            </a:extLst>
          </p:cNvPr>
          <p:cNvSpPr>
            <a:spLocks noGrp="1"/>
          </p:cNvSpPr>
          <p:nvPr>
            <p:ph type="dt" sz="half" idx="10"/>
          </p:nvPr>
        </p:nvSpPr>
        <p:spPr/>
        <p:txBody>
          <a:bodyPr/>
          <a:lstStyle/>
          <a:p>
            <a:fld id="{D5B1376A-6211-44ED-B4E8-FA38E491478E}" type="datetimeFigureOut">
              <a:rPr lang="pt-BR" smtClean="0"/>
              <a:t>22/11/2018</a:t>
            </a:fld>
            <a:endParaRPr lang="pt-BR"/>
          </a:p>
        </p:txBody>
      </p:sp>
      <p:sp>
        <p:nvSpPr>
          <p:cNvPr id="5" name="Espaço Reservado para Rodapé 4">
            <a:extLst>
              <a:ext uri="{FF2B5EF4-FFF2-40B4-BE49-F238E27FC236}">
                <a16:creationId xmlns:a16="http://schemas.microsoft.com/office/drawing/2014/main" id="{2CBDA13F-26F0-4606-BF37-19E52ED2E66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D456465-4ACE-464D-8A50-4C3CAA4FB12C}"/>
              </a:ext>
            </a:extLst>
          </p:cNvPr>
          <p:cNvSpPr>
            <a:spLocks noGrp="1"/>
          </p:cNvSpPr>
          <p:nvPr>
            <p:ph type="sldNum" sz="quarter" idx="12"/>
          </p:nvPr>
        </p:nvSpPr>
        <p:spPr/>
        <p:txBody>
          <a:bodyPr/>
          <a:lstStyle/>
          <a:p>
            <a:fld id="{05A2A9D7-129E-4B34-B785-508CD21E4480}" type="slidenum">
              <a:rPr lang="pt-BR" smtClean="0"/>
              <a:t>‹nº›</a:t>
            </a:fld>
            <a:endParaRPr lang="pt-BR"/>
          </a:p>
        </p:txBody>
      </p:sp>
    </p:spTree>
    <p:extLst>
      <p:ext uri="{BB962C8B-B14F-4D97-AF65-F5344CB8AC3E}">
        <p14:creationId xmlns:p14="http://schemas.microsoft.com/office/powerpoint/2010/main" val="1986833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66B555-AD5B-4894-8178-77A0BD8D22EB}"/>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799DB831-FC05-4249-B0D1-52117069B4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C2E29B22-DB2A-40EA-B16A-622BD4CE8A7F}"/>
              </a:ext>
            </a:extLst>
          </p:cNvPr>
          <p:cNvSpPr>
            <a:spLocks noGrp="1"/>
          </p:cNvSpPr>
          <p:nvPr>
            <p:ph type="dt" sz="half" idx="10"/>
          </p:nvPr>
        </p:nvSpPr>
        <p:spPr/>
        <p:txBody>
          <a:bodyPr/>
          <a:lstStyle/>
          <a:p>
            <a:fld id="{D5B1376A-6211-44ED-B4E8-FA38E491478E}" type="datetimeFigureOut">
              <a:rPr lang="pt-BR" smtClean="0"/>
              <a:t>22/11/2018</a:t>
            </a:fld>
            <a:endParaRPr lang="pt-BR"/>
          </a:p>
        </p:txBody>
      </p:sp>
      <p:sp>
        <p:nvSpPr>
          <p:cNvPr id="5" name="Espaço Reservado para Rodapé 4">
            <a:extLst>
              <a:ext uri="{FF2B5EF4-FFF2-40B4-BE49-F238E27FC236}">
                <a16:creationId xmlns:a16="http://schemas.microsoft.com/office/drawing/2014/main" id="{D8ED47A4-A0BE-4CA0-A202-1B4A208A855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093C065-A34D-47D6-81DA-65D5A8837C79}"/>
              </a:ext>
            </a:extLst>
          </p:cNvPr>
          <p:cNvSpPr>
            <a:spLocks noGrp="1"/>
          </p:cNvSpPr>
          <p:nvPr>
            <p:ph type="sldNum" sz="quarter" idx="12"/>
          </p:nvPr>
        </p:nvSpPr>
        <p:spPr/>
        <p:txBody>
          <a:bodyPr/>
          <a:lstStyle/>
          <a:p>
            <a:fld id="{05A2A9D7-129E-4B34-B785-508CD21E4480}" type="slidenum">
              <a:rPr lang="pt-BR" smtClean="0"/>
              <a:t>‹nº›</a:t>
            </a:fld>
            <a:endParaRPr lang="pt-BR"/>
          </a:p>
        </p:txBody>
      </p:sp>
    </p:spTree>
    <p:extLst>
      <p:ext uri="{BB962C8B-B14F-4D97-AF65-F5344CB8AC3E}">
        <p14:creationId xmlns:p14="http://schemas.microsoft.com/office/powerpoint/2010/main" val="2858138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DE743A-2980-47C8-B38C-D0AF48490CE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C1346A6-E482-4C13-9484-0B1CD679CB76}"/>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2511ABD0-9F96-43D2-94AB-52E43B1818D1}"/>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AC6B3522-8216-44B5-A059-6CE124A8CC71}"/>
              </a:ext>
            </a:extLst>
          </p:cNvPr>
          <p:cNvSpPr>
            <a:spLocks noGrp="1"/>
          </p:cNvSpPr>
          <p:nvPr>
            <p:ph type="dt" sz="half" idx="10"/>
          </p:nvPr>
        </p:nvSpPr>
        <p:spPr/>
        <p:txBody>
          <a:bodyPr/>
          <a:lstStyle/>
          <a:p>
            <a:fld id="{D5B1376A-6211-44ED-B4E8-FA38E491478E}" type="datetimeFigureOut">
              <a:rPr lang="pt-BR" smtClean="0"/>
              <a:t>22/11/2018</a:t>
            </a:fld>
            <a:endParaRPr lang="pt-BR"/>
          </a:p>
        </p:txBody>
      </p:sp>
      <p:sp>
        <p:nvSpPr>
          <p:cNvPr id="6" name="Espaço Reservado para Rodapé 5">
            <a:extLst>
              <a:ext uri="{FF2B5EF4-FFF2-40B4-BE49-F238E27FC236}">
                <a16:creationId xmlns:a16="http://schemas.microsoft.com/office/drawing/2014/main" id="{28158BDD-33AA-4A98-9265-A858E8662A0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E1A1838-F2D2-41AC-AFD6-7CAAA051F6AC}"/>
              </a:ext>
            </a:extLst>
          </p:cNvPr>
          <p:cNvSpPr>
            <a:spLocks noGrp="1"/>
          </p:cNvSpPr>
          <p:nvPr>
            <p:ph type="sldNum" sz="quarter" idx="12"/>
          </p:nvPr>
        </p:nvSpPr>
        <p:spPr/>
        <p:txBody>
          <a:bodyPr/>
          <a:lstStyle/>
          <a:p>
            <a:fld id="{05A2A9D7-129E-4B34-B785-508CD21E4480}" type="slidenum">
              <a:rPr lang="pt-BR" smtClean="0"/>
              <a:t>‹nº›</a:t>
            </a:fld>
            <a:endParaRPr lang="pt-BR"/>
          </a:p>
        </p:txBody>
      </p:sp>
    </p:spTree>
    <p:extLst>
      <p:ext uri="{BB962C8B-B14F-4D97-AF65-F5344CB8AC3E}">
        <p14:creationId xmlns:p14="http://schemas.microsoft.com/office/powerpoint/2010/main" val="71225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8DB32B-8071-4E07-BF97-7E49A6EA39AB}"/>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445F33AE-A75C-43A2-BD20-E80F1E8012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0A365717-5FC3-4C5E-BE04-210FF17FC972}"/>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1E066C4A-D614-48A4-980E-11224DB9F9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EE96DCE6-B72D-4FBE-A8DB-49FD9C3A4F65}"/>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22074096-0306-4B21-A78E-F0BE75947ACB}"/>
              </a:ext>
            </a:extLst>
          </p:cNvPr>
          <p:cNvSpPr>
            <a:spLocks noGrp="1"/>
          </p:cNvSpPr>
          <p:nvPr>
            <p:ph type="dt" sz="half" idx="10"/>
          </p:nvPr>
        </p:nvSpPr>
        <p:spPr/>
        <p:txBody>
          <a:bodyPr/>
          <a:lstStyle/>
          <a:p>
            <a:fld id="{D5B1376A-6211-44ED-B4E8-FA38E491478E}" type="datetimeFigureOut">
              <a:rPr lang="pt-BR" smtClean="0"/>
              <a:t>22/11/2018</a:t>
            </a:fld>
            <a:endParaRPr lang="pt-BR"/>
          </a:p>
        </p:txBody>
      </p:sp>
      <p:sp>
        <p:nvSpPr>
          <p:cNvPr id="8" name="Espaço Reservado para Rodapé 7">
            <a:extLst>
              <a:ext uri="{FF2B5EF4-FFF2-40B4-BE49-F238E27FC236}">
                <a16:creationId xmlns:a16="http://schemas.microsoft.com/office/drawing/2014/main" id="{31115B82-421F-4EA0-BE84-B072DD20DECE}"/>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6C0221ED-4BE6-4EC8-AD32-EE2F675E43C2}"/>
              </a:ext>
            </a:extLst>
          </p:cNvPr>
          <p:cNvSpPr>
            <a:spLocks noGrp="1"/>
          </p:cNvSpPr>
          <p:nvPr>
            <p:ph type="sldNum" sz="quarter" idx="12"/>
          </p:nvPr>
        </p:nvSpPr>
        <p:spPr/>
        <p:txBody>
          <a:bodyPr/>
          <a:lstStyle/>
          <a:p>
            <a:fld id="{05A2A9D7-129E-4B34-B785-508CD21E4480}" type="slidenum">
              <a:rPr lang="pt-BR" smtClean="0"/>
              <a:t>‹nº›</a:t>
            </a:fld>
            <a:endParaRPr lang="pt-BR"/>
          </a:p>
        </p:txBody>
      </p:sp>
    </p:spTree>
    <p:extLst>
      <p:ext uri="{BB962C8B-B14F-4D97-AF65-F5344CB8AC3E}">
        <p14:creationId xmlns:p14="http://schemas.microsoft.com/office/powerpoint/2010/main" val="276529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1DFE40-E4D7-4D36-B93C-9E6BB09E153B}"/>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DA967A65-51E6-4A8F-9CA5-B4840C8B15BC}"/>
              </a:ext>
            </a:extLst>
          </p:cNvPr>
          <p:cNvSpPr>
            <a:spLocks noGrp="1"/>
          </p:cNvSpPr>
          <p:nvPr>
            <p:ph type="dt" sz="half" idx="10"/>
          </p:nvPr>
        </p:nvSpPr>
        <p:spPr/>
        <p:txBody>
          <a:bodyPr/>
          <a:lstStyle/>
          <a:p>
            <a:fld id="{D5B1376A-6211-44ED-B4E8-FA38E491478E}" type="datetimeFigureOut">
              <a:rPr lang="pt-BR" smtClean="0"/>
              <a:t>22/11/2018</a:t>
            </a:fld>
            <a:endParaRPr lang="pt-BR"/>
          </a:p>
        </p:txBody>
      </p:sp>
      <p:sp>
        <p:nvSpPr>
          <p:cNvPr id="4" name="Espaço Reservado para Rodapé 3">
            <a:extLst>
              <a:ext uri="{FF2B5EF4-FFF2-40B4-BE49-F238E27FC236}">
                <a16:creationId xmlns:a16="http://schemas.microsoft.com/office/drawing/2014/main" id="{4CA7230E-F5B4-4F7A-82D6-1F30454B3E1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BB71224E-3451-408A-9C9B-F002E358ED5E}"/>
              </a:ext>
            </a:extLst>
          </p:cNvPr>
          <p:cNvSpPr>
            <a:spLocks noGrp="1"/>
          </p:cNvSpPr>
          <p:nvPr>
            <p:ph type="sldNum" sz="quarter" idx="12"/>
          </p:nvPr>
        </p:nvSpPr>
        <p:spPr/>
        <p:txBody>
          <a:bodyPr/>
          <a:lstStyle/>
          <a:p>
            <a:fld id="{05A2A9D7-129E-4B34-B785-508CD21E4480}" type="slidenum">
              <a:rPr lang="pt-BR" smtClean="0"/>
              <a:t>‹nº›</a:t>
            </a:fld>
            <a:endParaRPr lang="pt-BR"/>
          </a:p>
        </p:txBody>
      </p:sp>
    </p:spTree>
    <p:extLst>
      <p:ext uri="{BB962C8B-B14F-4D97-AF65-F5344CB8AC3E}">
        <p14:creationId xmlns:p14="http://schemas.microsoft.com/office/powerpoint/2010/main" val="2669912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0E51C4E6-87DB-4080-817E-ED842E7AEE31}"/>
              </a:ext>
            </a:extLst>
          </p:cNvPr>
          <p:cNvSpPr>
            <a:spLocks noGrp="1"/>
          </p:cNvSpPr>
          <p:nvPr>
            <p:ph type="dt" sz="half" idx="10"/>
          </p:nvPr>
        </p:nvSpPr>
        <p:spPr/>
        <p:txBody>
          <a:bodyPr/>
          <a:lstStyle/>
          <a:p>
            <a:fld id="{D5B1376A-6211-44ED-B4E8-FA38E491478E}" type="datetimeFigureOut">
              <a:rPr lang="pt-BR" smtClean="0"/>
              <a:t>22/11/2018</a:t>
            </a:fld>
            <a:endParaRPr lang="pt-BR"/>
          </a:p>
        </p:txBody>
      </p:sp>
      <p:sp>
        <p:nvSpPr>
          <p:cNvPr id="3" name="Espaço Reservado para Rodapé 2">
            <a:extLst>
              <a:ext uri="{FF2B5EF4-FFF2-40B4-BE49-F238E27FC236}">
                <a16:creationId xmlns:a16="http://schemas.microsoft.com/office/drawing/2014/main" id="{8F34C26D-E4A2-4DA6-B866-37F3763D838F}"/>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EF34178B-6AF5-497A-BA3F-06BE039259C0}"/>
              </a:ext>
            </a:extLst>
          </p:cNvPr>
          <p:cNvSpPr>
            <a:spLocks noGrp="1"/>
          </p:cNvSpPr>
          <p:nvPr>
            <p:ph type="sldNum" sz="quarter" idx="12"/>
          </p:nvPr>
        </p:nvSpPr>
        <p:spPr/>
        <p:txBody>
          <a:bodyPr/>
          <a:lstStyle/>
          <a:p>
            <a:fld id="{05A2A9D7-129E-4B34-B785-508CD21E4480}" type="slidenum">
              <a:rPr lang="pt-BR" smtClean="0"/>
              <a:t>‹nº›</a:t>
            </a:fld>
            <a:endParaRPr lang="pt-BR"/>
          </a:p>
        </p:txBody>
      </p:sp>
    </p:spTree>
    <p:extLst>
      <p:ext uri="{BB962C8B-B14F-4D97-AF65-F5344CB8AC3E}">
        <p14:creationId xmlns:p14="http://schemas.microsoft.com/office/powerpoint/2010/main" val="3384737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C542AA-500E-483D-ADA8-CF5A751C4B0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27AF81C2-CCB3-4382-B078-D02CCD4EE4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613C9C2D-D6EA-4E82-8555-445EEDF6C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15FACC4-7558-4089-868F-76A8C4D78438}"/>
              </a:ext>
            </a:extLst>
          </p:cNvPr>
          <p:cNvSpPr>
            <a:spLocks noGrp="1"/>
          </p:cNvSpPr>
          <p:nvPr>
            <p:ph type="dt" sz="half" idx="10"/>
          </p:nvPr>
        </p:nvSpPr>
        <p:spPr/>
        <p:txBody>
          <a:bodyPr/>
          <a:lstStyle/>
          <a:p>
            <a:fld id="{D5B1376A-6211-44ED-B4E8-FA38E491478E}" type="datetimeFigureOut">
              <a:rPr lang="pt-BR" smtClean="0"/>
              <a:t>22/11/2018</a:t>
            </a:fld>
            <a:endParaRPr lang="pt-BR"/>
          </a:p>
        </p:txBody>
      </p:sp>
      <p:sp>
        <p:nvSpPr>
          <p:cNvPr id="6" name="Espaço Reservado para Rodapé 5">
            <a:extLst>
              <a:ext uri="{FF2B5EF4-FFF2-40B4-BE49-F238E27FC236}">
                <a16:creationId xmlns:a16="http://schemas.microsoft.com/office/drawing/2014/main" id="{D31A3161-FD70-4315-9773-1CFD2390B15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76A4E44-85F9-47C7-8D76-F8C22A991B7F}"/>
              </a:ext>
            </a:extLst>
          </p:cNvPr>
          <p:cNvSpPr>
            <a:spLocks noGrp="1"/>
          </p:cNvSpPr>
          <p:nvPr>
            <p:ph type="sldNum" sz="quarter" idx="12"/>
          </p:nvPr>
        </p:nvSpPr>
        <p:spPr/>
        <p:txBody>
          <a:bodyPr/>
          <a:lstStyle/>
          <a:p>
            <a:fld id="{05A2A9D7-129E-4B34-B785-508CD21E4480}" type="slidenum">
              <a:rPr lang="pt-BR" smtClean="0"/>
              <a:t>‹nº›</a:t>
            </a:fld>
            <a:endParaRPr lang="pt-BR"/>
          </a:p>
        </p:txBody>
      </p:sp>
    </p:spTree>
    <p:extLst>
      <p:ext uri="{BB962C8B-B14F-4D97-AF65-F5344CB8AC3E}">
        <p14:creationId xmlns:p14="http://schemas.microsoft.com/office/powerpoint/2010/main" val="4217921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5CB494-9E5F-4519-8C73-C2A5A88CF2B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4B63E520-0971-4E78-A8F2-16EE124AE9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C99D48EF-45E9-42A9-8A48-F1DC945B1D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8D4C37AC-8FF3-4549-9E90-C25A4DBEF2E0}"/>
              </a:ext>
            </a:extLst>
          </p:cNvPr>
          <p:cNvSpPr>
            <a:spLocks noGrp="1"/>
          </p:cNvSpPr>
          <p:nvPr>
            <p:ph type="dt" sz="half" idx="10"/>
          </p:nvPr>
        </p:nvSpPr>
        <p:spPr/>
        <p:txBody>
          <a:bodyPr/>
          <a:lstStyle/>
          <a:p>
            <a:fld id="{D5B1376A-6211-44ED-B4E8-FA38E491478E}" type="datetimeFigureOut">
              <a:rPr lang="pt-BR" smtClean="0"/>
              <a:t>22/11/2018</a:t>
            </a:fld>
            <a:endParaRPr lang="pt-BR"/>
          </a:p>
        </p:txBody>
      </p:sp>
      <p:sp>
        <p:nvSpPr>
          <p:cNvPr id="6" name="Espaço Reservado para Rodapé 5">
            <a:extLst>
              <a:ext uri="{FF2B5EF4-FFF2-40B4-BE49-F238E27FC236}">
                <a16:creationId xmlns:a16="http://schemas.microsoft.com/office/drawing/2014/main" id="{FAC6D365-DFA1-4BF7-9A88-1FA7E8F0438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25600C4-1165-46C6-85EA-F535AC8B85EB}"/>
              </a:ext>
            </a:extLst>
          </p:cNvPr>
          <p:cNvSpPr>
            <a:spLocks noGrp="1"/>
          </p:cNvSpPr>
          <p:nvPr>
            <p:ph type="sldNum" sz="quarter" idx="12"/>
          </p:nvPr>
        </p:nvSpPr>
        <p:spPr/>
        <p:txBody>
          <a:bodyPr/>
          <a:lstStyle/>
          <a:p>
            <a:fld id="{05A2A9D7-129E-4B34-B785-508CD21E4480}" type="slidenum">
              <a:rPr lang="pt-BR" smtClean="0"/>
              <a:t>‹nº›</a:t>
            </a:fld>
            <a:endParaRPr lang="pt-BR"/>
          </a:p>
        </p:txBody>
      </p:sp>
    </p:spTree>
    <p:extLst>
      <p:ext uri="{BB962C8B-B14F-4D97-AF65-F5344CB8AC3E}">
        <p14:creationId xmlns:p14="http://schemas.microsoft.com/office/powerpoint/2010/main" val="2501848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1660928A-AEEC-4402-9970-7F7BC6C1FA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7C1A7568-830D-4998-8454-E9A68D6641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A7D5898-5399-4F5A-9A6A-34613A22FF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B1376A-6211-44ED-B4E8-FA38E491478E}" type="datetimeFigureOut">
              <a:rPr lang="pt-BR" smtClean="0"/>
              <a:t>22/11/2018</a:t>
            </a:fld>
            <a:endParaRPr lang="pt-BR"/>
          </a:p>
        </p:txBody>
      </p:sp>
      <p:sp>
        <p:nvSpPr>
          <p:cNvPr id="5" name="Espaço Reservado para Rodapé 4">
            <a:extLst>
              <a:ext uri="{FF2B5EF4-FFF2-40B4-BE49-F238E27FC236}">
                <a16:creationId xmlns:a16="http://schemas.microsoft.com/office/drawing/2014/main" id="{546658F9-90AF-4DAC-94EF-CD9BCFF202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575F6939-1692-49A7-BDEA-372F9B3A31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A2A9D7-129E-4B34-B785-508CD21E4480}" type="slidenum">
              <a:rPr lang="pt-BR" smtClean="0"/>
              <a:t>‹nº›</a:t>
            </a:fld>
            <a:endParaRPr lang="pt-BR"/>
          </a:p>
        </p:txBody>
      </p:sp>
    </p:spTree>
    <p:extLst>
      <p:ext uri="{BB962C8B-B14F-4D97-AF65-F5344CB8AC3E}">
        <p14:creationId xmlns:p14="http://schemas.microsoft.com/office/powerpoint/2010/main" val="3156664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2F5EE6-B49E-47D0-8AD0-DD1129E54D68}"/>
              </a:ext>
            </a:extLst>
          </p:cNvPr>
          <p:cNvSpPr>
            <a:spLocks noGrp="1"/>
          </p:cNvSpPr>
          <p:nvPr>
            <p:ph type="ctrTitle"/>
          </p:nvPr>
        </p:nvSpPr>
        <p:spPr/>
        <p:txBody>
          <a:bodyPr/>
          <a:lstStyle/>
          <a:p>
            <a:r>
              <a:rPr lang="pt-BR" dirty="0"/>
              <a:t>GIT </a:t>
            </a:r>
          </a:p>
        </p:txBody>
      </p:sp>
      <p:sp>
        <p:nvSpPr>
          <p:cNvPr id="3" name="Subtítulo 2">
            <a:extLst>
              <a:ext uri="{FF2B5EF4-FFF2-40B4-BE49-F238E27FC236}">
                <a16:creationId xmlns:a16="http://schemas.microsoft.com/office/drawing/2014/main" id="{9CADB6F1-6622-43C7-A335-1F68D1E96088}"/>
              </a:ext>
            </a:extLst>
          </p:cNvPr>
          <p:cNvSpPr>
            <a:spLocks noGrp="1"/>
          </p:cNvSpPr>
          <p:nvPr>
            <p:ph type="subTitle" idx="1"/>
          </p:nvPr>
        </p:nvSpPr>
        <p:spPr/>
        <p:txBody>
          <a:bodyPr/>
          <a:lstStyle/>
          <a:p>
            <a:r>
              <a:rPr lang="pt-BR" dirty="0"/>
              <a:t>Sistema de Controle de Versão</a:t>
            </a:r>
          </a:p>
        </p:txBody>
      </p:sp>
    </p:spTree>
    <p:extLst>
      <p:ext uri="{BB962C8B-B14F-4D97-AF65-F5344CB8AC3E}">
        <p14:creationId xmlns:p14="http://schemas.microsoft.com/office/powerpoint/2010/main" val="1199745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032E5B-F8AD-4ED8-8858-086FBC0492C8}"/>
              </a:ext>
            </a:extLst>
          </p:cNvPr>
          <p:cNvSpPr>
            <a:spLocks noGrp="1"/>
          </p:cNvSpPr>
          <p:nvPr>
            <p:ph type="title"/>
          </p:nvPr>
        </p:nvSpPr>
        <p:spPr>
          <a:xfrm>
            <a:off x="411318" y="814576"/>
            <a:ext cx="3388895" cy="494525"/>
          </a:xfrm>
        </p:spPr>
        <p:txBody>
          <a:bodyPr>
            <a:noAutofit/>
          </a:bodyPr>
          <a:lstStyle/>
          <a:p>
            <a:r>
              <a:rPr lang="pt-BR" sz="2400" dirty="0"/>
              <a:t>Instalação e configuração</a:t>
            </a:r>
          </a:p>
        </p:txBody>
      </p:sp>
      <p:sp>
        <p:nvSpPr>
          <p:cNvPr id="5" name="Título 1">
            <a:extLst>
              <a:ext uri="{FF2B5EF4-FFF2-40B4-BE49-F238E27FC236}">
                <a16:creationId xmlns:a16="http://schemas.microsoft.com/office/drawing/2014/main" id="{E3C6CDF6-FC17-4176-A1A4-AA1E86673892}"/>
              </a:ext>
            </a:extLst>
          </p:cNvPr>
          <p:cNvSpPr txBox="1">
            <a:spLocks/>
          </p:cNvSpPr>
          <p:nvPr/>
        </p:nvSpPr>
        <p:spPr>
          <a:xfrm>
            <a:off x="331286" y="223935"/>
            <a:ext cx="1017004" cy="5645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a:t>GIT</a:t>
            </a:r>
            <a:endParaRPr lang="pt-BR" dirty="0"/>
          </a:p>
        </p:txBody>
      </p:sp>
      <p:sp>
        <p:nvSpPr>
          <p:cNvPr id="11" name="Espaço Reservado para Texto 3">
            <a:extLst>
              <a:ext uri="{FF2B5EF4-FFF2-40B4-BE49-F238E27FC236}">
                <a16:creationId xmlns:a16="http://schemas.microsoft.com/office/drawing/2014/main" id="{EC6357AC-C371-4B9D-9FFD-70B41324F8ED}"/>
              </a:ext>
            </a:extLst>
          </p:cNvPr>
          <p:cNvSpPr txBox="1">
            <a:spLocks/>
          </p:cNvSpPr>
          <p:nvPr/>
        </p:nvSpPr>
        <p:spPr>
          <a:xfrm>
            <a:off x="251928" y="1426027"/>
            <a:ext cx="4487852" cy="467153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pt-BR" dirty="0"/>
          </a:p>
        </p:txBody>
      </p:sp>
      <p:sp>
        <p:nvSpPr>
          <p:cNvPr id="12" name="Título 1">
            <a:extLst>
              <a:ext uri="{FF2B5EF4-FFF2-40B4-BE49-F238E27FC236}">
                <a16:creationId xmlns:a16="http://schemas.microsoft.com/office/drawing/2014/main" id="{DBF8657E-DAC6-47F6-9B47-B5F4BBF4CB93}"/>
              </a:ext>
            </a:extLst>
          </p:cNvPr>
          <p:cNvSpPr txBox="1">
            <a:spLocks/>
          </p:cNvSpPr>
          <p:nvPr/>
        </p:nvSpPr>
        <p:spPr>
          <a:xfrm>
            <a:off x="4739779" y="365444"/>
            <a:ext cx="6954473" cy="4945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endParaRPr lang="pt-BR" sz="2400" dirty="0"/>
          </a:p>
        </p:txBody>
      </p:sp>
      <p:sp>
        <p:nvSpPr>
          <p:cNvPr id="13" name="Espaço Reservado para Texto 3">
            <a:extLst>
              <a:ext uri="{FF2B5EF4-FFF2-40B4-BE49-F238E27FC236}">
                <a16:creationId xmlns:a16="http://schemas.microsoft.com/office/drawing/2014/main" id="{17CADC78-D060-48E6-B989-5EB4E18E8028}"/>
              </a:ext>
            </a:extLst>
          </p:cNvPr>
          <p:cNvSpPr txBox="1">
            <a:spLocks/>
          </p:cNvSpPr>
          <p:nvPr/>
        </p:nvSpPr>
        <p:spPr>
          <a:xfrm>
            <a:off x="6179977" y="1522444"/>
            <a:ext cx="5057190" cy="141669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pt-BR" dirty="0"/>
          </a:p>
        </p:txBody>
      </p:sp>
      <p:sp>
        <p:nvSpPr>
          <p:cNvPr id="14" name="Título 1">
            <a:extLst>
              <a:ext uri="{FF2B5EF4-FFF2-40B4-BE49-F238E27FC236}">
                <a16:creationId xmlns:a16="http://schemas.microsoft.com/office/drawing/2014/main" id="{92BECF72-55CA-4D2D-A42E-B7ACDCCAFC9A}"/>
              </a:ext>
            </a:extLst>
          </p:cNvPr>
          <p:cNvSpPr txBox="1">
            <a:spLocks/>
          </p:cNvSpPr>
          <p:nvPr/>
        </p:nvSpPr>
        <p:spPr>
          <a:xfrm>
            <a:off x="6095999" y="2954688"/>
            <a:ext cx="4736841" cy="4945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endParaRPr lang="pt-BR" sz="2400" dirty="0"/>
          </a:p>
        </p:txBody>
      </p:sp>
      <p:sp>
        <p:nvSpPr>
          <p:cNvPr id="15" name="Espaço Reservado para Texto 3">
            <a:extLst>
              <a:ext uri="{FF2B5EF4-FFF2-40B4-BE49-F238E27FC236}">
                <a16:creationId xmlns:a16="http://schemas.microsoft.com/office/drawing/2014/main" id="{AA62F8E4-2840-466C-86DA-975D16AE546C}"/>
              </a:ext>
            </a:extLst>
          </p:cNvPr>
          <p:cNvSpPr txBox="1">
            <a:spLocks/>
          </p:cNvSpPr>
          <p:nvPr/>
        </p:nvSpPr>
        <p:spPr>
          <a:xfrm>
            <a:off x="6179977" y="3629608"/>
            <a:ext cx="5057190" cy="190344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pt-BR" dirty="0"/>
          </a:p>
        </p:txBody>
      </p:sp>
      <p:pic>
        <p:nvPicPr>
          <p:cNvPr id="2050" name="Picture 2" descr="Git BASH">
            <a:extLst>
              <a:ext uri="{FF2B5EF4-FFF2-40B4-BE49-F238E27FC236}">
                <a16:creationId xmlns:a16="http://schemas.microsoft.com/office/drawing/2014/main" id="{764A0E71-EAF6-47B5-ACE8-7797DA3CF7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86" y="3992532"/>
            <a:ext cx="4012591" cy="2105025"/>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5D698A9E-FD22-4A85-AA87-98AFB012E697}"/>
              </a:ext>
            </a:extLst>
          </p:cNvPr>
          <p:cNvSpPr txBox="1"/>
          <p:nvPr/>
        </p:nvSpPr>
        <p:spPr>
          <a:xfrm>
            <a:off x="331286" y="1670180"/>
            <a:ext cx="4148435" cy="2031325"/>
          </a:xfrm>
          <a:prstGeom prst="rect">
            <a:avLst/>
          </a:prstGeom>
          <a:noFill/>
        </p:spPr>
        <p:txBody>
          <a:bodyPr wrap="square" rtlCol="0">
            <a:spAutoFit/>
          </a:bodyPr>
          <a:lstStyle/>
          <a:p>
            <a:pPr algn="just"/>
            <a:r>
              <a:rPr lang="pt-BR" dirty="0"/>
              <a:t>O GIT tem instaladores binários para as diferentes distribuições Linux, um instalador com interface gráfica para Mac e um instalador para Windows que gerará um interface gráfica padrão e um </a:t>
            </a:r>
            <a:r>
              <a:rPr lang="pt-BR" dirty="0" err="1"/>
              <a:t>command</a:t>
            </a:r>
            <a:r>
              <a:rPr lang="pt-BR" dirty="0"/>
              <a:t> </a:t>
            </a:r>
            <a:r>
              <a:rPr lang="pt-BR" dirty="0" err="1"/>
              <a:t>line</a:t>
            </a:r>
            <a:r>
              <a:rPr lang="pt-BR" dirty="0"/>
              <a:t> (com cliente SSH, muito útil para o uso do GIT no Windows)</a:t>
            </a:r>
          </a:p>
        </p:txBody>
      </p:sp>
      <p:sp>
        <p:nvSpPr>
          <p:cNvPr id="6" name="Retângulo 5">
            <a:extLst>
              <a:ext uri="{FF2B5EF4-FFF2-40B4-BE49-F238E27FC236}">
                <a16:creationId xmlns:a16="http://schemas.microsoft.com/office/drawing/2014/main" id="{F53C2782-7708-4A81-9B64-870E08B7BA9E}"/>
              </a:ext>
            </a:extLst>
          </p:cNvPr>
          <p:cNvSpPr/>
          <p:nvPr/>
        </p:nvSpPr>
        <p:spPr>
          <a:xfrm>
            <a:off x="4633518" y="503853"/>
            <a:ext cx="7147163" cy="2327973"/>
          </a:xfrm>
          <a:prstGeom prst="rect">
            <a:avLst/>
          </a:prstGeom>
        </p:spPr>
        <p:txBody>
          <a:bodyPr wrap="square">
            <a:normAutofit fontScale="85000" lnSpcReduction="20000"/>
          </a:bodyPr>
          <a:lstStyle/>
          <a:p>
            <a:pPr algn="just"/>
            <a:r>
              <a:rPr lang="pt-BR" dirty="0"/>
              <a:t>Git vem com uma ferramenta chamada </a:t>
            </a:r>
            <a:r>
              <a:rPr lang="pt-BR" dirty="0" err="1"/>
              <a:t>git</a:t>
            </a:r>
            <a:r>
              <a:rPr lang="pt-BR" dirty="0"/>
              <a:t> </a:t>
            </a:r>
            <a:r>
              <a:rPr lang="pt-BR" dirty="0" err="1"/>
              <a:t>config</a:t>
            </a:r>
            <a:r>
              <a:rPr lang="pt-BR" dirty="0"/>
              <a:t> que permite a você ler e definir variáveis de configuração que controlam todos os aspectos de como o Git parece e opera. Essas variáveis podem ser armazenadas em três lugares diferentes:</a:t>
            </a:r>
          </a:p>
          <a:p>
            <a:pPr algn="just"/>
            <a:r>
              <a:rPr lang="pt-BR" b="1" dirty="0"/>
              <a:t>/</a:t>
            </a:r>
            <a:r>
              <a:rPr lang="pt-BR" b="1" dirty="0" err="1"/>
              <a:t>etc</a:t>
            </a:r>
            <a:r>
              <a:rPr lang="pt-BR" b="1" dirty="0"/>
              <a:t>/</a:t>
            </a:r>
            <a:r>
              <a:rPr lang="pt-BR" b="1" dirty="0" err="1"/>
              <a:t>gitconfig</a:t>
            </a:r>
            <a:r>
              <a:rPr lang="pt-BR" dirty="0"/>
              <a:t>: para todos os usuários do sistema</a:t>
            </a:r>
          </a:p>
          <a:p>
            <a:pPr algn="just"/>
            <a:r>
              <a:rPr lang="pt-BR" b="1" dirty="0"/>
              <a:t>~/.</a:t>
            </a:r>
            <a:r>
              <a:rPr lang="pt-BR" b="1" dirty="0" err="1"/>
              <a:t>gitconfig</a:t>
            </a:r>
            <a:r>
              <a:rPr lang="pt-BR" dirty="0"/>
              <a:t>: específico do usuário</a:t>
            </a:r>
          </a:p>
          <a:p>
            <a:pPr algn="just"/>
            <a:r>
              <a:rPr lang="pt-BR" b="1" dirty="0"/>
              <a:t>.</a:t>
            </a:r>
            <a:r>
              <a:rPr lang="pt-BR" b="1" dirty="0" err="1"/>
              <a:t>git</a:t>
            </a:r>
            <a:r>
              <a:rPr lang="pt-BR" b="1" dirty="0"/>
              <a:t>/</a:t>
            </a:r>
            <a:r>
              <a:rPr lang="pt-BR" b="1" dirty="0" err="1"/>
              <a:t>config</a:t>
            </a:r>
            <a:r>
              <a:rPr lang="pt-BR" b="1" dirty="0"/>
              <a:t>: </a:t>
            </a:r>
            <a:r>
              <a:rPr lang="pt-BR" dirty="0"/>
              <a:t>específico do repositório</a:t>
            </a:r>
          </a:p>
          <a:p>
            <a:pPr algn="just"/>
            <a:endParaRPr lang="pt-BR" dirty="0"/>
          </a:p>
          <a:p>
            <a:pPr algn="just"/>
            <a:r>
              <a:rPr lang="pt-BR" dirty="0"/>
              <a:t>Em sistemas Windows, Git procura pelo arquivo .</a:t>
            </a:r>
            <a:r>
              <a:rPr lang="pt-BR" dirty="0" err="1"/>
              <a:t>gitconfig</a:t>
            </a:r>
            <a:r>
              <a:rPr lang="pt-BR" dirty="0"/>
              <a:t> no diretório $HOME (</a:t>
            </a:r>
            <a:r>
              <a:rPr lang="pt-BR" b="1" dirty="0"/>
              <a:t>C:\Documents </a:t>
            </a:r>
            <a:r>
              <a:rPr lang="pt-BR" b="1" dirty="0" err="1"/>
              <a:t>and</a:t>
            </a:r>
            <a:r>
              <a:rPr lang="pt-BR" b="1" dirty="0"/>
              <a:t> Settings\$USER </a:t>
            </a:r>
            <a:r>
              <a:rPr lang="pt-BR" dirty="0"/>
              <a:t>para a maioria das pessoas). Também procura por /</a:t>
            </a:r>
            <a:r>
              <a:rPr lang="pt-BR" dirty="0" err="1"/>
              <a:t>etc</a:t>
            </a:r>
            <a:r>
              <a:rPr lang="pt-BR" dirty="0"/>
              <a:t>/</a:t>
            </a:r>
            <a:r>
              <a:rPr lang="pt-BR" dirty="0" err="1"/>
              <a:t>gitconfig</a:t>
            </a:r>
            <a:r>
              <a:rPr lang="pt-BR" dirty="0"/>
              <a:t>, apesar de que é relativo à raiz de </a:t>
            </a:r>
            <a:r>
              <a:rPr lang="pt-BR" dirty="0" err="1"/>
              <a:t>MSys</a:t>
            </a:r>
            <a:r>
              <a:rPr lang="pt-BR" dirty="0"/>
              <a:t>, que é o local onde você escolheu instalar o Git no seu sistema Windows quando executou o instalador.</a:t>
            </a:r>
          </a:p>
          <a:p>
            <a:pPr algn="just"/>
            <a:endParaRPr lang="pt-BR" dirty="0"/>
          </a:p>
        </p:txBody>
      </p:sp>
      <p:sp>
        <p:nvSpPr>
          <p:cNvPr id="8" name="Retângulo 7">
            <a:extLst>
              <a:ext uri="{FF2B5EF4-FFF2-40B4-BE49-F238E27FC236}">
                <a16:creationId xmlns:a16="http://schemas.microsoft.com/office/drawing/2014/main" id="{C589220E-A630-4812-B518-7A6D63BFB6CA}"/>
              </a:ext>
            </a:extLst>
          </p:cNvPr>
          <p:cNvSpPr/>
          <p:nvPr/>
        </p:nvSpPr>
        <p:spPr>
          <a:xfrm>
            <a:off x="4633518" y="3278565"/>
            <a:ext cx="6870442" cy="860408"/>
          </a:xfrm>
          <a:prstGeom prst="rect">
            <a:avLst/>
          </a:prstGeom>
        </p:spPr>
        <p:txBody>
          <a:bodyPr wrap="square">
            <a:normAutofit fontScale="85000" lnSpcReduction="10000"/>
          </a:bodyPr>
          <a:lstStyle/>
          <a:p>
            <a:pPr algn="just"/>
            <a:r>
              <a:rPr lang="pt-BR" dirty="0"/>
              <a:t>A primeira coisa que você deve fazer quando instalar o Git é definir o seu nome de usuário e endereço de e-mail. Todos os </a:t>
            </a:r>
            <a:r>
              <a:rPr lang="pt-BR" dirty="0" err="1"/>
              <a:t>commits</a:t>
            </a:r>
            <a:r>
              <a:rPr lang="pt-BR" dirty="0"/>
              <a:t> no Git utilizam essas informações, e está imutavelmente anexado nos </a:t>
            </a:r>
            <a:r>
              <a:rPr lang="pt-BR" dirty="0" err="1"/>
              <a:t>commits</a:t>
            </a:r>
            <a:r>
              <a:rPr lang="pt-BR" dirty="0"/>
              <a:t> que você realiza:</a:t>
            </a:r>
          </a:p>
        </p:txBody>
      </p:sp>
      <p:sp>
        <p:nvSpPr>
          <p:cNvPr id="16" name="Título 1">
            <a:extLst>
              <a:ext uri="{FF2B5EF4-FFF2-40B4-BE49-F238E27FC236}">
                <a16:creationId xmlns:a16="http://schemas.microsoft.com/office/drawing/2014/main" id="{F177AF3F-6F39-4C4D-BF69-43675884928B}"/>
              </a:ext>
            </a:extLst>
          </p:cNvPr>
          <p:cNvSpPr txBox="1">
            <a:spLocks/>
          </p:cNvSpPr>
          <p:nvPr/>
        </p:nvSpPr>
        <p:spPr>
          <a:xfrm>
            <a:off x="4736840" y="2733174"/>
            <a:ext cx="3388895" cy="4945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sz="2400" dirty="0"/>
              <a:t>Identidade</a:t>
            </a:r>
          </a:p>
        </p:txBody>
      </p:sp>
      <p:sp>
        <p:nvSpPr>
          <p:cNvPr id="9" name="Retângulo 8">
            <a:extLst>
              <a:ext uri="{FF2B5EF4-FFF2-40B4-BE49-F238E27FC236}">
                <a16:creationId xmlns:a16="http://schemas.microsoft.com/office/drawing/2014/main" id="{5312809A-363B-4935-A373-DC723FFB052C}"/>
              </a:ext>
            </a:extLst>
          </p:cNvPr>
          <p:cNvSpPr/>
          <p:nvPr/>
        </p:nvSpPr>
        <p:spPr>
          <a:xfrm>
            <a:off x="4736840" y="4119666"/>
            <a:ext cx="6096000" cy="415180"/>
          </a:xfrm>
          <a:prstGeom prst="rect">
            <a:avLst/>
          </a:prstGeom>
        </p:spPr>
        <p:txBody>
          <a:bodyPr>
            <a:normAutofit fontScale="62500" lnSpcReduction="20000"/>
          </a:bodyPr>
          <a:lstStyle/>
          <a:p>
            <a:r>
              <a:rPr lang="pt-BR" b="0" i="0" dirty="0">
                <a:solidFill>
                  <a:srgbClr val="F14E32"/>
                </a:solidFill>
                <a:effectLst/>
                <a:latin typeface="Courier"/>
              </a:rPr>
              <a:t>$ </a:t>
            </a:r>
            <a:r>
              <a:rPr lang="pt-BR" b="0" i="0" dirty="0" err="1">
                <a:solidFill>
                  <a:srgbClr val="F14E32"/>
                </a:solidFill>
                <a:effectLst/>
                <a:latin typeface="Courier"/>
              </a:rPr>
              <a:t>git</a:t>
            </a:r>
            <a:r>
              <a:rPr lang="pt-BR" b="0" i="0" dirty="0">
                <a:solidFill>
                  <a:srgbClr val="F14E32"/>
                </a:solidFill>
                <a:effectLst/>
                <a:latin typeface="Courier"/>
              </a:rPr>
              <a:t> </a:t>
            </a:r>
            <a:r>
              <a:rPr lang="pt-BR" b="0" i="0" dirty="0" err="1">
                <a:solidFill>
                  <a:srgbClr val="F14E32"/>
                </a:solidFill>
                <a:effectLst/>
                <a:latin typeface="Courier"/>
              </a:rPr>
              <a:t>config</a:t>
            </a:r>
            <a:r>
              <a:rPr lang="pt-BR" b="0" i="0" dirty="0">
                <a:solidFill>
                  <a:srgbClr val="F14E32"/>
                </a:solidFill>
                <a:effectLst/>
                <a:latin typeface="Courier"/>
              </a:rPr>
              <a:t> --global user.name "John Doe“</a:t>
            </a:r>
          </a:p>
          <a:p>
            <a:r>
              <a:rPr lang="pt-BR" b="0" i="0" dirty="0">
                <a:solidFill>
                  <a:srgbClr val="F14E32"/>
                </a:solidFill>
                <a:effectLst/>
                <a:latin typeface="Courier"/>
              </a:rPr>
              <a:t>$ </a:t>
            </a:r>
            <a:r>
              <a:rPr lang="pt-BR" b="0" i="0" dirty="0" err="1">
                <a:solidFill>
                  <a:srgbClr val="F14E32"/>
                </a:solidFill>
                <a:effectLst/>
                <a:latin typeface="Courier"/>
              </a:rPr>
              <a:t>git</a:t>
            </a:r>
            <a:r>
              <a:rPr lang="pt-BR" b="0" i="0" dirty="0">
                <a:solidFill>
                  <a:srgbClr val="F14E32"/>
                </a:solidFill>
                <a:effectLst/>
                <a:latin typeface="Courier"/>
              </a:rPr>
              <a:t> </a:t>
            </a:r>
            <a:r>
              <a:rPr lang="pt-BR" b="0" i="0" dirty="0" err="1">
                <a:solidFill>
                  <a:srgbClr val="F14E32"/>
                </a:solidFill>
                <a:effectLst/>
                <a:latin typeface="Courier"/>
              </a:rPr>
              <a:t>config</a:t>
            </a:r>
            <a:r>
              <a:rPr lang="pt-BR" b="0" i="0" dirty="0">
                <a:solidFill>
                  <a:srgbClr val="F14E32"/>
                </a:solidFill>
                <a:effectLst/>
                <a:latin typeface="Courier"/>
              </a:rPr>
              <a:t> --global </a:t>
            </a:r>
            <a:r>
              <a:rPr lang="pt-BR" b="0" i="0" dirty="0" err="1">
                <a:solidFill>
                  <a:srgbClr val="F14E32"/>
                </a:solidFill>
                <a:effectLst/>
                <a:latin typeface="Courier"/>
              </a:rPr>
              <a:t>user.email</a:t>
            </a:r>
            <a:r>
              <a:rPr lang="pt-BR" b="0" i="0" dirty="0">
                <a:solidFill>
                  <a:srgbClr val="F14E32"/>
                </a:solidFill>
                <a:effectLst/>
                <a:latin typeface="Courier"/>
              </a:rPr>
              <a:t> johndoe@example.com</a:t>
            </a:r>
            <a:endParaRPr lang="pt-BR" dirty="0"/>
          </a:p>
        </p:txBody>
      </p:sp>
      <p:sp>
        <p:nvSpPr>
          <p:cNvPr id="10" name="Retângulo 9">
            <a:extLst>
              <a:ext uri="{FF2B5EF4-FFF2-40B4-BE49-F238E27FC236}">
                <a16:creationId xmlns:a16="http://schemas.microsoft.com/office/drawing/2014/main" id="{74700467-46F7-47FC-82BD-31C9C6ECA95E}"/>
              </a:ext>
            </a:extLst>
          </p:cNvPr>
          <p:cNvSpPr/>
          <p:nvPr/>
        </p:nvSpPr>
        <p:spPr>
          <a:xfrm>
            <a:off x="4736840" y="4655890"/>
            <a:ext cx="6957412" cy="1228206"/>
          </a:xfrm>
          <a:prstGeom prst="rect">
            <a:avLst/>
          </a:prstGeom>
        </p:spPr>
        <p:txBody>
          <a:bodyPr>
            <a:normAutofit/>
          </a:bodyPr>
          <a:lstStyle/>
          <a:p>
            <a:r>
              <a:rPr lang="pt-BR" dirty="0"/>
              <a:t>Só precisa fazer isso uma vez com a opção </a:t>
            </a:r>
            <a:r>
              <a:rPr lang="pt-BR" dirty="0">
                <a:solidFill>
                  <a:schemeClr val="accent2">
                    <a:lumMod val="75000"/>
                  </a:schemeClr>
                </a:solidFill>
              </a:rPr>
              <a:t>--global</a:t>
            </a:r>
            <a:r>
              <a:rPr lang="pt-BR" dirty="0"/>
              <a:t>. Caso seja necessário sobrepor estas informações com dados diferentes para projetos específicos, pode-se executar o comando sem a opção </a:t>
            </a:r>
            <a:r>
              <a:rPr lang="pt-BR" dirty="0">
                <a:solidFill>
                  <a:schemeClr val="accent2">
                    <a:lumMod val="75000"/>
                  </a:schemeClr>
                </a:solidFill>
              </a:rPr>
              <a:t>--global</a:t>
            </a:r>
            <a:r>
              <a:rPr lang="pt-BR" dirty="0"/>
              <a:t> no próprio projeto.</a:t>
            </a:r>
          </a:p>
        </p:txBody>
      </p:sp>
    </p:spTree>
    <p:extLst>
      <p:ext uri="{BB962C8B-B14F-4D97-AF65-F5344CB8AC3E}">
        <p14:creationId xmlns:p14="http://schemas.microsoft.com/office/powerpoint/2010/main" val="965436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F6957B-ACD8-4B17-A626-5AA6CE66B4A9}"/>
              </a:ext>
            </a:extLst>
          </p:cNvPr>
          <p:cNvSpPr>
            <a:spLocks noGrp="1"/>
          </p:cNvSpPr>
          <p:nvPr>
            <p:ph type="title"/>
          </p:nvPr>
        </p:nvSpPr>
        <p:spPr>
          <a:xfrm>
            <a:off x="839788" y="222308"/>
            <a:ext cx="10862854" cy="484464"/>
          </a:xfrm>
        </p:spPr>
        <p:txBody>
          <a:bodyPr>
            <a:noAutofit/>
          </a:bodyPr>
          <a:lstStyle/>
          <a:p>
            <a:r>
              <a:rPr lang="pt-BR" sz="2400" b="1" dirty="0"/>
              <a:t>Sistema de controle de versões (VCS, em inglês)</a:t>
            </a:r>
            <a:endParaRPr lang="pt-BR" sz="2400" dirty="0"/>
          </a:p>
        </p:txBody>
      </p:sp>
      <p:sp>
        <p:nvSpPr>
          <p:cNvPr id="8" name="Espaço Reservado para Conteúdo 7">
            <a:extLst>
              <a:ext uri="{FF2B5EF4-FFF2-40B4-BE49-F238E27FC236}">
                <a16:creationId xmlns:a16="http://schemas.microsoft.com/office/drawing/2014/main" id="{4D731A6D-0D70-4536-8111-AE4919728B31}"/>
              </a:ext>
            </a:extLst>
          </p:cNvPr>
          <p:cNvSpPr>
            <a:spLocks noGrp="1"/>
          </p:cNvSpPr>
          <p:nvPr>
            <p:ph idx="1"/>
          </p:nvPr>
        </p:nvSpPr>
        <p:spPr>
          <a:xfrm>
            <a:off x="552465" y="1362541"/>
            <a:ext cx="3650419" cy="4962758"/>
          </a:xfrm>
        </p:spPr>
        <p:txBody>
          <a:bodyPr anchor="t" anchorCtr="0">
            <a:normAutofit fontScale="47500" lnSpcReduction="20000"/>
          </a:bodyPr>
          <a:lstStyle/>
          <a:p>
            <a:pPr algn="just"/>
            <a:r>
              <a:rPr lang="pt-BR" dirty="0"/>
              <a:t>O controle de versão é um sistema que registra as mudanças feitas em um arquivo ou um conjunto de arquivos ao longo do tempo de forma que você possa recuperar versões específicas. Pode-se usá-lo com praticamente qualquer tipo de arquivo em um computador.</a:t>
            </a:r>
          </a:p>
          <a:p>
            <a:pPr algn="just"/>
            <a:r>
              <a:rPr lang="pt-BR" dirty="0"/>
              <a:t>Exemplo: Um designer gráfico que deseja manter todas as versões de uma imagem ou layout pode usar um VCS, que permite reverter arquivos ou um projeto inteiro para um estado anterior, comparar mudanças feitas ao decorrer do tempo, ver quem foi o último a modificar algo que pode estar causando problemas, quem introduziu um bug e quando, e muito mais. Usar um VCS normalmente significa que se estragou algo ou perdeu arquivos, poderá facilmente reavê-los. Além disso, você pode controlar tudo sem maiores esforços.</a:t>
            </a:r>
          </a:p>
          <a:p>
            <a:endParaRPr lang="pt-BR" dirty="0"/>
          </a:p>
        </p:txBody>
      </p:sp>
      <p:sp>
        <p:nvSpPr>
          <p:cNvPr id="9" name="Espaço Reservado para Texto 8">
            <a:extLst>
              <a:ext uri="{FF2B5EF4-FFF2-40B4-BE49-F238E27FC236}">
                <a16:creationId xmlns:a16="http://schemas.microsoft.com/office/drawing/2014/main" id="{7D769C4A-E320-4818-A7B5-80625E514AC1}"/>
              </a:ext>
            </a:extLst>
          </p:cNvPr>
          <p:cNvSpPr>
            <a:spLocks noGrp="1"/>
          </p:cNvSpPr>
          <p:nvPr>
            <p:ph type="body" sz="half" idx="2"/>
          </p:nvPr>
        </p:nvSpPr>
        <p:spPr>
          <a:xfrm>
            <a:off x="839788" y="966831"/>
            <a:ext cx="1215515" cy="484464"/>
          </a:xfrm>
        </p:spPr>
        <p:txBody>
          <a:bodyPr/>
          <a:lstStyle/>
          <a:p>
            <a:r>
              <a:rPr lang="pt-BR" dirty="0"/>
              <a:t>O que é:</a:t>
            </a:r>
          </a:p>
        </p:txBody>
      </p:sp>
      <p:sp>
        <p:nvSpPr>
          <p:cNvPr id="12" name="CaixaDeTexto 11">
            <a:extLst>
              <a:ext uri="{FF2B5EF4-FFF2-40B4-BE49-F238E27FC236}">
                <a16:creationId xmlns:a16="http://schemas.microsoft.com/office/drawing/2014/main" id="{AFBA8AD3-A17F-430E-AF0C-23EEA58983BF}"/>
              </a:ext>
            </a:extLst>
          </p:cNvPr>
          <p:cNvSpPr txBox="1"/>
          <p:nvPr/>
        </p:nvSpPr>
        <p:spPr>
          <a:xfrm>
            <a:off x="4580389" y="966832"/>
            <a:ext cx="6920917" cy="5358468"/>
          </a:xfrm>
          <a:prstGeom prst="rect">
            <a:avLst/>
          </a:prstGeom>
          <a:noFill/>
        </p:spPr>
        <p:txBody>
          <a:bodyPr wrap="square" rtlCol="0">
            <a:normAutofit fontScale="70000" lnSpcReduction="20000"/>
          </a:bodyPr>
          <a:lstStyle/>
          <a:p>
            <a:pPr algn="just"/>
            <a:r>
              <a:rPr lang="pt-BR" i="1" dirty="0"/>
              <a:t>Principais vantagens</a:t>
            </a:r>
          </a:p>
          <a:p>
            <a:pPr algn="just"/>
            <a:endParaRPr lang="pt-BR" dirty="0"/>
          </a:p>
          <a:p>
            <a:pPr algn="just"/>
            <a:r>
              <a:rPr lang="pt-BR" u="sng" dirty="0"/>
              <a:t>Controle do histórico</a:t>
            </a:r>
            <a:r>
              <a:rPr lang="pt-BR" dirty="0"/>
              <a:t>: facilidade em desfazer e possibilidade de analisar o histórico do desenvolvimento, como também facilidade no resgate de versões mais antigas e estáveis. A maioria das implementações permitem analisar as alterações com detalhes, desde a primeira versão até a última.</a:t>
            </a:r>
          </a:p>
          <a:p>
            <a:pPr algn="just"/>
            <a:endParaRPr lang="pt-BR" dirty="0"/>
          </a:p>
          <a:p>
            <a:pPr algn="just"/>
            <a:r>
              <a:rPr lang="pt-BR" u="sng" dirty="0"/>
              <a:t>Trabalho em equipe</a:t>
            </a:r>
            <a:r>
              <a:rPr lang="pt-BR" dirty="0"/>
              <a:t>: um sistema de controle de versão permite que diversas pessoas trabalhem sobre o mesmo conjunto de documentos ao mesmo tempo e minimiza o desgaste provocado por problemas com conflitos de edições. É possível que a implementação também tenha um controle sofisticado de acesso para cada usuário ou grupo de usuários.</a:t>
            </a:r>
          </a:p>
          <a:p>
            <a:pPr algn="just"/>
            <a:endParaRPr lang="pt-BR" dirty="0"/>
          </a:p>
          <a:p>
            <a:pPr algn="just"/>
            <a:r>
              <a:rPr lang="pt-BR" u="sng" dirty="0"/>
              <a:t>Marcação e resgate de versões estáveis</a:t>
            </a:r>
            <a:r>
              <a:rPr lang="pt-BR" dirty="0"/>
              <a:t>: a maioria dos sistemas permite marcar onde é que o documento estava com uma versão estável, podendo ser facilmente resgatado no futuro.</a:t>
            </a:r>
          </a:p>
          <a:p>
            <a:pPr algn="just"/>
            <a:r>
              <a:rPr lang="pt-BR" u="sng" dirty="0"/>
              <a:t>Ramificação de projeto</a:t>
            </a:r>
            <a:r>
              <a:rPr lang="pt-BR" dirty="0"/>
              <a:t>: a maioria das implementações possibilita a divisão do projeto em várias linhas de desenvolvimento, que podem ser trabalhadas paralelamente, sem que uma interfira na outra.</a:t>
            </a:r>
          </a:p>
          <a:p>
            <a:pPr algn="just"/>
            <a:endParaRPr lang="pt-BR" dirty="0"/>
          </a:p>
          <a:p>
            <a:pPr algn="just"/>
            <a:r>
              <a:rPr lang="pt-BR" u="sng" dirty="0"/>
              <a:t>Segurança</a:t>
            </a:r>
            <a:r>
              <a:rPr lang="pt-BR" dirty="0"/>
              <a:t>: Cada software de controle de versão usa mecanismo para evitar qualquer tipo de invasão de agentes infecciosos nos arquivos. Além do mais, somente usuários com permissão poderão mexer no código.</a:t>
            </a:r>
          </a:p>
          <a:p>
            <a:pPr algn="just"/>
            <a:endParaRPr lang="pt-BR" dirty="0"/>
          </a:p>
          <a:p>
            <a:pPr algn="just"/>
            <a:r>
              <a:rPr lang="pt-BR" u="sng" dirty="0"/>
              <a:t>Rastreabilidade</a:t>
            </a:r>
            <a:r>
              <a:rPr lang="pt-BR" dirty="0"/>
              <a:t>: com a necessidade de sabemos o local, o estado e a qualidade de um arquivo; o controle de versão traz todos esses requisitos de forma que o usuário possa ser embasar do arquivo que deseja utilizar.</a:t>
            </a:r>
          </a:p>
          <a:p>
            <a:pPr algn="just"/>
            <a:endParaRPr lang="pt-BR" dirty="0"/>
          </a:p>
          <a:p>
            <a:pPr algn="just"/>
            <a:r>
              <a:rPr lang="pt-BR" u="sng" dirty="0"/>
              <a:t>Organização</a:t>
            </a:r>
            <a:r>
              <a:rPr lang="pt-BR" dirty="0"/>
              <a:t>: Com o software é disponibilizado interface visual que pode ser visto todo arquivos controlados, desde a origem até o projeto por completo.</a:t>
            </a:r>
          </a:p>
          <a:p>
            <a:pPr algn="just"/>
            <a:endParaRPr lang="pt-BR" dirty="0"/>
          </a:p>
          <a:p>
            <a:pPr algn="just"/>
            <a:r>
              <a:rPr lang="pt-BR" u="sng" dirty="0"/>
              <a:t>Confiança</a:t>
            </a:r>
            <a:r>
              <a:rPr lang="pt-BR" dirty="0"/>
              <a:t>: O uso de repositórios remotos ajuda a não perder arquivos por eventos imponderáveis. Além disso e disponível fazer novos projetos sem danificar o desenvolvimento.</a:t>
            </a:r>
          </a:p>
        </p:txBody>
      </p:sp>
    </p:spTree>
    <p:extLst>
      <p:ext uri="{BB962C8B-B14F-4D97-AF65-F5344CB8AC3E}">
        <p14:creationId xmlns:p14="http://schemas.microsoft.com/office/powerpoint/2010/main" val="254556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78DEE7-8823-4E2E-AEF8-DA8927C0B421}"/>
              </a:ext>
            </a:extLst>
          </p:cNvPr>
          <p:cNvSpPr>
            <a:spLocks noGrp="1"/>
          </p:cNvSpPr>
          <p:nvPr>
            <p:ph type="title"/>
          </p:nvPr>
        </p:nvSpPr>
        <p:spPr>
          <a:xfrm>
            <a:off x="289250" y="270588"/>
            <a:ext cx="6615404" cy="1600200"/>
          </a:xfrm>
        </p:spPr>
        <p:txBody>
          <a:bodyPr/>
          <a:lstStyle/>
          <a:p>
            <a:r>
              <a:rPr lang="pt-BR" b="1" dirty="0"/>
              <a:t>Sistemas de Controle de Versão Distribuídos</a:t>
            </a:r>
            <a:br>
              <a:rPr lang="pt-BR" dirty="0"/>
            </a:br>
            <a:endParaRPr lang="pt-BR" dirty="0"/>
          </a:p>
        </p:txBody>
      </p:sp>
      <p:sp>
        <p:nvSpPr>
          <p:cNvPr id="4" name="Espaço Reservado para Texto 3">
            <a:extLst>
              <a:ext uri="{FF2B5EF4-FFF2-40B4-BE49-F238E27FC236}">
                <a16:creationId xmlns:a16="http://schemas.microsoft.com/office/drawing/2014/main" id="{A8AFB52F-D470-49D0-AD79-1A5EA8D7328E}"/>
              </a:ext>
            </a:extLst>
          </p:cNvPr>
          <p:cNvSpPr>
            <a:spLocks noGrp="1"/>
          </p:cNvSpPr>
          <p:nvPr>
            <p:ph type="body" sz="half" idx="2"/>
          </p:nvPr>
        </p:nvSpPr>
        <p:spPr>
          <a:xfrm>
            <a:off x="289250" y="1502229"/>
            <a:ext cx="4482775" cy="4842587"/>
          </a:xfrm>
        </p:spPr>
        <p:txBody>
          <a:bodyPr>
            <a:normAutofit/>
          </a:bodyPr>
          <a:lstStyle/>
          <a:p>
            <a:pPr algn="just"/>
            <a:r>
              <a:rPr lang="pt-BR" dirty="0"/>
              <a:t>O Git, Mercurial, </a:t>
            </a:r>
            <a:r>
              <a:rPr lang="pt-BR" dirty="0" err="1"/>
              <a:t>Bazaar</a:t>
            </a:r>
            <a:r>
              <a:rPr lang="pt-BR" dirty="0"/>
              <a:t> ou </a:t>
            </a:r>
            <a:r>
              <a:rPr lang="pt-BR" dirty="0" err="1"/>
              <a:t>Darcs</a:t>
            </a:r>
            <a:r>
              <a:rPr lang="pt-BR" dirty="0"/>
              <a:t> são DVCS (Sistema de Controle de Versão Distribuídos). Em um DVCS, os clientes não apenas fazem cópias das últimas versões dos arquivos: eles são cópias completas do repositório. Assim, se um servidor falha, qualquer um dos repositórios dos clientes pode ser copiado de volta para o servidor para restaurá-lo. Cada checkout (resgate) é na prática um backup completo de todos os dados. Além disso, muitos desses sistemas lidam muito bem com o aspecto de ter vários repositórios remotos com os quais eles podem colaborar, permitindo que se trabalhe em conjunto com diferentes grupos de pessoas, de diversas maneiras, simultaneamente no mesmo projeto. Isso permite que se estabeleça diferentes tipos de workflow (fluxo de trabalho) que não são possíveis em sistemas centralizados, como por exemplo o uso de modelos hierárquicos.</a:t>
            </a:r>
          </a:p>
          <a:p>
            <a:pPr algn="just"/>
            <a:endParaRPr lang="pt-BR" dirty="0"/>
          </a:p>
        </p:txBody>
      </p:sp>
      <p:pic>
        <p:nvPicPr>
          <p:cNvPr id="5" name="Espaço Reservado para Conteúdo 4">
            <a:extLst>
              <a:ext uri="{FF2B5EF4-FFF2-40B4-BE49-F238E27FC236}">
                <a16:creationId xmlns:a16="http://schemas.microsoft.com/office/drawing/2014/main" id="{C9CFECAD-A829-453E-A594-D7E040507643}"/>
              </a:ext>
            </a:extLst>
          </p:cNvPr>
          <p:cNvPicPr>
            <a:picLocks noGrp="1"/>
          </p:cNvPicPr>
          <p:nvPr>
            <p:ph idx="1"/>
          </p:nvPr>
        </p:nvPicPr>
        <p:blipFill>
          <a:blip r:embed="rId2"/>
          <a:stretch>
            <a:fillRect/>
          </a:stretch>
        </p:blipFill>
        <p:spPr>
          <a:xfrm>
            <a:off x="5633156" y="824089"/>
            <a:ext cx="5904088" cy="5373511"/>
          </a:xfrm>
          <a:prstGeom prst="rect">
            <a:avLst/>
          </a:prstGeom>
        </p:spPr>
      </p:pic>
    </p:spTree>
    <p:extLst>
      <p:ext uri="{BB962C8B-B14F-4D97-AF65-F5344CB8AC3E}">
        <p14:creationId xmlns:p14="http://schemas.microsoft.com/office/powerpoint/2010/main" val="3582058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3128ED-BE0E-4D04-86A1-71ABA500255A}"/>
              </a:ext>
            </a:extLst>
          </p:cNvPr>
          <p:cNvSpPr>
            <a:spLocks noGrp="1"/>
          </p:cNvSpPr>
          <p:nvPr>
            <p:ph type="title"/>
          </p:nvPr>
        </p:nvSpPr>
        <p:spPr>
          <a:xfrm>
            <a:off x="331286" y="223935"/>
            <a:ext cx="1017004" cy="564501"/>
          </a:xfrm>
        </p:spPr>
        <p:txBody>
          <a:bodyPr/>
          <a:lstStyle/>
          <a:p>
            <a:r>
              <a:rPr lang="pt-BR" dirty="0"/>
              <a:t>GIT</a:t>
            </a:r>
          </a:p>
        </p:txBody>
      </p:sp>
      <p:sp>
        <p:nvSpPr>
          <p:cNvPr id="4" name="Espaço Reservado para Texto 3">
            <a:extLst>
              <a:ext uri="{FF2B5EF4-FFF2-40B4-BE49-F238E27FC236}">
                <a16:creationId xmlns:a16="http://schemas.microsoft.com/office/drawing/2014/main" id="{4A667C5F-27F6-4C87-B49D-1B6AC648D84D}"/>
              </a:ext>
            </a:extLst>
          </p:cNvPr>
          <p:cNvSpPr>
            <a:spLocks noGrp="1"/>
          </p:cNvSpPr>
          <p:nvPr>
            <p:ph type="body" sz="half" idx="2"/>
          </p:nvPr>
        </p:nvSpPr>
        <p:spPr>
          <a:xfrm>
            <a:off x="307978" y="802432"/>
            <a:ext cx="1539518" cy="564501"/>
          </a:xfrm>
        </p:spPr>
        <p:txBody>
          <a:bodyPr>
            <a:normAutofit/>
          </a:bodyPr>
          <a:lstStyle/>
          <a:p>
            <a:r>
              <a:rPr lang="pt-BR" sz="2800" dirty="0"/>
              <a:t>História</a:t>
            </a:r>
          </a:p>
        </p:txBody>
      </p:sp>
      <p:sp>
        <p:nvSpPr>
          <p:cNvPr id="5" name="CaixaDeTexto 4">
            <a:extLst>
              <a:ext uri="{FF2B5EF4-FFF2-40B4-BE49-F238E27FC236}">
                <a16:creationId xmlns:a16="http://schemas.microsoft.com/office/drawing/2014/main" id="{85E406E8-EEFF-41AC-8C9C-0C0F743EA699}"/>
              </a:ext>
            </a:extLst>
          </p:cNvPr>
          <p:cNvSpPr txBox="1"/>
          <p:nvPr/>
        </p:nvSpPr>
        <p:spPr>
          <a:xfrm>
            <a:off x="331286" y="1987420"/>
            <a:ext cx="11471938" cy="3873630"/>
          </a:xfrm>
          <a:prstGeom prst="rect">
            <a:avLst/>
          </a:prstGeom>
          <a:noFill/>
        </p:spPr>
        <p:txBody>
          <a:bodyPr wrap="square" rtlCol="0">
            <a:normAutofit/>
          </a:bodyPr>
          <a:lstStyle/>
          <a:p>
            <a:pPr algn="just"/>
            <a:r>
              <a:rPr lang="pt-BR" dirty="0"/>
              <a:t>O Git é um sistema de controle de versões (VCS, em inglês) distribuído, usado principalmente no desenvolvimento de software (O Git também facilita a reprodutibilidade científica em uma ampla gama de disciplinas, da ecologia à bioinformática, arqueologia à zoologia.). </a:t>
            </a:r>
          </a:p>
          <a:p>
            <a:pPr algn="just"/>
            <a:r>
              <a:rPr lang="pt-BR" dirty="0"/>
              <a:t>Foi projetado e desenvolvido por Linus Torvalds para manter o desenvolvimento do kernel Linux aberto e distribuído, surgiu após o acesso gratuito ao </a:t>
            </a:r>
            <a:r>
              <a:rPr lang="pt-BR" dirty="0" err="1"/>
              <a:t>BitKeeper</a:t>
            </a:r>
            <a:r>
              <a:rPr lang="pt-BR" dirty="0"/>
              <a:t> ser removido pelo detentor dos seus direitos autorais e com isso vários desenvolvedores do kernel do Linux desistiram de acessar essa plataforma de versionamento. O Git é um software livre, e desde a versão 1.0 até hoje é supervisionado por </a:t>
            </a:r>
            <a:r>
              <a:rPr lang="pt-BR" dirty="0" err="1"/>
              <a:t>Junio</a:t>
            </a:r>
            <a:r>
              <a:rPr lang="pt-BR" dirty="0"/>
              <a:t> </a:t>
            </a:r>
            <a:r>
              <a:rPr lang="pt-BR" dirty="0" err="1"/>
              <a:t>Hamano</a:t>
            </a:r>
            <a:r>
              <a:rPr lang="pt-BR" dirty="0"/>
              <a:t>.</a:t>
            </a:r>
          </a:p>
          <a:p>
            <a:pPr algn="just"/>
            <a:r>
              <a:rPr lang="pt-BR" dirty="0"/>
              <a:t>O Git nasceu para ser diferente do CVS (outro sistema de versionamento), baseado no fluxo distribuído igual ao </a:t>
            </a:r>
            <a:r>
              <a:rPr lang="pt-BR" dirty="0" err="1"/>
              <a:t>BitKeeper</a:t>
            </a:r>
            <a:r>
              <a:rPr lang="pt-BR" dirty="0"/>
              <a:t>, mas não o plagiando com alta performance e várias proteções para evitar </a:t>
            </a:r>
            <a:r>
              <a:rPr lang="pt-BR" dirty="0" err="1"/>
              <a:t>corrompimento</a:t>
            </a:r>
            <a:r>
              <a:rPr lang="pt-BR" dirty="0"/>
              <a:t> de arquivos.</a:t>
            </a:r>
          </a:p>
        </p:txBody>
      </p:sp>
    </p:spTree>
    <p:extLst>
      <p:ext uri="{BB962C8B-B14F-4D97-AF65-F5344CB8AC3E}">
        <p14:creationId xmlns:p14="http://schemas.microsoft.com/office/powerpoint/2010/main" val="136214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3128ED-BE0E-4D04-86A1-71ABA500255A}"/>
              </a:ext>
            </a:extLst>
          </p:cNvPr>
          <p:cNvSpPr>
            <a:spLocks noGrp="1"/>
          </p:cNvSpPr>
          <p:nvPr>
            <p:ph type="title"/>
          </p:nvPr>
        </p:nvSpPr>
        <p:spPr>
          <a:xfrm>
            <a:off x="331286" y="223935"/>
            <a:ext cx="1017004" cy="564501"/>
          </a:xfrm>
        </p:spPr>
        <p:txBody>
          <a:bodyPr/>
          <a:lstStyle/>
          <a:p>
            <a:r>
              <a:rPr lang="pt-BR"/>
              <a:t>GIT</a:t>
            </a:r>
            <a:endParaRPr lang="pt-BR" dirty="0"/>
          </a:p>
        </p:txBody>
      </p:sp>
      <p:sp>
        <p:nvSpPr>
          <p:cNvPr id="4" name="Espaço Reservado para Texto 3">
            <a:extLst>
              <a:ext uri="{FF2B5EF4-FFF2-40B4-BE49-F238E27FC236}">
                <a16:creationId xmlns:a16="http://schemas.microsoft.com/office/drawing/2014/main" id="{4A667C5F-27F6-4C87-B49D-1B6AC648D84D}"/>
              </a:ext>
            </a:extLst>
          </p:cNvPr>
          <p:cNvSpPr>
            <a:spLocks noGrp="1"/>
          </p:cNvSpPr>
          <p:nvPr>
            <p:ph type="body" sz="half" idx="2"/>
          </p:nvPr>
        </p:nvSpPr>
        <p:spPr>
          <a:xfrm>
            <a:off x="307977" y="802432"/>
            <a:ext cx="2939075" cy="564501"/>
          </a:xfrm>
        </p:spPr>
        <p:txBody>
          <a:bodyPr>
            <a:normAutofit/>
          </a:bodyPr>
          <a:lstStyle/>
          <a:p>
            <a:r>
              <a:rPr lang="pt-BR" sz="2800" dirty="0"/>
              <a:t>Características</a:t>
            </a:r>
          </a:p>
        </p:txBody>
      </p:sp>
      <p:sp>
        <p:nvSpPr>
          <p:cNvPr id="5" name="CaixaDeTexto 4">
            <a:extLst>
              <a:ext uri="{FF2B5EF4-FFF2-40B4-BE49-F238E27FC236}">
                <a16:creationId xmlns:a16="http://schemas.microsoft.com/office/drawing/2014/main" id="{85E406E8-EEFF-41AC-8C9C-0C0F743EA699}"/>
              </a:ext>
            </a:extLst>
          </p:cNvPr>
          <p:cNvSpPr txBox="1"/>
          <p:nvPr/>
        </p:nvSpPr>
        <p:spPr>
          <a:xfrm>
            <a:off x="331286" y="1520889"/>
            <a:ext cx="5426046" cy="1908111"/>
          </a:xfrm>
          <a:prstGeom prst="rect">
            <a:avLst/>
          </a:prstGeom>
          <a:noFill/>
        </p:spPr>
        <p:txBody>
          <a:bodyPr wrap="square" rtlCol="0">
            <a:normAutofit fontScale="92500" lnSpcReduction="20000"/>
          </a:bodyPr>
          <a:lstStyle/>
          <a:p>
            <a:pPr algn="just"/>
            <a:r>
              <a:rPr lang="pt-BR" dirty="0"/>
              <a:t>A maior diferença entre Git e qualquer outro VCS (</a:t>
            </a:r>
            <a:r>
              <a:rPr lang="pt-BR" dirty="0" err="1"/>
              <a:t>Subversion</a:t>
            </a:r>
            <a:r>
              <a:rPr lang="pt-BR" dirty="0"/>
              <a:t> e similares inclusos) está na forma que o Git trata os dados. Conceitualmente, a maior parte dos outros sistemas armazena informação como uma lista de mudanças por arquivo. Esses sistemas (CVS, </a:t>
            </a:r>
            <a:r>
              <a:rPr lang="pt-BR" dirty="0" err="1"/>
              <a:t>Subversion</a:t>
            </a:r>
            <a:r>
              <a:rPr lang="pt-BR" dirty="0"/>
              <a:t>, </a:t>
            </a:r>
            <a:r>
              <a:rPr lang="pt-BR" dirty="0" err="1"/>
              <a:t>Perforce</a:t>
            </a:r>
            <a:r>
              <a:rPr lang="pt-BR" dirty="0"/>
              <a:t>, </a:t>
            </a:r>
            <a:r>
              <a:rPr lang="pt-BR" dirty="0" err="1"/>
              <a:t>Bazaar</a:t>
            </a:r>
            <a:r>
              <a:rPr lang="pt-BR" dirty="0"/>
              <a:t>, etc.) tratam a informação que mantém como um conjunto de arquivos e as mudanças feitas a cada arquivo ao longo do tempo. </a:t>
            </a:r>
          </a:p>
        </p:txBody>
      </p:sp>
      <p:pic>
        <p:nvPicPr>
          <p:cNvPr id="6" name="Imagem 5">
            <a:extLst>
              <a:ext uri="{FF2B5EF4-FFF2-40B4-BE49-F238E27FC236}">
                <a16:creationId xmlns:a16="http://schemas.microsoft.com/office/drawing/2014/main" id="{5E0C07AA-F02C-45C9-9F77-A2F6BCC157B8}"/>
              </a:ext>
            </a:extLst>
          </p:cNvPr>
          <p:cNvPicPr/>
          <p:nvPr/>
        </p:nvPicPr>
        <p:blipFill>
          <a:blip r:embed="rId2"/>
          <a:stretch>
            <a:fillRect/>
          </a:stretch>
        </p:blipFill>
        <p:spPr>
          <a:xfrm>
            <a:off x="331286" y="3722914"/>
            <a:ext cx="5426047" cy="2724920"/>
          </a:xfrm>
          <a:prstGeom prst="rect">
            <a:avLst/>
          </a:prstGeom>
        </p:spPr>
      </p:pic>
      <p:pic>
        <p:nvPicPr>
          <p:cNvPr id="7" name="Imagem 6">
            <a:extLst>
              <a:ext uri="{FF2B5EF4-FFF2-40B4-BE49-F238E27FC236}">
                <a16:creationId xmlns:a16="http://schemas.microsoft.com/office/drawing/2014/main" id="{48875343-2F74-4917-B52E-EF544FA733FC}"/>
              </a:ext>
            </a:extLst>
          </p:cNvPr>
          <p:cNvPicPr/>
          <p:nvPr/>
        </p:nvPicPr>
        <p:blipFill>
          <a:blip r:embed="rId3"/>
          <a:stretch>
            <a:fillRect/>
          </a:stretch>
        </p:blipFill>
        <p:spPr>
          <a:xfrm>
            <a:off x="6434670" y="3722914"/>
            <a:ext cx="5271202" cy="2724920"/>
          </a:xfrm>
          <a:prstGeom prst="rect">
            <a:avLst/>
          </a:prstGeom>
        </p:spPr>
      </p:pic>
      <p:sp>
        <p:nvSpPr>
          <p:cNvPr id="8" name="Retângulo 7">
            <a:extLst>
              <a:ext uri="{FF2B5EF4-FFF2-40B4-BE49-F238E27FC236}">
                <a16:creationId xmlns:a16="http://schemas.microsoft.com/office/drawing/2014/main" id="{858398B9-9390-4DE8-9A48-524AFE00F073}"/>
              </a:ext>
            </a:extLst>
          </p:cNvPr>
          <p:cNvSpPr/>
          <p:nvPr/>
        </p:nvSpPr>
        <p:spPr>
          <a:xfrm>
            <a:off x="5999583" y="788436"/>
            <a:ext cx="6018245" cy="2869163"/>
          </a:xfrm>
          <a:prstGeom prst="rect">
            <a:avLst/>
          </a:prstGeom>
        </p:spPr>
        <p:txBody>
          <a:bodyPr wrap="square">
            <a:normAutofit fontScale="92500" lnSpcReduction="20000"/>
          </a:bodyPr>
          <a:lstStyle/>
          <a:p>
            <a:pPr algn="just">
              <a:lnSpc>
                <a:spcPct val="107000"/>
              </a:lnSpc>
              <a:spcAft>
                <a:spcPts val="800"/>
              </a:spcAft>
            </a:pPr>
            <a:r>
              <a:rPr lang="pt-BR" dirty="0">
                <a:latin typeface="Calibri" panose="020F0502020204030204" pitchFamily="34" charset="0"/>
                <a:ea typeface="Calibri" panose="020F0502020204030204" pitchFamily="34" charset="0"/>
                <a:cs typeface="Times New Roman" panose="02020603050405020304" pitchFamily="18" charset="0"/>
              </a:rPr>
              <a:t>O Git não armazena sua informação dessa forma, ele considera que os dados são como um conjunto de snapshots de um </a:t>
            </a:r>
            <a:r>
              <a:rPr lang="pt-BR" dirty="0" err="1">
                <a:latin typeface="Calibri" panose="020F0502020204030204" pitchFamily="34" charset="0"/>
                <a:ea typeface="Calibri" panose="020F0502020204030204" pitchFamily="34" charset="0"/>
                <a:cs typeface="Times New Roman" panose="02020603050405020304" pitchFamily="18" charset="0"/>
              </a:rPr>
              <a:t>mini-sistema</a:t>
            </a:r>
            <a:r>
              <a:rPr lang="pt-BR" dirty="0">
                <a:latin typeface="Calibri" panose="020F0502020204030204" pitchFamily="34" charset="0"/>
                <a:ea typeface="Calibri" panose="020F0502020204030204" pitchFamily="34" charset="0"/>
                <a:cs typeface="Times New Roman" panose="02020603050405020304" pitchFamily="18" charset="0"/>
              </a:rPr>
              <a:t> de arquivos. Cada vez que se salva ou consolida (</a:t>
            </a:r>
            <a:r>
              <a:rPr lang="pt-BR" dirty="0" err="1">
                <a:latin typeface="Calibri" panose="020F0502020204030204" pitchFamily="34" charset="0"/>
                <a:ea typeface="Calibri" panose="020F0502020204030204" pitchFamily="34" charset="0"/>
                <a:cs typeface="Times New Roman" panose="02020603050405020304" pitchFamily="18" charset="0"/>
              </a:rPr>
              <a:t>commit</a:t>
            </a:r>
            <a:r>
              <a:rPr lang="pt-BR" dirty="0">
                <a:latin typeface="Calibri" panose="020F0502020204030204" pitchFamily="34" charset="0"/>
                <a:ea typeface="Calibri" panose="020F0502020204030204" pitchFamily="34" charset="0"/>
                <a:cs typeface="Times New Roman" panose="02020603050405020304" pitchFamily="18" charset="0"/>
              </a:rPr>
              <a:t>) o estado do projeto no Git, é como se ele tirasse uma foto daquele momento e armazenasse uma referência para essa captura. Se nenhum arquivo foi alterado, a informação não é armazenada novamente, só um link para o arquivo idêntico anterior que já foi armazenado. Essa é uma distinção importante entre Git e quase todos os outros </a:t>
            </a:r>
            <a:r>
              <a:rPr lang="pt-BR" dirty="0" err="1">
                <a:latin typeface="Calibri" panose="020F0502020204030204" pitchFamily="34" charset="0"/>
                <a:ea typeface="Calibri" panose="020F0502020204030204" pitchFamily="34" charset="0"/>
                <a:cs typeface="Times New Roman" panose="02020603050405020304" pitchFamily="18" charset="0"/>
              </a:rPr>
              <a:t>VCSs</a:t>
            </a:r>
            <a:r>
              <a:rPr lang="pt-BR" dirty="0">
                <a:latin typeface="Calibri" panose="020F0502020204030204" pitchFamily="34" charset="0"/>
                <a:ea typeface="Calibri" panose="020F0502020204030204" pitchFamily="34" charset="0"/>
                <a:cs typeface="Times New Roman" panose="02020603050405020304" pitchFamily="18" charset="0"/>
              </a:rPr>
              <a:t>. Isso também faz com que o Git se comporte mais como um </a:t>
            </a:r>
            <a:r>
              <a:rPr lang="pt-BR" dirty="0" err="1">
                <a:latin typeface="Calibri" panose="020F0502020204030204" pitchFamily="34" charset="0"/>
                <a:ea typeface="Calibri" panose="020F0502020204030204" pitchFamily="34" charset="0"/>
                <a:cs typeface="Times New Roman" panose="02020603050405020304" pitchFamily="18" charset="0"/>
              </a:rPr>
              <a:t>mini-sistema</a:t>
            </a:r>
            <a:r>
              <a:rPr lang="pt-BR" dirty="0">
                <a:latin typeface="Calibri" panose="020F0502020204030204" pitchFamily="34" charset="0"/>
                <a:ea typeface="Calibri" panose="020F0502020204030204" pitchFamily="34" charset="0"/>
                <a:cs typeface="Times New Roman" panose="02020603050405020304" pitchFamily="18" charset="0"/>
              </a:rPr>
              <a:t> de arquivos com algumas poderosas ferramentas construídas em cima dele, ao invés de simplesmente um VCS.</a:t>
            </a:r>
          </a:p>
        </p:txBody>
      </p:sp>
    </p:spTree>
    <p:extLst>
      <p:ext uri="{BB962C8B-B14F-4D97-AF65-F5344CB8AC3E}">
        <p14:creationId xmlns:p14="http://schemas.microsoft.com/office/powerpoint/2010/main" val="364802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032E5B-F8AD-4ED8-8858-086FBC0492C8}"/>
              </a:ext>
            </a:extLst>
          </p:cNvPr>
          <p:cNvSpPr>
            <a:spLocks noGrp="1"/>
          </p:cNvSpPr>
          <p:nvPr>
            <p:ph type="title"/>
          </p:nvPr>
        </p:nvSpPr>
        <p:spPr>
          <a:xfrm>
            <a:off x="251927" y="788436"/>
            <a:ext cx="3788228" cy="928396"/>
          </a:xfrm>
        </p:spPr>
        <p:txBody>
          <a:bodyPr>
            <a:noAutofit/>
          </a:bodyPr>
          <a:lstStyle/>
          <a:p>
            <a:r>
              <a:rPr lang="pt-BR" sz="2800" dirty="0">
                <a:latin typeface="Calibri" panose="020F0502020204030204" pitchFamily="34" charset="0"/>
                <a:cs typeface="Calibri" panose="020F0502020204030204" pitchFamily="34" charset="0"/>
              </a:rPr>
              <a:t>Quase Todas Operações São Locais</a:t>
            </a:r>
          </a:p>
        </p:txBody>
      </p:sp>
      <p:sp>
        <p:nvSpPr>
          <p:cNvPr id="4" name="Espaço Reservado para Texto 3">
            <a:extLst>
              <a:ext uri="{FF2B5EF4-FFF2-40B4-BE49-F238E27FC236}">
                <a16:creationId xmlns:a16="http://schemas.microsoft.com/office/drawing/2014/main" id="{1122FAFE-F972-469C-9AE0-4FA9B7C07DAC}"/>
              </a:ext>
            </a:extLst>
          </p:cNvPr>
          <p:cNvSpPr>
            <a:spLocks noGrp="1"/>
          </p:cNvSpPr>
          <p:nvPr>
            <p:ph type="body" sz="half" idx="2"/>
          </p:nvPr>
        </p:nvSpPr>
        <p:spPr>
          <a:xfrm>
            <a:off x="331286" y="1866121"/>
            <a:ext cx="11303987" cy="3191071"/>
          </a:xfrm>
        </p:spPr>
        <p:txBody>
          <a:bodyPr>
            <a:normAutofit/>
          </a:bodyPr>
          <a:lstStyle/>
          <a:p>
            <a:pPr algn="just"/>
            <a:r>
              <a:rPr lang="pt-BR" dirty="0"/>
              <a:t>A maior parte das operações no Git precisam apenas de recursos e arquivos locais para operar — geralmente nenhuma outra informação é necessária de outro computador na rede. Uma vez que se tem todo o histórico do projeto no disco local, a maior parte das operações parece ser quase instantânea.</a:t>
            </a:r>
          </a:p>
          <a:p>
            <a:pPr algn="just"/>
            <a:r>
              <a:rPr lang="pt-BR" dirty="0"/>
              <a:t>Para navegar no histórico do projeto, o Git não precisa requisitar ao servidor o histórico para que possa apresenta-lo — ele simplesmente lê diretamente do banco de dados local. Para ver todas as mudanças introduzidas entre a versão atual de um arquivo e a versão de um mês atrás, o Git pode buscar o arquivo de um mês atrás e calcular as diferenças localmente, ao invés de ter que requisitar ao servidor que faça o cálculo, ou puxar uma versão antiga do arquivo no servidor remoto para que o cálculo possa ser feito localmente. </a:t>
            </a:r>
          </a:p>
          <a:p>
            <a:pPr algn="just"/>
            <a:r>
              <a:rPr lang="pt-BR" dirty="0"/>
              <a:t>Isso também significa que há poucas coisas que você não possa fazer caso esteja offline ou sem acesso a uma VPN. Pode-se fazer </a:t>
            </a:r>
            <a:r>
              <a:rPr lang="pt-BR" dirty="0" err="1"/>
              <a:t>commits</a:t>
            </a:r>
            <a:r>
              <a:rPr lang="pt-BR" dirty="0"/>
              <a:t> offline, livre de preocupações, até se ter acesso a rede novamente para fazer upload. Em outros sistemas, fazer isso é impossível ou muito trabalhoso. Isso pode surpreender fazer uma grande diferença.</a:t>
            </a:r>
          </a:p>
        </p:txBody>
      </p:sp>
      <p:sp>
        <p:nvSpPr>
          <p:cNvPr id="5" name="Título 1">
            <a:extLst>
              <a:ext uri="{FF2B5EF4-FFF2-40B4-BE49-F238E27FC236}">
                <a16:creationId xmlns:a16="http://schemas.microsoft.com/office/drawing/2014/main" id="{E3C6CDF6-FC17-4176-A1A4-AA1E86673892}"/>
              </a:ext>
            </a:extLst>
          </p:cNvPr>
          <p:cNvSpPr txBox="1">
            <a:spLocks/>
          </p:cNvSpPr>
          <p:nvPr/>
        </p:nvSpPr>
        <p:spPr>
          <a:xfrm>
            <a:off x="331286" y="223935"/>
            <a:ext cx="1017004" cy="5645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a:t>GIT</a:t>
            </a:r>
            <a:endParaRPr lang="pt-BR" dirty="0"/>
          </a:p>
        </p:txBody>
      </p:sp>
    </p:spTree>
    <p:extLst>
      <p:ext uri="{BB962C8B-B14F-4D97-AF65-F5344CB8AC3E}">
        <p14:creationId xmlns:p14="http://schemas.microsoft.com/office/powerpoint/2010/main" val="412765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032E5B-F8AD-4ED8-8858-086FBC0492C8}"/>
              </a:ext>
            </a:extLst>
          </p:cNvPr>
          <p:cNvSpPr>
            <a:spLocks noGrp="1"/>
          </p:cNvSpPr>
          <p:nvPr>
            <p:ph type="title"/>
          </p:nvPr>
        </p:nvSpPr>
        <p:spPr>
          <a:xfrm>
            <a:off x="251927" y="718459"/>
            <a:ext cx="2090057" cy="564501"/>
          </a:xfrm>
        </p:spPr>
        <p:txBody>
          <a:bodyPr>
            <a:noAutofit/>
          </a:bodyPr>
          <a:lstStyle/>
          <a:p>
            <a:r>
              <a:rPr lang="pt-BR" sz="2400" b="1" dirty="0"/>
              <a:t>Integridade</a:t>
            </a:r>
            <a:endParaRPr lang="pt-BR" sz="2400" dirty="0"/>
          </a:p>
        </p:txBody>
      </p:sp>
      <p:sp>
        <p:nvSpPr>
          <p:cNvPr id="4" name="Espaço Reservado para Texto 3">
            <a:extLst>
              <a:ext uri="{FF2B5EF4-FFF2-40B4-BE49-F238E27FC236}">
                <a16:creationId xmlns:a16="http://schemas.microsoft.com/office/drawing/2014/main" id="{1122FAFE-F972-469C-9AE0-4FA9B7C07DAC}"/>
              </a:ext>
            </a:extLst>
          </p:cNvPr>
          <p:cNvSpPr>
            <a:spLocks noGrp="1"/>
          </p:cNvSpPr>
          <p:nvPr>
            <p:ph type="body" sz="half" idx="2"/>
          </p:nvPr>
        </p:nvSpPr>
        <p:spPr>
          <a:xfrm>
            <a:off x="251927" y="1343609"/>
            <a:ext cx="4912518" cy="2631232"/>
          </a:xfrm>
        </p:spPr>
        <p:txBody>
          <a:bodyPr>
            <a:normAutofit fontScale="92500" lnSpcReduction="20000"/>
          </a:bodyPr>
          <a:lstStyle/>
          <a:p>
            <a:pPr algn="just"/>
            <a:r>
              <a:rPr lang="pt-BR" dirty="0"/>
              <a:t>Tudo no Git tem seu </a:t>
            </a:r>
            <a:r>
              <a:rPr lang="pt-BR" dirty="0" err="1"/>
              <a:t>checksum</a:t>
            </a:r>
            <a:r>
              <a:rPr lang="pt-BR" dirty="0"/>
              <a:t> (valor para verificação de integridade) calculado antes que seja armazenado e então passa a ser referenciado pelo </a:t>
            </a:r>
            <a:r>
              <a:rPr lang="pt-BR" dirty="0" err="1"/>
              <a:t>checksum</a:t>
            </a:r>
            <a:r>
              <a:rPr lang="pt-BR" dirty="0"/>
              <a:t>. Isso significa que é impossível mudar o conteúdo de qualquer arquivo ou diretório sem que o Git tenha conhecimento. Essa funcionalidade é parte fundamental do Git e é integral à sua filosofia. Você não pode perder informação em trânsito ou ter arquivos corrompidos sem que o Git seja capaz de detectar. O mecanismo que o Git usa para fazer o </a:t>
            </a:r>
            <a:r>
              <a:rPr lang="pt-BR" dirty="0" err="1"/>
              <a:t>checksum</a:t>
            </a:r>
            <a:r>
              <a:rPr lang="pt-BR" dirty="0"/>
              <a:t> é chamado de </a:t>
            </a:r>
            <a:r>
              <a:rPr lang="pt-BR" dirty="0" err="1"/>
              <a:t>hash</a:t>
            </a:r>
            <a:r>
              <a:rPr lang="pt-BR" dirty="0"/>
              <a:t> SHA-1, uma </a:t>
            </a:r>
            <a:r>
              <a:rPr lang="pt-BR" dirty="0" err="1"/>
              <a:t>string</a:t>
            </a:r>
            <a:r>
              <a:rPr lang="pt-BR" dirty="0"/>
              <a:t> de 40 caracteres composta de caracteres hexadecimais (0-9 A-F) que é calculado a partir do conteúdo de um arquivo ou estrutura de um diretório no Git. Na verdade, tudo que o Git armazena é identificado não por nome do arquivo mas pelo valor do </a:t>
            </a:r>
            <a:r>
              <a:rPr lang="pt-BR" dirty="0" err="1"/>
              <a:t>hash</a:t>
            </a:r>
            <a:r>
              <a:rPr lang="pt-BR" dirty="0"/>
              <a:t> do seu conteúdo.</a:t>
            </a:r>
          </a:p>
        </p:txBody>
      </p:sp>
      <p:sp>
        <p:nvSpPr>
          <p:cNvPr id="5" name="Título 1">
            <a:extLst>
              <a:ext uri="{FF2B5EF4-FFF2-40B4-BE49-F238E27FC236}">
                <a16:creationId xmlns:a16="http://schemas.microsoft.com/office/drawing/2014/main" id="{E3C6CDF6-FC17-4176-A1A4-AA1E86673892}"/>
              </a:ext>
            </a:extLst>
          </p:cNvPr>
          <p:cNvSpPr txBox="1">
            <a:spLocks/>
          </p:cNvSpPr>
          <p:nvPr/>
        </p:nvSpPr>
        <p:spPr>
          <a:xfrm>
            <a:off x="331286" y="223935"/>
            <a:ext cx="1017004" cy="5645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a:t>GIT</a:t>
            </a:r>
            <a:endParaRPr lang="pt-BR" dirty="0"/>
          </a:p>
        </p:txBody>
      </p:sp>
      <p:sp>
        <p:nvSpPr>
          <p:cNvPr id="6" name="Título 1">
            <a:extLst>
              <a:ext uri="{FF2B5EF4-FFF2-40B4-BE49-F238E27FC236}">
                <a16:creationId xmlns:a16="http://schemas.microsoft.com/office/drawing/2014/main" id="{AF8B5DA5-9C73-4334-B383-ABB6D5FA603C}"/>
              </a:ext>
            </a:extLst>
          </p:cNvPr>
          <p:cNvSpPr txBox="1">
            <a:spLocks/>
          </p:cNvSpPr>
          <p:nvPr/>
        </p:nvSpPr>
        <p:spPr>
          <a:xfrm>
            <a:off x="251927" y="3974841"/>
            <a:ext cx="3788228" cy="56450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sz="2400" b="1" dirty="0"/>
              <a:t>Só Adiciona Dados</a:t>
            </a:r>
            <a:endParaRPr lang="pt-BR" sz="2400" dirty="0"/>
          </a:p>
        </p:txBody>
      </p:sp>
      <p:sp>
        <p:nvSpPr>
          <p:cNvPr id="7" name="Espaço Reservado para Texto 3">
            <a:extLst>
              <a:ext uri="{FF2B5EF4-FFF2-40B4-BE49-F238E27FC236}">
                <a16:creationId xmlns:a16="http://schemas.microsoft.com/office/drawing/2014/main" id="{97391F20-87D0-4073-908E-E0969FA37177}"/>
              </a:ext>
            </a:extLst>
          </p:cNvPr>
          <p:cNvSpPr txBox="1">
            <a:spLocks/>
          </p:cNvSpPr>
          <p:nvPr/>
        </p:nvSpPr>
        <p:spPr>
          <a:xfrm>
            <a:off x="251927" y="4539342"/>
            <a:ext cx="4912518" cy="1782146"/>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r>
              <a:rPr lang="pt-BR" dirty="0"/>
              <a:t>Dentre as ações que se pode realizar no Git, quase todas apenas acrescentam dados à base. É muito difícil fazer qualquer coisa no sistema que não seja reversível ou remover dados de qualquer forma. Pode-se perder ou bagunçar mudanças que ainda não </a:t>
            </a:r>
            <a:r>
              <a:rPr lang="pt-BR" dirty="0" err="1"/>
              <a:t>commitou</a:t>
            </a:r>
            <a:r>
              <a:rPr lang="pt-BR" dirty="0"/>
              <a:t>; mas depois de fazer um </a:t>
            </a:r>
            <a:r>
              <a:rPr lang="pt-BR" dirty="0" err="1"/>
              <a:t>commit</a:t>
            </a:r>
            <a:r>
              <a:rPr lang="pt-BR" dirty="0"/>
              <a:t> no Git, é muito difícil que se perca, especialmente se as mudanças vão para outro repositório. Isso faz com que o uso do Git permita que se faça experiências sem o perigo de causar danos sérios. </a:t>
            </a:r>
          </a:p>
        </p:txBody>
      </p:sp>
      <p:sp>
        <p:nvSpPr>
          <p:cNvPr id="9" name="Título 1">
            <a:extLst>
              <a:ext uri="{FF2B5EF4-FFF2-40B4-BE49-F238E27FC236}">
                <a16:creationId xmlns:a16="http://schemas.microsoft.com/office/drawing/2014/main" id="{85123A64-76A1-4B91-85D7-161BD32B3C62}"/>
              </a:ext>
            </a:extLst>
          </p:cNvPr>
          <p:cNvSpPr txBox="1">
            <a:spLocks/>
          </p:cNvSpPr>
          <p:nvPr/>
        </p:nvSpPr>
        <p:spPr>
          <a:xfrm>
            <a:off x="5526833" y="760443"/>
            <a:ext cx="2090057" cy="56450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sz="2400" b="1" dirty="0"/>
              <a:t>Três Estados</a:t>
            </a:r>
            <a:endParaRPr lang="pt-BR" sz="2400" dirty="0"/>
          </a:p>
        </p:txBody>
      </p:sp>
      <p:sp>
        <p:nvSpPr>
          <p:cNvPr id="11" name="Espaço Reservado para Texto 3">
            <a:extLst>
              <a:ext uri="{FF2B5EF4-FFF2-40B4-BE49-F238E27FC236}">
                <a16:creationId xmlns:a16="http://schemas.microsoft.com/office/drawing/2014/main" id="{EC6357AC-C371-4B9D-9FFD-70B41324F8ED}"/>
              </a:ext>
            </a:extLst>
          </p:cNvPr>
          <p:cNvSpPr txBox="1">
            <a:spLocks/>
          </p:cNvSpPr>
          <p:nvPr/>
        </p:nvSpPr>
        <p:spPr>
          <a:xfrm>
            <a:off x="5526832" y="1426027"/>
            <a:ext cx="6089779" cy="467153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pt-BR" dirty="0"/>
              <a:t>O Git faz com que os arquivos sempre estejam em um dos três estados fundamentais: consolidado (</a:t>
            </a:r>
            <a:r>
              <a:rPr lang="pt-BR" dirty="0" err="1"/>
              <a:t>committed</a:t>
            </a:r>
            <a:r>
              <a:rPr lang="pt-BR" dirty="0"/>
              <a:t>), modificado (</a:t>
            </a:r>
            <a:r>
              <a:rPr lang="pt-BR" dirty="0" err="1"/>
              <a:t>modified</a:t>
            </a:r>
            <a:r>
              <a:rPr lang="pt-BR" dirty="0"/>
              <a:t>) e preparado (</a:t>
            </a:r>
            <a:r>
              <a:rPr lang="pt-BR" dirty="0" err="1"/>
              <a:t>staged</a:t>
            </a:r>
            <a:r>
              <a:rPr lang="pt-BR" dirty="0"/>
              <a:t>). Dados são ditos </a:t>
            </a:r>
            <a:r>
              <a:rPr lang="pt-BR" dirty="0" err="1"/>
              <a:t>committed</a:t>
            </a:r>
            <a:r>
              <a:rPr lang="pt-BR" dirty="0"/>
              <a:t> quando estão seguramente armazenados em sua base de dados local, </a:t>
            </a:r>
            <a:r>
              <a:rPr lang="pt-BR" dirty="0" err="1"/>
              <a:t>modified</a:t>
            </a:r>
            <a:r>
              <a:rPr lang="pt-BR" dirty="0"/>
              <a:t> trata de um arquivo que sofreu mudanças mas que ainda não foi consolidado na base de dados. Um arquivo é tido como </a:t>
            </a:r>
            <a:r>
              <a:rPr lang="pt-BR" dirty="0" err="1"/>
              <a:t>staged</a:t>
            </a:r>
            <a:r>
              <a:rPr lang="pt-BR" dirty="0"/>
              <a:t> quando é marcado como um arquivo modificado em sua versão corrente para que ele faça parte do snapshot do próximo </a:t>
            </a:r>
            <a:r>
              <a:rPr lang="pt-BR" dirty="0" err="1"/>
              <a:t>commit</a:t>
            </a:r>
            <a:r>
              <a:rPr lang="pt-BR" dirty="0"/>
              <a:t>.</a:t>
            </a:r>
          </a:p>
          <a:p>
            <a:r>
              <a:rPr lang="pt-BR" dirty="0"/>
              <a:t>O workflow básico do Git pode ser descrito assim:</a:t>
            </a:r>
          </a:p>
          <a:p>
            <a:r>
              <a:rPr lang="pt-BR" dirty="0"/>
              <a:t>- Você modifica arquivos no seu diretório de trabalho.</a:t>
            </a:r>
          </a:p>
          <a:p>
            <a:r>
              <a:rPr lang="pt-BR" dirty="0"/>
              <a:t>- Você seleciona os arquivos, adicionando snapshots deles para sua área de preparação.</a:t>
            </a:r>
          </a:p>
          <a:p>
            <a:r>
              <a:rPr lang="pt-BR" dirty="0"/>
              <a:t>- Você faz um </a:t>
            </a:r>
            <a:r>
              <a:rPr lang="pt-BR" dirty="0" err="1"/>
              <a:t>commit</a:t>
            </a:r>
            <a:r>
              <a:rPr lang="pt-BR" dirty="0"/>
              <a:t>, que leva os arquivos como eles estão na sua área de preparação e os armazena permanentemente no seu diretório Git.</a:t>
            </a:r>
          </a:p>
        </p:txBody>
      </p:sp>
    </p:spTree>
    <p:extLst>
      <p:ext uri="{BB962C8B-B14F-4D97-AF65-F5344CB8AC3E}">
        <p14:creationId xmlns:p14="http://schemas.microsoft.com/office/powerpoint/2010/main" val="2599700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032E5B-F8AD-4ED8-8858-086FBC0492C8}"/>
              </a:ext>
            </a:extLst>
          </p:cNvPr>
          <p:cNvSpPr>
            <a:spLocks noGrp="1"/>
          </p:cNvSpPr>
          <p:nvPr>
            <p:ph type="title"/>
          </p:nvPr>
        </p:nvSpPr>
        <p:spPr>
          <a:xfrm>
            <a:off x="251927" y="788435"/>
            <a:ext cx="2575249" cy="494525"/>
          </a:xfrm>
        </p:spPr>
        <p:txBody>
          <a:bodyPr>
            <a:noAutofit/>
          </a:bodyPr>
          <a:lstStyle/>
          <a:p>
            <a:r>
              <a:rPr lang="pt-BR" sz="2400" dirty="0"/>
              <a:t>Portabilidade</a:t>
            </a:r>
          </a:p>
        </p:txBody>
      </p:sp>
      <p:sp>
        <p:nvSpPr>
          <p:cNvPr id="5" name="Título 1">
            <a:extLst>
              <a:ext uri="{FF2B5EF4-FFF2-40B4-BE49-F238E27FC236}">
                <a16:creationId xmlns:a16="http://schemas.microsoft.com/office/drawing/2014/main" id="{E3C6CDF6-FC17-4176-A1A4-AA1E86673892}"/>
              </a:ext>
            </a:extLst>
          </p:cNvPr>
          <p:cNvSpPr txBox="1">
            <a:spLocks/>
          </p:cNvSpPr>
          <p:nvPr/>
        </p:nvSpPr>
        <p:spPr>
          <a:xfrm>
            <a:off x="331286" y="223935"/>
            <a:ext cx="1017004" cy="5645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a:t>GIT</a:t>
            </a:r>
            <a:endParaRPr lang="pt-BR" dirty="0"/>
          </a:p>
        </p:txBody>
      </p:sp>
      <p:sp>
        <p:nvSpPr>
          <p:cNvPr id="11" name="Espaço Reservado para Texto 3">
            <a:extLst>
              <a:ext uri="{FF2B5EF4-FFF2-40B4-BE49-F238E27FC236}">
                <a16:creationId xmlns:a16="http://schemas.microsoft.com/office/drawing/2014/main" id="{EC6357AC-C371-4B9D-9FFD-70B41324F8ED}"/>
              </a:ext>
            </a:extLst>
          </p:cNvPr>
          <p:cNvSpPr txBox="1">
            <a:spLocks/>
          </p:cNvSpPr>
          <p:nvPr/>
        </p:nvSpPr>
        <p:spPr>
          <a:xfrm>
            <a:off x="251928" y="1426027"/>
            <a:ext cx="5057190" cy="4671530"/>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pt-BR" dirty="0"/>
              <a:t>O Git foi primariamente desenvolvido para Linux, mas pode ser usado em outros sistemas operacionais baseados no Unix, como o BSD, o Solaris e o Darwin. O Git é extremamente rápido em arquiteturas POSIX como o Linux.</a:t>
            </a:r>
          </a:p>
          <a:p>
            <a:r>
              <a:rPr lang="pt-BR" dirty="0"/>
              <a:t> O Git também roda no Windows: </a:t>
            </a:r>
          </a:p>
          <a:p>
            <a:r>
              <a:rPr lang="pt-BR" dirty="0"/>
              <a:t>- uma adaptação nativa para Windows, chamada </a:t>
            </a:r>
            <a:r>
              <a:rPr lang="pt-BR" dirty="0" err="1"/>
              <a:t>msysgit</a:t>
            </a:r>
            <a:r>
              <a:rPr lang="pt-BR" dirty="0"/>
              <a:t>, mais lento que a versão para Linux, mas aceitável, é mais usado em produção. </a:t>
            </a:r>
          </a:p>
          <a:p>
            <a:r>
              <a:rPr lang="pt-BR" dirty="0"/>
              <a:t>- </a:t>
            </a:r>
            <a:r>
              <a:rPr lang="pt-BR" dirty="0" err="1"/>
              <a:t>git-cvsserver</a:t>
            </a:r>
            <a:r>
              <a:rPr lang="pt-BR" dirty="0"/>
              <a:t> (que emula um servidor CVS, permitindo seu uso em cliente CVS para Windows).</a:t>
            </a:r>
          </a:p>
          <a:p>
            <a:r>
              <a:rPr lang="pt-BR" dirty="0"/>
              <a:t>- ambientes de desenvolvimento como Eclipse </a:t>
            </a:r>
            <a:r>
              <a:rPr lang="pt-BR" dirty="0" err="1"/>
              <a:t>Netbeans</a:t>
            </a:r>
            <a:r>
              <a:rPr lang="pt-BR" dirty="0"/>
              <a:t>, </a:t>
            </a:r>
            <a:r>
              <a:rPr lang="pt-BR" dirty="0" err="1"/>
              <a:t>IntelliJ</a:t>
            </a:r>
            <a:r>
              <a:rPr lang="pt-BR" dirty="0"/>
              <a:t> IDEA, Visual Studio suportam o Git por plugins embutidos</a:t>
            </a:r>
          </a:p>
          <a:p>
            <a:r>
              <a:rPr lang="pt-BR" dirty="0"/>
              <a:t>- </a:t>
            </a:r>
            <a:r>
              <a:rPr lang="pt-BR" dirty="0" err="1"/>
              <a:t>TortoiseGit</a:t>
            </a:r>
            <a:r>
              <a:rPr lang="pt-BR" dirty="0"/>
              <a:t>, Git-</a:t>
            </a:r>
            <a:r>
              <a:rPr lang="pt-BR" dirty="0" err="1"/>
              <a:t>Cheetah</a:t>
            </a:r>
            <a:r>
              <a:rPr lang="pt-BR" dirty="0"/>
              <a:t>, Git </a:t>
            </a:r>
            <a:r>
              <a:rPr lang="pt-BR" dirty="0" err="1"/>
              <a:t>Extensions</a:t>
            </a:r>
            <a:r>
              <a:rPr lang="pt-BR" dirty="0"/>
              <a:t>, </a:t>
            </a:r>
            <a:r>
              <a:rPr lang="pt-BR" dirty="0" err="1"/>
              <a:t>SourceTree</a:t>
            </a:r>
            <a:r>
              <a:rPr lang="pt-BR" dirty="0"/>
              <a:t>, </a:t>
            </a:r>
            <a:r>
              <a:rPr lang="pt-BR" dirty="0" err="1"/>
              <a:t>Github</a:t>
            </a:r>
            <a:r>
              <a:rPr lang="pt-BR" dirty="0"/>
              <a:t> Desktop, </a:t>
            </a:r>
            <a:r>
              <a:rPr lang="pt-BR" dirty="0" err="1"/>
              <a:t>SmartGit</a:t>
            </a:r>
            <a:r>
              <a:rPr lang="pt-BR" dirty="0"/>
              <a:t> são extensões clientes para o Gerenciador de Arquivos do Windows. (No site git-scm.com encontra-se um punhado de outras ferramentas GUI tanto para Windows como para outros </a:t>
            </a:r>
            <a:r>
              <a:rPr lang="pt-BR" dirty="0" err="1"/>
              <a:t>SOs</a:t>
            </a:r>
            <a:r>
              <a:rPr lang="pt-BR" dirty="0"/>
              <a:t>)</a:t>
            </a:r>
          </a:p>
        </p:txBody>
      </p:sp>
      <p:sp>
        <p:nvSpPr>
          <p:cNvPr id="12" name="Título 1">
            <a:extLst>
              <a:ext uri="{FF2B5EF4-FFF2-40B4-BE49-F238E27FC236}">
                <a16:creationId xmlns:a16="http://schemas.microsoft.com/office/drawing/2014/main" id="{DBF8657E-DAC6-47F6-9B47-B5F4BBF4CB93}"/>
              </a:ext>
            </a:extLst>
          </p:cNvPr>
          <p:cNvSpPr txBox="1">
            <a:spLocks/>
          </p:cNvSpPr>
          <p:nvPr/>
        </p:nvSpPr>
        <p:spPr>
          <a:xfrm>
            <a:off x="6366587" y="796206"/>
            <a:ext cx="3225282" cy="4945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sz="2400" dirty="0"/>
              <a:t>Hospedagem de Código</a:t>
            </a:r>
          </a:p>
        </p:txBody>
      </p:sp>
      <p:sp>
        <p:nvSpPr>
          <p:cNvPr id="13" name="Espaço Reservado para Texto 3">
            <a:extLst>
              <a:ext uri="{FF2B5EF4-FFF2-40B4-BE49-F238E27FC236}">
                <a16:creationId xmlns:a16="http://schemas.microsoft.com/office/drawing/2014/main" id="{17CADC78-D060-48E6-B989-5EB4E18E8028}"/>
              </a:ext>
            </a:extLst>
          </p:cNvPr>
          <p:cNvSpPr txBox="1">
            <a:spLocks/>
          </p:cNvSpPr>
          <p:nvPr/>
        </p:nvSpPr>
        <p:spPr>
          <a:xfrm>
            <a:off x="6179977" y="1522444"/>
            <a:ext cx="5057190" cy="141669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pt-BR" dirty="0"/>
              <a:t>Os seguintes websites provêm hospedagem gratuita de código fonte para repositório Git:</a:t>
            </a:r>
          </a:p>
          <a:p>
            <a:r>
              <a:rPr lang="pt-BR" dirty="0" err="1"/>
              <a:t>BerliOS</a:t>
            </a:r>
            <a:r>
              <a:rPr lang="pt-BR" dirty="0"/>
              <a:t>, GitHub, </a:t>
            </a:r>
            <a:r>
              <a:rPr lang="pt-BR" dirty="0" err="1"/>
              <a:t>Gitorious</a:t>
            </a:r>
            <a:r>
              <a:rPr lang="pt-BR" dirty="0"/>
              <a:t>, </a:t>
            </a:r>
            <a:r>
              <a:rPr lang="pt-BR" dirty="0" err="1"/>
              <a:t>Sourceforge</a:t>
            </a:r>
            <a:r>
              <a:rPr lang="pt-BR" dirty="0"/>
              <a:t>, GNU Savannah, Project </a:t>
            </a:r>
            <a:r>
              <a:rPr lang="pt-BR" dirty="0" err="1"/>
              <a:t>Kenai</a:t>
            </a:r>
            <a:r>
              <a:rPr lang="pt-BR" dirty="0"/>
              <a:t>, </a:t>
            </a:r>
            <a:r>
              <a:rPr lang="pt-BR" dirty="0" err="1"/>
              <a:t>Unfuddle</a:t>
            </a:r>
            <a:r>
              <a:rPr lang="pt-BR" dirty="0"/>
              <a:t>, </a:t>
            </a:r>
            <a:r>
              <a:rPr lang="pt-BR" dirty="0" err="1"/>
              <a:t>SourceRepo</a:t>
            </a:r>
            <a:r>
              <a:rPr lang="pt-BR" dirty="0"/>
              <a:t>, Google </a:t>
            </a:r>
            <a:r>
              <a:rPr lang="pt-BR" dirty="0" err="1"/>
              <a:t>Code</a:t>
            </a:r>
            <a:r>
              <a:rPr lang="pt-BR" dirty="0"/>
              <a:t>, </a:t>
            </a:r>
            <a:r>
              <a:rPr lang="pt-BR" dirty="0" err="1"/>
              <a:t>Bitbucket</a:t>
            </a:r>
            <a:r>
              <a:rPr lang="pt-BR" dirty="0"/>
              <a:t>, </a:t>
            </a:r>
            <a:r>
              <a:rPr lang="pt-BR" dirty="0" err="1"/>
              <a:t>GitLab</a:t>
            </a:r>
            <a:endParaRPr lang="pt-BR" dirty="0"/>
          </a:p>
        </p:txBody>
      </p:sp>
      <p:sp>
        <p:nvSpPr>
          <p:cNvPr id="14" name="Título 1">
            <a:extLst>
              <a:ext uri="{FF2B5EF4-FFF2-40B4-BE49-F238E27FC236}">
                <a16:creationId xmlns:a16="http://schemas.microsoft.com/office/drawing/2014/main" id="{92BECF72-55CA-4D2D-A42E-B7ACDCCAFC9A}"/>
              </a:ext>
            </a:extLst>
          </p:cNvPr>
          <p:cNvSpPr txBox="1">
            <a:spLocks/>
          </p:cNvSpPr>
          <p:nvPr/>
        </p:nvSpPr>
        <p:spPr>
          <a:xfrm>
            <a:off x="6095999" y="2954688"/>
            <a:ext cx="4736841" cy="4945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sz="2400" dirty="0"/>
              <a:t>Exemplos de projetos que usam GIT</a:t>
            </a:r>
          </a:p>
        </p:txBody>
      </p:sp>
      <p:sp>
        <p:nvSpPr>
          <p:cNvPr id="15" name="Espaço Reservado para Texto 3">
            <a:extLst>
              <a:ext uri="{FF2B5EF4-FFF2-40B4-BE49-F238E27FC236}">
                <a16:creationId xmlns:a16="http://schemas.microsoft.com/office/drawing/2014/main" id="{AA62F8E4-2840-466C-86DA-975D16AE546C}"/>
              </a:ext>
            </a:extLst>
          </p:cNvPr>
          <p:cNvSpPr txBox="1">
            <a:spLocks/>
          </p:cNvSpPr>
          <p:nvPr/>
        </p:nvSpPr>
        <p:spPr>
          <a:xfrm>
            <a:off x="6179977" y="3629608"/>
            <a:ext cx="5057190" cy="190344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pt-BR" dirty="0"/>
              <a:t>Um grande número de projetos de software de alto-padrão estão utilizando agora o Git como controle de revisão:</a:t>
            </a:r>
          </a:p>
          <a:p>
            <a:r>
              <a:rPr lang="pt-BR" dirty="0"/>
              <a:t>Android, </a:t>
            </a:r>
            <a:r>
              <a:rPr lang="pt-BR" dirty="0" err="1"/>
              <a:t>Arch</a:t>
            </a:r>
            <a:r>
              <a:rPr lang="pt-BR" dirty="0"/>
              <a:t> Linux, </a:t>
            </a:r>
            <a:r>
              <a:rPr lang="pt-BR" dirty="0" err="1"/>
              <a:t>Aquamacs</a:t>
            </a:r>
            <a:r>
              <a:rPr lang="pt-BR" dirty="0"/>
              <a:t> </a:t>
            </a:r>
            <a:r>
              <a:rPr lang="pt-BR" dirty="0" err="1"/>
              <a:t>Emacs</a:t>
            </a:r>
            <a:r>
              <a:rPr lang="pt-BR" dirty="0"/>
              <a:t>, Debian, Eclipse, Fedora, GIMP, GNOME, </a:t>
            </a:r>
            <a:r>
              <a:rPr lang="pt-BR" dirty="0" err="1"/>
              <a:t>jQuery</a:t>
            </a:r>
            <a:r>
              <a:rPr lang="pt-BR" dirty="0"/>
              <a:t>, KDE, Linux kernel, Linux </a:t>
            </a:r>
            <a:r>
              <a:rPr lang="pt-BR" dirty="0" err="1"/>
              <a:t>Mint</a:t>
            </a:r>
            <a:r>
              <a:rPr lang="pt-BR" dirty="0"/>
              <a:t>, </a:t>
            </a:r>
            <a:r>
              <a:rPr lang="pt-BR" dirty="0" err="1"/>
              <a:t>OpenSUSE</a:t>
            </a:r>
            <a:r>
              <a:rPr lang="pt-BR" dirty="0"/>
              <a:t>, Perl, PHP, </a:t>
            </a:r>
            <a:r>
              <a:rPr lang="pt-BR" dirty="0" err="1"/>
              <a:t>phpBB</a:t>
            </a:r>
            <a:r>
              <a:rPr lang="pt-BR" dirty="0"/>
              <a:t>, Prototype.js, </a:t>
            </a:r>
            <a:r>
              <a:rPr lang="pt-BR" dirty="0" err="1"/>
              <a:t>Reddit</a:t>
            </a:r>
            <a:r>
              <a:rPr lang="pt-BR" dirty="0"/>
              <a:t>, Ruby </a:t>
            </a:r>
            <a:r>
              <a:rPr lang="pt-BR" dirty="0" err="1"/>
              <a:t>on</a:t>
            </a:r>
            <a:r>
              <a:rPr lang="pt-BR" dirty="0"/>
              <a:t> </a:t>
            </a:r>
            <a:r>
              <a:rPr lang="pt-BR" dirty="0" err="1"/>
              <a:t>Rails</a:t>
            </a:r>
            <a:r>
              <a:rPr lang="pt-BR" dirty="0"/>
              <a:t>, Samba, </a:t>
            </a:r>
            <a:r>
              <a:rPr lang="pt-BR" dirty="0" err="1"/>
              <a:t>Wine</a:t>
            </a:r>
            <a:r>
              <a:rPr lang="pt-BR" dirty="0"/>
              <a:t> e muitos outros.</a:t>
            </a:r>
          </a:p>
        </p:txBody>
      </p:sp>
    </p:spTree>
    <p:extLst>
      <p:ext uri="{BB962C8B-B14F-4D97-AF65-F5344CB8AC3E}">
        <p14:creationId xmlns:p14="http://schemas.microsoft.com/office/powerpoint/2010/main" val="4006417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thumb/6/64/Equipe_A.svg/500px-Equipe_A.svg.png">
            <a:extLst>
              <a:ext uri="{FF2B5EF4-FFF2-40B4-BE49-F238E27FC236}">
                <a16:creationId xmlns:a16="http://schemas.microsoft.com/office/drawing/2014/main" id="{ED775675-1D2B-4DBE-AAF3-1CB1F0740B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417" y="416725"/>
            <a:ext cx="3051126" cy="28303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2/2c/Equipe_B.svg/400px-Equipe_B.svg.png">
            <a:extLst>
              <a:ext uri="{FF2B5EF4-FFF2-40B4-BE49-F238E27FC236}">
                <a16:creationId xmlns:a16="http://schemas.microsoft.com/office/drawing/2014/main" id="{6F1D9785-70B0-4D41-9AD9-452BB273E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417" y="3856127"/>
            <a:ext cx="3051126" cy="12488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upload.wikimedia.org/wikipedia/commons/thumb/7/77/Equipe_C.svg/400px-Equipe_C.svg.png">
            <a:extLst>
              <a:ext uri="{FF2B5EF4-FFF2-40B4-BE49-F238E27FC236}">
                <a16:creationId xmlns:a16="http://schemas.microsoft.com/office/drawing/2014/main" id="{36A8AA74-C9F7-4867-9720-7C4CE59695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1929" y="598672"/>
            <a:ext cx="3249213" cy="24664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upload.wikimedia.org/wikipedia/commons/thumb/5/55/Equipe_D.svg/300px-Equipe_D.svg.png">
            <a:extLst>
              <a:ext uri="{FF2B5EF4-FFF2-40B4-BE49-F238E27FC236}">
                <a16:creationId xmlns:a16="http://schemas.microsoft.com/office/drawing/2014/main" id="{2A1B2419-2BCE-47D4-9312-020DDA15EE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0677" y="3616195"/>
            <a:ext cx="3051125" cy="26860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upload.wikimedia.org/wikipedia/commons/thumb/3/34/Equipe_E.svg/300px-Equipe_E.svg.png">
            <a:extLst>
              <a:ext uri="{FF2B5EF4-FFF2-40B4-BE49-F238E27FC236}">
                <a16:creationId xmlns:a16="http://schemas.microsoft.com/office/drawing/2014/main" id="{E17ABAC5-43B1-4EAF-9A77-0222154575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74140" y="500937"/>
            <a:ext cx="2857500" cy="26860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upload.wikimedia.org/wikipedia/commons/thumb/0/03/Equipe_F.svg/300px-Equipe_F.svg.png">
            <a:extLst>
              <a:ext uri="{FF2B5EF4-FFF2-40B4-BE49-F238E27FC236}">
                <a16:creationId xmlns:a16="http://schemas.microsoft.com/office/drawing/2014/main" id="{C0B8DB75-4E28-46A1-89E4-3D617BFDEF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32761" y="3725246"/>
            <a:ext cx="2857500" cy="2467947"/>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48EA7454-5717-4C02-BD1D-FAFFA26DEC5E}"/>
              </a:ext>
            </a:extLst>
          </p:cNvPr>
          <p:cNvSpPr txBox="1"/>
          <p:nvPr/>
        </p:nvSpPr>
        <p:spPr>
          <a:xfrm>
            <a:off x="380672" y="139726"/>
            <a:ext cx="1772816" cy="276999"/>
          </a:xfrm>
          <a:prstGeom prst="rect">
            <a:avLst/>
          </a:prstGeom>
          <a:noFill/>
        </p:spPr>
        <p:txBody>
          <a:bodyPr wrap="square" rtlCol="0">
            <a:spAutoFit/>
          </a:bodyPr>
          <a:lstStyle/>
          <a:p>
            <a:r>
              <a:rPr lang="pt-BR" sz="1200"/>
              <a:t>1° passo: atualizando</a:t>
            </a:r>
          </a:p>
        </p:txBody>
      </p:sp>
      <p:sp>
        <p:nvSpPr>
          <p:cNvPr id="12" name="CaixaDeTexto 11">
            <a:extLst>
              <a:ext uri="{FF2B5EF4-FFF2-40B4-BE49-F238E27FC236}">
                <a16:creationId xmlns:a16="http://schemas.microsoft.com/office/drawing/2014/main" id="{2813EABF-BCD4-46AE-A8D9-E80E6742C1B9}"/>
              </a:ext>
            </a:extLst>
          </p:cNvPr>
          <p:cNvSpPr txBox="1"/>
          <p:nvPr/>
        </p:nvSpPr>
        <p:spPr>
          <a:xfrm>
            <a:off x="497417" y="3458024"/>
            <a:ext cx="1772816" cy="276999"/>
          </a:xfrm>
          <a:prstGeom prst="rect">
            <a:avLst/>
          </a:prstGeom>
          <a:noFill/>
        </p:spPr>
        <p:txBody>
          <a:bodyPr wrap="square" rtlCol="0">
            <a:spAutoFit/>
          </a:bodyPr>
          <a:lstStyle/>
          <a:p>
            <a:r>
              <a:rPr lang="pt-BR" sz="1200" dirty="0"/>
              <a:t>2° passo: desenvolvendo</a:t>
            </a:r>
          </a:p>
        </p:txBody>
      </p:sp>
      <p:sp>
        <p:nvSpPr>
          <p:cNvPr id="13" name="CaixaDeTexto 12">
            <a:extLst>
              <a:ext uri="{FF2B5EF4-FFF2-40B4-BE49-F238E27FC236}">
                <a16:creationId xmlns:a16="http://schemas.microsoft.com/office/drawing/2014/main" id="{0919502A-A08A-4892-A215-9412557A0EA6}"/>
              </a:ext>
            </a:extLst>
          </p:cNvPr>
          <p:cNvSpPr txBox="1"/>
          <p:nvPr/>
        </p:nvSpPr>
        <p:spPr>
          <a:xfrm>
            <a:off x="4433953" y="132725"/>
            <a:ext cx="1772816" cy="276999"/>
          </a:xfrm>
          <a:prstGeom prst="rect">
            <a:avLst/>
          </a:prstGeom>
          <a:noFill/>
        </p:spPr>
        <p:txBody>
          <a:bodyPr wrap="square" rtlCol="0">
            <a:spAutoFit/>
          </a:bodyPr>
          <a:lstStyle/>
          <a:p>
            <a:r>
              <a:rPr lang="pt-BR" sz="1200" dirty="0"/>
              <a:t>3° passo: submetendo</a:t>
            </a:r>
          </a:p>
        </p:txBody>
      </p:sp>
      <p:sp>
        <p:nvSpPr>
          <p:cNvPr id="14" name="CaixaDeTexto 13">
            <a:extLst>
              <a:ext uri="{FF2B5EF4-FFF2-40B4-BE49-F238E27FC236}">
                <a16:creationId xmlns:a16="http://schemas.microsoft.com/office/drawing/2014/main" id="{243E9621-32E1-422E-96FC-3D604E8C27A9}"/>
              </a:ext>
            </a:extLst>
          </p:cNvPr>
          <p:cNvSpPr txBox="1"/>
          <p:nvPr/>
        </p:nvSpPr>
        <p:spPr>
          <a:xfrm>
            <a:off x="4323183" y="3339196"/>
            <a:ext cx="2270563" cy="276999"/>
          </a:xfrm>
          <a:prstGeom prst="rect">
            <a:avLst/>
          </a:prstGeom>
          <a:noFill/>
        </p:spPr>
        <p:txBody>
          <a:bodyPr wrap="square" rtlCol="0">
            <a:spAutoFit/>
          </a:bodyPr>
          <a:lstStyle/>
          <a:p>
            <a:r>
              <a:rPr lang="pt-BR" sz="1200" dirty="0"/>
              <a:t>4° passo: necessita atualização</a:t>
            </a:r>
          </a:p>
        </p:txBody>
      </p:sp>
      <p:sp>
        <p:nvSpPr>
          <p:cNvPr id="15" name="CaixaDeTexto 14">
            <a:extLst>
              <a:ext uri="{FF2B5EF4-FFF2-40B4-BE49-F238E27FC236}">
                <a16:creationId xmlns:a16="http://schemas.microsoft.com/office/drawing/2014/main" id="{11778D12-CD0C-4125-A5F1-C9E0902A948C}"/>
              </a:ext>
            </a:extLst>
          </p:cNvPr>
          <p:cNvSpPr txBox="1"/>
          <p:nvPr/>
        </p:nvSpPr>
        <p:spPr>
          <a:xfrm>
            <a:off x="9016482" y="139726"/>
            <a:ext cx="2315158" cy="461665"/>
          </a:xfrm>
          <a:prstGeom prst="rect">
            <a:avLst/>
          </a:prstGeom>
          <a:noFill/>
        </p:spPr>
        <p:txBody>
          <a:bodyPr wrap="square" rtlCol="0">
            <a:spAutoFit/>
          </a:bodyPr>
          <a:lstStyle/>
          <a:p>
            <a:r>
              <a:rPr lang="pt-BR" sz="1200" dirty="0"/>
              <a:t>5° passo: baixando atualização e mesclando</a:t>
            </a:r>
          </a:p>
        </p:txBody>
      </p:sp>
      <p:sp>
        <p:nvSpPr>
          <p:cNvPr id="16" name="CaixaDeTexto 15">
            <a:extLst>
              <a:ext uri="{FF2B5EF4-FFF2-40B4-BE49-F238E27FC236}">
                <a16:creationId xmlns:a16="http://schemas.microsoft.com/office/drawing/2014/main" id="{1EC1E720-AE63-4960-AE46-3A8F284D20D5}"/>
              </a:ext>
            </a:extLst>
          </p:cNvPr>
          <p:cNvSpPr txBox="1"/>
          <p:nvPr/>
        </p:nvSpPr>
        <p:spPr>
          <a:xfrm>
            <a:off x="8796228" y="3396791"/>
            <a:ext cx="2535412" cy="276999"/>
          </a:xfrm>
          <a:prstGeom prst="rect">
            <a:avLst/>
          </a:prstGeom>
          <a:noFill/>
        </p:spPr>
        <p:txBody>
          <a:bodyPr wrap="square" rtlCol="0">
            <a:spAutoFit/>
          </a:bodyPr>
          <a:lstStyle/>
          <a:p>
            <a:r>
              <a:rPr lang="pt-BR" sz="1200" dirty="0"/>
              <a:t>6° passo: submetendo a versão final</a:t>
            </a:r>
          </a:p>
        </p:txBody>
      </p:sp>
    </p:spTree>
    <p:extLst>
      <p:ext uri="{BB962C8B-B14F-4D97-AF65-F5344CB8AC3E}">
        <p14:creationId xmlns:p14="http://schemas.microsoft.com/office/powerpoint/2010/main" val="302353183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2160</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10</vt:i4>
      </vt:variant>
    </vt:vector>
  </HeadingPairs>
  <TitlesOfParts>
    <vt:vector size="16" baseType="lpstr">
      <vt:lpstr>Arial</vt:lpstr>
      <vt:lpstr>Calibri</vt:lpstr>
      <vt:lpstr>Calibri Light</vt:lpstr>
      <vt:lpstr>Courier</vt:lpstr>
      <vt:lpstr>Times New Roman</vt:lpstr>
      <vt:lpstr>Tema do Office</vt:lpstr>
      <vt:lpstr>GIT </vt:lpstr>
      <vt:lpstr>Sistema de controle de versões (VCS, em inglês)</vt:lpstr>
      <vt:lpstr>Sistemas de Controle de Versão Distribuídos </vt:lpstr>
      <vt:lpstr>GIT</vt:lpstr>
      <vt:lpstr>GIT</vt:lpstr>
      <vt:lpstr>Quase Todas Operações São Locais</vt:lpstr>
      <vt:lpstr>Integridade</vt:lpstr>
      <vt:lpstr>Portabilidade</vt:lpstr>
      <vt:lpstr>Apresentação do PowerPoint</vt:lpstr>
      <vt:lpstr>Instalação e configuração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Leandro Biajante</dc:creator>
  <cp:lastModifiedBy>Leandro Biajante</cp:lastModifiedBy>
  <cp:revision>10</cp:revision>
  <dcterms:created xsi:type="dcterms:W3CDTF">2018-11-22T17:22:29Z</dcterms:created>
  <dcterms:modified xsi:type="dcterms:W3CDTF">2018-11-22T18:52:24Z</dcterms:modified>
</cp:coreProperties>
</file>