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(sensibilité) = nb de docs correctement </a:t>
            </a:r>
            <a:r>
              <a:rPr lang="fr">
                <a:solidFill>
                  <a:schemeClr val="dk1"/>
                </a:solidFill>
              </a:rPr>
              <a:t>étiquetés à la classe X / nb docs appartenant bien à la classe X ⇒ (VS silence) favorise le bruit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précision = nb docs correctement étiquetés à la classe X / nb docs totaux étiquetés à la classe X ⇒ (VS bruit) favorise pertinence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jpg"/><Relationship Id="rId6" Type="http://schemas.openxmlformats.org/officeDocument/2006/relationships/image" Target="../media/image4.jp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nsm.sante.fr/L-ANSM/Appel-a-candidatures-pour-etudes-sur-thematiques-ciblees/Appel-a-candidatures-pour-etudes-sur-thematiques-ciblees-2016/(offset)/0" TargetMode="External"/><Relationship Id="rId4" Type="http://schemas.openxmlformats.org/officeDocument/2006/relationships/hyperlink" Target="http://ansm.sante.fr/content/download/86515/1090687/version/1/file/APPE_02_SocialMedia_2016.pdf" TargetMode="External"/><Relationship Id="rId9" Type="http://schemas.openxmlformats.org/officeDocument/2006/relationships/hyperlink" Target="https://cran.r-project.org/web/packages/tidytext/vignettes/tf_idf.html" TargetMode="External"/><Relationship Id="rId5" Type="http://schemas.openxmlformats.org/officeDocument/2006/relationships/hyperlink" Target="https://drugssafe.fr/2015/08/17/domino/" TargetMode="External"/><Relationship Id="rId6" Type="http://schemas.openxmlformats.org/officeDocument/2006/relationships/hyperlink" Target="https://drugssafe.fr/2015/08/17/domino/" TargetMode="External"/><Relationship Id="rId7" Type="http://schemas.openxmlformats.org/officeDocument/2006/relationships/hyperlink" Target="https://hal.archives-ouvertes.fr/hal-00874280/document" TargetMode="External"/><Relationship Id="rId8" Type="http://schemas.openxmlformats.org/officeDocument/2006/relationships/hyperlink" Target="https://doi.org/10.1007/s40264-017-0618-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75350"/>
            <a:ext cx="8520600" cy="36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DRUGS SAFE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DoMINO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09/05/2018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2"/>
                </a:solidFill>
              </a:rPr>
              <a:t>Louis Billiet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4468150"/>
            <a:ext cx="3848101" cy="6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14825"/>
            <a:ext cx="18257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9211" y="0"/>
            <a:ext cx="239479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2142510" cy="6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1036" y="2292448"/>
            <a:ext cx="1361925" cy="12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corpus posts indexés (vecteur de termes) concernant le médicament X</a:t>
            </a:r>
            <a:br>
              <a:rPr lang="fr" sz="1400"/>
            </a:br>
            <a:r>
              <a:rPr lang="fr" sz="1400"/>
              <a:t>VS</a:t>
            </a:r>
            <a:br>
              <a:rPr lang="fr" sz="1400"/>
            </a:br>
            <a:r>
              <a:rPr lang="fr" sz="1400"/>
              <a:t>corpus documents de référence indexés (vecteur de termes) concernant la pathologie des indications / CI du médicament X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466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a : Na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b : Nb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z : Nz occurrences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posts concernant le médicament X</a:t>
            </a:r>
            <a:endParaRPr b="1" sz="1000"/>
          </a:p>
        </p:txBody>
      </p:sp>
      <p:sp>
        <p:nvSpPr>
          <p:cNvPr id="130" name="Shape 130"/>
          <p:cNvSpPr txBox="1"/>
          <p:nvPr/>
        </p:nvSpPr>
        <p:spPr>
          <a:xfrm>
            <a:off x="5507050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a : N’a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b : N’b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z : N’z </a:t>
            </a:r>
            <a:r>
              <a:rPr lang="fr" sz="1000"/>
              <a:t>occurrences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documents de référence concernant la/les pathologies d’intérêt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corpus posts indexés (vecteur de termes) </a:t>
            </a:r>
            <a:r>
              <a:rPr lang="fr" sz="1400"/>
              <a:t>concernant le</a:t>
            </a:r>
            <a:r>
              <a:rPr lang="fr" sz="1400"/>
              <a:t> médicament X</a:t>
            </a:r>
            <a:br>
              <a:rPr lang="fr" sz="1400"/>
            </a:br>
            <a:r>
              <a:rPr lang="fr" sz="1400"/>
              <a:t>VS</a:t>
            </a:r>
            <a:br>
              <a:rPr lang="fr" sz="1400"/>
            </a:br>
            <a:r>
              <a:rPr lang="fr" sz="1400"/>
              <a:t>corpus posts indexés (vecteur de termes) concernant la/les pathologies des indications / CI listées dans RCP médicament X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466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a : Na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b : Nb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z : Nz occurrences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posts concernant le médicament X</a:t>
            </a:r>
            <a:endParaRPr b="1" sz="1000"/>
          </a:p>
        </p:txBody>
      </p:sp>
      <p:sp>
        <p:nvSpPr>
          <p:cNvPr id="141" name="Shape 141"/>
          <p:cNvSpPr txBox="1"/>
          <p:nvPr/>
        </p:nvSpPr>
        <p:spPr>
          <a:xfrm>
            <a:off x="5507050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a : N’a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b : N’b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z : N’z occurrences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posts concernant la/les pathologies d’intérêt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c</a:t>
            </a:r>
            <a:r>
              <a:rPr lang="fr" sz="1400"/>
              <a:t>orpus posts indexés (vecteur de CUI) concernant le médicament X</a:t>
            </a:r>
            <a:br>
              <a:rPr lang="fr" sz="1400"/>
            </a:br>
            <a:r>
              <a:rPr lang="fr" sz="1400"/>
              <a:t>VS</a:t>
            </a:r>
            <a:br>
              <a:rPr lang="fr" sz="1400"/>
            </a:br>
            <a:r>
              <a:rPr lang="fr" sz="1400"/>
              <a:t>corpus documents de référence indexés (vecteur de CUI) concernant le médicament X</a:t>
            </a:r>
            <a:endParaRPr sz="14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7466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</a:t>
            </a:r>
            <a:r>
              <a:rPr lang="fr" sz="1000"/>
              <a:t> a : Na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b : Nb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z : Nz </a:t>
            </a:r>
            <a:r>
              <a:rPr lang="fr" sz="1000"/>
              <a:t>occurrences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posts concernant le médicament X</a:t>
            </a:r>
            <a:endParaRPr b="1" sz="1000"/>
          </a:p>
        </p:txBody>
      </p:sp>
      <p:sp>
        <p:nvSpPr>
          <p:cNvPr id="152" name="Shape 152"/>
          <p:cNvSpPr txBox="1"/>
          <p:nvPr/>
        </p:nvSpPr>
        <p:spPr>
          <a:xfrm>
            <a:off x="5514600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a : N’a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b : N’b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z : N’z </a:t>
            </a:r>
            <a:r>
              <a:rPr lang="fr" sz="1000"/>
              <a:t>occurrences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</a:rPr>
              <a:t>corpus de documents de référence concernant le médicament X</a:t>
            </a:r>
            <a:endParaRPr b="1"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dont RCP parsées via THERIAQUE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corpus posts indexés (vecteur de CUI) concernant le médicament X</a:t>
            </a:r>
            <a:br>
              <a:rPr lang="fr" sz="1400"/>
            </a:br>
            <a:r>
              <a:rPr lang="fr" sz="1400"/>
              <a:t>VS</a:t>
            </a:r>
            <a:br>
              <a:rPr lang="fr" sz="1400"/>
            </a:br>
            <a:r>
              <a:rPr lang="fr" sz="1400"/>
              <a:t>corpus documents de référence indexés (vecteur de CUI) concernant la pathologie des indications / CI du médicament X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466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a : Na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b : Nb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z : Nz </a:t>
            </a:r>
            <a:r>
              <a:rPr lang="fr" sz="1000"/>
              <a:t>occurrences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posts concernant le médicament X</a:t>
            </a:r>
            <a:endParaRPr b="1" sz="1000"/>
          </a:p>
        </p:txBody>
      </p:sp>
      <p:sp>
        <p:nvSpPr>
          <p:cNvPr id="163" name="Shape 163"/>
          <p:cNvSpPr txBox="1"/>
          <p:nvPr/>
        </p:nvSpPr>
        <p:spPr>
          <a:xfrm>
            <a:off x="55221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a : N’a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b : N’b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z : N’z </a:t>
            </a:r>
            <a:r>
              <a:rPr lang="fr" sz="1000"/>
              <a:t>occurrences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documents de référence concernant la/les pathologies d’intérêt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corpus posts indexés (vecteur de CUI) concernant le médicament X</a:t>
            </a:r>
            <a:br>
              <a:rPr lang="fr" sz="1400"/>
            </a:br>
            <a:r>
              <a:rPr lang="fr" sz="1400"/>
              <a:t>VS</a:t>
            </a:r>
            <a:br>
              <a:rPr lang="fr" sz="1400"/>
            </a:br>
            <a:r>
              <a:rPr lang="fr" sz="1400"/>
              <a:t>corpus posts indexés (vecteur de CUI) concernant la/les pathologies des indications / CI listées dans RCP médicament X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7466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a : Na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b : Nb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z : Nz occurrences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posts concernant le médicament X</a:t>
            </a:r>
            <a:endParaRPr b="1" sz="1000"/>
          </a:p>
        </p:txBody>
      </p:sp>
      <p:sp>
        <p:nvSpPr>
          <p:cNvPr id="174" name="Shape 174"/>
          <p:cNvSpPr txBox="1"/>
          <p:nvPr/>
        </p:nvSpPr>
        <p:spPr>
          <a:xfrm>
            <a:off x="55221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a : N’a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b : N’b 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concept z : N’z occurrences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</a:rPr>
              <a:t>corpus de posts concernant la/les pathologies d’intérêt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81525" y="572700"/>
            <a:ext cx="85206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comparaison corpus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cosinus-similarité</a:t>
            </a:r>
            <a:br>
              <a:rPr lang="fr"/>
            </a:b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indice Jaccard</a:t>
            </a:r>
            <a:br>
              <a:rPr lang="fr"/>
            </a:b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TF-IDF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413" y="2752350"/>
            <a:ext cx="13811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435" y="3665127"/>
            <a:ext cx="1381125" cy="49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513" y="1847438"/>
            <a:ext cx="1304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81525" y="572700"/>
            <a:ext cx="85206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fr"/>
              <a:t>évaluation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fr"/>
              <a:t>échantillonnage</a:t>
            </a:r>
            <a:r>
              <a:rPr lang="fr"/>
              <a:t> posts suspectés de mésusage / bon usage via algorithme confrontation VS gold standard expert humain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rappel ++++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F-mesure +++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précision ++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81525" y="572700"/>
            <a:ext cx="85206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fr"/>
              <a:t>input : 2 corpus avec vecteur termes / concepts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output : indicateur (composite) suspicion mésusage médicament X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proche 0 = faible suspicion mésusage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proche 1 = forte suspicion mésusage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81525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exemple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méthotrexate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448" y="1297888"/>
            <a:ext cx="6436751" cy="384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81525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exemple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méthotrexate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9401"/>
            <a:ext cx="9143999" cy="37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Contexte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Objectifs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Défis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TAL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MAJ dynamiques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Visualisation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Perspectives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Actuellement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A terme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Sources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 terme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prise en compte </a:t>
            </a:r>
            <a:r>
              <a:rPr lang="fr"/>
              <a:t>degré de granularité et des relations hiérarchique</a:t>
            </a:r>
            <a:r>
              <a:rPr lang="fr"/>
              <a:t>s des concepts issus du TAL (pondération poids dans mesure similarité)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exemple “crise cardiaque” + fréquemment rapporté que “infarctus segment D3 coronaire droite par vasospasme”, que ce soit dans les posts ou dans les documents de référence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typage mésusage médicamenteux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usage pour indication autre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usage alors que CI</a:t>
            </a:r>
            <a:endParaRPr/>
          </a:p>
          <a:p>
            <a:pPr indent="-2794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fr" sz="800"/>
              <a:t>sur/sousdosage</a:t>
            </a:r>
            <a:endParaRPr sz="800"/>
          </a:p>
          <a:p>
            <a:pPr indent="-2794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fr" sz="800"/>
              <a:t>etc</a:t>
            </a:r>
            <a:endParaRPr sz="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possibilité variation seuil tolérance bruit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1000125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Appel à projets </a:t>
            </a:r>
            <a:r>
              <a:rPr lang="fr" u="sng">
                <a:solidFill>
                  <a:schemeClr val="hlink"/>
                </a:solidFill>
                <a:hlinkClick r:id="rId4"/>
              </a:rPr>
              <a:t>ANSM 2016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5"/>
              </a:rPr>
              <a:t>DRUGS Systematized Assessment in real-liFe Environment (</a:t>
            </a:r>
            <a:r>
              <a:rPr lang="fr" u="sng">
                <a:solidFill>
                  <a:schemeClr val="hlink"/>
                </a:solidFill>
                <a:hlinkClick r:id="rId6"/>
              </a:rPr>
              <a:t>WordPress)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7"/>
              </a:rPr>
              <a:t>Elsa Negre. Comparaison de textes: quelques approches.... 2013 (HAL)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8"/>
              </a:rPr>
              <a:t>An Automated System Combining Safety Signal Detection and Prioritization from Healthcare Databases: A Pilot Study 2018 (Drug Safety)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accent5"/>
                </a:solidFill>
                <a:hlinkClick r:id="rId9"/>
              </a:rPr>
              <a:t>Term Frequency and Inverse Document Frequency (tf-idf) Using Tidy Data Principles (CRAN)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Diverses ressources M2 SITIS (dont UE RI, terminologies / ontologies, TAL)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défaut de déclaration de mésusage médicamenteux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mars 2016 ANSM appel à projets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</a:t>
            </a:r>
            <a:r>
              <a:rPr lang="fr"/>
              <a:t>alidation d’un outil de détection de signaux de pharmacovigilance et de mésusage des médicaments issus des réseaux sociaux et internet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DRUGS-SAFE ⇒ notamment émergence de signaux de pharmacovigilance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dont mésusage pour DoMINO (à l’exclusion donc des EI)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DoMINO </a:t>
            </a:r>
            <a:r>
              <a:rPr lang="fr"/>
              <a:t>(Drugs Misuse In NetwOrks) </a:t>
            </a:r>
            <a:r>
              <a:rPr lang="fr"/>
              <a:t>⇒ émergence de signaux de mésusage médicamenteux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depuis données non structurées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plateforme dédiée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veille active ET réactive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Défis : TAL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</a:t>
            </a:r>
            <a:r>
              <a:rPr lang="fr"/>
              <a:t>yntaxe grand public VS médical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extraction de concepts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 fine : vecteurs de termes lemmatisés / concepts ?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Défis : MAJ dynamiques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prise en compte nouveauté information dans signal via algorithme longitudinal-SNIP</a:t>
            </a:r>
            <a:endParaRPr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fr" sz="1800"/>
              <a:t>strength</a:t>
            </a:r>
            <a:endParaRPr b="1" sz="18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fr" sz="2400"/>
              <a:t>novelty</a:t>
            </a:r>
            <a:endParaRPr b="1" sz="24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fr" sz="1600"/>
              <a:t>impact</a:t>
            </a:r>
            <a:endParaRPr b="1" sz="1600"/>
          </a:p>
          <a:p>
            <a:pPr indent="-292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fr" sz="1000"/>
              <a:t>prevention</a:t>
            </a:r>
            <a:endParaRPr sz="10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prise en compte MAJ informations sources de données de référence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Défis : visualisation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visualisation selon médicament / classe ATC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visualisation selon </a:t>
            </a:r>
            <a:r>
              <a:rPr lang="fr"/>
              <a:t>diagnostic</a:t>
            </a:r>
            <a:r>
              <a:rPr lang="fr"/>
              <a:t> /pathologie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possibilité exploration posts / documents constituant les corpus d’intérêt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758250"/>
            <a:ext cx="8520600" cy="4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scénar</a:t>
            </a:r>
            <a:r>
              <a:rPr lang="fr"/>
              <a:t>ios de comparaison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corpus posts indexés (vecteur de termes) contenant le médicament X VS corpus documents de référence parsés et indexés (vecteur de termes) concernant le médicament 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corpus posts indexés (vecteur de termes) contenant le médicament X VS corpus documents de référence et indexés (vecteur de termes) concernant la pathologie des indications / CI du médicament 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corpus posts indexés (vecteur de termes) contenant le médicament X VS corpus posts indexés (vecteur de termes) concernant la/les pathologies des indications / CI listées dans RCP médicament 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idem mais via TAL, indexation de concepts avec vecteur de CUI (codes CIM10 via RCP)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: Actuellement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corpus posts indexés (vecteur de termes) concernant le médicament X</a:t>
            </a:r>
            <a:br>
              <a:rPr lang="fr" sz="1400"/>
            </a:br>
            <a:r>
              <a:rPr lang="fr" sz="1400"/>
              <a:t>VS</a:t>
            </a:r>
            <a:br>
              <a:rPr lang="fr" sz="1400"/>
            </a:br>
            <a:r>
              <a:rPr lang="fr" sz="1400"/>
              <a:t>corpus documents de référence indexés (vecteur de termes) concernant le médicament X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643" y="-7"/>
            <a:ext cx="779350" cy="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50" y="1794674"/>
            <a:ext cx="2318525" cy="3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46625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a : Na </a:t>
            </a:r>
            <a:r>
              <a:rPr lang="fr" sz="1000"/>
              <a:t>occurrences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b : Nb </a:t>
            </a:r>
            <a:r>
              <a:rPr lang="fr" sz="1000"/>
              <a:t>occurrences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z : Nz </a:t>
            </a:r>
            <a:r>
              <a:rPr lang="fr" sz="1000"/>
              <a:t>occurrences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corpus de posts concernant le médicament X</a:t>
            </a:r>
            <a:endParaRPr b="1" sz="1000"/>
          </a:p>
        </p:txBody>
      </p:sp>
      <p:sp>
        <p:nvSpPr>
          <p:cNvPr id="119" name="Shape 119"/>
          <p:cNvSpPr txBox="1"/>
          <p:nvPr/>
        </p:nvSpPr>
        <p:spPr>
          <a:xfrm>
            <a:off x="5484450" y="2209750"/>
            <a:ext cx="17649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a : N’a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b : N’b </a:t>
            </a:r>
            <a:r>
              <a:rPr lang="fr" sz="1000"/>
              <a:t>occurrences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…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terme z : N’z </a:t>
            </a:r>
            <a:r>
              <a:rPr lang="fr" sz="1000"/>
              <a:t>occurrences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corpus de documents de référence concernant le médicament X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dont RCP parsées via THERIAQUE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