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98" r:id="rId3"/>
    <p:sldId id="259" r:id="rId4"/>
    <p:sldId id="296" r:id="rId5"/>
    <p:sldId id="313" r:id="rId6"/>
    <p:sldId id="297" r:id="rId7"/>
    <p:sldId id="315" r:id="rId8"/>
    <p:sldId id="300" r:id="rId9"/>
    <p:sldId id="306" r:id="rId10"/>
    <p:sldId id="299" r:id="rId11"/>
    <p:sldId id="301" r:id="rId12"/>
    <p:sldId id="302" r:id="rId13"/>
    <p:sldId id="303" r:id="rId14"/>
    <p:sldId id="308" r:id="rId15"/>
    <p:sldId id="305" r:id="rId16"/>
    <p:sldId id="312" r:id="rId17"/>
    <p:sldId id="311" r:id="rId18"/>
    <p:sldId id="310" r:id="rId19"/>
    <p:sldId id="314" r:id="rId20"/>
    <p:sldId id="320" r:id="rId21"/>
    <p:sldId id="307" r:id="rId22"/>
    <p:sldId id="316" r:id="rId23"/>
    <p:sldId id="321" r:id="rId24"/>
    <p:sldId id="317" r:id="rId25"/>
    <p:sldId id="318" r:id="rId26"/>
    <p:sldId id="322" r:id="rId27"/>
    <p:sldId id="32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54" autoAdjust="0"/>
  </p:normalViewPr>
  <p:slideViewPr>
    <p:cSldViewPr snapToGrid="0">
      <p:cViewPr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012D8-157D-408B-AAD6-64C6AC3734FF}" type="doc">
      <dgm:prSet loTypeId="urn:microsoft.com/office/officeart/2005/8/layout/process1" loCatId="process" qsTypeId="urn:microsoft.com/office/officeart/2005/8/quickstyle/simple5" qsCatId="simple" csTypeId="urn:microsoft.com/office/officeart/2005/8/colors/colorful3" csCatId="colorful" phldr="1"/>
      <dgm:spPr/>
    </dgm:pt>
    <dgm:pt modelId="{6AD1223A-6D59-4CCA-BCF2-D7A878D29C79}">
      <dgm:prSet phldrT="[Text]"/>
      <dgm:spPr/>
      <dgm:t>
        <a:bodyPr/>
        <a:lstStyle/>
        <a:p>
          <a:r>
            <a:rPr lang="en-US" dirty="0">
              <a:latin typeface="+mj-lt"/>
            </a:rPr>
            <a:t>Simulation</a:t>
          </a:r>
        </a:p>
      </dgm:t>
    </dgm:pt>
    <dgm:pt modelId="{5E78CD8B-A490-4FD4-A8DF-EFD570835721}" type="parTrans" cxnId="{A592D8BE-0B0B-4EBA-BED1-AB31C5B0FC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81F57-7068-4975-91FD-2E2790147711}" type="sibTrans" cxnId="{A592D8BE-0B0B-4EBA-BED1-AB31C5B0FC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9FA6981-1EB7-4B8D-864C-E817D462D01D}">
      <dgm:prSet phldrT="[Text]"/>
      <dgm:spPr/>
      <dgm:t>
        <a:bodyPr/>
        <a:lstStyle/>
        <a:p>
          <a:r>
            <a:rPr lang="en-US" dirty="0">
              <a:latin typeface="+mj-lt"/>
            </a:rPr>
            <a:t>State of the world</a:t>
          </a:r>
        </a:p>
      </dgm:t>
    </dgm:pt>
    <dgm:pt modelId="{6A32E5C0-230F-4612-B107-4E2AF22DD453}" type="parTrans" cxnId="{AA183F82-0EF1-4FE0-9454-53E78BD8A08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3039AB3-AC48-4922-A9DA-128F32027E25}" type="sibTrans" cxnId="{AA183F82-0EF1-4FE0-9454-53E78BD8A08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3CDAED-E927-40BD-840D-06C56970037C}">
      <dgm:prSet phldrT="[Text]"/>
      <dgm:spPr/>
      <dgm:t>
        <a:bodyPr/>
        <a:lstStyle/>
        <a:p>
          <a:r>
            <a:rPr lang="en-US" dirty="0">
              <a:latin typeface="+mj-lt"/>
            </a:rPr>
            <a:t>Evaluation</a:t>
          </a:r>
        </a:p>
      </dgm:t>
    </dgm:pt>
    <dgm:pt modelId="{A3224CC5-AA83-476A-996F-CFB0A8CB90F8}" type="parTrans" cxnId="{3151B5C9-3705-46D7-B310-6C0950A5AEE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0DD8AE2-76F0-4ADF-8092-B38C0ADC97FD}" type="sibTrans" cxnId="{3151B5C9-3705-46D7-B310-6C0950A5AEE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AD283F-557B-4918-87EC-2CD1BB458605}" type="pres">
      <dgm:prSet presAssocID="{34C012D8-157D-408B-AAD6-64C6AC3734FF}" presName="Name0" presStyleCnt="0">
        <dgm:presLayoutVars>
          <dgm:dir/>
          <dgm:resizeHandles val="exact"/>
        </dgm:presLayoutVars>
      </dgm:prSet>
      <dgm:spPr/>
    </dgm:pt>
    <dgm:pt modelId="{4C2C2F56-0268-4FD4-B36C-00BF657F2B7F}" type="pres">
      <dgm:prSet presAssocID="{6AD1223A-6D59-4CCA-BCF2-D7A878D29C79}" presName="node" presStyleLbl="node1" presStyleIdx="0" presStyleCnt="3" custLinFactX="100000" custLinFactY="-65503" custLinFactNeighborX="100000" custLinFactNeighborY="-100000">
        <dgm:presLayoutVars>
          <dgm:bulletEnabled val="1"/>
        </dgm:presLayoutVars>
      </dgm:prSet>
      <dgm:spPr/>
    </dgm:pt>
    <dgm:pt modelId="{5C6C67EB-484D-4C77-BE75-8545BAF8436D}" type="pres">
      <dgm:prSet presAssocID="{82581F57-7068-4975-91FD-2E2790147711}" presName="sibTrans" presStyleLbl="sibTrans2D1" presStyleIdx="0" presStyleCnt="2"/>
      <dgm:spPr/>
    </dgm:pt>
    <dgm:pt modelId="{C306D1E1-5E2E-4962-B65B-9333880FCD76}" type="pres">
      <dgm:prSet presAssocID="{82581F57-7068-4975-91FD-2E2790147711}" presName="connectorText" presStyleLbl="sibTrans2D1" presStyleIdx="0" presStyleCnt="2"/>
      <dgm:spPr/>
    </dgm:pt>
    <dgm:pt modelId="{A4FB8BD2-3E39-46CE-A351-20A4CB8015A0}" type="pres">
      <dgm:prSet presAssocID="{19FA6981-1EB7-4B8D-864C-E817D462D01D}" presName="node" presStyleLbl="node1" presStyleIdx="1" presStyleCnt="3" custLinFactNeighborX="5576" custLinFactNeighborY="0">
        <dgm:presLayoutVars>
          <dgm:bulletEnabled val="1"/>
        </dgm:presLayoutVars>
      </dgm:prSet>
      <dgm:spPr/>
    </dgm:pt>
    <dgm:pt modelId="{9293AFA1-3913-43FC-BE0D-F948791BFE9C}" type="pres">
      <dgm:prSet presAssocID="{43039AB3-AC48-4922-A9DA-128F32027E25}" presName="sibTrans" presStyleLbl="sibTrans2D1" presStyleIdx="1" presStyleCnt="2"/>
      <dgm:spPr/>
    </dgm:pt>
    <dgm:pt modelId="{F65EC3FF-AB43-46E1-9AB9-561077037338}" type="pres">
      <dgm:prSet presAssocID="{43039AB3-AC48-4922-A9DA-128F32027E25}" presName="connectorText" presStyleLbl="sibTrans2D1" presStyleIdx="1" presStyleCnt="2"/>
      <dgm:spPr/>
    </dgm:pt>
    <dgm:pt modelId="{19D979B2-20F6-42E7-8508-31E22668A6A3}" type="pres">
      <dgm:prSet presAssocID="{693CDAED-E927-40BD-840D-06C56970037C}" presName="node" presStyleLbl="node1" presStyleIdx="2" presStyleCnt="3" custLinFactX="-100000" custLinFactY="58540" custLinFactNeighborX="-100000" custLinFactNeighborY="100000">
        <dgm:presLayoutVars>
          <dgm:bulletEnabled val="1"/>
        </dgm:presLayoutVars>
      </dgm:prSet>
      <dgm:spPr/>
    </dgm:pt>
  </dgm:ptLst>
  <dgm:cxnLst>
    <dgm:cxn modelId="{5098C304-D448-41FE-83CD-9C061CC2A6AC}" type="presOf" srcId="{6AD1223A-6D59-4CCA-BCF2-D7A878D29C79}" destId="{4C2C2F56-0268-4FD4-B36C-00BF657F2B7F}" srcOrd="0" destOrd="0" presId="urn:microsoft.com/office/officeart/2005/8/layout/process1"/>
    <dgm:cxn modelId="{FE01CD11-94C0-4CC9-B9C7-E72DC82DA710}" type="presOf" srcId="{693CDAED-E927-40BD-840D-06C56970037C}" destId="{19D979B2-20F6-42E7-8508-31E22668A6A3}" srcOrd="0" destOrd="0" presId="urn:microsoft.com/office/officeart/2005/8/layout/process1"/>
    <dgm:cxn modelId="{C086AB3C-7EF9-45D7-AAC3-FDD8D755F52F}" type="presOf" srcId="{82581F57-7068-4975-91FD-2E2790147711}" destId="{5C6C67EB-484D-4C77-BE75-8545BAF8436D}" srcOrd="0" destOrd="0" presId="urn:microsoft.com/office/officeart/2005/8/layout/process1"/>
    <dgm:cxn modelId="{44413446-2023-49EA-8194-9409715E3894}" type="presOf" srcId="{43039AB3-AC48-4922-A9DA-128F32027E25}" destId="{F65EC3FF-AB43-46E1-9AB9-561077037338}" srcOrd="1" destOrd="0" presId="urn:microsoft.com/office/officeart/2005/8/layout/process1"/>
    <dgm:cxn modelId="{7F7BA77E-177C-47EC-BED6-0E4A6AE2CBFA}" type="presOf" srcId="{34C012D8-157D-408B-AAD6-64C6AC3734FF}" destId="{A7AD283F-557B-4918-87EC-2CD1BB458605}" srcOrd="0" destOrd="0" presId="urn:microsoft.com/office/officeart/2005/8/layout/process1"/>
    <dgm:cxn modelId="{AA183F82-0EF1-4FE0-9454-53E78BD8A082}" srcId="{34C012D8-157D-408B-AAD6-64C6AC3734FF}" destId="{19FA6981-1EB7-4B8D-864C-E817D462D01D}" srcOrd="1" destOrd="0" parTransId="{6A32E5C0-230F-4612-B107-4E2AF22DD453}" sibTransId="{43039AB3-AC48-4922-A9DA-128F32027E25}"/>
    <dgm:cxn modelId="{7EEF98A4-7E0C-465D-A69B-37169BA196D7}" type="presOf" srcId="{82581F57-7068-4975-91FD-2E2790147711}" destId="{C306D1E1-5E2E-4962-B65B-9333880FCD76}" srcOrd="1" destOrd="0" presId="urn:microsoft.com/office/officeart/2005/8/layout/process1"/>
    <dgm:cxn modelId="{1CB46CA9-8F0C-465B-BF0F-AECE3196485B}" type="presOf" srcId="{43039AB3-AC48-4922-A9DA-128F32027E25}" destId="{9293AFA1-3913-43FC-BE0D-F948791BFE9C}" srcOrd="0" destOrd="0" presId="urn:microsoft.com/office/officeart/2005/8/layout/process1"/>
    <dgm:cxn modelId="{723000AD-E623-4641-B14F-39464C0D12E6}" type="presOf" srcId="{19FA6981-1EB7-4B8D-864C-E817D462D01D}" destId="{A4FB8BD2-3E39-46CE-A351-20A4CB8015A0}" srcOrd="0" destOrd="0" presId="urn:microsoft.com/office/officeart/2005/8/layout/process1"/>
    <dgm:cxn modelId="{A592D8BE-0B0B-4EBA-BED1-AB31C5B0FC7A}" srcId="{34C012D8-157D-408B-AAD6-64C6AC3734FF}" destId="{6AD1223A-6D59-4CCA-BCF2-D7A878D29C79}" srcOrd="0" destOrd="0" parTransId="{5E78CD8B-A490-4FD4-A8DF-EFD570835721}" sibTransId="{82581F57-7068-4975-91FD-2E2790147711}"/>
    <dgm:cxn modelId="{3151B5C9-3705-46D7-B310-6C0950A5AEEE}" srcId="{34C012D8-157D-408B-AAD6-64C6AC3734FF}" destId="{693CDAED-E927-40BD-840D-06C56970037C}" srcOrd="2" destOrd="0" parTransId="{A3224CC5-AA83-476A-996F-CFB0A8CB90F8}" sibTransId="{40DD8AE2-76F0-4ADF-8092-B38C0ADC97FD}"/>
    <dgm:cxn modelId="{0AF30411-F844-4FCE-9D26-ED0D323BFACB}" type="presParOf" srcId="{A7AD283F-557B-4918-87EC-2CD1BB458605}" destId="{4C2C2F56-0268-4FD4-B36C-00BF657F2B7F}" srcOrd="0" destOrd="0" presId="urn:microsoft.com/office/officeart/2005/8/layout/process1"/>
    <dgm:cxn modelId="{0CCA88E0-5D57-467A-885A-2D07D5B99F4F}" type="presParOf" srcId="{A7AD283F-557B-4918-87EC-2CD1BB458605}" destId="{5C6C67EB-484D-4C77-BE75-8545BAF8436D}" srcOrd="1" destOrd="0" presId="urn:microsoft.com/office/officeart/2005/8/layout/process1"/>
    <dgm:cxn modelId="{86740797-0929-475A-95DB-500910EFF74E}" type="presParOf" srcId="{5C6C67EB-484D-4C77-BE75-8545BAF8436D}" destId="{C306D1E1-5E2E-4962-B65B-9333880FCD76}" srcOrd="0" destOrd="0" presId="urn:microsoft.com/office/officeart/2005/8/layout/process1"/>
    <dgm:cxn modelId="{60556756-894A-4321-BF01-270A8FBC9C08}" type="presParOf" srcId="{A7AD283F-557B-4918-87EC-2CD1BB458605}" destId="{A4FB8BD2-3E39-46CE-A351-20A4CB8015A0}" srcOrd="2" destOrd="0" presId="urn:microsoft.com/office/officeart/2005/8/layout/process1"/>
    <dgm:cxn modelId="{DB40A939-31EC-4708-A705-E9AF4EFDC65F}" type="presParOf" srcId="{A7AD283F-557B-4918-87EC-2CD1BB458605}" destId="{9293AFA1-3913-43FC-BE0D-F948791BFE9C}" srcOrd="3" destOrd="0" presId="urn:microsoft.com/office/officeart/2005/8/layout/process1"/>
    <dgm:cxn modelId="{C55C4A40-6D2A-4E76-A817-3B7E91903DBC}" type="presParOf" srcId="{9293AFA1-3913-43FC-BE0D-F948791BFE9C}" destId="{F65EC3FF-AB43-46E1-9AB9-561077037338}" srcOrd="0" destOrd="0" presId="urn:microsoft.com/office/officeart/2005/8/layout/process1"/>
    <dgm:cxn modelId="{F2B32698-583C-43CB-B2DC-72AD3B5D52B9}" type="presParOf" srcId="{A7AD283F-557B-4918-87EC-2CD1BB458605}" destId="{19D979B2-20F6-42E7-8508-31E22668A6A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ED3CC-F5DA-4E28-A40E-44A2BAE8FEE5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FF0C6F-357A-4E1A-AC9C-5991282B36DD}">
      <dgm:prSet phldrT="[Text]"/>
      <dgm:spPr/>
      <dgm:t>
        <a:bodyPr/>
        <a:lstStyle/>
        <a:p>
          <a:r>
            <a:rPr lang="en-US" dirty="0"/>
            <a:t>Evaluate system inputs for current timestep </a:t>
          </a:r>
        </a:p>
      </dgm:t>
    </dgm:pt>
    <dgm:pt modelId="{300DD852-E4D6-4B85-BB36-C5C970B0BD0C}" type="parTrans" cxnId="{3EF82488-4495-42EA-A2A3-A8F2DB34651B}">
      <dgm:prSet/>
      <dgm:spPr/>
      <dgm:t>
        <a:bodyPr/>
        <a:lstStyle/>
        <a:p>
          <a:endParaRPr lang="en-US"/>
        </a:p>
      </dgm:t>
    </dgm:pt>
    <dgm:pt modelId="{621DE0A2-FB45-423C-A2CA-B4DF5105EF42}" type="sibTrans" cxnId="{3EF82488-4495-42EA-A2A3-A8F2DB34651B}">
      <dgm:prSet/>
      <dgm:spPr/>
      <dgm:t>
        <a:bodyPr/>
        <a:lstStyle/>
        <a:p>
          <a:endParaRPr lang="en-US"/>
        </a:p>
      </dgm:t>
    </dgm:pt>
    <dgm:pt modelId="{65FC3B20-24A7-4ED8-97CB-80B1462B7F51}">
      <dgm:prSet phldrT="[Text]"/>
      <dgm:spPr/>
      <dgm:t>
        <a:bodyPr/>
        <a:lstStyle/>
        <a:p>
          <a:r>
            <a:rPr lang="en-US" dirty="0"/>
            <a:t>Evaluate ROFs for current timestep</a:t>
          </a:r>
        </a:p>
      </dgm:t>
    </dgm:pt>
    <dgm:pt modelId="{706441E2-ACFA-4D41-BBA2-5E2BBDCD668C}" type="parTrans" cxnId="{E83CC312-815F-41AD-823F-F536F1213C42}">
      <dgm:prSet/>
      <dgm:spPr/>
      <dgm:t>
        <a:bodyPr/>
        <a:lstStyle/>
        <a:p>
          <a:endParaRPr lang="en-US"/>
        </a:p>
      </dgm:t>
    </dgm:pt>
    <dgm:pt modelId="{3876B097-7A16-4170-899D-11439AD3FE38}" type="sibTrans" cxnId="{E83CC312-815F-41AD-823F-F536F1213C42}">
      <dgm:prSet/>
      <dgm:spPr/>
      <dgm:t>
        <a:bodyPr/>
        <a:lstStyle/>
        <a:p>
          <a:endParaRPr lang="en-US"/>
        </a:p>
      </dgm:t>
    </dgm:pt>
    <dgm:pt modelId="{17F889BC-9BFE-4D1F-9B64-5E53972EF61D}">
      <dgm:prSet phldrT="[Text]"/>
      <dgm:spPr/>
      <dgm:t>
        <a:bodyPr/>
        <a:lstStyle/>
        <a:p>
          <a:r>
            <a:rPr lang="en-US" dirty="0"/>
            <a:t>Take next action based on ROFs</a:t>
          </a:r>
        </a:p>
      </dgm:t>
    </dgm:pt>
    <dgm:pt modelId="{2B235817-8DE8-481A-9C94-E94ACE1EB41E}" type="parTrans" cxnId="{A6D7A90B-5645-4830-B123-A7692BDCD730}">
      <dgm:prSet/>
      <dgm:spPr/>
      <dgm:t>
        <a:bodyPr/>
        <a:lstStyle/>
        <a:p>
          <a:endParaRPr lang="en-US"/>
        </a:p>
      </dgm:t>
    </dgm:pt>
    <dgm:pt modelId="{67263720-2EF1-4E86-8AAF-0E40B9E6D6A9}" type="sibTrans" cxnId="{A6D7A90B-5645-4830-B123-A7692BDCD730}">
      <dgm:prSet/>
      <dgm:spPr/>
      <dgm:t>
        <a:bodyPr/>
        <a:lstStyle/>
        <a:p>
          <a:endParaRPr lang="en-US"/>
        </a:p>
      </dgm:t>
    </dgm:pt>
    <dgm:pt modelId="{751569A6-4345-40B6-84C8-14F9C47242E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Obtain new information about system</a:t>
          </a:r>
        </a:p>
      </dgm:t>
    </dgm:pt>
    <dgm:pt modelId="{BEB7901A-AC6F-414B-AF52-66EAFC6428E6}" type="parTrans" cxnId="{74565161-5CE7-4DDA-9A3A-D306784C0B91}">
      <dgm:prSet/>
      <dgm:spPr/>
      <dgm:t>
        <a:bodyPr/>
        <a:lstStyle/>
        <a:p>
          <a:endParaRPr lang="en-US"/>
        </a:p>
      </dgm:t>
    </dgm:pt>
    <dgm:pt modelId="{030DB105-4DC7-4E49-94FB-4C02608FDDDA}" type="sibTrans" cxnId="{74565161-5CE7-4DDA-9A3A-D306784C0B91}">
      <dgm:prSet/>
      <dgm:spPr/>
      <dgm:t>
        <a:bodyPr/>
        <a:lstStyle/>
        <a:p>
          <a:endParaRPr lang="en-US"/>
        </a:p>
      </dgm:t>
    </dgm:pt>
    <dgm:pt modelId="{EC9F9BAF-20D3-461B-BE4B-E281B872E91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New information becomes new system inputs</a:t>
          </a:r>
        </a:p>
      </dgm:t>
    </dgm:pt>
    <dgm:pt modelId="{A075E71E-1279-47A8-B79D-4D600E040926}" type="parTrans" cxnId="{7115898E-2A15-4A94-85AE-C4F6772B5D80}">
      <dgm:prSet/>
      <dgm:spPr/>
      <dgm:t>
        <a:bodyPr/>
        <a:lstStyle/>
        <a:p>
          <a:endParaRPr lang="en-US"/>
        </a:p>
      </dgm:t>
    </dgm:pt>
    <dgm:pt modelId="{234D1F34-5227-45B1-8621-B4FA9826D666}" type="sibTrans" cxnId="{7115898E-2A15-4A94-85AE-C4F6772B5D80}">
      <dgm:prSet/>
      <dgm:spPr/>
      <dgm:t>
        <a:bodyPr/>
        <a:lstStyle/>
        <a:p>
          <a:endParaRPr lang="en-US"/>
        </a:p>
      </dgm:t>
    </dgm:pt>
    <dgm:pt modelId="{C033A413-E979-4DF8-912E-DFBD35E77ED4}" type="pres">
      <dgm:prSet presAssocID="{EABED3CC-F5DA-4E28-A40E-44A2BAE8FEE5}" presName="cycle" presStyleCnt="0">
        <dgm:presLayoutVars>
          <dgm:dir/>
          <dgm:resizeHandles val="exact"/>
        </dgm:presLayoutVars>
      </dgm:prSet>
      <dgm:spPr/>
    </dgm:pt>
    <dgm:pt modelId="{A4921C59-5636-42F2-9650-0E2016357A72}" type="pres">
      <dgm:prSet presAssocID="{FCFF0C6F-357A-4E1A-AC9C-5991282B36DD}" presName="node" presStyleLbl="node1" presStyleIdx="0" presStyleCnt="5">
        <dgm:presLayoutVars>
          <dgm:bulletEnabled val="1"/>
        </dgm:presLayoutVars>
      </dgm:prSet>
      <dgm:spPr/>
    </dgm:pt>
    <dgm:pt modelId="{2548CAC4-6219-454D-9CAE-2FBA49668F05}" type="pres">
      <dgm:prSet presAssocID="{FCFF0C6F-357A-4E1A-AC9C-5991282B36DD}" presName="spNode" presStyleCnt="0"/>
      <dgm:spPr/>
    </dgm:pt>
    <dgm:pt modelId="{9D08DA8F-E448-4CC8-A1EA-0C7051C08C0C}" type="pres">
      <dgm:prSet presAssocID="{621DE0A2-FB45-423C-A2CA-B4DF5105EF42}" presName="sibTrans" presStyleLbl="sibTrans1D1" presStyleIdx="0" presStyleCnt="5"/>
      <dgm:spPr/>
    </dgm:pt>
    <dgm:pt modelId="{58F2A8B4-EEF3-4289-9E34-10A8D5C7AB13}" type="pres">
      <dgm:prSet presAssocID="{65FC3B20-24A7-4ED8-97CB-80B1462B7F51}" presName="node" presStyleLbl="node1" presStyleIdx="1" presStyleCnt="5">
        <dgm:presLayoutVars>
          <dgm:bulletEnabled val="1"/>
        </dgm:presLayoutVars>
      </dgm:prSet>
      <dgm:spPr/>
    </dgm:pt>
    <dgm:pt modelId="{E85FFA59-F43E-4029-AFCD-C714F955BC81}" type="pres">
      <dgm:prSet presAssocID="{65FC3B20-24A7-4ED8-97CB-80B1462B7F51}" presName="spNode" presStyleCnt="0"/>
      <dgm:spPr/>
    </dgm:pt>
    <dgm:pt modelId="{EA8F2729-7A32-4C68-8E0C-09DFB1F35673}" type="pres">
      <dgm:prSet presAssocID="{3876B097-7A16-4170-899D-11439AD3FE38}" presName="sibTrans" presStyleLbl="sibTrans1D1" presStyleIdx="1" presStyleCnt="5"/>
      <dgm:spPr/>
    </dgm:pt>
    <dgm:pt modelId="{3412DA9E-4148-451B-959F-00E7FDF5AB32}" type="pres">
      <dgm:prSet presAssocID="{17F889BC-9BFE-4D1F-9B64-5E53972EF61D}" presName="node" presStyleLbl="node1" presStyleIdx="2" presStyleCnt="5">
        <dgm:presLayoutVars>
          <dgm:bulletEnabled val="1"/>
        </dgm:presLayoutVars>
      </dgm:prSet>
      <dgm:spPr/>
    </dgm:pt>
    <dgm:pt modelId="{64A6940E-CAFA-40F5-A03E-E05B63527356}" type="pres">
      <dgm:prSet presAssocID="{17F889BC-9BFE-4D1F-9B64-5E53972EF61D}" presName="spNode" presStyleCnt="0"/>
      <dgm:spPr/>
    </dgm:pt>
    <dgm:pt modelId="{59F4D5D2-2724-44AD-B028-D8D614952DF6}" type="pres">
      <dgm:prSet presAssocID="{67263720-2EF1-4E86-8AAF-0E40B9E6D6A9}" presName="sibTrans" presStyleLbl="sibTrans1D1" presStyleIdx="2" presStyleCnt="5"/>
      <dgm:spPr/>
    </dgm:pt>
    <dgm:pt modelId="{1EF619E8-9ACD-4FDA-A507-A63E36A141CB}" type="pres">
      <dgm:prSet presAssocID="{751569A6-4345-40B6-84C8-14F9C47242E0}" presName="node" presStyleLbl="node1" presStyleIdx="3" presStyleCnt="5">
        <dgm:presLayoutVars>
          <dgm:bulletEnabled val="1"/>
        </dgm:presLayoutVars>
      </dgm:prSet>
      <dgm:spPr/>
    </dgm:pt>
    <dgm:pt modelId="{8F47BEEE-48D0-4585-98A3-3DA5E3B5D88B}" type="pres">
      <dgm:prSet presAssocID="{751569A6-4345-40B6-84C8-14F9C47242E0}" presName="spNode" presStyleCnt="0"/>
      <dgm:spPr/>
    </dgm:pt>
    <dgm:pt modelId="{8C2DEECC-A453-4E21-9820-E353328B15F1}" type="pres">
      <dgm:prSet presAssocID="{030DB105-4DC7-4E49-94FB-4C02608FDDDA}" presName="sibTrans" presStyleLbl="sibTrans1D1" presStyleIdx="3" presStyleCnt="5"/>
      <dgm:spPr/>
    </dgm:pt>
    <dgm:pt modelId="{158C5C90-D7F8-4133-BD06-7AE0F28F66D8}" type="pres">
      <dgm:prSet presAssocID="{EC9F9BAF-20D3-461B-BE4B-E281B872E917}" presName="node" presStyleLbl="node1" presStyleIdx="4" presStyleCnt="5">
        <dgm:presLayoutVars>
          <dgm:bulletEnabled val="1"/>
        </dgm:presLayoutVars>
      </dgm:prSet>
      <dgm:spPr/>
    </dgm:pt>
    <dgm:pt modelId="{8A8865E3-BAFF-40D7-8363-0356289DF77F}" type="pres">
      <dgm:prSet presAssocID="{EC9F9BAF-20D3-461B-BE4B-E281B872E917}" presName="spNode" presStyleCnt="0"/>
      <dgm:spPr/>
    </dgm:pt>
    <dgm:pt modelId="{4BDE1223-4E1F-4DA6-9801-F78067F6CF07}" type="pres">
      <dgm:prSet presAssocID="{234D1F34-5227-45B1-8621-B4FA9826D666}" presName="sibTrans" presStyleLbl="sibTrans1D1" presStyleIdx="4" presStyleCnt="5"/>
      <dgm:spPr/>
    </dgm:pt>
  </dgm:ptLst>
  <dgm:cxnLst>
    <dgm:cxn modelId="{A6D7A90B-5645-4830-B123-A7692BDCD730}" srcId="{EABED3CC-F5DA-4E28-A40E-44A2BAE8FEE5}" destId="{17F889BC-9BFE-4D1F-9B64-5E53972EF61D}" srcOrd="2" destOrd="0" parTransId="{2B235817-8DE8-481A-9C94-E94ACE1EB41E}" sibTransId="{67263720-2EF1-4E86-8AAF-0E40B9E6D6A9}"/>
    <dgm:cxn modelId="{10F4EA0D-762C-4CF7-9102-DC31D7E1C276}" type="presOf" srcId="{EABED3CC-F5DA-4E28-A40E-44A2BAE8FEE5}" destId="{C033A413-E979-4DF8-912E-DFBD35E77ED4}" srcOrd="0" destOrd="0" presId="urn:microsoft.com/office/officeart/2005/8/layout/cycle5"/>
    <dgm:cxn modelId="{E83CC312-815F-41AD-823F-F536F1213C42}" srcId="{EABED3CC-F5DA-4E28-A40E-44A2BAE8FEE5}" destId="{65FC3B20-24A7-4ED8-97CB-80B1462B7F51}" srcOrd="1" destOrd="0" parTransId="{706441E2-ACFA-4D41-BBA2-5E2BBDCD668C}" sibTransId="{3876B097-7A16-4170-899D-11439AD3FE38}"/>
    <dgm:cxn modelId="{B88E3A2B-5717-4245-B7E3-72C9638D7BFA}" type="presOf" srcId="{751569A6-4345-40B6-84C8-14F9C47242E0}" destId="{1EF619E8-9ACD-4FDA-A507-A63E36A141CB}" srcOrd="0" destOrd="0" presId="urn:microsoft.com/office/officeart/2005/8/layout/cycle5"/>
    <dgm:cxn modelId="{D291C22E-D85D-4F13-A99F-E4AFB2240B89}" type="presOf" srcId="{234D1F34-5227-45B1-8621-B4FA9826D666}" destId="{4BDE1223-4E1F-4DA6-9801-F78067F6CF07}" srcOrd="0" destOrd="0" presId="urn:microsoft.com/office/officeart/2005/8/layout/cycle5"/>
    <dgm:cxn modelId="{6CA32360-B973-4C17-B09D-0C3B3EAD2DE7}" type="presOf" srcId="{EC9F9BAF-20D3-461B-BE4B-E281B872E917}" destId="{158C5C90-D7F8-4133-BD06-7AE0F28F66D8}" srcOrd="0" destOrd="0" presId="urn:microsoft.com/office/officeart/2005/8/layout/cycle5"/>
    <dgm:cxn modelId="{74565161-5CE7-4DDA-9A3A-D306784C0B91}" srcId="{EABED3CC-F5DA-4E28-A40E-44A2BAE8FEE5}" destId="{751569A6-4345-40B6-84C8-14F9C47242E0}" srcOrd="3" destOrd="0" parTransId="{BEB7901A-AC6F-414B-AF52-66EAFC6428E6}" sibTransId="{030DB105-4DC7-4E49-94FB-4C02608FDDDA}"/>
    <dgm:cxn modelId="{9A6CB96E-16CF-4511-8149-CBF8F05902AA}" type="presOf" srcId="{621DE0A2-FB45-423C-A2CA-B4DF5105EF42}" destId="{9D08DA8F-E448-4CC8-A1EA-0C7051C08C0C}" srcOrd="0" destOrd="0" presId="urn:microsoft.com/office/officeart/2005/8/layout/cycle5"/>
    <dgm:cxn modelId="{17E11F54-FF6D-464F-9709-3A35E902818D}" type="presOf" srcId="{FCFF0C6F-357A-4E1A-AC9C-5991282B36DD}" destId="{A4921C59-5636-42F2-9650-0E2016357A72}" srcOrd="0" destOrd="0" presId="urn:microsoft.com/office/officeart/2005/8/layout/cycle5"/>
    <dgm:cxn modelId="{17199D80-A7D5-46C7-9C88-5BFF696973A9}" type="presOf" srcId="{030DB105-4DC7-4E49-94FB-4C02608FDDDA}" destId="{8C2DEECC-A453-4E21-9820-E353328B15F1}" srcOrd="0" destOrd="0" presId="urn:microsoft.com/office/officeart/2005/8/layout/cycle5"/>
    <dgm:cxn modelId="{3EF82488-4495-42EA-A2A3-A8F2DB34651B}" srcId="{EABED3CC-F5DA-4E28-A40E-44A2BAE8FEE5}" destId="{FCFF0C6F-357A-4E1A-AC9C-5991282B36DD}" srcOrd="0" destOrd="0" parTransId="{300DD852-E4D6-4B85-BB36-C5C970B0BD0C}" sibTransId="{621DE0A2-FB45-423C-A2CA-B4DF5105EF42}"/>
    <dgm:cxn modelId="{7115898E-2A15-4A94-85AE-C4F6772B5D80}" srcId="{EABED3CC-F5DA-4E28-A40E-44A2BAE8FEE5}" destId="{EC9F9BAF-20D3-461B-BE4B-E281B872E917}" srcOrd="4" destOrd="0" parTransId="{A075E71E-1279-47A8-B79D-4D600E040926}" sibTransId="{234D1F34-5227-45B1-8621-B4FA9826D666}"/>
    <dgm:cxn modelId="{D4C8DFAE-F5FF-4AFF-AC07-F581147951E3}" type="presOf" srcId="{3876B097-7A16-4170-899D-11439AD3FE38}" destId="{EA8F2729-7A32-4C68-8E0C-09DFB1F35673}" srcOrd="0" destOrd="0" presId="urn:microsoft.com/office/officeart/2005/8/layout/cycle5"/>
    <dgm:cxn modelId="{75B771D6-50E2-489F-A48A-FD5A8D5A1FDB}" type="presOf" srcId="{65FC3B20-24A7-4ED8-97CB-80B1462B7F51}" destId="{58F2A8B4-EEF3-4289-9E34-10A8D5C7AB13}" srcOrd="0" destOrd="0" presId="urn:microsoft.com/office/officeart/2005/8/layout/cycle5"/>
    <dgm:cxn modelId="{B473C1E5-DE34-45F5-BC91-2A5612566365}" type="presOf" srcId="{17F889BC-9BFE-4D1F-9B64-5E53972EF61D}" destId="{3412DA9E-4148-451B-959F-00E7FDF5AB32}" srcOrd="0" destOrd="0" presId="urn:microsoft.com/office/officeart/2005/8/layout/cycle5"/>
    <dgm:cxn modelId="{3C55E3E9-A9E0-436B-9AE5-C0D96304B951}" type="presOf" srcId="{67263720-2EF1-4E86-8AAF-0E40B9E6D6A9}" destId="{59F4D5D2-2724-44AD-B028-D8D614952DF6}" srcOrd="0" destOrd="0" presId="urn:microsoft.com/office/officeart/2005/8/layout/cycle5"/>
    <dgm:cxn modelId="{015A24A6-131F-4FD1-A785-F0DE57675578}" type="presParOf" srcId="{C033A413-E979-4DF8-912E-DFBD35E77ED4}" destId="{A4921C59-5636-42F2-9650-0E2016357A72}" srcOrd="0" destOrd="0" presId="urn:microsoft.com/office/officeart/2005/8/layout/cycle5"/>
    <dgm:cxn modelId="{4DD47862-4E34-4340-87A9-64C32F5F695A}" type="presParOf" srcId="{C033A413-E979-4DF8-912E-DFBD35E77ED4}" destId="{2548CAC4-6219-454D-9CAE-2FBA49668F05}" srcOrd="1" destOrd="0" presId="urn:microsoft.com/office/officeart/2005/8/layout/cycle5"/>
    <dgm:cxn modelId="{6B01B0B4-A2DD-4B13-8F17-5ABDBBAF1E81}" type="presParOf" srcId="{C033A413-E979-4DF8-912E-DFBD35E77ED4}" destId="{9D08DA8F-E448-4CC8-A1EA-0C7051C08C0C}" srcOrd="2" destOrd="0" presId="urn:microsoft.com/office/officeart/2005/8/layout/cycle5"/>
    <dgm:cxn modelId="{0567BE1D-EAE0-461D-9C7E-1F9B74302226}" type="presParOf" srcId="{C033A413-E979-4DF8-912E-DFBD35E77ED4}" destId="{58F2A8B4-EEF3-4289-9E34-10A8D5C7AB13}" srcOrd="3" destOrd="0" presId="urn:microsoft.com/office/officeart/2005/8/layout/cycle5"/>
    <dgm:cxn modelId="{4C6704F3-D97C-436E-A12A-44B36F4F1A9B}" type="presParOf" srcId="{C033A413-E979-4DF8-912E-DFBD35E77ED4}" destId="{E85FFA59-F43E-4029-AFCD-C714F955BC81}" srcOrd="4" destOrd="0" presId="urn:microsoft.com/office/officeart/2005/8/layout/cycle5"/>
    <dgm:cxn modelId="{2AFD3F37-6401-492B-BED3-5D931E2398BE}" type="presParOf" srcId="{C033A413-E979-4DF8-912E-DFBD35E77ED4}" destId="{EA8F2729-7A32-4C68-8E0C-09DFB1F35673}" srcOrd="5" destOrd="0" presId="urn:microsoft.com/office/officeart/2005/8/layout/cycle5"/>
    <dgm:cxn modelId="{BF8CF059-D093-4DC6-AE65-5EE972E539B0}" type="presParOf" srcId="{C033A413-E979-4DF8-912E-DFBD35E77ED4}" destId="{3412DA9E-4148-451B-959F-00E7FDF5AB32}" srcOrd="6" destOrd="0" presId="urn:microsoft.com/office/officeart/2005/8/layout/cycle5"/>
    <dgm:cxn modelId="{96F67FAE-4B85-4C6E-A74A-DD58A4851C15}" type="presParOf" srcId="{C033A413-E979-4DF8-912E-DFBD35E77ED4}" destId="{64A6940E-CAFA-40F5-A03E-E05B63527356}" srcOrd="7" destOrd="0" presId="urn:microsoft.com/office/officeart/2005/8/layout/cycle5"/>
    <dgm:cxn modelId="{1BA83B57-B511-443A-B822-2ADF56288DB2}" type="presParOf" srcId="{C033A413-E979-4DF8-912E-DFBD35E77ED4}" destId="{59F4D5D2-2724-44AD-B028-D8D614952DF6}" srcOrd="8" destOrd="0" presId="urn:microsoft.com/office/officeart/2005/8/layout/cycle5"/>
    <dgm:cxn modelId="{D613391F-67D2-4C90-8DAA-1300DA970E60}" type="presParOf" srcId="{C033A413-E979-4DF8-912E-DFBD35E77ED4}" destId="{1EF619E8-9ACD-4FDA-A507-A63E36A141CB}" srcOrd="9" destOrd="0" presId="urn:microsoft.com/office/officeart/2005/8/layout/cycle5"/>
    <dgm:cxn modelId="{2824CA34-98AB-4E4E-A22A-2B3F80CA840A}" type="presParOf" srcId="{C033A413-E979-4DF8-912E-DFBD35E77ED4}" destId="{8F47BEEE-48D0-4585-98A3-3DA5E3B5D88B}" srcOrd="10" destOrd="0" presId="urn:microsoft.com/office/officeart/2005/8/layout/cycle5"/>
    <dgm:cxn modelId="{B11C6DA7-33D1-4743-B835-42816AA08A95}" type="presParOf" srcId="{C033A413-E979-4DF8-912E-DFBD35E77ED4}" destId="{8C2DEECC-A453-4E21-9820-E353328B15F1}" srcOrd="11" destOrd="0" presId="urn:microsoft.com/office/officeart/2005/8/layout/cycle5"/>
    <dgm:cxn modelId="{5F34585A-9231-4EDA-9A03-E1DBF50859F1}" type="presParOf" srcId="{C033A413-E979-4DF8-912E-DFBD35E77ED4}" destId="{158C5C90-D7F8-4133-BD06-7AE0F28F66D8}" srcOrd="12" destOrd="0" presId="urn:microsoft.com/office/officeart/2005/8/layout/cycle5"/>
    <dgm:cxn modelId="{428FD66D-F271-4587-B5E2-9CC6898B0BA9}" type="presParOf" srcId="{C033A413-E979-4DF8-912E-DFBD35E77ED4}" destId="{8A8865E3-BAFF-40D7-8363-0356289DF77F}" srcOrd="13" destOrd="0" presId="urn:microsoft.com/office/officeart/2005/8/layout/cycle5"/>
    <dgm:cxn modelId="{EDE500E0-2057-4450-B451-01DB058ED0CC}" type="presParOf" srcId="{C033A413-E979-4DF8-912E-DFBD35E77ED4}" destId="{4BDE1223-4E1F-4DA6-9801-F78067F6CF0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C2F56-0268-4FD4-B36C-00BF657F2B7F}">
      <dsp:nvSpPr>
        <dsp:cNvPr id="0" name=""/>
        <dsp:cNvSpPr/>
      </dsp:nvSpPr>
      <dsp:spPr>
        <a:xfrm>
          <a:off x="2103662" y="93722"/>
          <a:ext cx="1499033" cy="899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Simulation</a:t>
          </a:r>
        </a:p>
      </dsp:txBody>
      <dsp:txXfrm>
        <a:off x="2130005" y="120065"/>
        <a:ext cx="1446347" cy="846734"/>
      </dsp:txXfrm>
    </dsp:sp>
    <dsp:sp modelId="{5C6C67EB-484D-4C77-BE75-8545BAF8436D}">
      <dsp:nvSpPr>
        <dsp:cNvPr id="0" name=""/>
        <dsp:cNvSpPr/>
      </dsp:nvSpPr>
      <dsp:spPr>
        <a:xfrm rot="5322798">
          <a:off x="2713931" y="1110673"/>
          <a:ext cx="312326" cy="3717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+mj-lt"/>
          </a:endParaRPr>
        </a:p>
      </dsp:txBody>
      <dsp:txXfrm>
        <a:off x="2759728" y="1138188"/>
        <a:ext cx="218628" cy="223056"/>
      </dsp:txXfrm>
    </dsp:sp>
    <dsp:sp modelId="{A4FB8BD2-3E39-46CE-A351-20A4CB8015A0}">
      <dsp:nvSpPr>
        <dsp:cNvPr id="0" name=""/>
        <dsp:cNvSpPr/>
      </dsp:nvSpPr>
      <dsp:spPr>
        <a:xfrm>
          <a:off x="2137097" y="1582289"/>
          <a:ext cx="1499033" cy="899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State of the world</a:t>
          </a:r>
        </a:p>
      </dsp:txBody>
      <dsp:txXfrm>
        <a:off x="2163440" y="1608632"/>
        <a:ext cx="1446347" cy="846734"/>
      </dsp:txXfrm>
    </dsp:sp>
    <dsp:sp modelId="{9293AFA1-3913-43FC-BE0D-F948791BFE9C}">
      <dsp:nvSpPr>
        <dsp:cNvPr id="0" name=""/>
        <dsp:cNvSpPr/>
      </dsp:nvSpPr>
      <dsp:spPr>
        <a:xfrm rot="5480591">
          <a:off x="2730145" y="2566988"/>
          <a:ext cx="279132" cy="3717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+mj-lt"/>
          </a:endParaRPr>
        </a:p>
      </dsp:txBody>
      <dsp:txXfrm rot="10800000">
        <a:off x="2772996" y="2599482"/>
        <a:ext cx="195392" cy="223056"/>
      </dsp:txXfrm>
    </dsp:sp>
    <dsp:sp modelId="{19D979B2-20F6-42E7-8508-31E22668A6A3}">
      <dsp:nvSpPr>
        <dsp:cNvPr id="0" name=""/>
        <dsp:cNvSpPr/>
      </dsp:nvSpPr>
      <dsp:spPr>
        <a:xfrm>
          <a:off x="2103662" y="3008230"/>
          <a:ext cx="1499033" cy="899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Evaluation</a:t>
          </a:r>
        </a:p>
      </dsp:txBody>
      <dsp:txXfrm>
        <a:off x="2130005" y="3034573"/>
        <a:ext cx="1446347" cy="846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21C59-5636-42F2-9650-0E2016357A72}">
      <dsp:nvSpPr>
        <dsp:cNvPr id="0" name=""/>
        <dsp:cNvSpPr/>
      </dsp:nvSpPr>
      <dsp:spPr>
        <a:xfrm>
          <a:off x="1667702" y="47614"/>
          <a:ext cx="1349718" cy="8773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Evaluate system inputs for current timestep </a:t>
          </a:r>
        </a:p>
      </dsp:txBody>
      <dsp:txXfrm>
        <a:off x="1710529" y="90441"/>
        <a:ext cx="1264064" cy="791662"/>
      </dsp:txXfrm>
    </dsp:sp>
    <dsp:sp modelId="{9D08DA8F-E448-4CC8-A1EA-0C7051C08C0C}">
      <dsp:nvSpPr>
        <dsp:cNvPr id="0" name=""/>
        <dsp:cNvSpPr/>
      </dsp:nvSpPr>
      <dsp:spPr>
        <a:xfrm>
          <a:off x="590412" y="486273"/>
          <a:ext cx="3504297" cy="3504297"/>
        </a:xfrm>
        <a:custGeom>
          <a:avLst/>
          <a:gdLst/>
          <a:ahLst/>
          <a:cxnLst/>
          <a:rect l="0" t="0" r="0" b="0"/>
          <a:pathLst>
            <a:path>
              <a:moveTo>
                <a:pt x="2607669" y="223060"/>
              </a:moveTo>
              <a:arcTo wR="1752148" hR="1752148" stAng="17953613" swAng="1211257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A8B4-EEF3-4289-9E34-10A8D5C7AB13}">
      <dsp:nvSpPr>
        <dsp:cNvPr id="0" name=""/>
        <dsp:cNvSpPr/>
      </dsp:nvSpPr>
      <dsp:spPr>
        <a:xfrm>
          <a:off x="3334094" y="1258319"/>
          <a:ext cx="1349718" cy="877316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Evaluate ROFs for current timestep</a:t>
          </a:r>
        </a:p>
      </dsp:txBody>
      <dsp:txXfrm>
        <a:off x="3376921" y="1301146"/>
        <a:ext cx="1264064" cy="791662"/>
      </dsp:txXfrm>
    </dsp:sp>
    <dsp:sp modelId="{EA8F2729-7A32-4C68-8E0C-09DFB1F35673}">
      <dsp:nvSpPr>
        <dsp:cNvPr id="0" name=""/>
        <dsp:cNvSpPr/>
      </dsp:nvSpPr>
      <dsp:spPr>
        <a:xfrm>
          <a:off x="590412" y="486273"/>
          <a:ext cx="3504297" cy="3504297"/>
        </a:xfrm>
        <a:custGeom>
          <a:avLst/>
          <a:gdLst/>
          <a:ahLst/>
          <a:cxnLst/>
          <a:rect l="0" t="0" r="0" b="0"/>
          <a:pathLst>
            <a:path>
              <a:moveTo>
                <a:pt x="3500091" y="1873485"/>
              </a:moveTo>
              <a:arcTo wR="1752148" hR="1752148" stAng="21838255" swAng="1359508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2DA9E-4148-451B-959F-00E7FDF5AB32}">
      <dsp:nvSpPr>
        <dsp:cNvPr id="0" name=""/>
        <dsp:cNvSpPr/>
      </dsp:nvSpPr>
      <dsp:spPr>
        <a:xfrm>
          <a:off x="2697589" y="3217281"/>
          <a:ext cx="1349718" cy="877316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Take next action based on ROFs</a:t>
          </a:r>
        </a:p>
      </dsp:txBody>
      <dsp:txXfrm>
        <a:off x="2740416" y="3260108"/>
        <a:ext cx="1264064" cy="791662"/>
      </dsp:txXfrm>
    </dsp:sp>
    <dsp:sp modelId="{59F4D5D2-2724-44AD-B028-D8D614952DF6}">
      <dsp:nvSpPr>
        <dsp:cNvPr id="0" name=""/>
        <dsp:cNvSpPr/>
      </dsp:nvSpPr>
      <dsp:spPr>
        <a:xfrm>
          <a:off x="590412" y="486273"/>
          <a:ext cx="3504297" cy="3504297"/>
        </a:xfrm>
        <a:custGeom>
          <a:avLst/>
          <a:gdLst/>
          <a:ahLst/>
          <a:cxnLst/>
          <a:rect l="0" t="0" r="0" b="0"/>
          <a:pathLst>
            <a:path>
              <a:moveTo>
                <a:pt x="1967098" y="3491062"/>
              </a:moveTo>
              <a:arcTo wR="1752148" hR="1752148" stAng="4977200" swAng="845599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619E8-9ACD-4FDA-A507-A63E36A141CB}">
      <dsp:nvSpPr>
        <dsp:cNvPr id="0" name=""/>
        <dsp:cNvSpPr/>
      </dsp:nvSpPr>
      <dsp:spPr>
        <a:xfrm>
          <a:off x="637815" y="3217281"/>
          <a:ext cx="1349718" cy="877316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Obtain new information about system</a:t>
          </a:r>
        </a:p>
      </dsp:txBody>
      <dsp:txXfrm>
        <a:off x="680642" y="3260108"/>
        <a:ext cx="1264064" cy="791662"/>
      </dsp:txXfrm>
    </dsp:sp>
    <dsp:sp modelId="{8C2DEECC-A453-4E21-9820-E353328B15F1}">
      <dsp:nvSpPr>
        <dsp:cNvPr id="0" name=""/>
        <dsp:cNvSpPr/>
      </dsp:nvSpPr>
      <dsp:spPr>
        <a:xfrm>
          <a:off x="590412" y="486273"/>
          <a:ext cx="3504297" cy="3504297"/>
        </a:xfrm>
        <a:custGeom>
          <a:avLst/>
          <a:gdLst/>
          <a:ahLst/>
          <a:cxnLst/>
          <a:rect l="0" t="0" r="0" b="0"/>
          <a:pathLst>
            <a:path>
              <a:moveTo>
                <a:pt x="185860" y="2537492"/>
              </a:moveTo>
              <a:arcTo wR="1752148" hR="1752148" stAng="9202237" swAng="1359508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C5C90-D7F8-4133-BD06-7AE0F28F66D8}">
      <dsp:nvSpPr>
        <dsp:cNvPr id="0" name=""/>
        <dsp:cNvSpPr/>
      </dsp:nvSpPr>
      <dsp:spPr>
        <a:xfrm>
          <a:off x="1309" y="1258319"/>
          <a:ext cx="1349718" cy="877316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New information becomes new system inputs</a:t>
          </a:r>
        </a:p>
      </dsp:txBody>
      <dsp:txXfrm>
        <a:off x="44136" y="1301146"/>
        <a:ext cx="1264064" cy="791662"/>
      </dsp:txXfrm>
    </dsp:sp>
    <dsp:sp modelId="{4BDE1223-4E1F-4DA6-9801-F78067F6CF07}">
      <dsp:nvSpPr>
        <dsp:cNvPr id="0" name=""/>
        <dsp:cNvSpPr/>
      </dsp:nvSpPr>
      <dsp:spPr>
        <a:xfrm>
          <a:off x="590412" y="486273"/>
          <a:ext cx="3504297" cy="3504297"/>
        </a:xfrm>
        <a:custGeom>
          <a:avLst/>
          <a:gdLst/>
          <a:ahLst/>
          <a:cxnLst/>
          <a:rect l="0" t="0" r="0" b="0"/>
          <a:pathLst>
            <a:path>
              <a:moveTo>
                <a:pt x="421504" y="612232"/>
              </a:moveTo>
              <a:arcTo wR="1752148" hR="1752148" stAng="13235130" swAng="1211257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A9ED6-0257-4D0A-880A-BA8A96B25E3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DFAB3-EF2C-42E4-ADB3-4EF19CEFC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ROFs allow you to use the synthetic timeseries to their fullest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1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ROF Tables play their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+mj-lt"/>
              </a:rPr>
              <a:t>Solution to the heavy computational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&gt; 99% is the ideal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Reliability &gt; 99% is the ideal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5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Reliability &gt; 99% is the ideal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6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7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true utility of using ROF triggers lie</a:t>
            </a:r>
          </a:p>
          <a:p>
            <a:r>
              <a:rPr lang="en-US" dirty="0"/>
              <a:t>Computationally infeasible to high dimensionality ( a lot of decision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1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determine a Pareto optimal system state for each variable (</a:t>
            </a:r>
            <a:r>
              <a:rPr lang="en-US" dirty="0" err="1"/>
              <a:t>eg</a:t>
            </a:r>
            <a:r>
              <a:rPr lang="en-US" dirty="0"/>
              <a:t>: storage level,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Struggling here, need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8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Struggling here, need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2863A-9531-48C8-83B1-C6437F70E4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13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determine a Pareto optimal system state for each variable (</a:t>
            </a:r>
            <a:r>
              <a:rPr lang="en-US" dirty="0" err="1"/>
              <a:t>eg</a:t>
            </a:r>
            <a:r>
              <a:rPr lang="en-US" dirty="0"/>
              <a:t>: storage level,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determine a Pareto optimal system state for each variable (</a:t>
            </a:r>
            <a:r>
              <a:rPr lang="en-US" dirty="0" err="1"/>
              <a:t>eg</a:t>
            </a:r>
            <a:r>
              <a:rPr lang="en-US" dirty="0"/>
              <a:t>: storage level,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to help better understand why we use ROFs instead of any other risk management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4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 using some terms that might imply similar things</a:t>
            </a:r>
          </a:p>
          <a:p>
            <a:r>
              <a:rPr lang="en-US" dirty="0"/>
              <a:t>Here are the definitions of each term which will we be using in this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52 week = 1 year</a:t>
            </a:r>
          </a:p>
          <a:p>
            <a:r>
              <a:rPr lang="en-US" dirty="0"/>
              <a:t>This is where your synthetic timeseries plays its role!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storage is a function of demand, inflow and evaporation and is therefore dynamic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metric for failure will vary and depend on stakeholder elicitation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ROF table comes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</a:rPr>
              <a:t>It is computationally expensive to repetitively execute this step</a:t>
            </a:r>
            <a:endParaRPr lang="en-US" dirty="0"/>
          </a:p>
          <a:p>
            <a:r>
              <a:rPr lang="en-US" dirty="0"/>
              <a:t>This is where the ROF table comes in</a:t>
            </a:r>
          </a:p>
          <a:p>
            <a:r>
              <a:rPr lang="en-US" dirty="0"/>
              <a:t>More on DU-pairs later</a:t>
            </a:r>
          </a:p>
          <a:p>
            <a:r>
              <a:rPr lang="en-US" dirty="0"/>
              <a:t>K = 1000 in this case</a:t>
            </a:r>
          </a:p>
          <a:p>
            <a:r>
              <a:rPr lang="en-US" dirty="0"/>
              <a:t>Source: Monterrey seminar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DFAB3-EF2C-42E4-ADB3-4EF19CEFC3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7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1116-E0A1-421C-B9C2-80926CE3F40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F871-70FC-4439-93CB-9315A56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l59/rof_toy_proble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27EC19-FB6A-4E1F-AA75-B9D6F59E7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28" y="1577578"/>
            <a:ext cx="7497147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Reed Group MORDM Training II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en-US" sz="4050" dirty="0">
                <a:latin typeface="Calibri Light" panose="020F0302020204030204" pitchFamily="34" charset="0"/>
              </a:rPr>
              <a:t>Risk of Failure</a:t>
            </a:r>
            <a:endParaRPr lang="en-US" sz="5400" dirty="0">
              <a:latin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A51B9-D111-4C1B-9F34-F18FF82D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Lillian Lau</a:t>
            </a:r>
            <a:endParaRPr lang="en-US" baseline="30000" dirty="0">
              <a:latin typeface="Calibri Light" panose="020F03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194DBA-3C12-4F76-82C1-7DE02D544B57}"/>
              </a:ext>
            </a:extLst>
          </p:cNvPr>
          <p:cNvCxnSpPr/>
          <p:nvPr/>
        </p:nvCxnSpPr>
        <p:spPr>
          <a:xfrm>
            <a:off x="1628775" y="3489722"/>
            <a:ext cx="5886450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Calibri Light" panose="020F0302020204030204" pitchFamily="34" charset="0"/>
                  </a:rPr>
                  <a:t>The ROF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 l="-296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The ROF trigger,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2400" b="1" dirty="0">
                  <a:latin typeface="+mj-lt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b="1" u="sng" dirty="0">
                    <a:latin typeface="+mj-lt"/>
                  </a:rPr>
                  <a:t>A dynamic and adaptive approach of making decisions to shape the attainable robustness of a utility/system of utilities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The threshold of risk that a utility is willing to tolerate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The higher the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200" b="0" dirty="0">
                  <a:latin typeface="+mj-lt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The more ‘daring’ the utility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The more risk the utility must tolerate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The less often/likely an action is triggered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Used to determine the necessity for an action in the following steps: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The utility sets its ROF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The utility evaluates its ROF for the current week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The utility determines if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b="0" dirty="0">
                    <a:latin typeface="+mj-lt"/>
                  </a:rPr>
                  <a:t>, the action is </a:t>
                </a:r>
                <a:r>
                  <a:rPr lang="en-US" sz="2000" dirty="0">
                    <a:latin typeface="+mj-lt"/>
                  </a:rPr>
                  <a:t>triggered</a:t>
                </a:r>
                <a:endParaRPr lang="en-US" sz="20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Else, nothing is done. </a:t>
                </a:r>
                <a:endParaRPr lang="en-US" sz="20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  <a:blipFill>
                <a:blip r:embed="rId3"/>
                <a:stretch>
                  <a:fillRect l="-1011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15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Calibri Light" panose="020F0302020204030204" pitchFamily="34" charset="0"/>
                  </a:rPr>
                  <a:t>Evaluating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296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474" y="1358369"/>
                <a:ext cx="7841593" cy="47963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A simple analogy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You begin on a path 52 steps from its beginning, where each step represents a weekly demand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where the week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∈[1, 52]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You also have a crystal ball which lets you peer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-multiple different versions of past inflows and evaporation rates</a:t>
                </a: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1358369"/>
                <a:ext cx="7841593" cy="4796351"/>
              </a:xfrm>
              <a:prstGeom prst="rect">
                <a:avLst/>
              </a:prstGeom>
              <a:blipFill>
                <a:blip r:embed="rId4"/>
                <a:stretch>
                  <a:fillRect l="-1166" t="-1779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CD0FFD-9BB0-4DD2-94C9-9C8E22E31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85823"/>
              </p:ext>
            </p:extLst>
          </p:nvPr>
        </p:nvGraphicFramePr>
        <p:xfrm>
          <a:off x="528637" y="3058160"/>
          <a:ext cx="783144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572">
                  <a:extLst>
                    <a:ext uri="{9D8B030D-6E8A-4147-A177-3AD203B41FA5}">
                      <a16:colId xmlns:a16="http://schemas.microsoft.com/office/drawing/2014/main" val="126557636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74481927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383337118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25766693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08211424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85306894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84356675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555865503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0781167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60254888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46245155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914405412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32781035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9687441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145804610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59755589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836125866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65290156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428509321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8568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632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967BC3-14BD-41D2-AE13-6B3E3DB62EC1}"/>
              </a:ext>
            </a:extLst>
          </p:cNvPr>
          <p:cNvSpPr txBox="1"/>
          <p:nvPr/>
        </p:nvSpPr>
        <p:spPr>
          <a:xfrm>
            <a:off x="3223967" y="3586960"/>
            <a:ext cx="1687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You are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426E22-A8B3-47EB-ADAB-7C7B0A6BF963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724347" y="3510024"/>
            <a:ext cx="499620" cy="2923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41A027A-8558-4F22-8B7B-D4F29DC9C570}"/>
              </a:ext>
            </a:extLst>
          </p:cNvPr>
          <p:cNvSpPr/>
          <p:nvPr/>
        </p:nvSpPr>
        <p:spPr>
          <a:xfrm rot="5400000">
            <a:off x="1405650" y="2925394"/>
            <a:ext cx="215442" cy="1969466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385CD-F0E9-42E6-A826-D7221F48A957}"/>
              </a:ext>
            </a:extLst>
          </p:cNvPr>
          <p:cNvSpPr txBox="1"/>
          <p:nvPr/>
        </p:nvSpPr>
        <p:spPr>
          <a:xfrm>
            <a:off x="154035" y="4101398"/>
            <a:ext cx="295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52 ‘steps’ from the beginning of the path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AE0960B-117C-4F13-A612-B75864C608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662" r="18252"/>
          <a:stretch/>
        </p:blipFill>
        <p:spPr>
          <a:xfrm rot="5400000" flipH="1">
            <a:off x="2461427" y="3077422"/>
            <a:ext cx="454430" cy="4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9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Calibri Light" panose="020F0302020204030204" pitchFamily="34" charset="0"/>
                  </a:rPr>
                  <a:t>Evaluating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296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214324"/>
                <a:ext cx="7841593" cy="3875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At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Use the crystal ball; look </a:t>
                </a:r>
                <a:r>
                  <a:rPr lang="en-US" sz="2400" u="sng" dirty="0">
                    <a:latin typeface="+mj-lt"/>
                  </a:rPr>
                  <a:t>back</a:t>
                </a:r>
                <a:r>
                  <a:rPr lang="en-US" sz="2400" dirty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-versions of year-long ‘pasts’ where each alternative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characterized by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One randomly-selected historical annual inflow timeseries,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One randomly-selected historical annual evaporation timeseries,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Future demand timeseries beginning 52 weeks prior to week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Starting storage 52 weeks prior to week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14324"/>
                <a:ext cx="7841593" cy="3875391"/>
              </a:xfrm>
              <a:prstGeom prst="rect">
                <a:avLst/>
              </a:prstGeom>
              <a:blipFill>
                <a:blip r:embed="rId4"/>
                <a:stretch>
                  <a:fillRect l="-1244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BE69A65-F9C3-467E-885A-030A2C288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17820"/>
              </p:ext>
            </p:extLst>
          </p:nvPr>
        </p:nvGraphicFramePr>
        <p:xfrm>
          <a:off x="528637" y="1470080"/>
          <a:ext cx="783144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572">
                  <a:extLst>
                    <a:ext uri="{9D8B030D-6E8A-4147-A177-3AD203B41FA5}">
                      <a16:colId xmlns:a16="http://schemas.microsoft.com/office/drawing/2014/main" val="126557636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74481927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383337118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25766693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08211424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85306894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84356675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555865503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0781167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60254888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46245155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914405412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32781035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9687441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145804610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59755589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836125866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65290156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428509321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8568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632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D4DD4B-326D-411B-962D-E6EDE0A74861}"/>
              </a:ext>
            </a:extLst>
          </p:cNvPr>
          <p:cNvCxnSpPr>
            <a:cxnSpLocks/>
          </p:cNvCxnSpPr>
          <p:nvPr/>
        </p:nvCxnSpPr>
        <p:spPr>
          <a:xfrm flipV="1">
            <a:off x="2318994" y="1927280"/>
            <a:ext cx="358218" cy="44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FD6E6A5-A0BB-49FF-9449-D66E222E9F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662" r="18252"/>
          <a:stretch/>
        </p:blipFill>
        <p:spPr>
          <a:xfrm rot="5400000" flipH="1">
            <a:off x="2447993" y="1491908"/>
            <a:ext cx="454430" cy="4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9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Calibri Light" panose="020F0302020204030204" pitchFamily="34" charset="0"/>
                  </a:rPr>
                  <a:t>Evaluating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296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484" y="2100025"/>
                <a:ext cx="7841593" cy="3319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At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latin typeface="+mj-lt"/>
                  </a:rPr>
                  <a:t>Out of all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>
                    <a:latin typeface="+mj-lt"/>
                  </a:rPr>
                  <a:t>-pasts you have peered into, count the total number of times you failed,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b="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0" dirty="0">
                    <a:latin typeface="+mj-lt"/>
                  </a:rPr>
                  <a:t>Obtain the percent chance that you might fail in the future,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𝑅𝑂𝐹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b="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latin typeface="+mj-lt"/>
                  </a:rPr>
                  <a:t>Store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𝑅𝑂𝐹</m:t>
                    </m:r>
                  </m:oMath>
                </a14:m>
                <a:r>
                  <a:rPr lang="en-US" sz="2400" b="0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for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0" dirty="0">
                    <a:latin typeface="+mj-lt"/>
                  </a:rPr>
                  <a:t> in an ROF table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Take your next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4" y="2100025"/>
                <a:ext cx="7841593" cy="3319210"/>
              </a:xfrm>
              <a:prstGeom prst="rect">
                <a:avLst/>
              </a:prstGeom>
              <a:blipFill>
                <a:blip r:embed="rId4"/>
                <a:stretch>
                  <a:fillRect l="-1244" t="-1284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BE69A65-F9C3-467E-885A-030A2C2885CA}"/>
              </a:ext>
            </a:extLst>
          </p:cNvPr>
          <p:cNvGraphicFramePr>
            <a:graphicFrameLocks noGrp="1"/>
          </p:cNvGraphicFramePr>
          <p:nvPr/>
        </p:nvGraphicFramePr>
        <p:xfrm>
          <a:off x="528637" y="1470080"/>
          <a:ext cx="783144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572">
                  <a:extLst>
                    <a:ext uri="{9D8B030D-6E8A-4147-A177-3AD203B41FA5}">
                      <a16:colId xmlns:a16="http://schemas.microsoft.com/office/drawing/2014/main" val="126557636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74481927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383337118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25766693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08211424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85306894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84356675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555865503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0781167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60254888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46245155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914405412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32781035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9687441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145804610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59755589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836125866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65290156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428509321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8568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632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D4DD4B-326D-411B-962D-E6EDE0A74861}"/>
              </a:ext>
            </a:extLst>
          </p:cNvPr>
          <p:cNvCxnSpPr>
            <a:cxnSpLocks/>
          </p:cNvCxnSpPr>
          <p:nvPr/>
        </p:nvCxnSpPr>
        <p:spPr>
          <a:xfrm flipV="1">
            <a:off x="2318994" y="1927280"/>
            <a:ext cx="358218" cy="44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6B3BB3D-2C27-4401-ABCC-3E93476BB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83392"/>
              </p:ext>
            </p:extLst>
          </p:nvPr>
        </p:nvGraphicFramePr>
        <p:xfrm>
          <a:off x="528637" y="5591980"/>
          <a:ext cx="783144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572">
                  <a:extLst>
                    <a:ext uri="{9D8B030D-6E8A-4147-A177-3AD203B41FA5}">
                      <a16:colId xmlns:a16="http://schemas.microsoft.com/office/drawing/2014/main" val="126557636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74481927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383337118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257666939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08211424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85306894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84356675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555865503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0781167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60254888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146245155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914405412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332781035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596874417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145804610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59755589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836125866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652901564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4285093211"/>
                    </a:ext>
                  </a:extLst>
                </a:gridCol>
                <a:gridCol w="391572">
                  <a:extLst>
                    <a:ext uri="{9D8B030D-6E8A-4147-A177-3AD203B41FA5}">
                      <a16:colId xmlns:a16="http://schemas.microsoft.com/office/drawing/2014/main" val="248568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63293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431E8001-EEF4-459E-926F-FBD1C4E95AC2}"/>
              </a:ext>
            </a:extLst>
          </p:cNvPr>
          <p:cNvSpPr/>
          <p:nvPr/>
        </p:nvSpPr>
        <p:spPr>
          <a:xfrm rot="5400000">
            <a:off x="1796074" y="5268757"/>
            <a:ext cx="215442" cy="1969466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44E34-6080-4089-B044-5A5F7DB4C208}"/>
              </a:ext>
            </a:extLst>
          </p:cNvPr>
          <p:cNvSpPr txBox="1"/>
          <p:nvPr/>
        </p:nvSpPr>
        <p:spPr>
          <a:xfrm>
            <a:off x="0" y="6361211"/>
            <a:ext cx="4125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Shift the 52 steps 1 forward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DB1C3C3-591B-4FDC-8AA9-5FED6F4DAD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662" r="18252"/>
          <a:stretch/>
        </p:blipFill>
        <p:spPr>
          <a:xfrm rot="5400000" flipH="1">
            <a:off x="2449996" y="1493293"/>
            <a:ext cx="454430" cy="410773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DFD9E38-8D15-4DB7-A053-7725BEE3A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662" r="18252"/>
          <a:stretch/>
        </p:blipFill>
        <p:spPr>
          <a:xfrm rot="5400000" flipH="1">
            <a:off x="2860769" y="5604808"/>
            <a:ext cx="454430" cy="410773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04E2C04-0FBF-4CE9-BD8D-585A729363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662" r="18252"/>
          <a:stretch/>
        </p:blipFill>
        <p:spPr>
          <a:xfrm rot="5400000" flipH="1">
            <a:off x="2465668" y="5593037"/>
            <a:ext cx="454430" cy="4107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F31A8E-1166-405F-B2BF-D344C6E770C5}"/>
              </a:ext>
            </a:extLst>
          </p:cNvPr>
          <p:cNvCxnSpPr>
            <a:cxnSpLocks/>
          </p:cNvCxnSpPr>
          <p:nvPr/>
        </p:nvCxnSpPr>
        <p:spPr>
          <a:xfrm>
            <a:off x="2784402" y="5515823"/>
            <a:ext cx="25295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9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Calibri Light" panose="020F0302020204030204" pitchFamily="34" charset="0"/>
                  </a:rPr>
                  <a:t>Evaluating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296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Putting it into context: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Path = future demand timeseries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Steps = weekly demand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Versions of the past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-simulations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r>
                  <a:rPr lang="en-US" sz="2400" dirty="0">
                    <a:latin typeface="+mj-lt"/>
                  </a:rPr>
                  <a:t> for the ROF calculation to have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en-US" sz="2400" dirty="0">
                    <a:latin typeface="+mj-lt"/>
                  </a:rPr>
                  <a:t> precision</a:t>
                </a: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What happens when your ROFs are generated using: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Stationary historical timeseries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ROFs only reflect </a:t>
                </a:r>
                <a:r>
                  <a:rPr lang="en-US" sz="1800" b="1" u="sng" dirty="0">
                    <a:latin typeface="+mj-lt"/>
                  </a:rPr>
                  <a:t>current</a:t>
                </a:r>
                <a:r>
                  <a:rPr lang="en-US" sz="1800" dirty="0">
                    <a:latin typeface="+mj-lt"/>
                  </a:rPr>
                  <a:t> risks to the system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Non-stationary historical timeseries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ROFs reflect </a:t>
                </a:r>
                <a:r>
                  <a:rPr lang="en-US" sz="1800" b="1" u="sng" dirty="0">
                    <a:latin typeface="+mj-lt"/>
                  </a:rPr>
                  <a:t>future</a:t>
                </a:r>
                <a:r>
                  <a:rPr lang="en-US" sz="1800" dirty="0">
                    <a:latin typeface="+mj-lt"/>
                  </a:rPr>
                  <a:t> risks presented by possible changes in the frequency of extreme events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220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b="0" dirty="0">
                  <a:latin typeface="+mj-l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  <a:blipFill>
                <a:blip r:embed="rId4"/>
                <a:stretch>
                  <a:fillRect l="-1166" t="-1779" r="-156" b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1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Calibri Light" panose="020F0302020204030204" pitchFamily="34" charset="0"/>
                  </a:rPr>
                  <a:t>Evaluating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296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358369"/>
                <a:ext cx="8328581" cy="31964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Possible issues: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+mj-lt"/>
                  </a:rPr>
                  <a:t>-simulations of inflows and evaporation rates must be run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+mj-lt"/>
                  </a:rPr>
                  <a:t>-different hydrologic timeseries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Results in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j-lt"/>
                  </a:rPr>
                  <a:t> computations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This is to be repeated for as many realizations (timeseries + DU variable pairs) that exist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Results in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×#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𝑟𝑒𝑒𝑣𝑎𝑙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𝑝𝑎𝑖𝑟𝑠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j-lt"/>
                  </a:rPr>
                  <a:t> computations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200" dirty="0">
                    <a:latin typeface="+mj-lt"/>
                  </a:rPr>
                  <a:t>The storage values are dynamic and change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2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369"/>
                <a:ext cx="8328581" cy="3196461"/>
              </a:xfrm>
              <a:prstGeom prst="rect">
                <a:avLst/>
              </a:prstGeom>
              <a:blipFill>
                <a:blip r:embed="rId4"/>
                <a:stretch>
                  <a:fillRect l="-1098" t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55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Calibri Light" panose="020F0302020204030204" pitchFamily="34" charset="0"/>
                  </a:rPr>
                  <a:t>Evaluating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Title 2">
                <a:extLst>
                  <a:ext uri="{FF2B5EF4-FFF2-40B4-BE49-F238E27FC236}">
                    <a16:creationId xmlns:a16="http://schemas.microsoft.com/office/drawing/2014/main" id="{D895227B-5882-41A9-8FCA-0094A193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5369"/>
                <a:ext cx="8229600" cy="1143000"/>
              </a:xfrm>
              <a:prstGeom prst="rect">
                <a:avLst/>
              </a:prstGeom>
              <a:blipFill>
                <a:blip r:embed="rId3"/>
                <a:stretch>
                  <a:fillRect l="-2963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</a:rPr>
              <a:t>Questions: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Can we approximate the ROF values?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Is there a way to relate a storage level to an ROF value for a given weekly demand, inflow and evaporation rate?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How do we handle the dynamic storage levels?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How can we store these values for lookup during the deep uncertainty (DU) reevaluation?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45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The ROF Tables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358369"/>
                <a:ext cx="7951509" cy="50235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Uses </a:t>
                </a:r>
                <a:r>
                  <a:rPr lang="en-US" sz="2400" i="1" dirty="0">
                    <a:latin typeface="+mj-lt"/>
                  </a:rPr>
                  <a:t>storage tiers</a:t>
                </a:r>
                <a:r>
                  <a:rPr lang="en-US" sz="2400" dirty="0">
                    <a:latin typeface="+mj-lt"/>
                  </a:rPr>
                  <a:t> (storage levels as a percentage of full capacity)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latin typeface="+mj-lt"/>
                  </a:rPr>
                  <a:t>Eg</a:t>
                </a:r>
                <a:r>
                  <a:rPr lang="en-US" sz="2000" dirty="0">
                    <a:latin typeface="+mj-lt"/>
                  </a:rPr>
                  <a:t>: Storage tier = [0%, 10% of full capacity, 20% of full capacity,…100%]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These tiers are used as the starting storage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+mj-lt"/>
                  </a:rPr>
                  <a:t>during each ROF simulation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Associates one ROF value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pair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Approximates the act of simulating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+mj-lt"/>
                  </a:rPr>
                  <a:t>-historical events for each pair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One table per realization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During the DU reevaluation, the storage level of a given week in a realization is approximated to its closest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in the ROF table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The ROF value for the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𝑎𝑝𝑝𝑟𝑜𝑥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is used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2000" dirty="0">
                  <a:latin typeface="+mj-lt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369"/>
                <a:ext cx="7951509" cy="5023577"/>
              </a:xfrm>
              <a:prstGeom prst="rect">
                <a:avLst/>
              </a:prstGeom>
              <a:blipFill>
                <a:blip r:embed="rId3"/>
                <a:stretch>
                  <a:fillRect l="-1074" t="-971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8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Calibri Light" panose="020F0302020204030204" pitchFamily="34" charset="0"/>
              </a:rPr>
              <a:t>ROF triggers in action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</a:rPr>
              <a:t>We will step through a </a:t>
            </a:r>
            <a:r>
              <a:rPr lang="en-US" sz="2400" b="1" dirty="0">
                <a:latin typeface="+mj-lt"/>
                <a:hlinkClick r:id="rId3"/>
              </a:rPr>
              <a:t>toy problem</a:t>
            </a:r>
            <a:r>
              <a:rPr lang="en-US" sz="2400" b="1" dirty="0">
                <a:latin typeface="+mj-lt"/>
              </a:rPr>
              <a:t> to demonstrate how to generate ROF tables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Single-actor, single 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Actor: Cary, a water utility in North Carolina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Action: Implement water restrictions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Trigger: Reservoir storage is less than 20% of full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Reliability metric: Percentage of all realizations in which no water restrictions are implemented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The files: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u="sng" dirty="0">
                <a:latin typeface="+mj-lt"/>
              </a:rPr>
              <a:t>cary_demand.csv</a:t>
            </a:r>
            <a:r>
              <a:rPr lang="en-US" sz="2000" dirty="0">
                <a:latin typeface="+mj-lt"/>
              </a:rPr>
              <a:t> Contains 250 realizations of 26 years of projected demand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u="sng" dirty="0">
                <a:latin typeface="+mj-lt"/>
              </a:rPr>
              <a:t>jordan_lake_evap.csv</a:t>
            </a:r>
            <a:r>
              <a:rPr lang="en-US" sz="2000" dirty="0">
                <a:latin typeface="+mj-lt"/>
              </a:rPr>
              <a:t> Contains 250 realizations of 98 years of synthetic stationary evaporation rates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u="sng" dirty="0">
                <a:latin typeface="+mj-lt"/>
              </a:rPr>
              <a:t>jordan_lake_inflows.csv</a:t>
            </a:r>
            <a:r>
              <a:rPr lang="en-US" sz="2000" dirty="0">
                <a:latin typeface="+mj-lt"/>
              </a:rPr>
              <a:t> Contains 250 realizations of 98 years of synthetic stationary inflow</a:t>
            </a:r>
            <a:endParaRPr lang="en-US" sz="2000" u="sng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696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Calibri Light" panose="020F0302020204030204" pitchFamily="34" charset="0"/>
              </a:rPr>
              <a:t>ROF triggers in action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The code: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u="sng" dirty="0">
                    <a:latin typeface="+mj-lt"/>
                  </a:rPr>
                  <a:t>rof_table_generator.py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Generates the ROF tables for all 250 realizations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Stores generated tables as .csv files in the </a:t>
                </a:r>
                <a:r>
                  <a:rPr lang="en-US" sz="1800" dirty="0" err="1">
                    <a:latin typeface="+mj-lt"/>
                  </a:rPr>
                  <a:t>rof_tables</a:t>
                </a:r>
                <a:r>
                  <a:rPr lang="en-US" sz="1800" dirty="0">
                    <a:latin typeface="+mj-lt"/>
                  </a:rPr>
                  <a:t> folder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u="sng" dirty="0">
                    <a:latin typeface="+mj-lt"/>
                  </a:rPr>
                  <a:t>reliability_metric.py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Sets the ROF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+mj-lt"/>
                  </a:rPr>
                  <a:t> and an arbitrary reservoir starting level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Selects a random 26 years of historical inflows and evaporation rates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Generates a vector of resulting storage levels for each realization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Approximates resulting storage levels to ROF table storage tiers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Obtains the ROF for a resulting storage level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If ROF &lt;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+mj-lt"/>
                  </a:rPr>
                  <a:t>, water restriction is triggered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Sums the total number of realizations in which a water restriction is triggered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Obtains the percentage of realizations in which no restrictions are needed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  <a:blipFill>
                <a:blip r:embed="rId3"/>
                <a:stretch>
                  <a:fillRect l="-1089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9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Calibri Light" panose="020F0302020204030204" pitchFamily="34" charset="0"/>
              </a:rPr>
              <a:t>Recap: Synthetic streamflow generation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70"/>
            <a:ext cx="7841593" cy="300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+mj-lt"/>
              </a:rPr>
              <a:t>Previously…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Obtain a historical timeseries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Generate and validate multiple synthetic (stationary and non-stationary) timeseries using the Kirsch-Nowak method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What next?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How to use the synthetic timeseries? What is the purpose of this step?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What is the value of generating both a stationary and nonstationary timeseries?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E4853-4C09-4DE9-9FDC-1B7184FEC337}"/>
              </a:ext>
            </a:extLst>
          </p:cNvPr>
          <p:cNvSpPr txBox="1"/>
          <p:nvPr/>
        </p:nvSpPr>
        <p:spPr>
          <a:xfrm>
            <a:off x="417634" y="4633546"/>
            <a:ext cx="8308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Risk-of-failure (ROF) triggers</a:t>
            </a:r>
          </a:p>
          <a:p>
            <a:pPr marL="0" indent="0" algn="ctr">
              <a:buNone/>
            </a:pPr>
            <a:r>
              <a:rPr lang="en-US" sz="2200" dirty="0">
                <a:latin typeface="+mj-lt"/>
              </a:rPr>
              <a:t>Uses these synthetic timeseries to determine a utility’s risk of failure for each week in a realization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D6E8E-DB0D-4EAA-BBDD-5910B6A3496D}"/>
              </a:ext>
            </a:extLst>
          </p:cNvPr>
          <p:cNvSpPr/>
          <p:nvPr/>
        </p:nvSpPr>
        <p:spPr>
          <a:xfrm>
            <a:off x="342900" y="4603957"/>
            <a:ext cx="8458200" cy="12091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Calibri Light" panose="020F0302020204030204" pitchFamily="34" charset="0"/>
              </a:rPr>
              <a:t>ROF triggers in action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The code: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u="sng" dirty="0">
                    <a:latin typeface="+mj-lt"/>
                  </a:rPr>
                  <a:t>rof_table_generator.py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Generates the ROF tables for all 250 realizations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Stores generated tables as .csv files in the </a:t>
                </a:r>
                <a:r>
                  <a:rPr lang="en-US" sz="1800" dirty="0" err="1">
                    <a:latin typeface="+mj-lt"/>
                  </a:rPr>
                  <a:t>rof_tables</a:t>
                </a:r>
                <a:r>
                  <a:rPr lang="en-US" sz="1800" dirty="0">
                    <a:latin typeface="+mj-lt"/>
                  </a:rPr>
                  <a:t> folder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u="sng" dirty="0">
                    <a:latin typeface="+mj-lt"/>
                  </a:rPr>
                  <a:t>reliability_metric.py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Sets the ROF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+mj-lt"/>
                  </a:rPr>
                  <a:t> and an arbitrary reservoir starting level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Selects a random 26 years of historical inflows and evaporation rates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Generates a vector of resulting storage levels for each realization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Approximates resulting storage levels to ROF table storage tiers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Obtains the ROF for a resulting storage level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If ROF &lt;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+mj-lt"/>
                  </a:rPr>
                  <a:t>, water restriction is triggered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Sums the total number of realizations in which a water restriction is triggered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j-lt"/>
                  </a:rPr>
                  <a:t>Obtains the percentage of realizations in which no restrictions are needed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marL="40005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12F05919-B180-4762-882F-ACF48074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369"/>
                <a:ext cx="7841593" cy="4796351"/>
              </a:xfrm>
              <a:prstGeom prst="rect">
                <a:avLst/>
              </a:prstGeom>
              <a:blipFill>
                <a:blip r:embed="rId3"/>
                <a:stretch>
                  <a:fillRect l="-1089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D4266D9-C041-4162-AFC8-D8480CD62071}"/>
              </a:ext>
            </a:extLst>
          </p:cNvPr>
          <p:cNvSpPr/>
          <p:nvPr/>
        </p:nvSpPr>
        <p:spPr>
          <a:xfrm>
            <a:off x="457200" y="1262743"/>
            <a:ext cx="8229600" cy="50770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A9B270-E524-41D4-B45E-7CCA41543634}"/>
                  </a:ext>
                </a:extLst>
              </p:cNvPr>
              <p:cNvSpPr txBox="1"/>
              <p:nvPr/>
            </p:nvSpPr>
            <p:spPr>
              <a:xfrm>
                <a:off x="273231" y="3239517"/>
                <a:ext cx="830873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+mj-lt"/>
                  </a:rPr>
                  <a:t>How do we know 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600" dirty="0">
                    <a:latin typeface="+mj-lt"/>
                  </a:rPr>
                  <a:t> </a:t>
                </a:r>
                <a:r>
                  <a:rPr lang="en-US" sz="2600" dirty="0">
                    <a:solidFill>
                      <a:srgbClr val="C00000"/>
                    </a:solidFill>
                    <a:latin typeface="+mj-lt"/>
                  </a:rPr>
                  <a:t>is optimal?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A9B270-E524-41D4-B45E-7CCA41543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1" y="3239517"/>
                <a:ext cx="8308731" cy="492443"/>
              </a:xfrm>
              <a:prstGeom prst="rect">
                <a:avLst/>
              </a:prstGeom>
              <a:blipFill>
                <a:blip r:embed="rId4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5E7C9BC-98B3-4620-B37B-554AFB3D6972}"/>
              </a:ext>
            </a:extLst>
          </p:cNvPr>
          <p:cNvSpPr/>
          <p:nvPr/>
        </p:nvSpPr>
        <p:spPr>
          <a:xfrm>
            <a:off x="1881051" y="3018575"/>
            <a:ext cx="5094514" cy="1034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ROF triggers within MORDM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sz="2000" b="0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9276C-D18A-4150-A04B-3F6AE105C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38" t="26442" r="65076" b="9285"/>
          <a:stretch/>
        </p:blipFill>
        <p:spPr>
          <a:xfrm>
            <a:off x="528636" y="2002009"/>
            <a:ext cx="3507445" cy="31564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45AA05-0678-4C16-B05A-773844BFDAC9}"/>
              </a:ext>
            </a:extLst>
          </p:cNvPr>
          <p:cNvSpPr/>
          <p:nvPr/>
        </p:nvSpPr>
        <p:spPr>
          <a:xfrm>
            <a:off x="1337481" y="2423221"/>
            <a:ext cx="451438" cy="152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B4D39-22A5-4FD9-BA46-D9F025BDBD24}"/>
              </a:ext>
            </a:extLst>
          </p:cNvPr>
          <p:cNvSpPr/>
          <p:nvPr/>
        </p:nvSpPr>
        <p:spPr>
          <a:xfrm>
            <a:off x="601055" y="2677793"/>
            <a:ext cx="518160" cy="1716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0F2969-8F13-4D5C-9E30-4538069C4370}"/>
              </a:ext>
            </a:extLst>
          </p:cNvPr>
          <p:cNvSpPr/>
          <p:nvPr/>
        </p:nvSpPr>
        <p:spPr>
          <a:xfrm>
            <a:off x="600074" y="2945092"/>
            <a:ext cx="580288" cy="244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7BB21A-41F3-45F8-86E9-CF26F4E86684}"/>
              </a:ext>
            </a:extLst>
          </p:cNvPr>
          <p:cNvSpPr/>
          <p:nvPr/>
        </p:nvSpPr>
        <p:spPr>
          <a:xfrm>
            <a:off x="1239009" y="2945092"/>
            <a:ext cx="726269" cy="244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9B9533-943B-41F1-B7F4-8153A213FD2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983086" y="2576031"/>
            <a:ext cx="580114" cy="889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933D74-B7B5-49EF-959C-9FB2DA413F4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7953" y="2849424"/>
            <a:ext cx="102182" cy="998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D0400-E276-4245-843A-771C681CF998}"/>
              </a:ext>
            </a:extLst>
          </p:cNvPr>
          <p:cNvCxnSpPr>
            <a:cxnSpLocks/>
          </p:cNvCxnSpPr>
          <p:nvPr/>
        </p:nvCxnSpPr>
        <p:spPr>
          <a:xfrm>
            <a:off x="1034645" y="2855639"/>
            <a:ext cx="375034" cy="89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3D047D-EE57-4745-8F0A-40E088A432D2}"/>
              </a:ext>
            </a:extLst>
          </p:cNvPr>
          <p:cNvSpPr/>
          <p:nvPr/>
        </p:nvSpPr>
        <p:spPr>
          <a:xfrm>
            <a:off x="672077" y="2980521"/>
            <a:ext cx="440314" cy="89453"/>
          </a:xfrm>
          <a:prstGeom prst="rect">
            <a:avLst/>
          </a:prstGeom>
          <a:solidFill>
            <a:schemeClr val="accent4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16389-21D1-4ED1-9BDA-6AFFF4E9AE75}"/>
              </a:ext>
            </a:extLst>
          </p:cNvPr>
          <p:cNvSpPr txBox="1"/>
          <p:nvPr/>
        </p:nvSpPr>
        <p:spPr>
          <a:xfrm>
            <a:off x="4128972" y="1455818"/>
            <a:ext cx="448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ROF triggers play a role within the first domain of the MORDM framework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They form part of a </a:t>
            </a:r>
            <a:r>
              <a:rPr lang="en-US" i="1" dirty="0">
                <a:latin typeface="+mj-lt"/>
              </a:rPr>
              <a:t>solution</a:t>
            </a:r>
            <a:r>
              <a:rPr lang="en-US" dirty="0">
                <a:latin typeface="+mj-lt"/>
              </a:rPr>
              <a:t> that maps to a Pareto-optimal </a:t>
            </a:r>
            <a:r>
              <a:rPr lang="en-US" i="1" dirty="0">
                <a:latin typeface="+mj-lt"/>
              </a:rPr>
              <a:t>policy</a:t>
            </a:r>
          </a:p>
        </p:txBody>
      </p:sp>
      <p:pic>
        <p:nvPicPr>
          <p:cNvPr id="33" name="Picture 32" descr="Text, letter&#10;&#10;Description automatically generated">
            <a:extLst>
              <a:ext uri="{FF2B5EF4-FFF2-40B4-BE49-F238E27FC236}">
                <a16:creationId xmlns:a16="http://schemas.microsoft.com/office/drawing/2014/main" id="{0CA4C77C-9E05-4FFA-BCFD-23FFAD34C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07" y="2670520"/>
            <a:ext cx="2914142" cy="21801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453194-1DEC-4A74-8562-C33AABB16949}"/>
                  </a:ext>
                </a:extLst>
              </p:cNvPr>
              <p:cNvSpPr txBox="1"/>
              <p:nvPr/>
            </p:nvSpPr>
            <p:spPr>
              <a:xfrm>
                <a:off x="4449432" y="5152675"/>
                <a:ext cx="42373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the vector of policies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>
                    <a:latin typeface="+mj-lt"/>
                  </a:rPr>
                  <a:t> is the vector of solutions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is a vector of the system state</a:t>
                </a:r>
                <a:endParaRPr lang="en-US" b="1" i="1" dirty="0">
                  <a:latin typeface="+mj-lt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453194-1DEC-4A74-8562-C33AABB1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32" y="5152675"/>
                <a:ext cx="4237368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128E7B1-E8FC-40A4-8895-FA9B1BB13A5D}"/>
              </a:ext>
            </a:extLst>
          </p:cNvPr>
          <p:cNvSpPr txBox="1"/>
          <p:nvPr/>
        </p:nvSpPr>
        <p:spPr>
          <a:xfrm>
            <a:off x="4676503" y="4850676"/>
            <a:ext cx="362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+mj-lt"/>
              </a:rPr>
              <a:t>Source: Gold et al (2019)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23EC0C-94DB-4FF2-93D7-1229890FF729}"/>
              </a:ext>
            </a:extLst>
          </p:cNvPr>
          <p:cNvSpPr/>
          <p:nvPr/>
        </p:nvSpPr>
        <p:spPr>
          <a:xfrm>
            <a:off x="5040964" y="3876921"/>
            <a:ext cx="2662407" cy="4022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ROF triggers within MORDM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sz="2000" b="0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16389-21D1-4ED1-9BDA-6AFFF4E9AE75}"/>
              </a:ext>
            </a:extLst>
          </p:cNvPr>
          <p:cNvSpPr txBox="1"/>
          <p:nvPr/>
        </p:nvSpPr>
        <p:spPr>
          <a:xfrm>
            <a:off x="651203" y="2214324"/>
            <a:ext cx="784159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The triggers simplify the problem formulation: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No longer ‘what is the best state for the system to be in’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Need to elicit ideal values for  decision variables (</a:t>
            </a:r>
            <a:r>
              <a:rPr lang="en-US" sz="2000" dirty="0" err="1">
                <a:latin typeface="+mj-lt"/>
              </a:rPr>
              <a:t>eg</a:t>
            </a:r>
            <a:r>
              <a:rPr lang="en-US" sz="2000" dirty="0">
                <a:latin typeface="+mj-lt"/>
              </a:rPr>
              <a:t>: storage level, transfer volumes, infrastructure timelines) for each actor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Computationally expensive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Leads to tensions when multiple actors cannot agree on ideal values of decision variables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Instead, using ROF triggers ‘how much risk before the system fails’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Triggers encompass the system state and its response to DU futures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Better communicates the risk/opportunities present within the system</a:t>
            </a:r>
          </a:p>
        </p:txBody>
      </p:sp>
      <p:pic>
        <p:nvPicPr>
          <p:cNvPr id="97" name="Picture 96" descr="Text, letter&#10;&#10;Description automatically generated">
            <a:extLst>
              <a:ext uri="{FF2B5EF4-FFF2-40B4-BE49-F238E27FC236}">
                <a16:creationId xmlns:a16="http://schemas.microsoft.com/office/drawing/2014/main" id="{4091F052-CE89-4999-9F48-63BD29FBE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0" r="569" b="25327"/>
          <a:stretch/>
        </p:blipFill>
        <p:spPr>
          <a:xfrm>
            <a:off x="528637" y="1188897"/>
            <a:ext cx="7788007" cy="10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ROF triggers within MORDM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sz="2000" b="0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416389-21D1-4ED1-9BDA-6AFFF4E9AE75}"/>
                  </a:ext>
                </a:extLst>
              </p:cNvPr>
              <p:cNvSpPr txBox="1"/>
              <p:nvPr/>
            </p:nvSpPr>
            <p:spPr>
              <a:xfrm>
                <a:off x="528637" y="1358369"/>
                <a:ext cx="7841594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The key is that the Pareto-optimal value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>
                    <a:latin typeface="+mj-lt"/>
                  </a:rPr>
                  <a:t> is identified through a </a:t>
                </a:r>
                <a:r>
                  <a:rPr lang="en-US" sz="2400" b="1" dirty="0">
                    <a:solidFill>
                      <a:srgbClr val="C00000"/>
                    </a:solidFill>
                    <a:latin typeface="+mj-lt"/>
                  </a:rPr>
                  <a:t>search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The process in a nutshell:</a:t>
                </a:r>
              </a:p>
              <a:p>
                <a:pPr marL="800100" lvl="1" indent="-342900">
                  <a:buAutoNum type="arabicPeriod"/>
                </a:pPr>
                <a:r>
                  <a:rPr lang="en-US" sz="2000" dirty="0">
                    <a:latin typeface="+mj-lt"/>
                  </a:rPr>
                  <a:t>Search for a solution that results in Pareto-optimal policies</a:t>
                </a:r>
              </a:p>
              <a:p>
                <a:pPr marL="800100" lvl="1" indent="-342900">
                  <a:buAutoNum type="arabicPeriod"/>
                </a:pPr>
                <a:r>
                  <a:rPr lang="en-US" sz="2000" dirty="0">
                    <a:latin typeface="+mj-lt"/>
                  </a:rPr>
                  <a:t>Apply solution to challenging SOWs (DU Evaluation)</a:t>
                </a:r>
              </a:p>
              <a:p>
                <a:pPr marL="800100" lvl="1" indent="-342900">
                  <a:buAutoNum type="arabicPeriod"/>
                </a:pPr>
                <a:r>
                  <a:rPr lang="en-US" sz="2000" dirty="0">
                    <a:latin typeface="+mj-lt"/>
                  </a:rPr>
                  <a:t>Evaluate performance of each solution to measure their robustness</a:t>
                </a: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416389-21D1-4ED1-9BDA-6AFFF4E9A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" y="1358369"/>
                <a:ext cx="7841594" cy="2400657"/>
              </a:xfrm>
              <a:prstGeom prst="rect">
                <a:avLst/>
              </a:prstGeom>
              <a:blipFill>
                <a:blip r:embed="rId3"/>
                <a:stretch>
                  <a:fillRect l="-1244" t="-2030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19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ROF within MORDM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7D1DD94C-4F9A-4AC4-88C1-6A8B7C7189AB}"/>
              </a:ext>
            </a:extLst>
          </p:cNvPr>
          <p:cNvSpPr>
            <a:spLocks noChangeAspect="1"/>
          </p:cNvSpPr>
          <p:nvPr/>
        </p:nvSpPr>
        <p:spPr>
          <a:xfrm>
            <a:off x="3523416" y="1772037"/>
            <a:ext cx="868120" cy="1832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1</a:t>
            </a: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A3120891-15A3-407B-A548-940C6DFE9FC9}"/>
              </a:ext>
            </a:extLst>
          </p:cNvPr>
          <p:cNvSpPr>
            <a:spLocks noChangeAspect="1"/>
          </p:cNvSpPr>
          <p:nvPr/>
        </p:nvSpPr>
        <p:spPr>
          <a:xfrm>
            <a:off x="3523416" y="2031119"/>
            <a:ext cx="868120" cy="1832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1</a:t>
            </a:r>
          </a:p>
        </p:txBody>
      </p:sp>
      <p:sp>
        <p:nvSpPr>
          <p:cNvPr id="41" name="Rounded Rectangle 29">
            <a:extLst>
              <a:ext uri="{FF2B5EF4-FFF2-40B4-BE49-F238E27FC236}">
                <a16:creationId xmlns:a16="http://schemas.microsoft.com/office/drawing/2014/main" id="{3AB1044B-356D-45BD-A82A-EB8445B6E146}"/>
              </a:ext>
            </a:extLst>
          </p:cNvPr>
          <p:cNvSpPr>
            <a:spLocks noChangeAspect="1"/>
          </p:cNvSpPr>
          <p:nvPr/>
        </p:nvSpPr>
        <p:spPr>
          <a:xfrm>
            <a:off x="3523416" y="2450097"/>
            <a:ext cx="868120" cy="1832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4559F2-F01A-4858-A8E2-AF30EFA88AC7}"/>
              </a:ext>
            </a:extLst>
          </p:cNvPr>
          <p:cNvSpPr>
            <a:spLocks noChangeAspect="1"/>
          </p:cNvSpPr>
          <p:nvPr/>
        </p:nvSpPr>
        <p:spPr>
          <a:xfrm>
            <a:off x="2279151" y="1772037"/>
            <a:ext cx="1063888" cy="183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D31D8E-1A90-4748-B5BD-35BA911538F5}"/>
              </a:ext>
            </a:extLst>
          </p:cNvPr>
          <p:cNvSpPr>
            <a:spLocks noChangeAspect="1"/>
          </p:cNvSpPr>
          <p:nvPr/>
        </p:nvSpPr>
        <p:spPr>
          <a:xfrm>
            <a:off x="2279151" y="2031119"/>
            <a:ext cx="1063888" cy="183235"/>
          </a:xfrm>
          <a:prstGeom prst="rect">
            <a:avLst/>
          </a:prstGeom>
          <a:solidFill>
            <a:srgbClr val="CD737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3BBDB8-5063-4DDD-AB9E-82B9F0477275}"/>
              </a:ext>
            </a:extLst>
          </p:cNvPr>
          <p:cNvSpPr>
            <a:spLocks noChangeAspect="1"/>
          </p:cNvSpPr>
          <p:nvPr/>
        </p:nvSpPr>
        <p:spPr>
          <a:xfrm>
            <a:off x="2279151" y="2450097"/>
            <a:ext cx="1063888" cy="1832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DD5C4C-5C73-4F8E-B32E-A0B70149412C}"/>
              </a:ext>
            </a:extLst>
          </p:cNvPr>
          <p:cNvGrpSpPr>
            <a:grpSpLocks noChangeAspect="1"/>
          </p:cNvGrpSpPr>
          <p:nvPr/>
        </p:nvGrpSpPr>
        <p:grpSpPr>
          <a:xfrm>
            <a:off x="4459233" y="1663027"/>
            <a:ext cx="1855688" cy="961536"/>
            <a:chOff x="5029200" y="1524000"/>
            <a:chExt cx="1494385" cy="1066800"/>
          </a:xfrm>
        </p:grpSpPr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8F4DD530-3731-4A70-A00D-26F762FBEAE2}"/>
                </a:ext>
              </a:extLst>
            </p:cNvPr>
            <p:cNvSpPr/>
            <p:nvPr/>
          </p:nvSpPr>
          <p:spPr>
            <a:xfrm>
              <a:off x="5029200" y="1524000"/>
              <a:ext cx="304800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EE3FFB-79C1-44FF-AF3B-9ED3531871F3}"/>
                </a:ext>
              </a:extLst>
            </p:cNvPr>
            <p:cNvSpPr/>
            <p:nvPr/>
          </p:nvSpPr>
          <p:spPr>
            <a:xfrm>
              <a:off x="5334001" y="1848709"/>
              <a:ext cx="1189584" cy="376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 objectives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70B049-F2AF-4566-A4B6-C73C10E70164}"/>
              </a:ext>
            </a:extLst>
          </p:cNvPr>
          <p:cNvCxnSpPr>
            <a:cxnSpLocks noChangeAspect="1"/>
            <a:stCxn id="42" idx="3"/>
            <a:endCxn id="39" idx="1"/>
          </p:cNvCxnSpPr>
          <p:nvPr/>
        </p:nvCxnSpPr>
        <p:spPr>
          <a:xfrm>
            <a:off x="3343039" y="1863655"/>
            <a:ext cx="180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251C46-8D5C-4C78-911F-EA17CD9D70F8}"/>
              </a:ext>
            </a:extLst>
          </p:cNvPr>
          <p:cNvCxnSpPr>
            <a:cxnSpLocks noChangeAspect="1"/>
            <a:stCxn id="43" idx="3"/>
            <a:endCxn id="40" idx="1"/>
          </p:cNvCxnSpPr>
          <p:nvPr/>
        </p:nvCxnSpPr>
        <p:spPr>
          <a:xfrm>
            <a:off x="3343039" y="2122737"/>
            <a:ext cx="180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EC6FDB-49E8-44DA-8DB1-58836DFEB161}"/>
              </a:ext>
            </a:extLst>
          </p:cNvPr>
          <p:cNvCxnSpPr>
            <a:cxnSpLocks noChangeAspect="1"/>
            <a:stCxn id="44" idx="3"/>
            <a:endCxn id="41" idx="1"/>
          </p:cNvCxnSpPr>
          <p:nvPr/>
        </p:nvCxnSpPr>
        <p:spPr>
          <a:xfrm>
            <a:off x="3343039" y="2541715"/>
            <a:ext cx="180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CC4C73-6B32-4203-89A7-12C2D276AA42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723379" y="2205685"/>
            <a:ext cx="274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B1493D-8FBF-43A3-A1E0-7CD8A5E66A5C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3864789" y="2205685"/>
            <a:ext cx="274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3" name="Rounded Rectangle 42">
            <a:extLst>
              <a:ext uri="{FF2B5EF4-FFF2-40B4-BE49-F238E27FC236}">
                <a16:creationId xmlns:a16="http://schemas.microsoft.com/office/drawing/2014/main" id="{54EBCE6B-E8A8-4BD4-B4ED-586F26A9CCCA}"/>
              </a:ext>
            </a:extLst>
          </p:cNvPr>
          <p:cNvSpPr>
            <a:spLocks noChangeAspect="1"/>
          </p:cNvSpPr>
          <p:nvPr/>
        </p:nvSpPr>
        <p:spPr>
          <a:xfrm>
            <a:off x="3523416" y="2996197"/>
            <a:ext cx="868120" cy="18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2</a:t>
            </a:r>
          </a:p>
        </p:txBody>
      </p:sp>
      <p:sp>
        <p:nvSpPr>
          <p:cNvPr id="54" name="Rounded Rectangle 43">
            <a:extLst>
              <a:ext uri="{FF2B5EF4-FFF2-40B4-BE49-F238E27FC236}">
                <a16:creationId xmlns:a16="http://schemas.microsoft.com/office/drawing/2014/main" id="{DA9CFB4B-6142-4593-A3D3-9FEDEFEB78A2}"/>
              </a:ext>
            </a:extLst>
          </p:cNvPr>
          <p:cNvSpPr>
            <a:spLocks noChangeAspect="1"/>
          </p:cNvSpPr>
          <p:nvPr/>
        </p:nvSpPr>
        <p:spPr>
          <a:xfrm>
            <a:off x="3523416" y="3251721"/>
            <a:ext cx="868120" cy="18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2</a:t>
            </a:r>
          </a:p>
        </p:txBody>
      </p:sp>
      <p:sp>
        <p:nvSpPr>
          <p:cNvPr id="55" name="Rounded Rectangle 44">
            <a:extLst>
              <a:ext uri="{FF2B5EF4-FFF2-40B4-BE49-F238E27FC236}">
                <a16:creationId xmlns:a16="http://schemas.microsoft.com/office/drawing/2014/main" id="{241C2111-1BC8-4C37-90A7-4B23D14BF669}"/>
              </a:ext>
            </a:extLst>
          </p:cNvPr>
          <p:cNvSpPr>
            <a:spLocks noChangeAspect="1"/>
          </p:cNvSpPr>
          <p:nvPr/>
        </p:nvSpPr>
        <p:spPr>
          <a:xfrm>
            <a:off x="3523416" y="3714662"/>
            <a:ext cx="868120" cy="18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D72600-4DD4-4A52-BE8D-6A09B56623EC}"/>
              </a:ext>
            </a:extLst>
          </p:cNvPr>
          <p:cNvSpPr>
            <a:spLocks noChangeAspect="1"/>
          </p:cNvSpPr>
          <p:nvPr/>
        </p:nvSpPr>
        <p:spPr>
          <a:xfrm>
            <a:off x="2279151" y="2996197"/>
            <a:ext cx="1063888" cy="183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67A282-8C0A-47E5-BD51-2DA13165E893}"/>
              </a:ext>
            </a:extLst>
          </p:cNvPr>
          <p:cNvSpPr>
            <a:spLocks noChangeAspect="1"/>
          </p:cNvSpPr>
          <p:nvPr/>
        </p:nvSpPr>
        <p:spPr>
          <a:xfrm>
            <a:off x="2279151" y="3251721"/>
            <a:ext cx="1063888" cy="183235"/>
          </a:xfrm>
          <a:prstGeom prst="rect">
            <a:avLst/>
          </a:prstGeom>
          <a:solidFill>
            <a:srgbClr val="CD737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4BB537-02FA-4252-9941-284144181113}"/>
              </a:ext>
            </a:extLst>
          </p:cNvPr>
          <p:cNvSpPr>
            <a:spLocks noChangeAspect="1"/>
          </p:cNvSpPr>
          <p:nvPr/>
        </p:nvSpPr>
        <p:spPr>
          <a:xfrm>
            <a:off x="2279151" y="3713110"/>
            <a:ext cx="1063888" cy="1832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560BB9-C668-4A7B-A951-F1E4F0293BD1}"/>
              </a:ext>
            </a:extLst>
          </p:cNvPr>
          <p:cNvGrpSpPr>
            <a:grpSpLocks noChangeAspect="1"/>
          </p:cNvGrpSpPr>
          <p:nvPr/>
        </p:nvGrpSpPr>
        <p:grpSpPr>
          <a:xfrm>
            <a:off x="4459236" y="2831097"/>
            <a:ext cx="1855685" cy="1088117"/>
            <a:chOff x="5029200" y="1524000"/>
            <a:chExt cx="1531835" cy="1066800"/>
          </a:xfrm>
        </p:grpSpPr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399C8F4E-7A2F-4AA7-8C23-174F856BDB88}"/>
                </a:ext>
              </a:extLst>
            </p:cNvPr>
            <p:cNvSpPr/>
            <p:nvPr/>
          </p:nvSpPr>
          <p:spPr>
            <a:xfrm>
              <a:off x="5029200" y="1524000"/>
              <a:ext cx="304800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9F0F9D5-9FA4-4731-ACD0-E8541B261404}"/>
                </a:ext>
              </a:extLst>
            </p:cNvPr>
            <p:cNvSpPr/>
            <p:nvPr/>
          </p:nvSpPr>
          <p:spPr>
            <a:xfrm>
              <a:off x="5371451" y="1943100"/>
              <a:ext cx="1189584" cy="31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 objectives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5EA7B8-2896-49EE-9F48-96ED9896E5C0}"/>
              </a:ext>
            </a:extLst>
          </p:cNvPr>
          <p:cNvCxnSpPr>
            <a:cxnSpLocks noChangeAspect="1"/>
            <a:stCxn id="56" idx="3"/>
            <a:endCxn id="53" idx="1"/>
          </p:cNvCxnSpPr>
          <p:nvPr/>
        </p:nvCxnSpPr>
        <p:spPr>
          <a:xfrm>
            <a:off x="3343039" y="3087815"/>
            <a:ext cx="180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AE8B1E-F8CF-4A39-8D0F-955681CA9CD3}"/>
              </a:ext>
            </a:extLst>
          </p:cNvPr>
          <p:cNvCxnSpPr>
            <a:cxnSpLocks noChangeAspect="1"/>
            <a:stCxn id="57" idx="3"/>
            <a:endCxn id="54" idx="1"/>
          </p:cNvCxnSpPr>
          <p:nvPr/>
        </p:nvCxnSpPr>
        <p:spPr>
          <a:xfrm>
            <a:off x="3343039" y="3343339"/>
            <a:ext cx="180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A0B6F7-7029-48FF-9468-C8DDDD04B9C8}"/>
              </a:ext>
            </a:extLst>
          </p:cNvPr>
          <p:cNvCxnSpPr>
            <a:cxnSpLocks noChangeAspect="1"/>
            <a:stCxn id="58" idx="3"/>
            <a:endCxn id="55" idx="1"/>
          </p:cNvCxnSpPr>
          <p:nvPr/>
        </p:nvCxnSpPr>
        <p:spPr>
          <a:xfrm>
            <a:off x="3343039" y="3804728"/>
            <a:ext cx="180377" cy="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57">
            <a:extLst>
              <a:ext uri="{FF2B5EF4-FFF2-40B4-BE49-F238E27FC236}">
                <a16:creationId xmlns:a16="http://schemas.microsoft.com/office/drawing/2014/main" id="{5D4A1A27-18A0-432C-8E06-A66EC2AD75D3}"/>
              </a:ext>
            </a:extLst>
          </p:cNvPr>
          <p:cNvSpPr>
            <a:spLocks noChangeAspect="1"/>
          </p:cNvSpPr>
          <p:nvPr/>
        </p:nvSpPr>
        <p:spPr>
          <a:xfrm>
            <a:off x="3523416" y="4258210"/>
            <a:ext cx="868120" cy="183235"/>
          </a:xfrm>
          <a:prstGeom prst="roundRect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3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34655D07-13A4-44A1-8F6B-648EEE609978}"/>
              </a:ext>
            </a:extLst>
          </p:cNvPr>
          <p:cNvSpPr>
            <a:spLocks noChangeAspect="1"/>
          </p:cNvSpPr>
          <p:nvPr/>
        </p:nvSpPr>
        <p:spPr>
          <a:xfrm>
            <a:off x="3523416" y="4517022"/>
            <a:ext cx="868120" cy="183235"/>
          </a:xfrm>
          <a:prstGeom prst="roundRect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3</a:t>
            </a:r>
          </a:p>
        </p:txBody>
      </p:sp>
      <p:sp>
        <p:nvSpPr>
          <p:cNvPr id="67" name="Rounded Rectangle 59">
            <a:extLst>
              <a:ext uri="{FF2B5EF4-FFF2-40B4-BE49-F238E27FC236}">
                <a16:creationId xmlns:a16="http://schemas.microsoft.com/office/drawing/2014/main" id="{925AF6EA-52F0-4779-9072-87B93B415F75}"/>
              </a:ext>
            </a:extLst>
          </p:cNvPr>
          <p:cNvSpPr>
            <a:spLocks noChangeAspect="1"/>
          </p:cNvSpPr>
          <p:nvPr/>
        </p:nvSpPr>
        <p:spPr>
          <a:xfrm>
            <a:off x="3523416" y="5001263"/>
            <a:ext cx="866436" cy="182880"/>
          </a:xfrm>
          <a:prstGeom prst="roundRect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6AEE3D-B7F8-48FF-A3DD-F05FE8C45056}"/>
              </a:ext>
            </a:extLst>
          </p:cNvPr>
          <p:cNvSpPr>
            <a:spLocks noChangeAspect="1"/>
          </p:cNvSpPr>
          <p:nvPr/>
        </p:nvSpPr>
        <p:spPr>
          <a:xfrm>
            <a:off x="2279151" y="4258210"/>
            <a:ext cx="1063888" cy="183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914915-0BAE-45C9-ABDC-C8088E73B134}"/>
              </a:ext>
            </a:extLst>
          </p:cNvPr>
          <p:cNvSpPr>
            <a:spLocks noChangeAspect="1"/>
          </p:cNvSpPr>
          <p:nvPr/>
        </p:nvSpPr>
        <p:spPr>
          <a:xfrm>
            <a:off x="2279151" y="4517023"/>
            <a:ext cx="1063888" cy="183235"/>
          </a:xfrm>
          <a:prstGeom prst="rect">
            <a:avLst/>
          </a:prstGeom>
          <a:solidFill>
            <a:srgbClr val="CD737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3580B2-221C-477B-898F-D60D0D414B11}"/>
              </a:ext>
            </a:extLst>
          </p:cNvPr>
          <p:cNvSpPr>
            <a:spLocks noChangeAspect="1"/>
          </p:cNvSpPr>
          <p:nvPr/>
        </p:nvSpPr>
        <p:spPr>
          <a:xfrm>
            <a:off x="2279151" y="5000900"/>
            <a:ext cx="1063888" cy="1832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Hydrology 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007245-827F-4F96-911D-C91BCED5CA7A}"/>
              </a:ext>
            </a:extLst>
          </p:cNvPr>
          <p:cNvGrpSpPr>
            <a:grpSpLocks noChangeAspect="1"/>
          </p:cNvGrpSpPr>
          <p:nvPr/>
        </p:nvGrpSpPr>
        <p:grpSpPr>
          <a:xfrm>
            <a:off x="4459235" y="4258211"/>
            <a:ext cx="1999631" cy="1218646"/>
            <a:chOff x="5029200" y="1524000"/>
            <a:chExt cx="1494385" cy="1066800"/>
          </a:xfrm>
        </p:grpSpPr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81C105DD-FA4B-4967-85E2-18CEB91DFF82}"/>
                </a:ext>
              </a:extLst>
            </p:cNvPr>
            <p:cNvSpPr/>
            <p:nvPr/>
          </p:nvSpPr>
          <p:spPr>
            <a:xfrm>
              <a:off x="5029200" y="1524000"/>
              <a:ext cx="304800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69B4C99-B242-4930-8671-359628FD04D2}"/>
                </a:ext>
              </a:extLst>
            </p:cNvPr>
            <p:cNvSpPr/>
            <p:nvPr/>
          </p:nvSpPr>
          <p:spPr>
            <a:xfrm>
              <a:off x="5334001" y="1943100"/>
              <a:ext cx="1189584" cy="236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 objectives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FE2238-F1A6-4FD0-B0F0-2FD4B68F9F37}"/>
              </a:ext>
            </a:extLst>
          </p:cNvPr>
          <p:cNvCxnSpPr>
            <a:cxnSpLocks noChangeAspect="1"/>
            <a:stCxn id="68" idx="3"/>
            <a:endCxn id="65" idx="1"/>
          </p:cNvCxnSpPr>
          <p:nvPr/>
        </p:nvCxnSpPr>
        <p:spPr>
          <a:xfrm>
            <a:off x="3343039" y="4349828"/>
            <a:ext cx="180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A97721-AF07-4C56-84AF-9EF819C73526}"/>
              </a:ext>
            </a:extLst>
          </p:cNvPr>
          <p:cNvCxnSpPr>
            <a:cxnSpLocks noChangeAspect="1"/>
            <a:stCxn id="69" idx="3"/>
            <a:endCxn id="66" idx="1"/>
          </p:cNvCxnSpPr>
          <p:nvPr/>
        </p:nvCxnSpPr>
        <p:spPr>
          <a:xfrm flipV="1">
            <a:off x="3343039" y="4608640"/>
            <a:ext cx="1803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88029E-6A72-43FF-B02E-3CC6308F454E}"/>
              </a:ext>
            </a:extLst>
          </p:cNvPr>
          <p:cNvCxnSpPr>
            <a:cxnSpLocks noChangeAspect="1"/>
            <a:stCxn id="70" idx="3"/>
            <a:endCxn id="67" idx="1"/>
          </p:cNvCxnSpPr>
          <p:nvPr/>
        </p:nvCxnSpPr>
        <p:spPr>
          <a:xfrm>
            <a:off x="3343039" y="5092518"/>
            <a:ext cx="180377" cy="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EF7D5E3-D5C7-4337-AB6F-A2D12F3A6A82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725636" y="4746561"/>
            <a:ext cx="2748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331721-E6C0-4A85-BDFF-579866DE27C5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3868636" y="4746561"/>
            <a:ext cx="2748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F11A56-A924-455E-BD31-FDC6682C1E05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3781379" y="3530385"/>
            <a:ext cx="441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FC13AA-F223-44B6-B036-78CAC7D54F5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625091" y="3522238"/>
            <a:ext cx="441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1AAB3D-B612-4002-9B35-E2D780ED9E1E}"/>
              </a:ext>
            </a:extLst>
          </p:cNvPr>
          <p:cNvGrpSpPr>
            <a:grpSpLocks noChangeAspect="1"/>
          </p:cNvGrpSpPr>
          <p:nvPr/>
        </p:nvGrpSpPr>
        <p:grpSpPr>
          <a:xfrm>
            <a:off x="6399419" y="1679002"/>
            <a:ext cx="1848395" cy="3499996"/>
            <a:chOff x="4903440" y="1524000"/>
            <a:chExt cx="1435059" cy="1066800"/>
          </a:xfrm>
        </p:grpSpPr>
        <p:sp>
          <p:nvSpPr>
            <p:cNvPr id="82" name="Right Brace 81">
              <a:extLst>
                <a:ext uri="{FF2B5EF4-FFF2-40B4-BE49-F238E27FC236}">
                  <a16:creationId xmlns:a16="http://schemas.microsoft.com/office/drawing/2014/main" id="{A19B74BC-667C-4AD4-A694-8FDCAF0AA8B9}"/>
                </a:ext>
              </a:extLst>
            </p:cNvPr>
            <p:cNvSpPr/>
            <p:nvPr/>
          </p:nvSpPr>
          <p:spPr>
            <a:xfrm>
              <a:off x="5029200" y="1524000"/>
              <a:ext cx="304800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73D734-7B6B-4D85-9DA5-21E56504B964}"/>
                </a:ext>
              </a:extLst>
            </p:cNvPr>
            <p:cNvSpPr txBox="1"/>
            <p:nvPr/>
          </p:nvSpPr>
          <p:spPr>
            <a:xfrm rot="5400000">
              <a:off x="4684680" y="1889024"/>
              <a:ext cx="724261" cy="286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  Robustness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7297DD4-28E6-439C-A469-1359986569C0}"/>
                </a:ext>
              </a:extLst>
            </p:cNvPr>
            <p:cNvSpPr/>
            <p:nvPr/>
          </p:nvSpPr>
          <p:spPr>
            <a:xfrm>
              <a:off x="5347899" y="1975782"/>
              <a:ext cx="990600" cy="152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Satisficing Criteria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7E983441-FB25-4134-988D-3A6BFBBE621D}"/>
              </a:ext>
            </a:extLst>
          </p:cNvPr>
          <p:cNvSpPr/>
          <p:nvPr/>
        </p:nvSpPr>
        <p:spPr>
          <a:xfrm>
            <a:off x="1089922" y="2029762"/>
            <a:ext cx="1030154" cy="184069"/>
          </a:xfrm>
          <a:prstGeom prst="rect">
            <a:avLst/>
          </a:prstGeom>
          <a:solidFill>
            <a:srgbClr val="ABC674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 </a:t>
            </a:r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1D032D-5E07-4DAE-83A7-CBDCA0C8C8CA}"/>
              </a:ext>
            </a:extLst>
          </p:cNvPr>
          <p:cNvSpPr/>
          <p:nvPr/>
        </p:nvSpPr>
        <p:spPr>
          <a:xfrm>
            <a:off x="1093263" y="3253096"/>
            <a:ext cx="1030155" cy="184069"/>
          </a:xfrm>
          <a:prstGeom prst="rect">
            <a:avLst/>
          </a:prstGeom>
          <a:solidFill>
            <a:srgbClr val="ABC674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 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EFA23B-2E66-4106-9C27-4E8FFFB60D7F}"/>
              </a:ext>
            </a:extLst>
          </p:cNvPr>
          <p:cNvSpPr/>
          <p:nvPr/>
        </p:nvSpPr>
        <p:spPr>
          <a:xfrm>
            <a:off x="1085016" y="4515882"/>
            <a:ext cx="1030155" cy="184069"/>
          </a:xfrm>
          <a:prstGeom prst="rect">
            <a:avLst/>
          </a:prstGeom>
          <a:solidFill>
            <a:srgbClr val="ABC674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 </a:t>
            </a:r>
            <a:r>
              <a:rPr lang="en-US" sz="1600" dirty="0" err="1"/>
              <a:t>i</a:t>
            </a:r>
            <a:endParaRPr lang="en-US" sz="16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2C7BF09-8CEB-4FCD-8303-E8A1ACAF1B96}"/>
              </a:ext>
            </a:extLst>
          </p:cNvPr>
          <p:cNvCxnSpPr>
            <a:cxnSpLocks noChangeAspect="1"/>
            <a:stCxn id="85" idx="3"/>
            <a:endCxn id="42" idx="1"/>
          </p:cNvCxnSpPr>
          <p:nvPr/>
        </p:nvCxnSpPr>
        <p:spPr>
          <a:xfrm flipV="1">
            <a:off x="2120076" y="1863655"/>
            <a:ext cx="159075" cy="258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878CE9-BBE1-4F22-AE7B-E097211138CF}"/>
              </a:ext>
            </a:extLst>
          </p:cNvPr>
          <p:cNvCxnSpPr>
            <a:cxnSpLocks noChangeAspect="1"/>
            <a:stCxn id="85" idx="3"/>
            <a:endCxn id="43" idx="1"/>
          </p:cNvCxnSpPr>
          <p:nvPr/>
        </p:nvCxnSpPr>
        <p:spPr>
          <a:xfrm>
            <a:off x="2120077" y="2121798"/>
            <a:ext cx="159074" cy="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A273FBF-FBB0-4C7C-A406-F5E8D2F9DC18}"/>
              </a:ext>
            </a:extLst>
          </p:cNvPr>
          <p:cNvCxnSpPr>
            <a:cxnSpLocks noChangeAspect="1"/>
            <a:stCxn id="85" idx="3"/>
            <a:endCxn id="44" idx="1"/>
          </p:cNvCxnSpPr>
          <p:nvPr/>
        </p:nvCxnSpPr>
        <p:spPr>
          <a:xfrm>
            <a:off x="2120076" y="2121797"/>
            <a:ext cx="159075" cy="419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BE444D-96CE-4B78-A0D4-62170147F281}"/>
              </a:ext>
            </a:extLst>
          </p:cNvPr>
          <p:cNvCxnSpPr>
            <a:cxnSpLocks noChangeAspect="1"/>
            <a:stCxn id="86" idx="3"/>
            <a:endCxn id="56" idx="1"/>
          </p:cNvCxnSpPr>
          <p:nvPr/>
        </p:nvCxnSpPr>
        <p:spPr>
          <a:xfrm flipV="1">
            <a:off x="2123418" y="3087815"/>
            <a:ext cx="155733" cy="25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B8B31C-EF5A-4486-9E8F-2782FE90928A}"/>
              </a:ext>
            </a:extLst>
          </p:cNvPr>
          <p:cNvCxnSpPr>
            <a:cxnSpLocks noChangeAspect="1"/>
            <a:stCxn id="86" idx="3"/>
            <a:endCxn id="57" idx="1"/>
          </p:cNvCxnSpPr>
          <p:nvPr/>
        </p:nvCxnSpPr>
        <p:spPr>
          <a:xfrm flipV="1">
            <a:off x="2123418" y="3343339"/>
            <a:ext cx="155733" cy="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464B54-C61F-4229-93FA-364F3253CC72}"/>
              </a:ext>
            </a:extLst>
          </p:cNvPr>
          <p:cNvCxnSpPr>
            <a:cxnSpLocks noChangeAspect="1"/>
            <a:stCxn id="86" idx="3"/>
            <a:endCxn id="58" idx="1"/>
          </p:cNvCxnSpPr>
          <p:nvPr/>
        </p:nvCxnSpPr>
        <p:spPr>
          <a:xfrm>
            <a:off x="2123418" y="3345131"/>
            <a:ext cx="155733" cy="45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2CE87-55A1-424F-9192-9411A397528C}"/>
              </a:ext>
            </a:extLst>
          </p:cNvPr>
          <p:cNvCxnSpPr>
            <a:cxnSpLocks noChangeAspect="1"/>
            <a:stCxn id="87" idx="3"/>
            <a:endCxn id="68" idx="1"/>
          </p:cNvCxnSpPr>
          <p:nvPr/>
        </p:nvCxnSpPr>
        <p:spPr>
          <a:xfrm flipV="1">
            <a:off x="2115171" y="4349828"/>
            <a:ext cx="163980" cy="258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A56CA7B-83F8-490C-A335-CDB6240A10F2}"/>
              </a:ext>
            </a:extLst>
          </p:cNvPr>
          <p:cNvCxnSpPr>
            <a:cxnSpLocks noChangeAspect="1"/>
            <a:stCxn id="87" idx="3"/>
            <a:endCxn id="69" idx="1"/>
          </p:cNvCxnSpPr>
          <p:nvPr/>
        </p:nvCxnSpPr>
        <p:spPr>
          <a:xfrm>
            <a:off x="2115171" y="4607920"/>
            <a:ext cx="163980" cy="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D8AA96-9852-4647-B48C-9BA35E3911A7}"/>
              </a:ext>
            </a:extLst>
          </p:cNvPr>
          <p:cNvCxnSpPr>
            <a:cxnSpLocks noChangeAspect="1"/>
            <a:stCxn id="87" idx="3"/>
            <a:endCxn id="70" idx="1"/>
          </p:cNvCxnSpPr>
          <p:nvPr/>
        </p:nvCxnSpPr>
        <p:spPr>
          <a:xfrm>
            <a:off x="2115171" y="4607917"/>
            <a:ext cx="163980" cy="484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DC81214-B9D2-4FBF-A217-DCC42AF8E095}"/>
              </a:ext>
            </a:extLst>
          </p:cNvPr>
          <p:cNvSpPr txBox="1"/>
          <p:nvPr/>
        </p:nvSpPr>
        <p:spPr>
          <a:xfrm>
            <a:off x="4772939" y="5722070"/>
            <a:ext cx="362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+mj-lt"/>
              </a:rPr>
              <a:t>Source: Reed (2021), Monterrey Seminar</a:t>
            </a:r>
          </a:p>
        </p:txBody>
      </p:sp>
    </p:spTree>
    <p:extLst>
      <p:ext uri="{BB962C8B-B14F-4D97-AF65-F5344CB8AC3E}">
        <p14:creationId xmlns:p14="http://schemas.microsoft.com/office/powerpoint/2010/main" val="274453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3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3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3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3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3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3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3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3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3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3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3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3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3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3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3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3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3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3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3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3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3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3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3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3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3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3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3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3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3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3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3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3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33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3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33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3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33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33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33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3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33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33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3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33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33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33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33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3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33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3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3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33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33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33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3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3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7" grpId="0"/>
      <p:bldP spid="78" grpId="0"/>
      <p:bldP spid="79" grpId="0"/>
      <p:bldP spid="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ROF within MORDM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sz="2000" b="0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416389-21D1-4ED1-9BDA-6AFFF4E9AE75}"/>
                  </a:ext>
                </a:extLst>
              </p:cNvPr>
              <p:cNvSpPr txBox="1"/>
              <p:nvPr/>
            </p:nvSpPr>
            <p:spPr>
              <a:xfrm>
                <a:off x="528637" y="1261523"/>
                <a:ext cx="784159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The key is that the Pareto-optimal value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>
                    <a:latin typeface="+mj-lt"/>
                  </a:rPr>
                  <a:t> is identified through a </a:t>
                </a:r>
                <a:r>
                  <a:rPr lang="en-US" sz="2400" b="1" dirty="0">
                    <a:solidFill>
                      <a:srgbClr val="C00000"/>
                    </a:solidFill>
                    <a:latin typeface="+mj-lt"/>
                  </a:rPr>
                  <a:t>search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latin typeface="+mj-lt"/>
                  </a:rPr>
                  <a:t>The process in a nutshell:</a:t>
                </a:r>
              </a:p>
              <a:p>
                <a:pPr marL="800100" lvl="1" indent="-342900">
                  <a:buAutoNum type="arabicPeriod"/>
                </a:pPr>
                <a:r>
                  <a:rPr lang="en-US" sz="2000" dirty="0">
                    <a:latin typeface="+mj-lt"/>
                  </a:rPr>
                  <a:t>Search for a solution that results in Pareto-optimal policies</a:t>
                </a:r>
              </a:p>
              <a:p>
                <a:pPr marL="800100" lvl="1" indent="-342900">
                  <a:buAutoNum type="arabicPeriod"/>
                </a:pPr>
                <a:r>
                  <a:rPr lang="en-US" sz="2000" dirty="0">
                    <a:latin typeface="+mj-lt"/>
                  </a:rPr>
                  <a:t>Apply solution to challenging SOWs </a:t>
                </a:r>
                <a:r>
                  <a:rPr lang="en-US" sz="2000" b="1" dirty="0">
                    <a:solidFill>
                      <a:srgbClr val="C00000"/>
                    </a:solidFill>
                    <a:latin typeface="+mj-lt"/>
                  </a:rPr>
                  <a:t>(DU Evaluation)</a:t>
                </a:r>
              </a:p>
              <a:p>
                <a:pPr marL="800100" lvl="1" indent="-342900">
                  <a:buAutoNum type="arabicPeriod"/>
                </a:pPr>
                <a:r>
                  <a:rPr lang="en-US" sz="2000" dirty="0">
                    <a:latin typeface="+mj-lt"/>
                  </a:rPr>
                  <a:t>Evaluate performance of each solution to measure their robustness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+mj-lt"/>
                  </a:rPr>
                  <a:t>Identify solutions that are robust under deep uncertainty 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      </a:t>
                </a:r>
                <a:r>
                  <a:rPr lang="en-US" sz="2000" b="1" dirty="0">
                    <a:solidFill>
                      <a:srgbClr val="C00000"/>
                    </a:solidFill>
                    <a:latin typeface="+mj-lt"/>
                  </a:rPr>
                  <a:t>(DU Optimization)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416389-21D1-4ED1-9BDA-6AFFF4E9A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" y="1261523"/>
                <a:ext cx="7841594" cy="3016210"/>
              </a:xfrm>
              <a:prstGeom prst="rect">
                <a:avLst/>
              </a:prstGeom>
              <a:blipFill>
                <a:blip r:embed="rId3"/>
                <a:stretch>
                  <a:fillRect l="-1244" t="-1616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80">
            <a:extLst>
              <a:ext uri="{FF2B5EF4-FFF2-40B4-BE49-F238E27FC236}">
                <a16:creationId xmlns:a16="http://schemas.microsoft.com/office/drawing/2014/main" id="{2DF8759D-4E93-42CC-93DA-6A767CCFAC89}"/>
              </a:ext>
            </a:extLst>
          </p:cNvPr>
          <p:cNvSpPr>
            <a:spLocks noChangeAspect="1"/>
          </p:cNvSpPr>
          <p:nvPr/>
        </p:nvSpPr>
        <p:spPr>
          <a:xfrm>
            <a:off x="4572000" y="4339177"/>
            <a:ext cx="137160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1</a:t>
            </a:r>
          </a:p>
        </p:txBody>
      </p:sp>
      <p:sp>
        <p:nvSpPr>
          <p:cNvPr id="7" name="Rounded Rectangle 81">
            <a:extLst>
              <a:ext uri="{FF2B5EF4-FFF2-40B4-BE49-F238E27FC236}">
                <a16:creationId xmlns:a16="http://schemas.microsoft.com/office/drawing/2014/main" id="{58C61EB0-7C35-42AB-927E-BF23444B2984}"/>
              </a:ext>
            </a:extLst>
          </p:cNvPr>
          <p:cNvSpPr>
            <a:spLocks noChangeAspect="1"/>
          </p:cNvSpPr>
          <p:nvPr/>
        </p:nvSpPr>
        <p:spPr>
          <a:xfrm>
            <a:off x="4572000" y="4844980"/>
            <a:ext cx="13716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2</a:t>
            </a:r>
          </a:p>
        </p:txBody>
      </p:sp>
      <p:sp>
        <p:nvSpPr>
          <p:cNvPr id="8" name="Rounded Rectangle 82">
            <a:extLst>
              <a:ext uri="{FF2B5EF4-FFF2-40B4-BE49-F238E27FC236}">
                <a16:creationId xmlns:a16="http://schemas.microsoft.com/office/drawing/2014/main" id="{E6E5FB66-B385-48DB-A1F4-76205B79B83A}"/>
              </a:ext>
            </a:extLst>
          </p:cNvPr>
          <p:cNvSpPr>
            <a:spLocks noChangeAspect="1"/>
          </p:cNvSpPr>
          <p:nvPr/>
        </p:nvSpPr>
        <p:spPr>
          <a:xfrm>
            <a:off x="4572000" y="5596477"/>
            <a:ext cx="1371600" cy="342900"/>
          </a:xfrm>
          <a:prstGeom prst="roundRect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SOW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31DF8-25D9-44E4-90FE-4DAF966A5D77}"/>
              </a:ext>
            </a:extLst>
          </p:cNvPr>
          <p:cNvSpPr>
            <a:spLocks noChangeAspect="1"/>
          </p:cNvSpPr>
          <p:nvPr/>
        </p:nvSpPr>
        <p:spPr>
          <a:xfrm>
            <a:off x="2810111" y="4339177"/>
            <a:ext cx="1485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Hydrology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CCC46-6B00-4258-837E-C4CA54A70036}"/>
              </a:ext>
            </a:extLst>
          </p:cNvPr>
          <p:cNvSpPr>
            <a:spLocks noChangeAspect="1"/>
          </p:cNvSpPr>
          <p:nvPr/>
        </p:nvSpPr>
        <p:spPr>
          <a:xfrm>
            <a:off x="2810111" y="4844980"/>
            <a:ext cx="1485900" cy="342900"/>
          </a:xfrm>
          <a:prstGeom prst="rect">
            <a:avLst/>
          </a:prstGeom>
          <a:solidFill>
            <a:srgbClr val="CD737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Hydrology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FE4BD-411A-49F9-9854-2A2F86092BD1}"/>
              </a:ext>
            </a:extLst>
          </p:cNvPr>
          <p:cNvSpPr>
            <a:spLocks noChangeAspect="1"/>
          </p:cNvSpPr>
          <p:nvPr/>
        </p:nvSpPr>
        <p:spPr>
          <a:xfrm>
            <a:off x="2810111" y="5593982"/>
            <a:ext cx="14859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Hydrology 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673E6C-393B-4BFF-83E4-C4775578F8C9}"/>
              </a:ext>
            </a:extLst>
          </p:cNvPr>
          <p:cNvCxnSpPr>
            <a:cxnSpLocks noChangeAspect="1"/>
            <a:stCxn id="9" idx="3"/>
            <a:endCxn id="7" idx="1"/>
          </p:cNvCxnSpPr>
          <p:nvPr/>
        </p:nvCxnSpPr>
        <p:spPr>
          <a:xfrm>
            <a:off x="4296011" y="4510627"/>
            <a:ext cx="275989" cy="505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59365D-4A9B-4D3F-8F00-96ADABE3CF4D}"/>
              </a:ext>
            </a:extLst>
          </p:cNvPr>
          <p:cNvCxnSpPr>
            <a:cxnSpLocks noChangeAspect="1"/>
            <a:stCxn id="10" idx="3"/>
            <a:endCxn id="8" idx="1"/>
          </p:cNvCxnSpPr>
          <p:nvPr/>
        </p:nvCxnSpPr>
        <p:spPr>
          <a:xfrm>
            <a:off x="4296011" y="5016430"/>
            <a:ext cx="275989" cy="75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D3EB58-DE95-43F4-85C4-9CB86067FCC9}"/>
              </a:ext>
            </a:extLst>
          </p:cNvPr>
          <p:cNvCxnSpPr>
            <a:cxnSpLocks noChangeAspect="1"/>
            <a:stCxn id="11" idx="3"/>
            <a:endCxn id="6" idx="1"/>
          </p:cNvCxnSpPr>
          <p:nvPr/>
        </p:nvCxnSpPr>
        <p:spPr>
          <a:xfrm flipV="1">
            <a:off x="4296011" y="4510627"/>
            <a:ext cx="275989" cy="125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6A5EEB-71AA-4DD7-9DFC-0A4709E85AFD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3375004" y="5203720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F00A5-EB49-4636-826B-165A215CCCD3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074592" y="5210982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EF8DB7-E55C-452C-8A46-A5FD51B7738B}"/>
              </a:ext>
            </a:extLst>
          </p:cNvPr>
          <p:cNvGrpSpPr>
            <a:grpSpLocks noChangeAspect="1"/>
          </p:cNvGrpSpPr>
          <p:nvPr/>
        </p:nvGrpSpPr>
        <p:grpSpPr>
          <a:xfrm>
            <a:off x="6009374" y="4242902"/>
            <a:ext cx="1943100" cy="1817791"/>
            <a:chOff x="5029200" y="1524000"/>
            <a:chExt cx="1295400" cy="1066800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156ED5BA-EC68-4C30-A62D-7FFF2DCF274B}"/>
                </a:ext>
              </a:extLst>
            </p:cNvPr>
            <p:cNvSpPr/>
            <p:nvPr/>
          </p:nvSpPr>
          <p:spPr>
            <a:xfrm>
              <a:off x="5029200" y="1524000"/>
              <a:ext cx="304800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B97A7E-CC46-4B2F-86C4-897A8C856A8A}"/>
                </a:ext>
              </a:extLst>
            </p:cNvPr>
            <p:cNvSpPr/>
            <p:nvPr/>
          </p:nvSpPr>
          <p:spPr>
            <a:xfrm>
              <a:off x="5334000" y="1943100"/>
              <a:ext cx="9906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 objectives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5B38BEE-A2A7-419C-B203-1E828F0AEAAD}"/>
              </a:ext>
            </a:extLst>
          </p:cNvPr>
          <p:cNvSpPr>
            <a:spLocks noChangeAspect="1"/>
          </p:cNvSpPr>
          <p:nvPr/>
        </p:nvSpPr>
        <p:spPr>
          <a:xfrm>
            <a:off x="1066800" y="4850710"/>
            <a:ext cx="1465049" cy="342900"/>
          </a:xfrm>
          <a:prstGeom prst="rect">
            <a:avLst/>
          </a:prstGeom>
          <a:solidFill>
            <a:srgbClr val="ABC674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 </a:t>
            </a:r>
            <a:r>
              <a:rPr lang="en-US" sz="1600" dirty="0" err="1"/>
              <a:t>i</a:t>
            </a:r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AED8B4-5E45-4E75-8CC1-E134D9215692}"/>
              </a:ext>
            </a:extLst>
          </p:cNvPr>
          <p:cNvCxnSpPr>
            <a:cxnSpLocks noChangeAspect="1"/>
            <a:stCxn id="21" idx="3"/>
            <a:endCxn id="9" idx="1"/>
          </p:cNvCxnSpPr>
          <p:nvPr/>
        </p:nvCxnSpPr>
        <p:spPr>
          <a:xfrm flipV="1">
            <a:off x="2531849" y="4510627"/>
            <a:ext cx="278262" cy="51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F3D2D-EED4-4F80-9837-18D29B2B2931}"/>
              </a:ext>
            </a:extLst>
          </p:cNvPr>
          <p:cNvCxnSpPr>
            <a:cxnSpLocks noChangeAspect="1"/>
            <a:stCxn id="21" idx="3"/>
            <a:endCxn id="10" idx="1"/>
          </p:cNvCxnSpPr>
          <p:nvPr/>
        </p:nvCxnSpPr>
        <p:spPr>
          <a:xfrm flipV="1">
            <a:off x="2531849" y="5016430"/>
            <a:ext cx="278262" cy="5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C63F3A-D166-474A-8CCD-591425C984E7}"/>
              </a:ext>
            </a:extLst>
          </p:cNvPr>
          <p:cNvCxnSpPr>
            <a:cxnSpLocks noChangeAspect="1"/>
            <a:stCxn id="21" idx="3"/>
            <a:endCxn id="11" idx="1"/>
          </p:cNvCxnSpPr>
          <p:nvPr/>
        </p:nvCxnSpPr>
        <p:spPr>
          <a:xfrm>
            <a:off x="2531849" y="5022160"/>
            <a:ext cx="278262" cy="743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F82E04D-9308-4BEF-8C7E-8690A9EC752F}"/>
              </a:ext>
            </a:extLst>
          </p:cNvPr>
          <p:cNvSpPr/>
          <p:nvPr/>
        </p:nvSpPr>
        <p:spPr>
          <a:xfrm>
            <a:off x="457200" y="1261523"/>
            <a:ext cx="8158163" cy="20563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97B56-4B3F-4A89-B0E5-2A4C05D6032C}"/>
              </a:ext>
            </a:extLst>
          </p:cNvPr>
          <p:cNvSpPr txBox="1"/>
          <p:nvPr/>
        </p:nvSpPr>
        <p:spPr>
          <a:xfrm>
            <a:off x="4712222" y="6129594"/>
            <a:ext cx="362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+mj-lt"/>
              </a:rPr>
              <a:t>Source: Reed (2021), Monterrey Seminar</a:t>
            </a:r>
          </a:p>
        </p:txBody>
      </p:sp>
    </p:spTree>
    <p:extLst>
      <p:ext uri="{BB962C8B-B14F-4D97-AF65-F5344CB8AC3E}">
        <p14:creationId xmlns:p14="http://schemas.microsoft.com/office/powerpoint/2010/main" val="10386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3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3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3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3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3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3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3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3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3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3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3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3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Next steps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sz="2000" b="0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26CF9A-C1FA-4E97-80D9-C8714217F20E}"/>
              </a:ext>
            </a:extLst>
          </p:cNvPr>
          <p:cNvGrpSpPr/>
          <p:nvPr/>
        </p:nvGrpSpPr>
        <p:grpSpPr>
          <a:xfrm>
            <a:off x="603680" y="1545962"/>
            <a:ext cx="7936639" cy="1034287"/>
            <a:chOff x="1029809" y="2986594"/>
            <a:chExt cx="7936639" cy="10342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97A345-00EC-4831-A549-1C5BEEBAB034}"/>
                </a:ext>
              </a:extLst>
            </p:cNvPr>
            <p:cNvSpPr/>
            <p:nvPr/>
          </p:nvSpPr>
          <p:spPr>
            <a:xfrm>
              <a:off x="1974980" y="3066774"/>
              <a:ext cx="69914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Connecting ROF triggers to water portfolio planning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F3C810-B69F-47E7-9CE8-D27FB76EBF81}"/>
                </a:ext>
              </a:extLst>
            </p:cNvPr>
            <p:cNvGrpSpPr/>
            <p:nvPr/>
          </p:nvGrpSpPr>
          <p:grpSpPr>
            <a:xfrm>
              <a:off x="1029809" y="2986594"/>
              <a:ext cx="683581" cy="683581"/>
              <a:chOff x="1029810" y="1884284"/>
              <a:chExt cx="683581" cy="68358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943020A-FB0C-4BC0-A330-11ED1216CA99}"/>
                  </a:ext>
                </a:extLst>
              </p:cNvPr>
              <p:cNvSpPr/>
              <p:nvPr/>
            </p:nvSpPr>
            <p:spPr>
              <a:xfrm>
                <a:off x="1029810" y="1884284"/>
                <a:ext cx="683581" cy="68358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BBDD3-8646-4348-99AA-5CCABD3B66E1}"/>
                  </a:ext>
                </a:extLst>
              </p:cNvPr>
              <p:cNvSpPr txBox="1"/>
              <p:nvPr/>
            </p:nvSpPr>
            <p:spPr>
              <a:xfrm>
                <a:off x="1171853" y="1884284"/>
                <a:ext cx="399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  <a:latin typeface="Calibri Light" panose="020F0302020204030204" pitchFamily="34" charset="0"/>
                  </a:rPr>
                  <a:t>1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8CE8AD-C95B-4444-8174-28F9FB12C6D8}"/>
              </a:ext>
            </a:extLst>
          </p:cNvPr>
          <p:cNvGrpSpPr/>
          <p:nvPr/>
        </p:nvGrpSpPr>
        <p:grpSpPr>
          <a:xfrm>
            <a:off x="639398" y="3030752"/>
            <a:ext cx="7936639" cy="683581"/>
            <a:chOff x="1029809" y="2986594"/>
            <a:chExt cx="7936639" cy="68358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11C0B-4C1B-400D-9FA6-F3243B9969DB}"/>
                </a:ext>
              </a:extLst>
            </p:cNvPr>
            <p:cNvSpPr/>
            <p:nvPr/>
          </p:nvSpPr>
          <p:spPr>
            <a:xfrm>
              <a:off x="1974980" y="3066774"/>
              <a:ext cx="69914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Cleanup of toy problem code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1666BD-49F7-4A46-A26D-A94E219760F2}"/>
                </a:ext>
              </a:extLst>
            </p:cNvPr>
            <p:cNvGrpSpPr/>
            <p:nvPr/>
          </p:nvGrpSpPr>
          <p:grpSpPr>
            <a:xfrm>
              <a:off x="1029809" y="2986594"/>
              <a:ext cx="683581" cy="683581"/>
              <a:chOff x="1029810" y="1884284"/>
              <a:chExt cx="683581" cy="68358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F885FA8-961E-4FB4-8C2A-4AA1DB6E455C}"/>
                  </a:ext>
                </a:extLst>
              </p:cNvPr>
              <p:cNvSpPr/>
              <p:nvPr/>
            </p:nvSpPr>
            <p:spPr>
              <a:xfrm>
                <a:off x="1029810" y="1884284"/>
                <a:ext cx="683581" cy="68358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10A3BC-75A2-44F3-867A-EDE35DEF2AED}"/>
                  </a:ext>
                </a:extLst>
              </p:cNvPr>
              <p:cNvSpPr txBox="1"/>
              <p:nvPr/>
            </p:nvSpPr>
            <p:spPr>
              <a:xfrm>
                <a:off x="1171853" y="1884284"/>
                <a:ext cx="399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  <a:latin typeface="Calibri Light" panose="020F03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578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References</a:t>
            </a:r>
            <a:endParaRPr lang="en-US" b="0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479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endParaRPr lang="en-US" sz="2000" b="0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16389-21D1-4ED1-9BDA-6AFFF4E9AE75}"/>
              </a:ext>
            </a:extLst>
          </p:cNvPr>
          <p:cNvSpPr txBox="1"/>
          <p:nvPr/>
        </p:nvSpPr>
        <p:spPr>
          <a:xfrm>
            <a:off x="528637" y="1358369"/>
            <a:ext cx="78415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Caldwell, C., &amp; </a:t>
            </a:r>
            <a:r>
              <a:rPr lang="en-US" sz="1200" dirty="0" err="1">
                <a:latin typeface="+mj-lt"/>
              </a:rPr>
              <a:t>Characklis</a:t>
            </a:r>
            <a:r>
              <a:rPr lang="en-US" sz="1200" dirty="0">
                <a:latin typeface="+mj-lt"/>
              </a:rPr>
              <a:t>, G. W. (2014). Impact of contract structure and risk aversion on </a:t>
            </a:r>
            <a:r>
              <a:rPr lang="en-US" sz="1200" dirty="0" err="1">
                <a:latin typeface="+mj-lt"/>
              </a:rPr>
              <a:t>Interutility</a:t>
            </a:r>
            <a:r>
              <a:rPr lang="en-US" sz="1200" dirty="0">
                <a:latin typeface="+mj-lt"/>
              </a:rPr>
              <a:t> water transfer agreements. </a:t>
            </a:r>
            <a:r>
              <a:rPr lang="en-US" sz="1200" i="1" dirty="0">
                <a:latin typeface="+mj-lt"/>
              </a:rPr>
              <a:t>Journal of Water Resources Planning and Management,</a:t>
            </a:r>
            <a:r>
              <a:rPr lang="en-US" sz="1200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140</a:t>
            </a:r>
            <a:r>
              <a:rPr lang="en-US" sz="1200" dirty="0">
                <a:latin typeface="+mj-lt"/>
              </a:rPr>
              <a:t>(1), 100-111. doi:10.1061/(</a:t>
            </a:r>
            <a:r>
              <a:rPr lang="en-US" sz="1200" dirty="0" err="1">
                <a:latin typeface="+mj-lt"/>
              </a:rPr>
              <a:t>asce</a:t>
            </a:r>
            <a:r>
              <a:rPr lang="en-US" sz="1200" dirty="0">
                <a:latin typeface="+mj-lt"/>
              </a:rPr>
              <a:t>)wr.1943-5452.0000317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Gold, D. F., Reed, P. M., Trindade, B. C., &amp; </a:t>
            </a:r>
            <a:r>
              <a:rPr lang="en-US" sz="1200" dirty="0" err="1">
                <a:latin typeface="+mj-lt"/>
              </a:rPr>
              <a:t>Characklis</a:t>
            </a:r>
            <a:r>
              <a:rPr lang="en-US" sz="1200" dirty="0">
                <a:latin typeface="+mj-lt"/>
              </a:rPr>
              <a:t>, G. W. (2019). Identifying actionable compromises: Navigating multi‐city robustness conflicts to discover cooperative safe operating spaces for regional water supply portfolios. </a:t>
            </a:r>
            <a:r>
              <a:rPr lang="en-US" sz="1200" i="1" dirty="0">
                <a:latin typeface="+mj-lt"/>
              </a:rPr>
              <a:t>Water Resources Research,</a:t>
            </a:r>
            <a:r>
              <a:rPr lang="en-US" sz="1200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55</a:t>
            </a:r>
            <a:r>
              <a:rPr lang="en-US" sz="1200" dirty="0">
                <a:latin typeface="+mj-lt"/>
              </a:rPr>
              <a:t>(11), 9024-9050. doi:10.1029/2019wr025462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Palmer, R. N., &amp; </a:t>
            </a:r>
            <a:r>
              <a:rPr lang="en-US" sz="1200" dirty="0" err="1">
                <a:latin typeface="+mj-lt"/>
              </a:rPr>
              <a:t>Characklis</a:t>
            </a:r>
            <a:r>
              <a:rPr lang="en-US" sz="1200" dirty="0">
                <a:latin typeface="+mj-lt"/>
              </a:rPr>
              <a:t>, G. W. (2009). Reducing the costs of meeting regional water demand through risk-based transfer agreements. </a:t>
            </a:r>
            <a:r>
              <a:rPr lang="en-US" sz="1200" i="1" dirty="0">
                <a:latin typeface="+mj-lt"/>
              </a:rPr>
              <a:t>Journal of Environmental Management,</a:t>
            </a:r>
            <a:r>
              <a:rPr lang="en-US" sz="1200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90</a:t>
            </a:r>
            <a:r>
              <a:rPr lang="en-US" sz="1200" dirty="0">
                <a:latin typeface="+mj-lt"/>
              </a:rPr>
              <a:t>(5), 1703-1714. doi:10.1016/j.jenvman.2008.11.003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Quinn, J. D., Reed, P. M., &amp; Keller, K. (2017). Direct policy search for robust multi-objective management of deeply uncertain socio-ecological tipping points. </a:t>
            </a:r>
            <a:r>
              <a:rPr lang="en-US" sz="1200" i="1" dirty="0">
                <a:latin typeface="+mj-lt"/>
              </a:rPr>
              <a:t>Environmental Modelling &amp; Software,</a:t>
            </a:r>
            <a:r>
              <a:rPr lang="en-US" sz="1200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92</a:t>
            </a:r>
            <a:r>
              <a:rPr lang="en-US" sz="1200" dirty="0">
                <a:latin typeface="+mj-lt"/>
              </a:rPr>
              <a:t>, 125-141. doi:10.1016/j.envsoft.2017.02.017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Trindade, B., Reed, P., &amp; </a:t>
            </a:r>
            <a:r>
              <a:rPr lang="en-US" sz="1200" dirty="0" err="1">
                <a:latin typeface="+mj-lt"/>
              </a:rPr>
              <a:t>Characklis</a:t>
            </a:r>
            <a:r>
              <a:rPr lang="en-US" sz="1200" dirty="0">
                <a:latin typeface="+mj-lt"/>
              </a:rPr>
              <a:t>, G. (2019). Deeply uncertain pathways: Integrated multi-city regional water supply infrastructure investment and portfolio management. </a:t>
            </a:r>
            <a:r>
              <a:rPr lang="en-US" sz="1200" i="1" dirty="0">
                <a:latin typeface="+mj-lt"/>
              </a:rPr>
              <a:t>Advances in Water Resources,</a:t>
            </a:r>
            <a:r>
              <a:rPr lang="en-US" sz="1200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134</a:t>
            </a:r>
            <a:r>
              <a:rPr lang="en-US" sz="1200" dirty="0">
                <a:latin typeface="+mj-lt"/>
              </a:rPr>
              <a:t>, 103442. doi:10.1016/j.advwatres.2019.103442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Trindade, B., Reed, P., Herman, J., Zeff, H., &amp; </a:t>
            </a:r>
            <a:r>
              <a:rPr lang="en-US" sz="1200" dirty="0" err="1">
                <a:latin typeface="+mj-lt"/>
              </a:rPr>
              <a:t>Characklis</a:t>
            </a:r>
            <a:r>
              <a:rPr lang="en-US" sz="1200" dirty="0">
                <a:latin typeface="+mj-lt"/>
              </a:rPr>
              <a:t>, G. (2017). Reducing regional drought vulnerabilities and multi-city robustness conflicts using many-objective optimization under deep uncertainty. </a:t>
            </a:r>
            <a:r>
              <a:rPr lang="en-US" sz="1200" i="1" dirty="0">
                <a:latin typeface="+mj-lt"/>
              </a:rPr>
              <a:t>Advances in Water Resources,</a:t>
            </a:r>
            <a:r>
              <a:rPr lang="en-US" sz="1200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104</a:t>
            </a:r>
            <a:r>
              <a:rPr lang="en-US" sz="1200" dirty="0">
                <a:latin typeface="+mj-lt"/>
              </a:rPr>
              <a:t>, 195-209. doi:10.1016/j.advwatres.2017.03.023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Zeff, H. B., Herman, J. D., Reed, P. M., &amp; </a:t>
            </a:r>
            <a:r>
              <a:rPr lang="en-US" sz="1200" dirty="0" err="1">
                <a:latin typeface="+mj-lt"/>
              </a:rPr>
              <a:t>Characklis</a:t>
            </a:r>
            <a:r>
              <a:rPr lang="en-US" sz="1200" dirty="0">
                <a:latin typeface="+mj-lt"/>
              </a:rPr>
              <a:t>, G. W. (2016). Cooperative drought adaptation: Integrating infrastructure development, conservation, and water transfers into adaptive policy pathways. </a:t>
            </a:r>
            <a:r>
              <a:rPr lang="en-US" sz="1200" i="1" dirty="0">
                <a:latin typeface="+mj-lt"/>
              </a:rPr>
              <a:t>Water Resources Research,</a:t>
            </a:r>
            <a:r>
              <a:rPr lang="en-US" sz="1200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52</a:t>
            </a:r>
            <a:r>
              <a:rPr lang="en-US" sz="1200" dirty="0">
                <a:latin typeface="+mj-lt"/>
              </a:rPr>
              <a:t>(9), 7327-7346. doi:10.1002/2016wr018771</a:t>
            </a: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27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 Light" panose="020F0302020204030204" pitchFamily="34" charset="0"/>
              </a:rPr>
              <a:t>Overview</a:t>
            </a:r>
            <a:endParaRPr lang="en-US" dirty="0">
              <a:latin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720D101-81F9-43A0-A960-039A41502084}"/>
              </a:ext>
            </a:extLst>
          </p:cNvPr>
          <p:cNvGrpSpPr/>
          <p:nvPr/>
        </p:nvGrpSpPr>
        <p:grpSpPr>
          <a:xfrm>
            <a:off x="603680" y="1545962"/>
            <a:ext cx="7936639" cy="683581"/>
            <a:chOff x="1029809" y="2986594"/>
            <a:chExt cx="7936639" cy="683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971220-6995-443E-B0F1-FEDE9FF00420}"/>
                </a:ext>
              </a:extLst>
            </p:cNvPr>
            <p:cNvSpPr/>
            <p:nvPr/>
          </p:nvSpPr>
          <p:spPr>
            <a:xfrm>
              <a:off x="1974980" y="3066774"/>
              <a:ext cx="69914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Relevant literature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7773ED-AB46-4D0F-9E43-43423ED4086E}"/>
                </a:ext>
              </a:extLst>
            </p:cNvPr>
            <p:cNvGrpSpPr/>
            <p:nvPr/>
          </p:nvGrpSpPr>
          <p:grpSpPr>
            <a:xfrm>
              <a:off x="1029809" y="2986594"/>
              <a:ext cx="683581" cy="683581"/>
              <a:chOff x="1029810" y="1884284"/>
              <a:chExt cx="683581" cy="68358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A8B93E6-97BB-46A1-8561-D5FD682FE0CD}"/>
                  </a:ext>
                </a:extLst>
              </p:cNvPr>
              <p:cNvSpPr/>
              <p:nvPr/>
            </p:nvSpPr>
            <p:spPr>
              <a:xfrm>
                <a:off x="1029810" y="1884284"/>
                <a:ext cx="683581" cy="68358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8356BD-8977-46A6-983E-BB6CE0EF09B7}"/>
                  </a:ext>
                </a:extLst>
              </p:cNvPr>
              <p:cNvSpPr txBox="1"/>
              <p:nvPr/>
            </p:nvSpPr>
            <p:spPr>
              <a:xfrm>
                <a:off x="1171853" y="1884284"/>
                <a:ext cx="399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  <a:latin typeface="Calibri Light" panose="020F0302020204030204" pitchFamily="34" charset="0"/>
                  </a:rPr>
                  <a:t>1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A0C40E-4A30-4DEB-A9AC-96D964555C29}"/>
              </a:ext>
            </a:extLst>
          </p:cNvPr>
          <p:cNvGrpSpPr/>
          <p:nvPr/>
        </p:nvGrpSpPr>
        <p:grpSpPr>
          <a:xfrm>
            <a:off x="603680" y="2486458"/>
            <a:ext cx="7936639" cy="683581"/>
            <a:chOff x="1029809" y="2986594"/>
            <a:chExt cx="7936639" cy="683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0FEA9B-5D51-4456-A135-8F0884B94351}"/>
                </a:ext>
              </a:extLst>
            </p:cNvPr>
            <p:cNvSpPr/>
            <p:nvPr/>
          </p:nvSpPr>
          <p:spPr>
            <a:xfrm>
              <a:off x="1974980" y="3066774"/>
              <a:ext cx="69914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Background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1B38CC-3530-4F88-8BCC-5CD430EEC377}"/>
                </a:ext>
              </a:extLst>
            </p:cNvPr>
            <p:cNvGrpSpPr/>
            <p:nvPr/>
          </p:nvGrpSpPr>
          <p:grpSpPr>
            <a:xfrm>
              <a:off x="1029809" y="2986594"/>
              <a:ext cx="683581" cy="683581"/>
              <a:chOff x="1029810" y="1884284"/>
              <a:chExt cx="683581" cy="68358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A1568F-7FC0-4531-988B-80CD73AA7BE5}"/>
                  </a:ext>
                </a:extLst>
              </p:cNvPr>
              <p:cNvSpPr/>
              <p:nvPr/>
            </p:nvSpPr>
            <p:spPr>
              <a:xfrm>
                <a:off x="1029810" y="1884284"/>
                <a:ext cx="683581" cy="68358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5EC3EF-6D42-477A-94D2-64CD62075BB1}"/>
                  </a:ext>
                </a:extLst>
              </p:cNvPr>
              <p:cNvSpPr txBox="1"/>
              <p:nvPr/>
            </p:nvSpPr>
            <p:spPr>
              <a:xfrm>
                <a:off x="1171853" y="1884284"/>
                <a:ext cx="399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  <a:latin typeface="Calibri Light" panose="020F0302020204030204" pitchFamily="34" charset="0"/>
                  </a:rPr>
                  <a:t>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37E10B-A0A9-43E2-82B4-40B4ABEE3736}"/>
              </a:ext>
            </a:extLst>
          </p:cNvPr>
          <p:cNvGrpSpPr/>
          <p:nvPr/>
        </p:nvGrpSpPr>
        <p:grpSpPr>
          <a:xfrm>
            <a:off x="603680" y="4389860"/>
            <a:ext cx="7936639" cy="683581"/>
            <a:chOff x="1029809" y="2986594"/>
            <a:chExt cx="7936639" cy="68358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548935-B743-471F-80E1-D470D18239F7}"/>
                </a:ext>
              </a:extLst>
            </p:cNvPr>
            <p:cNvSpPr/>
            <p:nvPr/>
          </p:nvSpPr>
          <p:spPr>
            <a:xfrm>
              <a:off x="1974980" y="3066774"/>
              <a:ext cx="69914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Generating ROF tables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9B05E1-8205-4343-A220-096DB6C42941}"/>
                </a:ext>
              </a:extLst>
            </p:cNvPr>
            <p:cNvGrpSpPr/>
            <p:nvPr/>
          </p:nvGrpSpPr>
          <p:grpSpPr>
            <a:xfrm>
              <a:off x="1029809" y="2986594"/>
              <a:ext cx="683581" cy="683581"/>
              <a:chOff x="1029810" y="1884284"/>
              <a:chExt cx="683581" cy="68358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34BBFED-11D3-4C2C-8625-15F8581F6792}"/>
                  </a:ext>
                </a:extLst>
              </p:cNvPr>
              <p:cNvSpPr/>
              <p:nvPr/>
            </p:nvSpPr>
            <p:spPr>
              <a:xfrm>
                <a:off x="1029810" y="1884284"/>
                <a:ext cx="683581" cy="68358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B7B96D-3F6F-42FE-998E-6C841480274B}"/>
                  </a:ext>
                </a:extLst>
              </p:cNvPr>
              <p:cNvSpPr txBox="1"/>
              <p:nvPr/>
            </p:nvSpPr>
            <p:spPr>
              <a:xfrm>
                <a:off x="1171853" y="1884284"/>
                <a:ext cx="399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  <a:latin typeface="Calibri Light" panose="020F03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26C47-D79A-418F-89C6-9FAFA9E74D6E}"/>
              </a:ext>
            </a:extLst>
          </p:cNvPr>
          <p:cNvGrpSpPr/>
          <p:nvPr/>
        </p:nvGrpSpPr>
        <p:grpSpPr>
          <a:xfrm>
            <a:off x="603680" y="3398069"/>
            <a:ext cx="7936639" cy="683581"/>
            <a:chOff x="1029809" y="2986594"/>
            <a:chExt cx="7936639" cy="683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68AAE82-9182-4C2B-930A-6D14057160B3}"/>
                    </a:ext>
                  </a:extLst>
                </p:cNvPr>
                <p:cNvSpPr/>
                <p:nvPr/>
              </p:nvSpPr>
              <p:spPr>
                <a:xfrm>
                  <a:off x="1974980" y="3066774"/>
                  <a:ext cx="699146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/>
                    <a:t>The ROF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sz="2800" b="0" dirty="0"/>
                    <a:t> and ROF evaluation</a:t>
                  </a: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68AAE82-9182-4C2B-930A-6D14057160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980" y="3066774"/>
                  <a:ext cx="699146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744" t="-11765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36B7F6E-3C95-460A-91E5-E2096393E3DE}"/>
                </a:ext>
              </a:extLst>
            </p:cNvPr>
            <p:cNvGrpSpPr/>
            <p:nvPr/>
          </p:nvGrpSpPr>
          <p:grpSpPr>
            <a:xfrm>
              <a:off x="1029809" y="2986594"/>
              <a:ext cx="683581" cy="683581"/>
              <a:chOff x="1029810" y="1884284"/>
              <a:chExt cx="683581" cy="68358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D7BCB4B-75FD-44D0-92BC-8C78D1477786}"/>
                  </a:ext>
                </a:extLst>
              </p:cNvPr>
              <p:cNvSpPr/>
              <p:nvPr/>
            </p:nvSpPr>
            <p:spPr>
              <a:xfrm>
                <a:off x="1029810" y="1884284"/>
                <a:ext cx="683581" cy="68358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E1FCFF-98DB-48D8-BFCB-700260E30E75}"/>
                  </a:ext>
                </a:extLst>
              </p:cNvPr>
              <p:cNvSpPr txBox="1"/>
              <p:nvPr/>
            </p:nvSpPr>
            <p:spPr>
              <a:xfrm>
                <a:off x="1171853" y="1884284"/>
                <a:ext cx="399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  <a:latin typeface="Calibri Light" panose="020F0302020204030204" pitchFamily="34" charset="0"/>
                  </a:rPr>
                  <a:t>3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C4948A-CB3C-48BC-9EF7-F740EEC77878}"/>
              </a:ext>
            </a:extLst>
          </p:cNvPr>
          <p:cNvGrpSpPr/>
          <p:nvPr/>
        </p:nvGrpSpPr>
        <p:grpSpPr>
          <a:xfrm>
            <a:off x="639398" y="5381651"/>
            <a:ext cx="7936639" cy="683581"/>
            <a:chOff x="1029809" y="2986594"/>
            <a:chExt cx="7936639" cy="68358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8E541-58DB-4E5D-9192-34FDF80FDFCD}"/>
                </a:ext>
              </a:extLst>
            </p:cNvPr>
            <p:cNvSpPr/>
            <p:nvPr/>
          </p:nvSpPr>
          <p:spPr>
            <a:xfrm>
              <a:off x="1974980" y="3066774"/>
              <a:ext cx="69914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Reed Group resources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B7F0996-207B-451C-A54D-8FE2C05DFA87}"/>
                </a:ext>
              </a:extLst>
            </p:cNvPr>
            <p:cNvGrpSpPr/>
            <p:nvPr/>
          </p:nvGrpSpPr>
          <p:grpSpPr>
            <a:xfrm>
              <a:off x="1029809" y="2986594"/>
              <a:ext cx="683581" cy="683581"/>
              <a:chOff x="1029810" y="1884284"/>
              <a:chExt cx="683581" cy="68358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06328A5-1D00-4877-8326-1EDA6DBF2B84}"/>
                  </a:ext>
                </a:extLst>
              </p:cNvPr>
              <p:cNvSpPr/>
              <p:nvPr/>
            </p:nvSpPr>
            <p:spPr>
              <a:xfrm>
                <a:off x="1029810" y="1884284"/>
                <a:ext cx="683581" cy="68358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A2C6D6-3569-4F7D-9387-92DE4B865DD0}"/>
                  </a:ext>
                </a:extLst>
              </p:cNvPr>
              <p:cNvSpPr txBox="1"/>
              <p:nvPr/>
            </p:nvSpPr>
            <p:spPr>
              <a:xfrm>
                <a:off x="1171853" y="1884284"/>
                <a:ext cx="399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  <a:latin typeface="Calibri Light" panose="020F0302020204030204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1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Relevant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179260"/>
            <a:ext cx="7841593" cy="5296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i="0" dirty="0">
                <a:effectLst/>
                <a:latin typeface="+mj-lt"/>
              </a:rPr>
              <a:t>Reducing the costs of meeting regional water demand through risk-based transfer agreements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+mj-lt"/>
              </a:rPr>
              <a:t>(Palmer &amp; </a:t>
            </a:r>
            <a:r>
              <a:rPr lang="en-US" sz="1400" b="0" i="0" dirty="0" err="1">
                <a:effectLst/>
                <a:latin typeface="+mj-lt"/>
              </a:rPr>
              <a:t>Characklis</a:t>
            </a:r>
            <a:r>
              <a:rPr lang="en-US" sz="1400" b="0" i="0" dirty="0">
                <a:effectLst/>
                <a:latin typeface="+mj-lt"/>
              </a:rPr>
              <a:t>, 2009)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Introduction of risk-of-failure (ROF) as a concept derived from risk options analysis (ROA)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Comparing ROF against traditional risk management approaches in terms of financial impacts</a:t>
            </a:r>
          </a:p>
          <a:p>
            <a:pPr marL="0" indent="0">
              <a:buNone/>
            </a:pPr>
            <a:endParaRPr lang="en-US" sz="14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+mj-lt"/>
              </a:rPr>
              <a:t>Impact of Contract Structure and Risk Aversion on </a:t>
            </a:r>
            <a:r>
              <a:rPr lang="en-US" sz="1400" b="0" i="0" dirty="0" err="1">
                <a:effectLst/>
                <a:latin typeface="+mj-lt"/>
              </a:rPr>
              <a:t>Interutility</a:t>
            </a:r>
            <a:r>
              <a:rPr lang="en-US" sz="1400" b="0" i="0" dirty="0">
                <a:effectLst/>
                <a:latin typeface="+mj-lt"/>
              </a:rPr>
              <a:t> Water Transfer Agreements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+mj-lt"/>
              </a:rPr>
              <a:t>(Caldwell &amp; </a:t>
            </a:r>
            <a:r>
              <a:rPr lang="en-US" sz="1400" b="0" i="0" dirty="0" err="1">
                <a:effectLst/>
                <a:latin typeface="+mj-lt"/>
              </a:rPr>
              <a:t>Characklis</a:t>
            </a:r>
            <a:r>
              <a:rPr lang="en-US" sz="1400" b="0" i="0" dirty="0">
                <a:effectLst/>
                <a:latin typeface="+mj-lt"/>
              </a:rPr>
              <a:t>, 2014)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Using ROFs alongside financial instruments to trigger short-term operations actions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Comparing the financial implication of different degrees of ROF tolerance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+mj-lt"/>
              </a:rPr>
              <a:t>Cooperative drought adaptation: Integrating infrastructure development, conservation, and water transfers into adaptive policy pathways (Zeff et al, 2016)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Applying ROFs in triggering short- and long-term triggers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Identifying how short-term actions can delay expensive infrastructure projects</a:t>
            </a:r>
          </a:p>
          <a:p>
            <a:pPr marL="0" indent="0">
              <a:buNone/>
            </a:pPr>
            <a:endParaRPr lang="en-US" sz="14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+mj-lt"/>
              </a:rPr>
              <a:t>Direct policy search for robust multi-objective management of deeply uncertain socio-ecological tipping points (Quinn et al, 2017)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Compares the implications of the direct policy search (DPS) closed-loop control method against open-loop control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Closed-loop control is approximated by the ROF nature of accounting for feedback of the past in the present </a:t>
            </a:r>
          </a:p>
          <a:p>
            <a:pPr marL="0" indent="0">
              <a:buNone/>
            </a:pPr>
            <a:endParaRPr lang="en-US" sz="14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+mj-lt"/>
              </a:rPr>
              <a:t>Deeply uncertain pathways: Integrated multi-city regional water supply infrastructure investment and portfolio management (Trindade et al, 2019)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Applying long- and short-term ROF triggers in systems facing deep uncertainty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Application of synthetic records and non-stationarity</a:t>
            </a:r>
          </a:p>
        </p:txBody>
      </p:sp>
    </p:spTree>
    <p:extLst>
      <p:ext uri="{BB962C8B-B14F-4D97-AF65-F5344CB8AC3E}">
        <p14:creationId xmlns:p14="http://schemas.microsoft.com/office/powerpoint/2010/main" val="148157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Some clarification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1" y="1358369"/>
            <a:ext cx="5849332" cy="5108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</a:rPr>
              <a:t>Simulation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A hydrologic time series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Can be synthetic (stationary/non-stationary) or historical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Describes the state of the world</a:t>
            </a:r>
          </a:p>
          <a:p>
            <a:pPr marL="0" indent="0">
              <a:buNone/>
            </a:pPr>
            <a:r>
              <a:rPr lang="en-US" sz="2200" b="1" dirty="0">
                <a:latin typeface="+mj-lt"/>
              </a:rPr>
              <a:t>State of the world (SOW)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The “smallest particle”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A fully defined realization of a world that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A set of DU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Hydrologic simulations</a:t>
            </a:r>
          </a:p>
          <a:p>
            <a:pPr marL="0" indent="0">
              <a:buNone/>
            </a:pPr>
            <a:r>
              <a:rPr lang="en-US" sz="2200" b="1" dirty="0">
                <a:latin typeface="+mj-lt"/>
              </a:rPr>
              <a:t>Evaluation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A complete sampling of multiple SOWs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An evaluation can be: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Sampling all SOW realizations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Sampling a subset of SOW realizations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CB51CE-DE2F-4086-87AE-E8DE4DF29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63205"/>
              </p:ext>
            </p:extLst>
          </p:nvPr>
        </p:nvGraphicFramePr>
        <p:xfrm>
          <a:off x="4572000" y="1805641"/>
          <a:ext cx="570635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9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Background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512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+mj-lt"/>
              </a:rPr>
              <a:t>Origins of ROFs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Adapted from the concept of risk options analysis (ROA) in economics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Uses flexible, rule-based logic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Emphasizes near-term information to inform decisions about infrastructure planning and policy implementation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Caveats of ROA: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Unable to account for multiple stakeholders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Susceptible to the curse of dimensionality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ROFs address the issues faced by ROA: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Flexible state-aware rules overcome the curse of dimensionality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Can account for more than one stakeholder </a:t>
            </a:r>
            <a:endParaRPr lang="en-US" sz="1800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489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Background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512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+mj-lt"/>
              </a:rPr>
              <a:t>What </a:t>
            </a:r>
            <a:r>
              <a:rPr lang="en-US" sz="2600" b="1" i="1" dirty="0">
                <a:latin typeface="+mj-lt"/>
              </a:rPr>
              <a:t>is </a:t>
            </a:r>
            <a:r>
              <a:rPr lang="en-US" sz="2600" b="1" dirty="0">
                <a:latin typeface="+mj-lt"/>
              </a:rPr>
              <a:t>the ROF metric?</a:t>
            </a:r>
            <a:endParaRPr lang="en-US" sz="1900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Overall, it is a probabilistic decision rule that: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Reflects time dynamics and uncertainties inherent in human-natural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State-aware and dependent on system characteristics (</a:t>
            </a:r>
            <a:r>
              <a:rPr lang="en-US" sz="1900" dirty="0" err="1">
                <a:latin typeface="+mj-lt"/>
              </a:rPr>
              <a:t>eg</a:t>
            </a:r>
            <a:r>
              <a:rPr lang="en-US" sz="1900" dirty="0">
                <a:latin typeface="+mj-lt"/>
              </a:rPr>
              <a:t>: demand, storage levels)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300" dirty="0">
                <a:latin typeface="+mj-lt"/>
              </a:rPr>
              <a:t>Provides tailored alternatives by: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Building rules off historical data to find triggers that are robust to future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+mj-lt"/>
              </a:rPr>
              <a:t>Identifying how short-term decision affect long-term planning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900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>
              <a:latin typeface="+mj-lt"/>
            </a:endParaRP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3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Background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3756581" cy="507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</a:rPr>
              <a:t>Why use the ROF metric?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Reflects a water utility’s cyclical storage-to-demand dynamics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ROFs are probabilistically determined by evaluating the input (synthetic) timeseries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Past inputs affect present outputs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</a:rPr>
              <a:t>Enables the emulation of a closed-loop feedback system in real time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1514A8-3AF7-4A79-B7F8-1C03EE995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848609"/>
              </p:ext>
            </p:extLst>
          </p:nvPr>
        </p:nvGraphicFramePr>
        <p:xfrm>
          <a:off x="4213781" y="1645413"/>
          <a:ext cx="4685123" cy="42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8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895227B-5882-41A9-8FCA-0094A193DC01}"/>
              </a:ext>
            </a:extLst>
          </p:cNvPr>
          <p:cNvSpPr txBox="1">
            <a:spLocks/>
          </p:cNvSpPr>
          <p:nvPr/>
        </p:nvSpPr>
        <p:spPr>
          <a:xfrm>
            <a:off x="457200" y="2153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</a:rPr>
              <a:t>Background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435B91-F968-4880-8369-0D999AA21B47}"/>
              </a:ext>
            </a:extLst>
          </p:cNvPr>
          <p:cNvCxnSpPr/>
          <p:nvPr/>
        </p:nvCxnSpPr>
        <p:spPr>
          <a:xfrm>
            <a:off x="528637" y="1071324"/>
            <a:ext cx="8158163" cy="0"/>
          </a:xfrm>
          <a:prstGeom prst="line">
            <a:avLst/>
          </a:prstGeom>
          <a:ln w="381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2F05919-B180-4762-882F-ACF4807473DA}"/>
              </a:ext>
            </a:extLst>
          </p:cNvPr>
          <p:cNvSpPr txBox="1">
            <a:spLocks/>
          </p:cNvSpPr>
          <p:nvPr/>
        </p:nvSpPr>
        <p:spPr>
          <a:xfrm>
            <a:off x="457200" y="1358369"/>
            <a:ext cx="7841593" cy="510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</a:rPr>
              <a:t>Why use the ROF metric? (continued)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Yields a time-continuous assessment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u="sng" dirty="0">
                <a:latin typeface="+mj-lt"/>
              </a:rPr>
              <a:t>When</a:t>
            </a:r>
            <a:r>
              <a:rPr lang="en-US" sz="2000" dirty="0">
                <a:latin typeface="+mj-lt"/>
              </a:rPr>
              <a:t> the risks need to be addressed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u="sng" dirty="0">
                <a:latin typeface="+mj-lt"/>
              </a:rPr>
              <a:t>How</a:t>
            </a:r>
            <a:r>
              <a:rPr lang="en-US" sz="2000" dirty="0">
                <a:latin typeface="+mj-lt"/>
              </a:rPr>
              <a:t> to address the risk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Allows for system planning adaptability across different time-scales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Allows for operational simplicity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Stakeholders only need to determine their threshold of risk tolerance</a:t>
            </a: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15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2759</Words>
  <Application>Microsoft Office PowerPoint</Application>
  <PresentationFormat>On-screen Show (4:3)</PresentationFormat>
  <Paragraphs>397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Office Theme</vt:lpstr>
      <vt:lpstr>Reed Group MORDM Training II Risk of Failure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Reed Group MORDM Training II Risk of Failure</dc:title>
  <dc:creator>Lillian Bei Jia Lau</dc:creator>
  <cp:lastModifiedBy>Lillian Bei Jia Lau</cp:lastModifiedBy>
  <cp:revision>46</cp:revision>
  <dcterms:created xsi:type="dcterms:W3CDTF">2021-02-16T03:11:02Z</dcterms:created>
  <dcterms:modified xsi:type="dcterms:W3CDTF">2021-03-02T04:26:41Z</dcterms:modified>
</cp:coreProperties>
</file>