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320"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FD6E8-FC03-4A38-9F5C-8472896CE977}"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BB930-157E-4C3C-BC8E-4ABBAD0796CC}" type="slidenum">
              <a:rPr lang="en-US" smtClean="0"/>
              <a:t>‹#›</a:t>
            </a:fld>
            <a:endParaRPr lang="en-US"/>
          </a:p>
        </p:txBody>
      </p:sp>
    </p:spTree>
    <p:extLst>
      <p:ext uri="{BB962C8B-B14F-4D97-AF65-F5344CB8AC3E}">
        <p14:creationId xmlns:p14="http://schemas.microsoft.com/office/powerpoint/2010/main" val="164995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01623-D0CB-472E-88C9-9E6BEF9CC06D}" type="slidenum">
              <a:rPr lang="en-US" smtClean="0"/>
              <a:t>1</a:t>
            </a:fld>
            <a:endParaRPr lang="en-US"/>
          </a:p>
        </p:txBody>
      </p:sp>
    </p:spTree>
    <p:extLst>
      <p:ext uri="{BB962C8B-B14F-4D97-AF65-F5344CB8AC3E}">
        <p14:creationId xmlns:p14="http://schemas.microsoft.com/office/powerpoint/2010/main" val="411406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9C75-6A4F-4A7D-BB66-576B90B91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99B0F4-F15B-44FC-B0F5-3854421EC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93D6BE-4C03-4A97-8B2D-E8372ED3E719}"/>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5" name="Footer Placeholder 4">
            <a:extLst>
              <a:ext uri="{FF2B5EF4-FFF2-40B4-BE49-F238E27FC236}">
                <a16:creationId xmlns:a16="http://schemas.microsoft.com/office/drawing/2014/main" id="{64C2CFD4-88B1-4019-91F1-00E09AC4B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500A1-098C-4AE8-8106-92D1FCBCA546}"/>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6013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2198-A46A-4DFA-B143-78C8DB1F74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23FAF8-35EC-4AEC-A0FD-FD2F0FB4F8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FF088-12B2-400F-916C-F2F2BDDC78E0}"/>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5" name="Footer Placeholder 4">
            <a:extLst>
              <a:ext uri="{FF2B5EF4-FFF2-40B4-BE49-F238E27FC236}">
                <a16:creationId xmlns:a16="http://schemas.microsoft.com/office/drawing/2014/main" id="{E18CC07C-2744-4053-B345-D4B9FEE7C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3882A-7E5A-4DC7-A5A5-3B2272FCFBA0}"/>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355227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9F36E1-ECB0-4633-A53C-3DCF87882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127A33-2BB6-4027-8F52-BE21CCDF84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E4AEF-F815-4043-9647-A9FB33515506}"/>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5" name="Footer Placeholder 4">
            <a:extLst>
              <a:ext uri="{FF2B5EF4-FFF2-40B4-BE49-F238E27FC236}">
                <a16:creationId xmlns:a16="http://schemas.microsoft.com/office/drawing/2014/main" id="{3F789AA3-AD3A-497F-9E71-29C15522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4CCB0-2961-40F7-BADF-B1D98072E528}"/>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80226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B556-EBDB-42C9-85A0-F51BCE6F2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08506-0853-47D0-B29C-8DDBF1C744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0457F-8642-4081-B70D-92EF45B3E160}"/>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5" name="Footer Placeholder 4">
            <a:extLst>
              <a:ext uri="{FF2B5EF4-FFF2-40B4-BE49-F238E27FC236}">
                <a16:creationId xmlns:a16="http://schemas.microsoft.com/office/drawing/2014/main" id="{9B6C8EF7-188B-43B4-868D-F907B221F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7BA75-D00C-492B-85BA-DC08C44C6EB8}"/>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81408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32EC-5D66-4D45-A36D-CEABB9858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85AFC2-825A-41D4-B1D5-EEBE90133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F73BE-6F81-4FB2-AF0E-D268FAC42A0D}"/>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5" name="Footer Placeholder 4">
            <a:extLst>
              <a:ext uri="{FF2B5EF4-FFF2-40B4-BE49-F238E27FC236}">
                <a16:creationId xmlns:a16="http://schemas.microsoft.com/office/drawing/2014/main" id="{862A02C1-D7C6-4E8F-A24C-13E9D092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B23C9-CBBA-4BC6-9327-A9F01DF1E889}"/>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50586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74FC-F53D-46D1-96A2-BF5E28C8C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1231B-F9F2-4901-ADEC-0C596128C6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F52038-B5F3-4803-94F8-2094C10D27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0458B-2816-4A8E-ABBB-3206B3CBB798}"/>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6" name="Footer Placeholder 5">
            <a:extLst>
              <a:ext uri="{FF2B5EF4-FFF2-40B4-BE49-F238E27FC236}">
                <a16:creationId xmlns:a16="http://schemas.microsoft.com/office/drawing/2014/main" id="{75B0EABA-6AC2-47B8-961A-176049CF5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EB88B-9714-478C-A0BD-D07D30E0A187}"/>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229196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362A-9275-4A02-BBF7-EE23A8C2A8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CBB98A-C1EE-455C-A280-FDD8386E0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1D8091-FE7B-448D-91C6-3D79ACF67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A384E0-A8B9-4BCD-BBCA-A20EEDE04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005673-C005-4498-A881-D62A654CA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9E20F-4980-46E8-8463-4E4E0D126825}"/>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8" name="Footer Placeholder 7">
            <a:extLst>
              <a:ext uri="{FF2B5EF4-FFF2-40B4-BE49-F238E27FC236}">
                <a16:creationId xmlns:a16="http://schemas.microsoft.com/office/drawing/2014/main" id="{A696F47B-7B45-4B36-845B-E100743720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9361F8-01E5-4CBA-A135-1175C1560FBB}"/>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417877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90D6-33A3-4753-8661-635350D5C6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115D6-DE04-4EA7-9490-579EDA7AF453}"/>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4" name="Footer Placeholder 3">
            <a:extLst>
              <a:ext uri="{FF2B5EF4-FFF2-40B4-BE49-F238E27FC236}">
                <a16:creationId xmlns:a16="http://schemas.microsoft.com/office/drawing/2014/main" id="{6241E55B-F461-4BCE-8582-B9506B747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0171C-1620-4E9D-90F3-20BE4EFAC124}"/>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280447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D93CF-2A85-45C6-8869-F8C86ACFBA06}"/>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3" name="Footer Placeholder 2">
            <a:extLst>
              <a:ext uri="{FF2B5EF4-FFF2-40B4-BE49-F238E27FC236}">
                <a16:creationId xmlns:a16="http://schemas.microsoft.com/office/drawing/2014/main" id="{B2F93741-83C6-4545-A7D9-2A1DF1B5C5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A588AE-920A-43E0-A9F4-69C915FC7067}"/>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119950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7741-F09C-4980-9329-5E0307310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7AD00A-B692-45E6-8D9D-0587D4A3B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A111D8-F001-4A96-B398-C5D23CA96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8B032-A8BA-4354-99D4-7195894D7CD2}"/>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6" name="Footer Placeholder 5">
            <a:extLst>
              <a:ext uri="{FF2B5EF4-FFF2-40B4-BE49-F238E27FC236}">
                <a16:creationId xmlns:a16="http://schemas.microsoft.com/office/drawing/2014/main" id="{128755E0-C255-4EC7-A049-D76D4296E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6B-2E71-4B2D-B38C-A6B1FDFCB842}"/>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179920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B1BD-7255-4F5F-B5A0-D925A8F05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31E2A-B9BB-4007-A804-ABAAC775B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47A30-DCC1-4729-B89E-057F20AD9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4C743-175C-41A5-BA9D-5CBAB2867DFE}"/>
              </a:ext>
            </a:extLst>
          </p:cNvPr>
          <p:cNvSpPr>
            <a:spLocks noGrp="1"/>
          </p:cNvSpPr>
          <p:nvPr>
            <p:ph type="dt" sz="half" idx="10"/>
          </p:nvPr>
        </p:nvSpPr>
        <p:spPr/>
        <p:txBody>
          <a:bodyPr/>
          <a:lstStyle/>
          <a:p>
            <a:fld id="{4C24C857-C8C0-4162-8C1D-AC2FB0B746FE}" type="datetimeFigureOut">
              <a:rPr lang="en-US" smtClean="0"/>
              <a:t>3/2/2021</a:t>
            </a:fld>
            <a:endParaRPr lang="en-US"/>
          </a:p>
        </p:txBody>
      </p:sp>
      <p:sp>
        <p:nvSpPr>
          <p:cNvPr id="6" name="Footer Placeholder 5">
            <a:extLst>
              <a:ext uri="{FF2B5EF4-FFF2-40B4-BE49-F238E27FC236}">
                <a16:creationId xmlns:a16="http://schemas.microsoft.com/office/drawing/2014/main" id="{9DABAB4A-98BB-4622-9C8C-434DB7E04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161E1-F6F8-4F3F-B08D-D67CBF28D81E}"/>
              </a:ext>
            </a:extLst>
          </p:cNvPr>
          <p:cNvSpPr>
            <a:spLocks noGrp="1"/>
          </p:cNvSpPr>
          <p:nvPr>
            <p:ph type="sldNum" sz="quarter" idx="12"/>
          </p:nvPr>
        </p:nvSpPr>
        <p:spPr/>
        <p:txBody>
          <a:bodyPr/>
          <a:lstStyle/>
          <a:p>
            <a:fld id="{4959FD9E-2D12-4AFB-A12A-C8E60918F770}" type="slidenum">
              <a:rPr lang="en-US" smtClean="0"/>
              <a:t>‹#›</a:t>
            </a:fld>
            <a:endParaRPr lang="en-US"/>
          </a:p>
        </p:txBody>
      </p:sp>
    </p:spTree>
    <p:extLst>
      <p:ext uri="{BB962C8B-B14F-4D97-AF65-F5344CB8AC3E}">
        <p14:creationId xmlns:p14="http://schemas.microsoft.com/office/powerpoint/2010/main" val="97959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5FFF5-397C-45B5-B814-3AB94F5C0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4762AD-78E2-4225-A207-85F480108E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D0CCB-3C18-494A-BC19-4D33C80D0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4C857-C8C0-4162-8C1D-AC2FB0B746FE}" type="datetimeFigureOut">
              <a:rPr lang="en-US" smtClean="0"/>
              <a:t>3/2/2021</a:t>
            </a:fld>
            <a:endParaRPr lang="en-US"/>
          </a:p>
        </p:txBody>
      </p:sp>
      <p:sp>
        <p:nvSpPr>
          <p:cNvPr id="5" name="Footer Placeholder 4">
            <a:extLst>
              <a:ext uri="{FF2B5EF4-FFF2-40B4-BE49-F238E27FC236}">
                <a16:creationId xmlns:a16="http://schemas.microsoft.com/office/drawing/2014/main" id="{80277A8F-36D6-47DF-B364-7AC5FB9D9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F9A063-60A2-4A1C-A9CC-F8D6034C7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9FD9E-2D12-4AFB-A12A-C8E60918F770}" type="slidenum">
              <a:rPr lang="en-US" smtClean="0"/>
              <a:t>‹#›</a:t>
            </a:fld>
            <a:endParaRPr lang="en-US"/>
          </a:p>
        </p:txBody>
      </p:sp>
    </p:spTree>
    <p:extLst>
      <p:ext uri="{BB962C8B-B14F-4D97-AF65-F5344CB8AC3E}">
        <p14:creationId xmlns:p14="http://schemas.microsoft.com/office/powerpoint/2010/main" val="3412157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EFA8A1B-74B4-4853-82AD-E9E0920D6017}"/>
              </a:ext>
            </a:extLst>
          </p:cNvPr>
          <p:cNvSpPr txBox="1"/>
          <p:nvPr/>
        </p:nvSpPr>
        <p:spPr>
          <a:xfrm>
            <a:off x="1597631" y="2567434"/>
            <a:ext cx="9962862" cy="1200329"/>
          </a:xfrm>
          <a:prstGeom prst="rect">
            <a:avLst/>
          </a:prstGeom>
          <a:noFill/>
        </p:spPr>
        <p:txBody>
          <a:bodyPr wrap="square">
            <a:spAutoFit/>
          </a:bodyPr>
          <a:lstStyle/>
          <a:p>
            <a:r>
              <a:rPr lang="en-US" sz="4400" b="1" dirty="0"/>
              <a:t>Peer-to-Peer Lending Platform Analysis: </a:t>
            </a:r>
            <a:br>
              <a:rPr lang="en-US" sz="4400" b="1" dirty="0"/>
            </a:br>
            <a:r>
              <a:rPr lang="en-US" sz="2800" i="1" dirty="0"/>
              <a:t>Predicting Default Among Subprime Borrowers</a:t>
            </a:r>
            <a:endParaRPr lang="en-US" sz="2800" dirty="0"/>
          </a:p>
        </p:txBody>
      </p:sp>
    </p:spTree>
    <p:extLst>
      <p:ext uri="{BB962C8B-B14F-4D97-AF65-F5344CB8AC3E}">
        <p14:creationId xmlns:p14="http://schemas.microsoft.com/office/powerpoint/2010/main" val="329611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809" y="-64168"/>
            <a:ext cx="9829800" cy="1143000"/>
          </a:xfrm>
        </p:spPr>
        <p:txBody>
          <a:bodyPr>
            <a:noAutofit/>
          </a:bodyPr>
          <a:lstStyle/>
          <a:p>
            <a:r>
              <a:rPr lang="en-US" sz="3600" b="1" dirty="0"/>
              <a:t>Predicting Loan Default Among Subprime Borrowers</a:t>
            </a:r>
          </a:p>
        </p:txBody>
      </p:sp>
      <p:sp>
        <p:nvSpPr>
          <p:cNvPr id="3" name="Content Placeholder 2"/>
          <p:cNvSpPr>
            <a:spLocks noGrp="1"/>
          </p:cNvSpPr>
          <p:nvPr>
            <p:ph idx="1"/>
          </p:nvPr>
        </p:nvSpPr>
        <p:spPr>
          <a:xfrm>
            <a:off x="162365" y="866336"/>
            <a:ext cx="11752970" cy="2562664"/>
          </a:xfrm>
          <a:ln w="12700">
            <a:solidFill>
              <a:schemeClr val="tx1"/>
            </a:solidFill>
          </a:ln>
        </p:spPr>
        <p:txBody>
          <a:bodyPr>
            <a:noAutofit/>
          </a:bodyPr>
          <a:lstStyle/>
          <a:p>
            <a:r>
              <a:rPr lang="en-US" sz="1800" dirty="0"/>
              <a:t>Peer-2-Peer Lending platforms bring borrowers and investors together to offer an alternative mechanism for borrowers to access to credit to get on the path to financial health </a:t>
            </a:r>
          </a:p>
          <a:p>
            <a:pPr lvl="1"/>
            <a:r>
              <a:rPr lang="en-US" sz="1800" dirty="0"/>
              <a:t>This practice tends to enrich for higher risk borrowers in the marketplace</a:t>
            </a:r>
          </a:p>
          <a:p>
            <a:r>
              <a:rPr lang="en-US" sz="1800" dirty="0"/>
              <a:t>Platform: Lending Club Loan data is composed of largely subprime borrowers</a:t>
            </a:r>
          </a:p>
          <a:p>
            <a:pPr fontAlgn="b"/>
            <a:r>
              <a:rPr lang="en-US" sz="1800" dirty="0"/>
              <a:t>Lending Club loan dataset demonstrates higher risk/subprime borrowers do indeed fully repay loans (default rate of 15%)</a:t>
            </a:r>
          </a:p>
          <a:p>
            <a:pPr fontAlgn="b"/>
            <a:r>
              <a:rPr lang="en-US" sz="1800" dirty="0"/>
              <a:t>Traditional predictors of credit worthiness  (</a:t>
            </a:r>
            <a:r>
              <a:rPr lang="en-US" sz="1800" i="1" dirty="0"/>
              <a:t>i.e. </a:t>
            </a:r>
            <a:r>
              <a:rPr lang="en-US" sz="1800" dirty="0"/>
              <a:t>years of credit history,</a:t>
            </a:r>
            <a:r>
              <a:rPr lang="en-US" sz="1800" b="1" dirty="0"/>
              <a:t> </a:t>
            </a:r>
            <a:r>
              <a:rPr lang="en-US" sz="1800" dirty="0"/>
              <a:t>income, debt to income ratio, employment length, number of accounts) do not strongly correlate with default in this dataset </a:t>
            </a:r>
            <a:r>
              <a:rPr lang="en-US" sz="1800" dirty="0">
                <a:sym typeface="Wingdings" panose="05000000000000000000" pitchFamily="2" charset="2"/>
              </a:rPr>
              <a:t> alternative modeling may be required for this population</a:t>
            </a:r>
            <a:endParaRPr lang="en-US" sz="1800" dirty="0"/>
          </a:p>
        </p:txBody>
      </p:sp>
      <p:sp>
        <p:nvSpPr>
          <p:cNvPr id="5" name="TextBox 4">
            <a:extLst>
              <a:ext uri="{FF2B5EF4-FFF2-40B4-BE49-F238E27FC236}">
                <a16:creationId xmlns:a16="http://schemas.microsoft.com/office/drawing/2014/main" id="{67BF09C7-1406-4D85-97E1-F0049972C16A}"/>
              </a:ext>
            </a:extLst>
          </p:cNvPr>
          <p:cNvSpPr txBox="1"/>
          <p:nvPr/>
        </p:nvSpPr>
        <p:spPr>
          <a:xfrm>
            <a:off x="65220" y="3634884"/>
            <a:ext cx="6714905" cy="3139321"/>
          </a:xfrm>
          <a:prstGeom prst="rect">
            <a:avLst/>
          </a:prstGeom>
          <a:noFill/>
        </p:spPr>
        <p:txBody>
          <a:bodyPr wrap="square">
            <a:spAutoFit/>
          </a:bodyPr>
          <a:lstStyle/>
          <a:p>
            <a:r>
              <a:rPr lang="en-US" b="1" dirty="0"/>
              <a:t>Project: </a:t>
            </a:r>
            <a:r>
              <a:rPr lang="en-US" dirty="0"/>
              <a:t>develop model that can predict default among subprime borrowers</a:t>
            </a:r>
          </a:p>
          <a:p>
            <a:r>
              <a:rPr lang="en-US" b="1" dirty="0"/>
              <a:t>Impact: </a:t>
            </a:r>
            <a:r>
              <a:rPr lang="en-US" dirty="0"/>
              <a:t>Analysis and modeling of this dataset can provide more accurate, data-driven characterization of modern subprime borrowers that are denied by traditional lenders.</a:t>
            </a:r>
          </a:p>
          <a:p>
            <a:r>
              <a:rPr lang="en-US" dirty="0"/>
              <a:t>Predicting default will reduce loss to investors, improve portfolio performance, generate more profits to reinvest into the marketplace.</a:t>
            </a:r>
          </a:p>
          <a:p>
            <a:r>
              <a:rPr lang="en-US" dirty="0"/>
              <a:t>Predict default among higher risk borrowers is useful to all loan granting institutions. Subprime modeling can expand the customer base for traditional banks and improve performance in subprime loan granting institutions (automotive, </a:t>
            </a:r>
            <a:r>
              <a:rPr lang="en-US" dirty="0" err="1"/>
              <a:t>rent-a-center</a:t>
            </a:r>
            <a:r>
              <a:rPr lang="en-US" dirty="0"/>
              <a:t>, payday loans)</a:t>
            </a:r>
          </a:p>
        </p:txBody>
      </p:sp>
      <p:pic>
        <p:nvPicPr>
          <p:cNvPr id="6" name="Picture 5">
            <a:extLst>
              <a:ext uri="{FF2B5EF4-FFF2-40B4-BE49-F238E27FC236}">
                <a16:creationId xmlns:a16="http://schemas.microsoft.com/office/drawing/2014/main" id="{0C3E1DD1-D987-4AA4-A6B2-54EDD4CA2F0D}"/>
              </a:ext>
            </a:extLst>
          </p:cNvPr>
          <p:cNvPicPr>
            <a:picLocks noChangeAspect="1"/>
          </p:cNvPicPr>
          <p:nvPr/>
        </p:nvPicPr>
        <p:blipFill>
          <a:blip r:embed="rId2"/>
          <a:stretch>
            <a:fillRect/>
          </a:stretch>
        </p:blipFill>
        <p:spPr>
          <a:xfrm>
            <a:off x="6780125" y="3372342"/>
            <a:ext cx="5346655" cy="3401863"/>
          </a:xfrm>
          <a:prstGeom prst="rect">
            <a:avLst/>
          </a:prstGeom>
        </p:spPr>
      </p:pic>
    </p:spTree>
    <p:extLst>
      <p:ext uri="{BB962C8B-B14F-4D97-AF65-F5344CB8AC3E}">
        <p14:creationId xmlns:p14="http://schemas.microsoft.com/office/powerpoint/2010/main" val="239432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5ECC-CDE7-4EDB-BEDE-43BE1B1FCC13}"/>
              </a:ext>
            </a:extLst>
          </p:cNvPr>
          <p:cNvSpPr>
            <a:spLocks noGrp="1"/>
          </p:cNvSpPr>
          <p:nvPr>
            <p:ph type="title"/>
          </p:nvPr>
        </p:nvSpPr>
        <p:spPr>
          <a:xfrm>
            <a:off x="617811" y="-207427"/>
            <a:ext cx="10447337" cy="942975"/>
          </a:xfrm>
        </p:spPr>
        <p:txBody>
          <a:bodyPr>
            <a:normAutofit/>
          </a:bodyPr>
          <a:lstStyle/>
          <a:p>
            <a:r>
              <a:rPr lang="en-US" sz="3600" b="1" dirty="0"/>
              <a:t>Lending Club Dataset analysis and model generation</a:t>
            </a:r>
          </a:p>
        </p:txBody>
      </p:sp>
      <p:sp>
        <p:nvSpPr>
          <p:cNvPr id="3" name="Content Placeholder 2">
            <a:extLst>
              <a:ext uri="{FF2B5EF4-FFF2-40B4-BE49-F238E27FC236}">
                <a16:creationId xmlns:a16="http://schemas.microsoft.com/office/drawing/2014/main" id="{397D4272-5586-4914-9762-9EF5C7487CE7}"/>
              </a:ext>
            </a:extLst>
          </p:cNvPr>
          <p:cNvSpPr>
            <a:spLocks noGrp="1"/>
          </p:cNvSpPr>
          <p:nvPr>
            <p:ph type="body" sz="half" idx="2"/>
          </p:nvPr>
        </p:nvSpPr>
        <p:spPr>
          <a:xfrm>
            <a:off x="175021" y="918276"/>
            <a:ext cx="6058394" cy="6235145"/>
          </a:xfrm>
        </p:spPr>
        <p:txBody>
          <a:bodyPr>
            <a:noAutofit/>
          </a:bodyPr>
          <a:lstStyle/>
          <a:p>
            <a:r>
              <a:rPr lang="en-US" sz="1400" b="1" dirty="0">
                <a:latin typeface="Arial" panose="020B0604020202020204" pitchFamily="34" charset="0"/>
                <a:cs typeface="Arial" panose="020B0604020202020204" pitchFamily="34" charset="0"/>
              </a:rPr>
              <a:t>Lending Club Dataset Overview</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Number of loans/Variables: 42,536/144</a:t>
            </a:r>
          </a:p>
          <a:p>
            <a:pPr lvl="1"/>
            <a:r>
              <a:rPr lang="en-US" dirty="0">
                <a:latin typeface="Arial" panose="020B0604020202020204" pitchFamily="34" charset="0"/>
                <a:cs typeface="Arial" panose="020B0604020202020204" pitchFamily="34" charset="0"/>
              </a:rPr>
              <a:t>Period: 06-2007 through 11-2011</a:t>
            </a:r>
          </a:p>
          <a:p>
            <a:pPr lvl="1"/>
            <a:r>
              <a:rPr lang="en-US" dirty="0">
                <a:latin typeface="Arial" panose="020B0604020202020204" pitchFamily="34" charset="0"/>
                <a:cs typeface="Arial" panose="020B0604020202020204" pitchFamily="34" charset="0"/>
              </a:rPr>
              <a:t>Default Rate: 15.12%</a:t>
            </a:r>
          </a:p>
          <a:p>
            <a:pPr lvl="1"/>
            <a:r>
              <a:rPr lang="en-US" dirty="0">
                <a:latin typeface="Arial" panose="020B0604020202020204" pitchFamily="34" charset="0"/>
                <a:cs typeface="Arial" panose="020B0604020202020204" pitchFamily="34" charset="0"/>
              </a:rPr>
              <a:t>Imbalanced data</a:t>
            </a:r>
          </a:p>
          <a:p>
            <a:pPr lvl="1"/>
            <a:endParaRPr lang="en-US" sz="16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The goal of this model is to predict the likelihood that a customer will default </a:t>
            </a:r>
            <a:r>
              <a:rPr lang="en-US" sz="1400" b="1" i="1" u="sng" dirty="0">
                <a:latin typeface="Arial" panose="020B0604020202020204" pitchFamily="34" charset="0"/>
                <a:cs typeface="Arial" panose="020B0604020202020204" pitchFamily="34" charset="0"/>
              </a:rPr>
              <a:t>before</a:t>
            </a:r>
            <a:r>
              <a:rPr lang="en-US" sz="1400" b="1" dirty="0">
                <a:latin typeface="Arial" panose="020B0604020202020204" pitchFamily="34" charset="0"/>
                <a:cs typeface="Arial" panose="020B0604020202020204" pitchFamily="34" charset="0"/>
              </a:rPr>
              <a:t> any parameters that define the terms of the loans are determined. That includes important parameters such as: Interest rate and terms/maturity period</a:t>
            </a: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Tools</a:t>
            </a:r>
            <a:r>
              <a:rPr lang="en-US" sz="1400" dirty="0">
                <a:latin typeface="Arial" panose="020B0604020202020204" pitchFamily="34" charset="0"/>
                <a:cs typeface="Arial" panose="020B0604020202020204" pitchFamily="34" charset="0"/>
              </a:rPr>
              <a:t>: Data management and modeling were conducted in Python</a:t>
            </a:r>
          </a:p>
          <a:p>
            <a:r>
              <a:rPr lang="en-US" sz="1400" b="1" dirty="0">
                <a:latin typeface="Arial" panose="020B0604020202020204" pitchFamily="34" charset="0"/>
                <a:cs typeface="Arial" panose="020B0604020202020204" pitchFamily="34" charset="0"/>
              </a:rPr>
              <a:t>Techniques: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Synthetic Minority Oversampling Technique (SMOTE):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To address imbalanced between defaulted and non-defaulted loans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Note: SMOTE-NC for model alternatives that include categorical variables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Variable Selection: Correlation matrix, judgement,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Training and Testing Subsets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Logistic Regression: For a bivariate classification problem</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Alternative Models</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Using Probability threshold</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Receiver Operating Curve (ROC curve) </a:t>
            </a:r>
          </a:p>
        </p:txBody>
      </p:sp>
      <p:sp>
        <p:nvSpPr>
          <p:cNvPr id="6" name="TextBox 5">
            <a:extLst>
              <a:ext uri="{FF2B5EF4-FFF2-40B4-BE49-F238E27FC236}">
                <a16:creationId xmlns:a16="http://schemas.microsoft.com/office/drawing/2014/main" id="{97446A7B-3771-43E0-B21D-075B0DD37193}"/>
              </a:ext>
            </a:extLst>
          </p:cNvPr>
          <p:cNvSpPr txBox="1"/>
          <p:nvPr/>
        </p:nvSpPr>
        <p:spPr>
          <a:xfrm>
            <a:off x="7357403" y="1411123"/>
            <a:ext cx="4503818" cy="400110"/>
          </a:xfrm>
          <a:prstGeom prst="rect">
            <a:avLst/>
          </a:prstGeom>
          <a:noFill/>
        </p:spPr>
        <p:txBody>
          <a:bodyPr wrap="square" rtlCol="0">
            <a:spAutoFit/>
          </a:bodyPr>
          <a:lstStyle/>
          <a:p>
            <a:r>
              <a:rPr lang="en-US" sz="2000" b="1" dirty="0"/>
              <a:t>Variable Selection: Correlation Matrix </a:t>
            </a:r>
          </a:p>
        </p:txBody>
      </p:sp>
      <p:pic>
        <p:nvPicPr>
          <p:cNvPr id="9" name="Picture 8">
            <a:extLst>
              <a:ext uri="{FF2B5EF4-FFF2-40B4-BE49-F238E27FC236}">
                <a16:creationId xmlns:a16="http://schemas.microsoft.com/office/drawing/2014/main" id="{13D87D6D-1FAE-428A-9127-122EA169584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380300" y="1811233"/>
            <a:ext cx="5811700" cy="4449230"/>
          </a:xfrm>
          <a:prstGeom prst="rect">
            <a:avLst/>
          </a:prstGeom>
        </p:spPr>
      </p:pic>
    </p:spTree>
    <p:extLst>
      <p:ext uri="{BB962C8B-B14F-4D97-AF65-F5344CB8AC3E}">
        <p14:creationId xmlns:p14="http://schemas.microsoft.com/office/powerpoint/2010/main" val="301343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DDEB-FA28-4331-B8C5-D217600E8677}"/>
              </a:ext>
            </a:extLst>
          </p:cNvPr>
          <p:cNvSpPr>
            <a:spLocks noGrp="1"/>
          </p:cNvSpPr>
          <p:nvPr>
            <p:ph type="title"/>
          </p:nvPr>
        </p:nvSpPr>
        <p:spPr>
          <a:xfrm>
            <a:off x="533397" y="0"/>
            <a:ext cx="10515600" cy="1325563"/>
          </a:xfrm>
        </p:spPr>
        <p:txBody>
          <a:bodyPr/>
          <a:lstStyle/>
          <a:p>
            <a:pPr algn="ctr"/>
            <a:r>
              <a:rPr lang="en-US" dirty="0"/>
              <a:t>Loan Default Model Evaluation</a:t>
            </a:r>
          </a:p>
        </p:txBody>
      </p:sp>
      <p:graphicFrame>
        <p:nvGraphicFramePr>
          <p:cNvPr id="8" name="Table 8">
            <a:extLst>
              <a:ext uri="{FF2B5EF4-FFF2-40B4-BE49-F238E27FC236}">
                <a16:creationId xmlns:a16="http://schemas.microsoft.com/office/drawing/2014/main" id="{A789A11A-B7F0-487C-8E97-E5C8432F62E2}"/>
              </a:ext>
            </a:extLst>
          </p:cNvPr>
          <p:cNvGraphicFramePr>
            <a:graphicFrameLocks noGrp="1"/>
          </p:cNvGraphicFramePr>
          <p:nvPr>
            <p:extLst>
              <p:ext uri="{D42A27DB-BD31-4B8C-83A1-F6EECF244321}">
                <p14:modId xmlns:p14="http://schemas.microsoft.com/office/powerpoint/2010/main" val="2116165862"/>
              </p:ext>
            </p:extLst>
          </p:nvPr>
        </p:nvGraphicFramePr>
        <p:xfrm>
          <a:off x="6935371" y="2110154"/>
          <a:ext cx="5010222" cy="2028092"/>
        </p:xfrm>
        <a:graphic>
          <a:graphicData uri="http://schemas.openxmlformats.org/drawingml/2006/table">
            <a:tbl>
              <a:tblPr firstRow="1" bandRow="1">
                <a:tableStyleId>{073A0DAA-6AF3-43AB-8588-CEC1D06C72B9}</a:tableStyleId>
              </a:tblPr>
              <a:tblGrid>
                <a:gridCol w="1670074">
                  <a:extLst>
                    <a:ext uri="{9D8B030D-6E8A-4147-A177-3AD203B41FA5}">
                      <a16:colId xmlns:a16="http://schemas.microsoft.com/office/drawing/2014/main" val="3624734621"/>
                    </a:ext>
                  </a:extLst>
                </a:gridCol>
                <a:gridCol w="1670074">
                  <a:extLst>
                    <a:ext uri="{9D8B030D-6E8A-4147-A177-3AD203B41FA5}">
                      <a16:colId xmlns:a16="http://schemas.microsoft.com/office/drawing/2014/main" val="4078836350"/>
                    </a:ext>
                  </a:extLst>
                </a:gridCol>
                <a:gridCol w="1670074">
                  <a:extLst>
                    <a:ext uri="{9D8B030D-6E8A-4147-A177-3AD203B41FA5}">
                      <a16:colId xmlns:a16="http://schemas.microsoft.com/office/drawing/2014/main" val="2831391608"/>
                    </a:ext>
                  </a:extLst>
                </a:gridCol>
              </a:tblGrid>
              <a:tr h="398969">
                <a:tc>
                  <a:txBody>
                    <a:bodyPr/>
                    <a:lstStyle/>
                    <a:p>
                      <a:endParaRPr lang="en-US" dirty="0"/>
                    </a:p>
                  </a:txBody>
                  <a:tcPr/>
                </a:tc>
                <a:tc>
                  <a:txBody>
                    <a:bodyPr/>
                    <a:lstStyle/>
                    <a:p>
                      <a:pPr algn="ctr"/>
                      <a:r>
                        <a:rPr lang="en-US" dirty="0"/>
                        <a:t>Paid Off</a:t>
                      </a:r>
                    </a:p>
                  </a:txBody>
                  <a:tcPr/>
                </a:tc>
                <a:tc>
                  <a:txBody>
                    <a:bodyPr/>
                    <a:lstStyle/>
                    <a:p>
                      <a:pPr algn="ctr"/>
                      <a:r>
                        <a:rPr lang="en-US" dirty="0"/>
                        <a:t>Charged Off</a:t>
                      </a:r>
                    </a:p>
                  </a:txBody>
                  <a:tcPr/>
                </a:tc>
                <a:extLst>
                  <a:ext uri="{0D108BD9-81ED-4DB2-BD59-A6C34878D82A}">
                    <a16:rowId xmlns:a16="http://schemas.microsoft.com/office/drawing/2014/main" val="1843417913"/>
                  </a:ext>
                </a:extLst>
              </a:tr>
              <a:tr h="398969">
                <a:tc>
                  <a:txBody>
                    <a:bodyPr/>
                    <a:lstStyle/>
                    <a:p>
                      <a:r>
                        <a:rPr lang="en-US" b="1" dirty="0"/>
                        <a:t>Loan Counts</a:t>
                      </a:r>
                    </a:p>
                  </a:txBody>
                  <a:tcPr/>
                </a:tc>
                <a:tc>
                  <a:txBody>
                    <a:bodyPr/>
                    <a:lstStyle/>
                    <a:p>
                      <a:pPr algn="ctr"/>
                      <a:r>
                        <a:rPr lang="en-US" dirty="0"/>
                        <a:t>846</a:t>
                      </a:r>
                    </a:p>
                  </a:txBody>
                  <a:tcPr/>
                </a:tc>
                <a:tc>
                  <a:txBody>
                    <a:bodyPr/>
                    <a:lstStyle/>
                    <a:p>
                      <a:pPr algn="ctr"/>
                      <a:r>
                        <a:rPr lang="en-US" dirty="0"/>
                        <a:t>144</a:t>
                      </a:r>
                    </a:p>
                  </a:txBody>
                  <a:tcPr/>
                </a:tc>
                <a:extLst>
                  <a:ext uri="{0D108BD9-81ED-4DB2-BD59-A6C34878D82A}">
                    <a16:rowId xmlns:a16="http://schemas.microsoft.com/office/drawing/2014/main" val="4060591244"/>
                  </a:ext>
                </a:extLst>
              </a:tr>
              <a:tr h="398969">
                <a:tc>
                  <a:txBody>
                    <a:bodyPr/>
                    <a:lstStyle/>
                    <a:p>
                      <a:r>
                        <a:rPr lang="en-US" b="1" dirty="0"/>
                        <a:t>Precision</a:t>
                      </a:r>
                    </a:p>
                  </a:txBody>
                  <a:tcPr/>
                </a:tc>
                <a:tc>
                  <a:txBody>
                    <a:bodyPr/>
                    <a:lstStyle/>
                    <a:p>
                      <a:pPr algn="ctr"/>
                      <a:r>
                        <a:rPr lang="en-US" dirty="0"/>
                        <a:t>92%</a:t>
                      </a:r>
                    </a:p>
                  </a:txBody>
                  <a:tcPr/>
                </a:tc>
                <a:tc>
                  <a:txBody>
                    <a:bodyPr/>
                    <a:lstStyle/>
                    <a:p>
                      <a:pPr algn="ctr"/>
                      <a:r>
                        <a:rPr lang="en-US" dirty="0"/>
                        <a:t>20%</a:t>
                      </a:r>
                    </a:p>
                  </a:txBody>
                  <a:tcPr/>
                </a:tc>
                <a:extLst>
                  <a:ext uri="{0D108BD9-81ED-4DB2-BD59-A6C34878D82A}">
                    <a16:rowId xmlns:a16="http://schemas.microsoft.com/office/drawing/2014/main" val="2084139511"/>
                  </a:ext>
                </a:extLst>
              </a:tr>
              <a:tr h="432216">
                <a:tc>
                  <a:txBody>
                    <a:bodyPr/>
                    <a:lstStyle/>
                    <a:p>
                      <a:r>
                        <a:rPr lang="en-US" b="1" dirty="0"/>
                        <a:t>Recall</a:t>
                      </a:r>
                    </a:p>
                  </a:txBody>
                  <a:tcPr/>
                </a:tc>
                <a:tc>
                  <a:txBody>
                    <a:bodyPr/>
                    <a:lstStyle/>
                    <a:p>
                      <a:pPr algn="ctr"/>
                      <a:r>
                        <a:rPr lang="en-US" dirty="0"/>
                        <a:t>52%</a:t>
                      </a:r>
                    </a:p>
                  </a:txBody>
                  <a:tcPr/>
                </a:tc>
                <a:tc>
                  <a:txBody>
                    <a:bodyPr/>
                    <a:lstStyle/>
                    <a:p>
                      <a:pPr algn="ctr"/>
                      <a:r>
                        <a:rPr lang="en-US" sz="2000" b="1" dirty="0">
                          <a:solidFill>
                            <a:srgbClr val="C00000"/>
                          </a:solidFill>
                        </a:rPr>
                        <a:t>72%</a:t>
                      </a:r>
                    </a:p>
                  </a:txBody>
                  <a:tcPr/>
                </a:tc>
                <a:extLst>
                  <a:ext uri="{0D108BD9-81ED-4DB2-BD59-A6C34878D82A}">
                    <a16:rowId xmlns:a16="http://schemas.microsoft.com/office/drawing/2014/main" val="467471034"/>
                  </a:ext>
                </a:extLst>
              </a:tr>
              <a:tr h="398969">
                <a:tc>
                  <a:txBody>
                    <a:bodyPr/>
                    <a:lstStyle/>
                    <a:p>
                      <a:r>
                        <a:rPr lang="en-US" b="1" dirty="0"/>
                        <a:t>F1 Score</a:t>
                      </a:r>
                    </a:p>
                  </a:txBody>
                  <a:tcPr/>
                </a:tc>
                <a:tc>
                  <a:txBody>
                    <a:bodyPr/>
                    <a:lstStyle/>
                    <a:p>
                      <a:pPr algn="ctr"/>
                      <a:r>
                        <a:rPr lang="en-US" dirty="0"/>
                        <a:t>0.66</a:t>
                      </a:r>
                    </a:p>
                  </a:txBody>
                  <a:tcPr/>
                </a:tc>
                <a:tc>
                  <a:txBody>
                    <a:bodyPr/>
                    <a:lstStyle/>
                    <a:p>
                      <a:pPr algn="ctr"/>
                      <a:r>
                        <a:rPr lang="en-US" dirty="0"/>
                        <a:t>0.31</a:t>
                      </a:r>
                    </a:p>
                  </a:txBody>
                  <a:tcPr/>
                </a:tc>
                <a:extLst>
                  <a:ext uri="{0D108BD9-81ED-4DB2-BD59-A6C34878D82A}">
                    <a16:rowId xmlns:a16="http://schemas.microsoft.com/office/drawing/2014/main" val="4120724343"/>
                  </a:ext>
                </a:extLst>
              </a:tr>
            </a:tbl>
          </a:graphicData>
        </a:graphic>
      </p:graphicFrame>
      <p:sp>
        <p:nvSpPr>
          <p:cNvPr id="7" name="TextBox 6">
            <a:extLst>
              <a:ext uri="{FF2B5EF4-FFF2-40B4-BE49-F238E27FC236}">
                <a16:creationId xmlns:a16="http://schemas.microsoft.com/office/drawing/2014/main" id="{E4A4469C-C5E8-425C-A04F-9183A8908DE1}"/>
              </a:ext>
            </a:extLst>
          </p:cNvPr>
          <p:cNvSpPr txBox="1"/>
          <p:nvPr/>
        </p:nvSpPr>
        <p:spPr>
          <a:xfrm>
            <a:off x="533397" y="1317911"/>
            <a:ext cx="6584855" cy="461665"/>
          </a:xfrm>
          <a:prstGeom prst="rect">
            <a:avLst/>
          </a:prstGeom>
          <a:noFill/>
        </p:spPr>
        <p:txBody>
          <a:bodyPr wrap="square">
            <a:spAutoFit/>
          </a:bodyPr>
          <a:lstStyle/>
          <a:p>
            <a:r>
              <a:rPr lang="en-US" sz="2400" dirty="0"/>
              <a:t>Evaluation Using Test Set: 990 loans</a:t>
            </a:r>
          </a:p>
        </p:txBody>
      </p:sp>
      <p:pic>
        <p:nvPicPr>
          <p:cNvPr id="10" name="Content Placeholder 9">
            <a:extLst>
              <a:ext uri="{FF2B5EF4-FFF2-40B4-BE49-F238E27FC236}">
                <a16:creationId xmlns:a16="http://schemas.microsoft.com/office/drawing/2014/main" id="{0B72EF98-C97D-4857-AFAB-DB0E1825CF25}"/>
              </a:ext>
            </a:extLst>
          </p:cNvPr>
          <p:cNvPicPr>
            <a:picLocks noGrp="1" noChangeAspect="1"/>
          </p:cNvPicPr>
          <p:nvPr>
            <p:ph idx="1"/>
          </p:nvPr>
        </p:nvPicPr>
        <p:blipFill>
          <a:blip r:embed="rId2"/>
          <a:stretch>
            <a:fillRect/>
          </a:stretch>
        </p:blipFill>
        <p:spPr>
          <a:xfrm>
            <a:off x="419727" y="1880062"/>
            <a:ext cx="5676273" cy="4028987"/>
          </a:xfrm>
          <a:prstGeom prst="rect">
            <a:avLst/>
          </a:prstGeom>
        </p:spPr>
      </p:pic>
      <p:sp>
        <p:nvSpPr>
          <p:cNvPr id="11" name="TextBox 10">
            <a:extLst>
              <a:ext uri="{FF2B5EF4-FFF2-40B4-BE49-F238E27FC236}">
                <a16:creationId xmlns:a16="http://schemas.microsoft.com/office/drawing/2014/main" id="{DDDB34B8-B22D-499B-835F-BA6C4CECD3BD}"/>
              </a:ext>
            </a:extLst>
          </p:cNvPr>
          <p:cNvSpPr txBox="1"/>
          <p:nvPr/>
        </p:nvSpPr>
        <p:spPr>
          <a:xfrm>
            <a:off x="6930684" y="4738171"/>
            <a:ext cx="4825218" cy="923330"/>
          </a:xfrm>
          <a:prstGeom prst="rect">
            <a:avLst/>
          </a:prstGeom>
          <a:noFill/>
        </p:spPr>
        <p:txBody>
          <a:bodyPr wrap="square" rtlCol="0">
            <a:spAutoFit/>
          </a:bodyPr>
          <a:lstStyle/>
          <a:p>
            <a:r>
              <a:rPr lang="en-US" b="1" dirty="0"/>
              <a:t>Next Steps:</a:t>
            </a:r>
          </a:p>
          <a:p>
            <a:r>
              <a:rPr lang="en-US" b="1" dirty="0"/>
              <a:t>Include FICO score to improve model performance</a:t>
            </a:r>
          </a:p>
        </p:txBody>
      </p:sp>
    </p:spTree>
    <p:extLst>
      <p:ext uri="{BB962C8B-B14F-4D97-AF65-F5344CB8AC3E}">
        <p14:creationId xmlns:p14="http://schemas.microsoft.com/office/powerpoint/2010/main" val="572827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425</Words>
  <Application>Microsoft Office PowerPoint</Application>
  <PresentationFormat>Widescreen</PresentationFormat>
  <Paragraphs>50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Predicting Loan Default Among Subprime Borrowers</vt:lpstr>
      <vt:lpstr>Lending Club Dataset analysis and model generation</vt:lpstr>
      <vt:lpstr>Loan Default 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Profiling and Goal</dc:title>
  <dc:creator>Loubens Blaise</dc:creator>
  <cp:lastModifiedBy>Loubens Blaise</cp:lastModifiedBy>
  <cp:revision>6</cp:revision>
  <dcterms:created xsi:type="dcterms:W3CDTF">2021-03-03T04:04:05Z</dcterms:created>
  <dcterms:modified xsi:type="dcterms:W3CDTF">2021-03-03T05:01:05Z</dcterms:modified>
</cp:coreProperties>
</file>